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5" r:id="rId2"/>
    <p:sldMasterId id="2147483683" r:id="rId3"/>
    <p:sldMasterId id="2147483672" r:id="rId4"/>
    <p:sldMasterId id="2147483674" r:id="rId5"/>
  </p:sldMasterIdLst>
  <p:notesMasterIdLst>
    <p:notesMasterId r:id="rId93"/>
  </p:notesMasterIdLst>
  <p:sldIdLst>
    <p:sldId id="372" r:id="rId6"/>
    <p:sldId id="287" r:id="rId7"/>
    <p:sldId id="288" r:id="rId8"/>
    <p:sldId id="289" r:id="rId9"/>
    <p:sldId id="290" r:id="rId10"/>
    <p:sldId id="291" r:id="rId11"/>
    <p:sldId id="292" r:id="rId12"/>
    <p:sldId id="293" r:id="rId13"/>
    <p:sldId id="294" r:id="rId14"/>
    <p:sldId id="295" r:id="rId15"/>
    <p:sldId id="296"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 id="344" r:id="rId62"/>
    <p:sldId id="345" r:id="rId63"/>
    <p:sldId id="346" r:id="rId64"/>
    <p:sldId id="347" r:id="rId65"/>
    <p:sldId id="348" r:id="rId66"/>
    <p:sldId id="349" r:id="rId67"/>
    <p:sldId id="350" r:id="rId68"/>
    <p:sldId id="351" r:id="rId69"/>
    <p:sldId id="352" r:id="rId70"/>
    <p:sldId id="353" r:id="rId71"/>
    <p:sldId id="354" r:id="rId72"/>
    <p:sldId id="355" r:id="rId73"/>
    <p:sldId id="356" r:id="rId74"/>
    <p:sldId id="357" r:id="rId75"/>
    <p:sldId id="358" r:id="rId76"/>
    <p:sldId id="359" r:id="rId77"/>
    <p:sldId id="360" r:id="rId78"/>
    <p:sldId id="361" r:id="rId79"/>
    <p:sldId id="362" r:id="rId80"/>
    <p:sldId id="363" r:id="rId81"/>
    <p:sldId id="364" r:id="rId82"/>
    <p:sldId id="365" r:id="rId83"/>
    <p:sldId id="366" r:id="rId84"/>
    <p:sldId id="367" r:id="rId85"/>
    <p:sldId id="368" r:id="rId86"/>
    <p:sldId id="369" r:id="rId87"/>
    <p:sldId id="370" r:id="rId88"/>
    <p:sldId id="371" r:id="rId89"/>
    <p:sldId id="373" r:id="rId90"/>
    <p:sldId id="374" r:id="rId91"/>
    <p:sldId id="375" r:id="rId92"/>
  </p:sldIdLst>
  <p:sldSz cx="9144000" cy="6858000" type="screen4x3"/>
  <p:notesSz cx="6858000" cy="9144000"/>
  <p:custDataLst>
    <p:tags r:id="rId9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6C6E"/>
    <a:srgbClr val="43638E"/>
    <a:srgbClr val="F2E8DA"/>
    <a:srgbClr val="F3F3F3"/>
    <a:srgbClr val="E2E3E4"/>
    <a:srgbClr val="FFF799"/>
    <a:srgbClr val="4F74A7"/>
    <a:srgbClr val="CE171F"/>
    <a:srgbClr val="CB171F"/>
    <a:srgbClr val="6E7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03" autoAdjust="0"/>
    <p:restoredTop sz="94280" autoAdjust="0"/>
  </p:normalViewPr>
  <p:slideViewPr>
    <p:cSldViewPr>
      <p:cViewPr varScale="1">
        <p:scale>
          <a:sx n="87" d="100"/>
          <a:sy n="87" d="100"/>
        </p:scale>
        <p:origin x="438"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97"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presProps" Target="pres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192C84-B77B-490F-AC67-48D7AC4C9C99}" type="datetimeFigureOut">
              <a:rPr lang="en-US" smtClean="0"/>
              <a:t>2/1/2019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DA039C-D281-4C96-885D-B226EED635FE}" type="slidenum">
              <a:rPr lang="en-US" smtClean="0"/>
              <a:t>‹#›</a:t>
            </a:fld>
            <a:endParaRPr lang="en-US" dirty="0"/>
          </a:p>
        </p:txBody>
      </p:sp>
    </p:spTree>
    <p:extLst>
      <p:ext uri="{BB962C8B-B14F-4D97-AF65-F5344CB8AC3E}">
        <p14:creationId xmlns:p14="http://schemas.microsoft.com/office/powerpoint/2010/main" val="3268678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25</a:t>
            </a:fld>
            <a:endParaRPr lang="en-US" dirty="0"/>
          </a:p>
        </p:txBody>
      </p:sp>
    </p:spTree>
    <p:extLst>
      <p:ext uri="{BB962C8B-B14F-4D97-AF65-F5344CB8AC3E}">
        <p14:creationId xmlns:p14="http://schemas.microsoft.com/office/powerpoint/2010/main" val="3196362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33</a:t>
            </a:fld>
            <a:endParaRPr lang="en-US" dirty="0"/>
          </a:p>
        </p:txBody>
      </p:sp>
    </p:spTree>
    <p:extLst>
      <p:ext uri="{BB962C8B-B14F-4D97-AF65-F5344CB8AC3E}">
        <p14:creationId xmlns:p14="http://schemas.microsoft.com/office/powerpoint/2010/main" val="1334504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42</a:t>
            </a:fld>
            <a:endParaRPr lang="en-US" dirty="0"/>
          </a:p>
        </p:txBody>
      </p:sp>
    </p:spTree>
    <p:extLst>
      <p:ext uri="{BB962C8B-B14F-4D97-AF65-F5344CB8AC3E}">
        <p14:creationId xmlns:p14="http://schemas.microsoft.com/office/powerpoint/2010/main" val="2076988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44</a:t>
            </a:fld>
            <a:endParaRPr lang="en-US" dirty="0"/>
          </a:p>
        </p:txBody>
      </p:sp>
    </p:spTree>
    <p:extLst>
      <p:ext uri="{BB962C8B-B14F-4D97-AF65-F5344CB8AC3E}">
        <p14:creationId xmlns:p14="http://schemas.microsoft.com/office/powerpoint/2010/main" val="628844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52</a:t>
            </a:fld>
            <a:endParaRPr lang="en-US" dirty="0"/>
          </a:p>
        </p:txBody>
      </p:sp>
    </p:spTree>
    <p:extLst>
      <p:ext uri="{BB962C8B-B14F-4D97-AF65-F5344CB8AC3E}">
        <p14:creationId xmlns:p14="http://schemas.microsoft.com/office/powerpoint/2010/main" val="277947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A039C-D281-4C96-885D-B226EED635FE}" type="slidenum">
              <a:rPr lang="en-US" smtClean="0"/>
              <a:t>69</a:t>
            </a:fld>
            <a:endParaRPr lang="en-US" dirty="0"/>
          </a:p>
        </p:txBody>
      </p:sp>
    </p:spTree>
    <p:extLst>
      <p:ext uri="{BB962C8B-B14F-4D97-AF65-F5344CB8AC3E}">
        <p14:creationId xmlns:p14="http://schemas.microsoft.com/office/powerpoint/2010/main" val="745149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ChapterNumber" hidden="1"/>
          <p:cNvSpPr>
            <a:spLocks noGrp="1"/>
          </p:cNvSpPr>
          <p:nvPr>
            <p:ph type="body" sz="quarter" idx="10" hasCustomPrompt="1"/>
          </p:nvPr>
        </p:nvSpPr>
        <p:spPr>
          <a:xfrm>
            <a:off x="6858000" y="76200"/>
            <a:ext cx="2286000" cy="1676400"/>
          </a:xfrm>
          <a:prstGeom prst="rect">
            <a:avLst/>
          </a:prstGeom>
        </p:spPr>
        <p:txBody>
          <a:bodyPr anchor="ctr" anchorCtr="1"/>
          <a:lstStyle>
            <a:lvl1pPr algn="ctr">
              <a:defRPr sz="14000">
                <a:solidFill>
                  <a:schemeClr val="bg1"/>
                </a:solidFill>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dirty="0"/>
              <a:t>XX</a:t>
            </a:r>
          </a:p>
        </p:txBody>
      </p:sp>
      <p:sp>
        <p:nvSpPr>
          <p:cNvPr id="4" name="ChapterTitle" hidden="1"/>
          <p:cNvSpPr>
            <a:spLocks noGrp="1"/>
          </p:cNvSpPr>
          <p:nvPr>
            <p:ph type="body" sz="quarter" idx="11" hasCustomPrompt="1"/>
          </p:nvPr>
        </p:nvSpPr>
        <p:spPr>
          <a:xfrm>
            <a:off x="0" y="622300"/>
            <a:ext cx="6629400" cy="596900"/>
          </a:xfrm>
          <a:prstGeom prst="rect">
            <a:avLst/>
          </a:prstGeom>
        </p:spPr>
        <p:txBody>
          <a:bodyPr anchor="ctr" anchorCtr="0"/>
          <a:lstStyle>
            <a:lvl1pPr>
              <a:defRPr sz="3600" b="1">
                <a:solidFill>
                  <a:schemeClr val="bg1"/>
                </a:solidFill>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dirty="0"/>
              <a:t>Chapter Title</a:t>
            </a:r>
          </a:p>
        </p:txBody>
      </p:sp>
      <p:sp>
        <p:nvSpPr>
          <p:cNvPr id="5" name="ChapterSubTitle" hidden="1"/>
          <p:cNvSpPr>
            <a:spLocks noGrp="1"/>
          </p:cNvSpPr>
          <p:nvPr>
            <p:ph type="body" sz="quarter" idx="12" hasCustomPrompt="1"/>
          </p:nvPr>
        </p:nvSpPr>
        <p:spPr>
          <a:xfrm>
            <a:off x="1270000" y="1270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ChapterSubTitle</a:t>
            </a:r>
          </a:p>
        </p:txBody>
      </p:sp>
      <p:sp>
        <p:nvSpPr>
          <p:cNvPr id="6" name="SectionNumber" hidden="1"/>
          <p:cNvSpPr>
            <a:spLocks noGrp="1"/>
          </p:cNvSpPr>
          <p:nvPr>
            <p:ph type="body" sz="quarter" idx="13" hasCustomPrompt="1"/>
          </p:nvPr>
        </p:nvSpPr>
        <p:spPr>
          <a:xfrm>
            <a:off x="1270000" y="1778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SectionNumber</a:t>
            </a:r>
          </a:p>
        </p:txBody>
      </p:sp>
      <p:sp>
        <p:nvSpPr>
          <p:cNvPr id="7" name="SectionTitle" hidden="1"/>
          <p:cNvSpPr>
            <a:spLocks noGrp="1"/>
          </p:cNvSpPr>
          <p:nvPr>
            <p:ph type="body" sz="quarter" idx="14" hasCustomPrompt="1"/>
          </p:nvPr>
        </p:nvSpPr>
        <p:spPr>
          <a:xfrm>
            <a:off x="1270000" y="2286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SectionTitle</a:t>
            </a:r>
          </a:p>
        </p:txBody>
      </p:sp>
      <p:sp>
        <p:nvSpPr>
          <p:cNvPr id="8" name="ObjectiveNumber" hidden="1"/>
          <p:cNvSpPr>
            <a:spLocks noGrp="1"/>
          </p:cNvSpPr>
          <p:nvPr>
            <p:ph type="body" sz="quarter" idx="15" hasCustomPrompt="1"/>
          </p:nvPr>
        </p:nvSpPr>
        <p:spPr>
          <a:xfrm>
            <a:off x="1270000" y="2794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ObjectiveNumber</a:t>
            </a:r>
          </a:p>
        </p:txBody>
      </p:sp>
      <p:sp>
        <p:nvSpPr>
          <p:cNvPr id="9" name="Objective" hidden="1"/>
          <p:cNvSpPr>
            <a:spLocks noGrp="1"/>
          </p:cNvSpPr>
          <p:nvPr>
            <p:ph type="body" sz="quarter" idx="16" hasCustomPrompt="1"/>
          </p:nvPr>
        </p:nvSpPr>
        <p:spPr>
          <a:xfrm>
            <a:off x="1270000" y="3302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Objective</a:t>
            </a:r>
          </a:p>
        </p:txBody>
      </p:sp>
      <p:sp>
        <p:nvSpPr>
          <p:cNvPr id="10" name="ItemNumber" hidden="1"/>
          <p:cNvSpPr>
            <a:spLocks noGrp="1"/>
          </p:cNvSpPr>
          <p:nvPr>
            <p:ph type="body" sz="quarter" idx="17" hasCustomPrompt="1"/>
          </p:nvPr>
        </p:nvSpPr>
        <p:spPr>
          <a:xfrm>
            <a:off x="1270000" y="3810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ItemNumber</a:t>
            </a:r>
          </a:p>
        </p:txBody>
      </p:sp>
      <p:sp>
        <p:nvSpPr>
          <p:cNvPr id="11" name="ItemTitle" hidden="1"/>
          <p:cNvSpPr>
            <a:spLocks noGrp="1"/>
          </p:cNvSpPr>
          <p:nvPr>
            <p:ph type="body" sz="quarter" idx="18" hasCustomPrompt="1"/>
          </p:nvPr>
        </p:nvSpPr>
        <p:spPr>
          <a:xfrm>
            <a:off x="1270000" y="4318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ItemTitle</a:t>
            </a:r>
          </a:p>
        </p:txBody>
      </p:sp>
      <p:sp>
        <p:nvSpPr>
          <p:cNvPr id="12" name="CONS" hidden="1"/>
          <p:cNvSpPr>
            <a:spLocks noGrp="1"/>
          </p:cNvSpPr>
          <p:nvPr>
            <p:ph type="body" sz="quarter" idx="19" hasCustomPrompt="1"/>
          </p:nvPr>
        </p:nvSpPr>
        <p:spPr>
          <a:xfrm>
            <a:off x="1270000" y="4826000"/>
            <a:ext cx="5080000" cy="444500"/>
          </a:xfrm>
          <a:prstGeom prst="rect">
            <a:avLst/>
          </a:prstGeom>
        </p:spPr>
        <p:txBody>
          <a:bodyPr/>
          <a:lstStyle>
            <a:lvl1pPr>
              <a:defRPr sz="2800">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a:t>CONS</a:t>
            </a:r>
          </a:p>
        </p:txBody>
      </p:sp>
      <p:sp>
        <p:nvSpPr>
          <p:cNvPr id="13" name="SlideNumber" hidden="1"/>
          <p:cNvSpPr>
            <a:spLocks noGrp="1"/>
          </p:cNvSpPr>
          <p:nvPr>
            <p:ph type="body" sz="quarter" idx="20" hasCustomPrompt="1"/>
          </p:nvPr>
        </p:nvSpPr>
        <p:spPr>
          <a:xfrm>
            <a:off x="7391400" y="6553200"/>
            <a:ext cx="1524000" cy="228600"/>
          </a:xfrm>
          <a:prstGeom prst="rect">
            <a:avLst/>
          </a:prstGeom>
        </p:spPr>
        <p:txBody>
          <a:bodyPr anchor="ctr" anchorCtr="0"/>
          <a:lstStyle>
            <a:lvl1pPr algn="r">
              <a:buNone/>
              <a:defRPr sz="1800"/>
            </a:lvl1pPr>
          </a:lstStyle>
          <a:p>
            <a:pPr lvl="0"/>
            <a:r>
              <a:rPr lang="en-US" dirty="0" err="1"/>
              <a:t>SlideNumber</a:t>
            </a:r>
            <a:endParaRPr lang="en-US" dirty="0"/>
          </a:p>
        </p:txBody>
      </p:sp>
    </p:spTree>
    <p:extLst>
      <p:ext uri="{BB962C8B-B14F-4D97-AF65-F5344CB8AC3E}">
        <p14:creationId xmlns:p14="http://schemas.microsoft.com/office/powerpoint/2010/main" val="1998090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xposition">
    <p:spTree>
      <p:nvGrpSpPr>
        <p:cNvPr id="1" name=""/>
        <p:cNvGrpSpPr/>
        <p:nvPr/>
      </p:nvGrpSpPr>
      <p:grpSpPr>
        <a:xfrm>
          <a:off x="0" y="0"/>
          <a:ext cx="0" cy="0"/>
          <a:chOff x="0" y="0"/>
          <a:chExt cx="0" cy="0"/>
        </a:xfrm>
      </p:grpSpPr>
      <p:sp>
        <p:nvSpPr>
          <p:cNvPr id="7" name="ChapterNumber" hidden="1"/>
          <p:cNvSpPr>
            <a:spLocks noGrp="1"/>
          </p:cNvSpPr>
          <p:nvPr>
            <p:ph type="body" sz="quarter" idx="10" hasCustomPrompt="1"/>
          </p:nvPr>
        </p:nvSpPr>
        <p:spPr>
          <a:xfrm>
            <a:off x="4114800" y="1524000"/>
            <a:ext cx="1447800" cy="990600"/>
          </a:xfrm>
          <a:prstGeom prst="rect">
            <a:avLst/>
          </a:prstGeom>
        </p:spPr>
        <p:txBody>
          <a:bodyPr anchor="ctr" anchorCtr="0"/>
          <a:lstStyle>
            <a:lvl1pPr algn="ctr">
              <a:buNone/>
              <a:defRPr sz="6000" b="1" baseline="0">
                <a:solidFill>
                  <a:srgbClr val="C30075"/>
                </a:solidFill>
              </a:defRPr>
            </a:lvl1pPr>
          </a:lstStyle>
          <a:p>
            <a:pPr lvl="0"/>
            <a:r>
              <a:rPr lang="en-US" dirty="0"/>
              <a:t>CH#</a:t>
            </a:r>
          </a:p>
        </p:txBody>
      </p:sp>
      <p:sp>
        <p:nvSpPr>
          <p:cNvPr id="8" name="ChapterTitle" hidden="1"/>
          <p:cNvSpPr>
            <a:spLocks noGrp="1"/>
          </p:cNvSpPr>
          <p:nvPr>
            <p:ph type="body" sz="quarter" idx="11" hasCustomPrompt="1"/>
          </p:nvPr>
        </p:nvSpPr>
        <p:spPr>
          <a:xfrm>
            <a:off x="304800" y="2057400"/>
            <a:ext cx="3505200" cy="457200"/>
          </a:xfrm>
          <a:prstGeom prst="rect">
            <a:avLst/>
          </a:prstGeom>
        </p:spPr>
        <p:txBody>
          <a:bodyPr anchor="ctr" anchorCtr="0"/>
          <a:lstStyle>
            <a:lvl1pPr>
              <a:buNone/>
              <a:defRPr b="0" baseline="0">
                <a:solidFill>
                  <a:schemeClr val="tx1"/>
                </a:solidFill>
              </a:defRPr>
            </a:lvl1pPr>
          </a:lstStyle>
          <a:p>
            <a:pPr lvl="0"/>
            <a:r>
              <a:rPr lang="en-US" dirty="0"/>
              <a:t>Chapter Title</a:t>
            </a:r>
          </a:p>
        </p:txBody>
      </p:sp>
      <p:sp>
        <p:nvSpPr>
          <p:cNvPr id="9" name="ChapterSubTitle" hidden="1"/>
          <p:cNvSpPr>
            <a:spLocks noGrp="1"/>
          </p:cNvSpPr>
          <p:nvPr>
            <p:ph type="body" sz="quarter" idx="12" hasCustomPrompt="1"/>
          </p:nvPr>
        </p:nvSpPr>
        <p:spPr>
          <a:xfrm>
            <a:off x="304800" y="1524000"/>
            <a:ext cx="3352800" cy="533400"/>
          </a:xfrm>
          <a:prstGeom prst="rect">
            <a:avLst/>
          </a:prstGeom>
        </p:spPr>
        <p:txBody>
          <a:bodyPr anchor="ctr" anchorCtr="0"/>
          <a:lstStyle>
            <a:lvl1pPr>
              <a:buNone/>
              <a:defRPr/>
            </a:lvl1pPr>
          </a:lstStyle>
          <a:p>
            <a:pPr lvl="0"/>
            <a:r>
              <a:rPr lang="en-US" dirty="0"/>
              <a:t>Chapter </a:t>
            </a:r>
            <a:r>
              <a:rPr lang="en-US" dirty="0" err="1"/>
              <a:t>SubTitle</a:t>
            </a:r>
            <a:endParaRPr lang="en-US" dirty="0"/>
          </a:p>
        </p:txBody>
      </p:sp>
      <p:sp>
        <p:nvSpPr>
          <p:cNvPr id="19" name="SectionNumber"/>
          <p:cNvSpPr>
            <a:spLocks noGrp="1"/>
          </p:cNvSpPr>
          <p:nvPr>
            <p:ph type="body" sz="quarter" idx="13" hasCustomPrompt="1"/>
          </p:nvPr>
        </p:nvSpPr>
        <p:spPr>
          <a:xfrm>
            <a:off x="0" y="0"/>
            <a:ext cx="1371600" cy="441434"/>
          </a:xfrm>
          <a:prstGeom prst="rect">
            <a:avLst/>
          </a:prstGeom>
        </p:spPr>
        <p:txBody>
          <a:bodyPr lIns="91440" tIns="0" rIns="91440" bIns="0" anchor="t" anchorCtr="1"/>
          <a:lstStyle>
            <a:lvl1pPr marL="0" indent="0" algn="l">
              <a:buNone/>
              <a:defRPr sz="3200" b="0">
                <a:solidFill>
                  <a:schemeClr val="bg1"/>
                </a:solidFill>
                <a:latin typeface="Helvetica" pitchFamily="34" charset="0"/>
              </a:defRPr>
            </a:lvl1pPr>
          </a:lstStyle>
          <a:p>
            <a:pPr lvl="0"/>
            <a:r>
              <a:rPr lang="en-US" dirty="0"/>
              <a:t>SC#</a:t>
            </a:r>
          </a:p>
        </p:txBody>
      </p:sp>
      <p:sp>
        <p:nvSpPr>
          <p:cNvPr id="20" name="SectionTitle"/>
          <p:cNvSpPr>
            <a:spLocks noGrp="1"/>
          </p:cNvSpPr>
          <p:nvPr>
            <p:ph type="body" sz="quarter" idx="14" hasCustomPrompt="1"/>
          </p:nvPr>
        </p:nvSpPr>
        <p:spPr>
          <a:xfrm>
            <a:off x="1447800" y="0"/>
            <a:ext cx="7696200" cy="1097280"/>
          </a:xfrm>
          <a:prstGeom prst="rect">
            <a:avLst/>
          </a:prstGeom>
        </p:spPr>
        <p:txBody>
          <a:bodyPr lIns="91440" tIns="0" rIns="91440" bIns="0" anchor="t" anchorCtr="0"/>
          <a:lstStyle>
            <a:lvl1pPr marL="0" indent="0">
              <a:buNone/>
              <a:defRPr sz="3200" b="1" cap="none" baseline="0">
                <a:solidFill>
                  <a:srgbClr val="CE171F"/>
                </a:solidFill>
                <a:latin typeface="Helvetica" pitchFamily="34" charset="0"/>
              </a:defRPr>
            </a:lvl1pPr>
          </a:lstStyle>
          <a:p>
            <a:pPr lvl="0"/>
            <a:r>
              <a:rPr lang="en-US" dirty="0" err="1"/>
              <a:t>Sectiontitle</a:t>
            </a:r>
            <a:endParaRPr lang="en-US" dirty="0"/>
          </a:p>
        </p:txBody>
      </p:sp>
      <p:sp>
        <p:nvSpPr>
          <p:cNvPr id="12" name="ObjectiveNumber" hidden="1"/>
          <p:cNvSpPr>
            <a:spLocks noGrp="1"/>
          </p:cNvSpPr>
          <p:nvPr>
            <p:ph type="body" sz="quarter" idx="15" hasCustomPrompt="1"/>
          </p:nvPr>
        </p:nvSpPr>
        <p:spPr>
          <a:xfrm>
            <a:off x="41096" y="1905000"/>
            <a:ext cx="914400" cy="381000"/>
          </a:xfrm>
          <a:prstGeom prst="rect">
            <a:avLst/>
          </a:prstGeom>
        </p:spPr>
        <p:txBody>
          <a:bodyPr anchor="t" anchorCtr="0"/>
          <a:lstStyle>
            <a:lvl1pPr algn="ctr">
              <a:buNone/>
              <a:defRPr sz="2800" b="1">
                <a:solidFill>
                  <a:srgbClr val="C30075"/>
                </a:solidFill>
              </a:defRPr>
            </a:lvl1pPr>
          </a:lstStyle>
          <a:p>
            <a:pPr lvl="0"/>
            <a:r>
              <a:rPr lang="en-US" dirty="0"/>
              <a:t>OB#</a:t>
            </a:r>
          </a:p>
        </p:txBody>
      </p:sp>
      <p:sp>
        <p:nvSpPr>
          <p:cNvPr id="13" name="Objective"/>
          <p:cNvSpPr>
            <a:spLocks noGrp="1"/>
          </p:cNvSpPr>
          <p:nvPr>
            <p:ph type="body" sz="quarter" idx="16" hasCustomPrompt="1"/>
          </p:nvPr>
        </p:nvSpPr>
        <p:spPr>
          <a:xfrm>
            <a:off x="0" y="1091046"/>
            <a:ext cx="9144000" cy="484909"/>
          </a:xfrm>
          <a:prstGeom prst="rect">
            <a:avLst/>
          </a:prstGeom>
        </p:spPr>
        <p:txBody>
          <a:bodyPr anchor="t" anchorCtr="0"/>
          <a:lstStyle>
            <a:lvl1pPr marL="0" indent="0">
              <a:buNone/>
              <a:defRPr sz="2800" b="1">
                <a:solidFill>
                  <a:srgbClr val="4F74A7"/>
                </a:solidFill>
              </a:defRPr>
            </a:lvl1pPr>
          </a:lstStyle>
          <a:p>
            <a:pPr lvl="0"/>
            <a:r>
              <a:rPr lang="en-US" dirty="0"/>
              <a:t>Objective</a:t>
            </a:r>
          </a:p>
        </p:txBody>
      </p:sp>
      <p:sp>
        <p:nvSpPr>
          <p:cNvPr id="14" name="ItemNumber" hidden="1"/>
          <p:cNvSpPr>
            <a:spLocks noGrp="1"/>
          </p:cNvSpPr>
          <p:nvPr>
            <p:ph type="body" sz="quarter" idx="17" hasCustomPrompt="1"/>
          </p:nvPr>
        </p:nvSpPr>
        <p:spPr>
          <a:xfrm>
            <a:off x="304800" y="4038600"/>
            <a:ext cx="914400" cy="457200"/>
          </a:xfrm>
          <a:prstGeom prst="rect">
            <a:avLst/>
          </a:prstGeom>
        </p:spPr>
        <p:txBody>
          <a:bodyPr anchor="ctr" anchorCtr="0"/>
          <a:lstStyle>
            <a:lvl1pPr>
              <a:buNone/>
              <a:defRPr/>
            </a:lvl1pPr>
          </a:lstStyle>
          <a:p>
            <a:pPr lvl="0"/>
            <a:r>
              <a:rPr lang="en-US" dirty="0"/>
              <a:t>IT#</a:t>
            </a:r>
          </a:p>
        </p:txBody>
      </p:sp>
      <p:sp>
        <p:nvSpPr>
          <p:cNvPr id="15" name="ItemTitle" hidden="1"/>
          <p:cNvSpPr>
            <a:spLocks noGrp="1"/>
          </p:cNvSpPr>
          <p:nvPr>
            <p:ph type="body" sz="quarter" idx="18" hasCustomPrompt="1"/>
          </p:nvPr>
        </p:nvSpPr>
        <p:spPr>
          <a:xfrm>
            <a:off x="0" y="1219200"/>
            <a:ext cx="9144000" cy="533400"/>
          </a:xfrm>
          <a:prstGeom prst="rect">
            <a:avLst/>
          </a:prstGeom>
        </p:spPr>
        <p:txBody>
          <a:bodyPr anchor="ctr" anchorCtr="0"/>
          <a:lstStyle>
            <a:lvl1pPr>
              <a:buNone/>
              <a:defRPr sz="3200" b="1">
                <a:solidFill>
                  <a:srgbClr val="4F74A7"/>
                </a:solidFill>
              </a:defRPr>
            </a:lvl1pPr>
          </a:lstStyle>
          <a:p>
            <a:pPr lvl="0"/>
            <a:r>
              <a:rPr lang="en-US" dirty="0" err="1"/>
              <a:t>ItemTitle</a:t>
            </a:r>
            <a:endParaRPr lang="en-US" dirty="0"/>
          </a:p>
        </p:txBody>
      </p:sp>
      <p:sp>
        <p:nvSpPr>
          <p:cNvPr id="16" name="CONS" hidden="1"/>
          <p:cNvSpPr>
            <a:spLocks noGrp="1"/>
          </p:cNvSpPr>
          <p:nvPr>
            <p:ph type="body" sz="quarter" idx="19" hasCustomPrompt="1"/>
          </p:nvPr>
        </p:nvSpPr>
        <p:spPr>
          <a:xfrm>
            <a:off x="6400800" y="6096000"/>
            <a:ext cx="2514600" cy="304800"/>
          </a:xfrm>
          <a:prstGeom prst="rect">
            <a:avLst/>
          </a:prstGeom>
        </p:spPr>
        <p:txBody>
          <a:bodyPr anchor="ctr" anchorCtr="0"/>
          <a:lstStyle>
            <a:lvl1pPr>
              <a:buNone/>
              <a:defRPr sz="2000"/>
            </a:lvl1pPr>
          </a:lstStyle>
          <a:p>
            <a:pPr lvl="0"/>
            <a:r>
              <a:rPr lang="en-US" dirty="0"/>
              <a:t>CONS</a:t>
            </a:r>
          </a:p>
        </p:txBody>
      </p:sp>
      <p:sp>
        <p:nvSpPr>
          <p:cNvPr id="17" name="SlideNumber"/>
          <p:cNvSpPr>
            <a:spLocks noGrp="1"/>
          </p:cNvSpPr>
          <p:nvPr>
            <p:ph type="body" sz="quarter" idx="20" hasCustomPrompt="1"/>
          </p:nvPr>
        </p:nvSpPr>
        <p:spPr>
          <a:xfrm>
            <a:off x="7391400" y="6553200"/>
            <a:ext cx="1524000" cy="228600"/>
          </a:xfrm>
          <a:prstGeom prst="rect">
            <a:avLst/>
          </a:prstGeom>
        </p:spPr>
        <p:txBody>
          <a:bodyPr anchor="ctr" anchorCtr="0"/>
          <a:lstStyle>
            <a:lvl1pPr marL="0" indent="0" algn="r">
              <a:buNone/>
              <a:defRPr sz="1800"/>
            </a:lvl1pPr>
          </a:lstStyle>
          <a:p>
            <a:pPr lvl="0"/>
            <a:r>
              <a:rPr lang="en-US" dirty="0" err="1"/>
              <a:t>SlideNumber</a:t>
            </a:r>
            <a:endParaRPr lang="en-US" dirty="0"/>
          </a:p>
        </p:txBody>
      </p:sp>
      <p:sp>
        <p:nvSpPr>
          <p:cNvPr id="18" name="Copyright" hidden="1"/>
          <p:cNvSpPr>
            <a:spLocks noGrp="1"/>
          </p:cNvSpPr>
          <p:nvPr>
            <p:ph type="body" sz="quarter" idx="21" hasCustomPrompt="1"/>
          </p:nvPr>
        </p:nvSpPr>
        <p:spPr>
          <a:xfrm>
            <a:off x="1143000" y="6553200"/>
            <a:ext cx="5943600" cy="228600"/>
          </a:xfrm>
          <a:prstGeom prst="rect">
            <a:avLst/>
          </a:prstGeom>
        </p:spPr>
        <p:txBody>
          <a:bodyPr anchor="ctr" anchorCtr="0"/>
          <a:lstStyle>
            <a:lvl1pPr algn="ctr">
              <a:buNone/>
              <a:defRPr sz="1000"/>
            </a:lvl1pPr>
          </a:lstStyle>
          <a:p>
            <a:pPr lvl="0"/>
            <a:r>
              <a:rPr lang="en-US" dirty="0"/>
              <a:t>Copyright</a:t>
            </a:r>
          </a:p>
        </p:txBody>
      </p:sp>
      <p:sp>
        <p:nvSpPr>
          <p:cNvPr id="21"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8284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Exposition">
    <p:spTree>
      <p:nvGrpSpPr>
        <p:cNvPr id="1" name=""/>
        <p:cNvGrpSpPr/>
        <p:nvPr/>
      </p:nvGrpSpPr>
      <p:grpSpPr>
        <a:xfrm>
          <a:off x="0" y="0"/>
          <a:ext cx="0" cy="0"/>
          <a:chOff x="0" y="0"/>
          <a:chExt cx="0" cy="0"/>
        </a:xfrm>
      </p:grpSpPr>
      <p:sp>
        <p:nvSpPr>
          <p:cNvPr id="21" name="Title 1"/>
          <p:cNvSpPr>
            <a:spLocks noGrp="1"/>
          </p:cNvSpPr>
          <p:nvPr>
            <p:ph type="title"/>
          </p:nvPr>
        </p:nvSpPr>
        <p:spPr>
          <a:xfrm>
            <a:off x="23190" y="-76200"/>
            <a:ext cx="9044610" cy="594001"/>
          </a:xfrm>
          <a:prstGeom prst="rect">
            <a:avLst/>
          </a:prstGeom>
        </p:spPr>
        <p:txBody>
          <a:bodyPr/>
          <a:lstStyle>
            <a:lvl1pPr marL="223838" indent="0" algn="l">
              <a:tabLst>
                <a:tab pos="1604963" algn="l"/>
              </a:tabLst>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22"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F74A7"/>
                </a:solidFill>
                <a:latin typeface="Calibri" panose="020F0502020204030204" pitchFamily="34" charset="0"/>
                <a:cs typeface="Calibri" panose="020F0502020204030204" pitchFamily="34" charset="0"/>
              </a:defRPr>
            </a:lvl1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227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Exposition">
    <p:spTree>
      <p:nvGrpSpPr>
        <p:cNvPr id="1" name=""/>
        <p:cNvGrpSpPr/>
        <p:nvPr/>
      </p:nvGrpSpPr>
      <p:grpSpPr>
        <a:xfrm>
          <a:off x="0" y="0"/>
          <a:ext cx="0" cy="0"/>
          <a:chOff x="0" y="0"/>
          <a:chExt cx="0" cy="0"/>
        </a:xfrm>
      </p:grpSpPr>
      <p:sp>
        <p:nvSpPr>
          <p:cNvPr id="21" name="Title 1"/>
          <p:cNvSpPr>
            <a:spLocks noGrp="1"/>
          </p:cNvSpPr>
          <p:nvPr>
            <p:ph type="title"/>
          </p:nvPr>
        </p:nvSpPr>
        <p:spPr>
          <a:xfrm>
            <a:off x="23190" y="-76200"/>
            <a:ext cx="9044610" cy="594001"/>
          </a:xfrm>
          <a:prstGeom prst="rect">
            <a:avLst/>
          </a:prstGeom>
        </p:spPr>
        <p:txBody>
          <a:bodyPr/>
          <a:lstStyle>
            <a:lvl1pPr marL="223838" indent="0" algn="l">
              <a:tabLst>
                <a:tab pos="1604963" algn="l"/>
              </a:tabLst>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22"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F74A7"/>
                </a:solidFill>
                <a:latin typeface="Calibri" panose="020F0502020204030204" pitchFamily="34" charset="0"/>
                <a:cs typeface="Calibri" panose="020F0502020204030204" pitchFamily="34" charset="0"/>
              </a:defRPr>
            </a:lvl1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
        <p:nvSpPr>
          <p:cNvPr id="3" name="Table Placeholder 2"/>
          <p:cNvSpPr>
            <a:spLocks noGrp="1"/>
          </p:cNvSpPr>
          <p:nvPr>
            <p:ph type="tbl" sz="quarter" idx="23"/>
          </p:nvPr>
        </p:nvSpPr>
        <p:spPr>
          <a:xfrm>
            <a:off x="457200" y="2209800"/>
            <a:ext cx="8153400" cy="3429000"/>
          </a:xfrm>
          <a:prstGeom prst="rect">
            <a:avLst/>
          </a:prstGeom>
        </p:spPr>
        <p:txBody>
          <a:bodyPr/>
          <a:lstStyle/>
          <a:p>
            <a:endParaRPr lang="en-US" dirty="0"/>
          </a:p>
        </p:txBody>
      </p:sp>
      <p:sp>
        <p:nvSpPr>
          <p:cNvPr id="6" name="Content Placeholder 5"/>
          <p:cNvSpPr>
            <a:spLocks noGrp="1"/>
          </p:cNvSpPr>
          <p:nvPr>
            <p:ph sz="quarter" idx="24"/>
          </p:nvPr>
        </p:nvSpPr>
        <p:spPr>
          <a:xfrm>
            <a:off x="-1752600" y="76200"/>
            <a:ext cx="2590800" cy="609600"/>
          </a:xfrm>
          <a:prstGeom prst="rect">
            <a:avLst/>
          </a:prstGeom>
        </p:spPr>
        <p:txBody>
          <a:bodyPr/>
          <a:lstStyle/>
          <a:p>
            <a:pPr lvl="0"/>
            <a:r>
              <a:rPr lang="en-US" dirty="0"/>
              <a:t>Edit Master text styles</a:t>
            </a:r>
          </a:p>
        </p:txBody>
      </p:sp>
      <p:sp>
        <p:nvSpPr>
          <p:cNvPr id="8" name="Content Placeholder 7"/>
          <p:cNvSpPr>
            <a:spLocks noGrp="1"/>
          </p:cNvSpPr>
          <p:nvPr>
            <p:ph sz="quarter" idx="25"/>
          </p:nvPr>
        </p:nvSpPr>
        <p:spPr>
          <a:xfrm>
            <a:off x="5943600" y="-1143000"/>
            <a:ext cx="2133600" cy="838200"/>
          </a:xfrm>
          <a:prstGeom prst="rect">
            <a:avLst/>
          </a:prstGeom>
        </p:spPr>
        <p:txBody>
          <a:bodyPr/>
          <a:lstStyle/>
          <a:p>
            <a:pPr lvl="0"/>
            <a:r>
              <a:rPr lang="en-US" dirty="0"/>
              <a:t>Edit Master text styles</a:t>
            </a:r>
          </a:p>
        </p:txBody>
      </p:sp>
      <p:sp>
        <p:nvSpPr>
          <p:cNvPr id="10" name="Content Placeholder 9"/>
          <p:cNvSpPr>
            <a:spLocks noGrp="1"/>
          </p:cNvSpPr>
          <p:nvPr>
            <p:ph sz="quarter" idx="26"/>
          </p:nvPr>
        </p:nvSpPr>
        <p:spPr>
          <a:xfrm>
            <a:off x="762000" y="6019800"/>
            <a:ext cx="4114800" cy="228600"/>
          </a:xfrm>
          <a:prstGeom prst="rect">
            <a:avLst/>
          </a:prstGeom>
        </p:spPr>
        <p:txBody>
          <a:bodyPr/>
          <a:lstStyle/>
          <a:p>
            <a:pPr lvl="0"/>
            <a:r>
              <a:rPr lang="en-US" dirty="0"/>
              <a:t>Edit Master text styles</a:t>
            </a:r>
          </a:p>
        </p:txBody>
      </p:sp>
    </p:spTree>
    <p:extLst>
      <p:ext uri="{BB962C8B-B14F-4D97-AF65-F5344CB8AC3E}">
        <p14:creationId xmlns:p14="http://schemas.microsoft.com/office/powerpoint/2010/main" val="2804292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Exposition">
    <p:spTree>
      <p:nvGrpSpPr>
        <p:cNvPr id="1" name=""/>
        <p:cNvGrpSpPr/>
        <p:nvPr/>
      </p:nvGrpSpPr>
      <p:grpSpPr>
        <a:xfrm>
          <a:off x="0" y="0"/>
          <a:ext cx="0" cy="0"/>
          <a:chOff x="0" y="0"/>
          <a:chExt cx="0" cy="0"/>
        </a:xfrm>
      </p:grpSpPr>
      <p:sp>
        <p:nvSpPr>
          <p:cNvPr id="21" name="Title 1"/>
          <p:cNvSpPr>
            <a:spLocks noGrp="1"/>
          </p:cNvSpPr>
          <p:nvPr>
            <p:ph type="title"/>
          </p:nvPr>
        </p:nvSpPr>
        <p:spPr>
          <a:xfrm>
            <a:off x="23190" y="-76200"/>
            <a:ext cx="9044610" cy="594001"/>
          </a:xfrm>
          <a:prstGeom prst="rect">
            <a:avLst/>
          </a:prstGeom>
        </p:spPr>
        <p:txBody>
          <a:bodyPr/>
          <a:lstStyle>
            <a:lvl1pPr marL="223838" indent="0" algn="l">
              <a:tabLst>
                <a:tab pos="1604963" algn="l"/>
              </a:tabLst>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22"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F74A7"/>
                </a:solidFill>
                <a:latin typeface="Calibri" panose="020F0502020204030204" pitchFamily="34" charset="0"/>
                <a:cs typeface="Calibri" panose="020F0502020204030204" pitchFamily="34" charset="0"/>
              </a:defRPr>
            </a:lvl1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sz="quarter" idx="23"/>
          </p:nvPr>
        </p:nvSpPr>
        <p:spPr>
          <a:xfrm>
            <a:off x="228600" y="1981200"/>
            <a:ext cx="8534400" cy="9144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able Placeholder 5"/>
          <p:cNvSpPr>
            <a:spLocks noGrp="1"/>
          </p:cNvSpPr>
          <p:nvPr>
            <p:ph type="tbl" sz="quarter" idx="24"/>
          </p:nvPr>
        </p:nvSpPr>
        <p:spPr>
          <a:xfrm>
            <a:off x="762000" y="3810000"/>
            <a:ext cx="7315200" cy="1981200"/>
          </a:xfrm>
          <a:prstGeom prst="rect">
            <a:avLst/>
          </a:prstGeom>
        </p:spPr>
        <p:txBody>
          <a:bodyPr/>
          <a:lstStyle/>
          <a:p>
            <a:endParaRPr lang="en-US" dirty="0"/>
          </a:p>
        </p:txBody>
      </p:sp>
    </p:spTree>
    <p:extLst>
      <p:ext uri="{BB962C8B-B14F-4D97-AF65-F5344CB8AC3E}">
        <p14:creationId xmlns:p14="http://schemas.microsoft.com/office/powerpoint/2010/main" val="2867402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Exposition">
    <p:spTree>
      <p:nvGrpSpPr>
        <p:cNvPr id="1" name=""/>
        <p:cNvGrpSpPr/>
        <p:nvPr/>
      </p:nvGrpSpPr>
      <p:grpSpPr>
        <a:xfrm>
          <a:off x="0" y="0"/>
          <a:ext cx="0" cy="0"/>
          <a:chOff x="0" y="0"/>
          <a:chExt cx="0" cy="0"/>
        </a:xfrm>
      </p:grpSpPr>
      <p:sp>
        <p:nvSpPr>
          <p:cNvPr id="2" name="Title 1"/>
          <p:cNvSpPr>
            <a:spLocks noGrp="1"/>
          </p:cNvSpPr>
          <p:nvPr>
            <p:ph type="title"/>
          </p:nvPr>
        </p:nvSpPr>
        <p:spPr>
          <a:xfrm>
            <a:off x="23190" y="-76200"/>
            <a:ext cx="9044610" cy="594001"/>
          </a:xfrm>
          <a:prstGeom prst="rect">
            <a:avLst/>
          </a:prstGeom>
        </p:spPr>
        <p:txBody>
          <a:bodyPr/>
          <a:lstStyle>
            <a:lvl1pPr marL="223838" indent="0" algn="l" defTabSz="1604963">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4"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F74A7"/>
                </a:solidFill>
                <a:latin typeface="Calibri" panose="020F0502020204030204" pitchFamily="34" charset="0"/>
                <a:cs typeface="Calibri" panose="020F0502020204030204" pitchFamily="34" charset="0"/>
              </a:defRPr>
            </a:lvl1pPr>
          </a:lstStyle>
          <a:p>
            <a:pPr lvl="0"/>
            <a:r>
              <a:rPr lang="en-US" dirty="0"/>
              <a:t>Click</a:t>
            </a:r>
          </a:p>
        </p:txBody>
      </p:sp>
      <p:sp>
        <p:nvSpPr>
          <p:cNvPr id="5" name="Content Placeholder 4"/>
          <p:cNvSpPr>
            <a:spLocks noGrp="1"/>
          </p:cNvSpPr>
          <p:nvPr>
            <p:ph sz="quarter" idx="24"/>
          </p:nvPr>
        </p:nvSpPr>
        <p:spPr>
          <a:xfrm>
            <a:off x="23190" y="1996798"/>
            <a:ext cx="9120810" cy="3794402"/>
          </a:xfrm>
          <a:prstGeom prst="rect">
            <a:avLst/>
          </a:prstGeom>
        </p:spPr>
        <p:txBody>
          <a:bodyPr/>
          <a:lstStyle>
            <a:lvl1pPr marL="0" indent="0">
              <a:buNone/>
              <a:defRPr sz="2800"/>
            </a:lvl1pPr>
          </a:lstStyle>
          <a:p>
            <a:pPr lvl="0"/>
            <a:r>
              <a:rPr lang="en-US" dirty="0"/>
              <a:t>Click</a:t>
            </a:r>
          </a:p>
        </p:txBody>
      </p:sp>
      <p:sp>
        <p:nvSpPr>
          <p:cNvPr id="6"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473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Exposition">
    <p:spTree>
      <p:nvGrpSpPr>
        <p:cNvPr id="1" name=""/>
        <p:cNvGrpSpPr/>
        <p:nvPr/>
      </p:nvGrpSpPr>
      <p:grpSpPr>
        <a:xfrm>
          <a:off x="0" y="0"/>
          <a:ext cx="0" cy="0"/>
          <a:chOff x="0" y="0"/>
          <a:chExt cx="0" cy="0"/>
        </a:xfrm>
      </p:grpSpPr>
      <p:sp>
        <p:nvSpPr>
          <p:cNvPr id="2" name="Title 1"/>
          <p:cNvSpPr>
            <a:spLocks noGrp="1"/>
          </p:cNvSpPr>
          <p:nvPr>
            <p:ph type="title"/>
          </p:nvPr>
        </p:nvSpPr>
        <p:spPr>
          <a:xfrm>
            <a:off x="23190" y="-76200"/>
            <a:ext cx="9044610" cy="594001"/>
          </a:xfrm>
          <a:prstGeom prst="rect">
            <a:avLst/>
          </a:prstGeom>
        </p:spPr>
        <p:txBody>
          <a:bodyPr/>
          <a:lstStyle>
            <a:lvl1pPr marL="223838" indent="0" algn="l" defTabSz="1604963">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4"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F74A7"/>
                </a:solidFill>
                <a:latin typeface="Calibri" panose="020F0502020204030204" pitchFamily="34" charset="0"/>
                <a:cs typeface="Calibri" panose="020F0502020204030204" pitchFamily="34" charset="0"/>
              </a:defRPr>
            </a:lvl1pPr>
          </a:lstStyle>
          <a:p>
            <a:pPr lvl="0"/>
            <a:r>
              <a:rPr lang="en-US" dirty="0"/>
              <a:t>Click</a:t>
            </a:r>
          </a:p>
        </p:txBody>
      </p:sp>
      <p:sp>
        <p:nvSpPr>
          <p:cNvPr id="6" name="Text Placeholder 5"/>
          <p:cNvSpPr>
            <a:spLocks noGrp="1"/>
          </p:cNvSpPr>
          <p:nvPr>
            <p:ph type="body" sz="quarter" idx="25"/>
          </p:nvPr>
        </p:nvSpPr>
        <p:spPr>
          <a:xfrm>
            <a:off x="23190" y="2378075"/>
            <a:ext cx="9044610" cy="669925"/>
          </a:xfrm>
          <a:prstGeom prst="rect">
            <a:avLst/>
          </a:prstGeom>
        </p:spPr>
        <p:txBody>
          <a:bodyPr/>
          <a:lstStyle>
            <a:lvl1pPr marL="0" indent="0">
              <a:buFontTx/>
              <a:buNone/>
              <a:defRPr sz="2800"/>
            </a:lvl1pPr>
            <a:lvl2pPr marL="457200" indent="0">
              <a:buFontTx/>
              <a:buNone/>
              <a:defRPr sz="2800"/>
            </a:lvl2pPr>
            <a:lvl3pPr marL="914400" indent="0">
              <a:buFontTx/>
              <a:buNone/>
              <a:defRPr sz="2800"/>
            </a:lvl3pPr>
            <a:lvl4pPr marL="1371600" indent="0">
              <a:buFontTx/>
              <a:buNone/>
              <a:defRPr sz="2800"/>
            </a:lvl4pPr>
            <a:lvl5pPr marL="1828800" indent="0">
              <a:buFontTx/>
              <a:buNone/>
              <a:defRPr sz="2800"/>
            </a:lvl5pPr>
          </a:lstStyle>
          <a:p>
            <a:pPr lvl="0"/>
            <a:r>
              <a:rPr lang="en-US" dirty="0"/>
              <a:t>Click to edit Master</a:t>
            </a:r>
          </a:p>
        </p:txBody>
      </p:sp>
      <p:sp>
        <p:nvSpPr>
          <p:cNvPr id="8" name="Content Placeholder 7"/>
          <p:cNvSpPr>
            <a:spLocks noGrp="1"/>
          </p:cNvSpPr>
          <p:nvPr>
            <p:ph sz="quarter" idx="26"/>
          </p:nvPr>
        </p:nvSpPr>
        <p:spPr>
          <a:xfrm>
            <a:off x="23190" y="3962400"/>
            <a:ext cx="8816010" cy="1905000"/>
          </a:xfrm>
          <a:prstGeom prst="rect">
            <a:avLst/>
          </a:prstGeom>
        </p:spPr>
        <p:txBody>
          <a:bodyPr/>
          <a:lstStyle>
            <a:lvl1pPr marL="0" indent="0">
              <a:buFontTx/>
              <a:buNone/>
              <a:defRPr sz="2800"/>
            </a:lvl1pPr>
            <a:lvl2pPr marL="457200" indent="0">
              <a:buFontTx/>
              <a:buNone/>
              <a:defRPr sz="2800"/>
            </a:lvl2pPr>
            <a:lvl3pPr marL="914400" indent="0">
              <a:buFontTx/>
              <a:buNone/>
              <a:defRPr sz="2800"/>
            </a:lvl3pPr>
            <a:lvl4pPr marL="1371600" indent="0">
              <a:buFontTx/>
              <a:buNone/>
              <a:defRPr sz="2800"/>
            </a:lvl4pPr>
            <a:lvl5pPr marL="1828800" indent="0">
              <a:buFontTx/>
              <a:buNone/>
              <a:defRPr sz="2800"/>
            </a:lvl5pPr>
          </a:lstStyle>
          <a:p>
            <a:pPr lvl="0"/>
            <a:r>
              <a:rPr lang="en-US" dirty="0"/>
              <a:t>Click to edit Master text styles</a:t>
            </a:r>
          </a:p>
        </p:txBody>
      </p:sp>
      <p:sp>
        <p:nvSpPr>
          <p:cNvPr id="7"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9397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Exposition">
    <p:spTree>
      <p:nvGrpSpPr>
        <p:cNvPr id="1" name=""/>
        <p:cNvGrpSpPr/>
        <p:nvPr/>
      </p:nvGrpSpPr>
      <p:grpSpPr>
        <a:xfrm>
          <a:off x="0" y="0"/>
          <a:ext cx="0" cy="0"/>
          <a:chOff x="0" y="0"/>
          <a:chExt cx="0" cy="0"/>
        </a:xfrm>
      </p:grpSpPr>
      <p:sp>
        <p:nvSpPr>
          <p:cNvPr id="7" name="ChapterNumber" hidden="1"/>
          <p:cNvSpPr>
            <a:spLocks noGrp="1"/>
          </p:cNvSpPr>
          <p:nvPr>
            <p:ph type="body" sz="quarter" idx="10" hasCustomPrompt="1"/>
          </p:nvPr>
        </p:nvSpPr>
        <p:spPr>
          <a:xfrm>
            <a:off x="4114800" y="1524000"/>
            <a:ext cx="1447800" cy="990600"/>
          </a:xfrm>
          <a:prstGeom prst="rect">
            <a:avLst/>
          </a:prstGeom>
        </p:spPr>
        <p:txBody>
          <a:bodyPr anchor="ctr" anchorCtr="0"/>
          <a:lstStyle>
            <a:lvl1pPr algn="ctr">
              <a:buNone/>
              <a:defRPr sz="6000" b="1" baseline="0">
                <a:solidFill>
                  <a:srgbClr val="C30075"/>
                </a:solidFill>
              </a:defRPr>
            </a:lvl1pPr>
          </a:lstStyle>
          <a:p>
            <a:pPr lvl="0"/>
            <a:r>
              <a:rPr lang="en-US" dirty="0"/>
              <a:t>CH#</a:t>
            </a:r>
          </a:p>
        </p:txBody>
      </p:sp>
      <p:sp>
        <p:nvSpPr>
          <p:cNvPr id="8" name="ChapterTitle" hidden="1"/>
          <p:cNvSpPr>
            <a:spLocks noGrp="1"/>
          </p:cNvSpPr>
          <p:nvPr>
            <p:ph type="body" sz="quarter" idx="11" hasCustomPrompt="1"/>
          </p:nvPr>
        </p:nvSpPr>
        <p:spPr>
          <a:xfrm>
            <a:off x="304800" y="2057400"/>
            <a:ext cx="3505200" cy="457200"/>
          </a:xfrm>
          <a:prstGeom prst="rect">
            <a:avLst/>
          </a:prstGeom>
        </p:spPr>
        <p:txBody>
          <a:bodyPr anchor="ctr" anchorCtr="0"/>
          <a:lstStyle>
            <a:lvl1pPr>
              <a:buNone/>
              <a:defRPr b="0" baseline="0">
                <a:solidFill>
                  <a:schemeClr val="tx1"/>
                </a:solidFill>
              </a:defRPr>
            </a:lvl1pPr>
          </a:lstStyle>
          <a:p>
            <a:pPr lvl="0"/>
            <a:r>
              <a:rPr lang="en-US" dirty="0"/>
              <a:t>Chapter Title</a:t>
            </a:r>
          </a:p>
        </p:txBody>
      </p:sp>
      <p:sp>
        <p:nvSpPr>
          <p:cNvPr id="9" name="ChapterSubTitle" hidden="1"/>
          <p:cNvSpPr>
            <a:spLocks noGrp="1"/>
          </p:cNvSpPr>
          <p:nvPr>
            <p:ph type="body" sz="quarter" idx="12" hasCustomPrompt="1"/>
          </p:nvPr>
        </p:nvSpPr>
        <p:spPr>
          <a:xfrm>
            <a:off x="304800" y="1524000"/>
            <a:ext cx="3352800" cy="533400"/>
          </a:xfrm>
          <a:prstGeom prst="rect">
            <a:avLst/>
          </a:prstGeom>
        </p:spPr>
        <p:txBody>
          <a:bodyPr anchor="ctr" anchorCtr="0"/>
          <a:lstStyle>
            <a:lvl1pPr>
              <a:buNone/>
              <a:defRPr/>
            </a:lvl1pPr>
          </a:lstStyle>
          <a:p>
            <a:pPr lvl="0"/>
            <a:r>
              <a:rPr lang="en-US" dirty="0"/>
              <a:t>Chapter </a:t>
            </a:r>
            <a:r>
              <a:rPr lang="en-US" dirty="0" err="1"/>
              <a:t>SubTitle</a:t>
            </a:r>
            <a:endParaRPr lang="en-US" dirty="0"/>
          </a:p>
        </p:txBody>
      </p:sp>
      <p:sp>
        <p:nvSpPr>
          <p:cNvPr id="19" name="SectionNumber"/>
          <p:cNvSpPr>
            <a:spLocks noGrp="1"/>
          </p:cNvSpPr>
          <p:nvPr>
            <p:ph type="body" sz="quarter" idx="13" hasCustomPrompt="1"/>
          </p:nvPr>
        </p:nvSpPr>
        <p:spPr>
          <a:xfrm>
            <a:off x="0" y="0"/>
            <a:ext cx="1371600" cy="441434"/>
          </a:xfrm>
          <a:prstGeom prst="rect">
            <a:avLst/>
          </a:prstGeom>
        </p:spPr>
        <p:txBody>
          <a:bodyPr lIns="91440" tIns="0" rIns="91440" bIns="0" anchor="t" anchorCtr="1"/>
          <a:lstStyle>
            <a:lvl1pPr marL="0" indent="0" algn="l">
              <a:buNone/>
              <a:defRPr sz="3200" b="0">
                <a:solidFill>
                  <a:schemeClr val="bg1"/>
                </a:solidFill>
                <a:latin typeface="Helvetica" pitchFamily="34" charset="0"/>
              </a:defRPr>
            </a:lvl1pPr>
          </a:lstStyle>
          <a:p>
            <a:pPr lvl="0"/>
            <a:r>
              <a:rPr lang="en-US" dirty="0"/>
              <a:t>SC#</a:t>
            </a:r>
          </a:p>
        </p:txBody>
      </p:sp>
      <p:sp>
        <p:nvSpPr>
          <p:cNvPr id="20" name="SectionTitle"/>
          <p:cNvSpPr>
            <a:spLocks noGrp="1"/>
          </p:cNvSpPr>
          <p:nvPr>
            <p:ph type="body" sz="quarter" idx="14" hasCustomPrompt="1"/>
          </p:nvPr>
        </p:nvSpPr>
        <p:spPr>
          <a:xfrm>
            <a:off x="1447800" y="0"/>
            <a:ext cx="7696200" cy="1097280"/>
          </a:xfrm>
          <a:prstGeom prst="rect">
            <a:avLst/>
          </a:prstGeom>
        </p:spPr>
        <p:txBody>
          <a:bodyPr lIns="91440" tIns="0" rIns="91440" bIns="0" anchor="t" anchorCtr="0"/>
          <a:lstStyle>
            <a:lvl1pPr marL="0" indent="0">
              <a:buNone/>
              <a:defRPr sz="3200" b="1" cap="none" baseline="0">
                <a:solidFill>
                  <a:srgbClr val="CE171F"/>
                </a:solidFill>
                <a:latin typeface="Helvetica" pitchFamily="34" charset="0"/>
              </a:defRPr>
            </a:lvl1pPr>
          </a:lstStyle>
          <a:p>
            <a:pPr lvl="0"/>
            <a:r>
              <a:rPr lang="en-US" dirty="0" err="1"/>
              <a:t>Sectiontitle</a:t>
            </a:r>
            <a:endParaRPr lang="en-US" dirty="0"/>
          </a:p>
        </p:txBody>
      </p:sp>
      <p:sp>
        <p:nvSpPr>
          <p:cNvPr id="12" name="ObjectiveNumber" hidden="1"/>
          <p:cNvSpPr>
            <a:spLocks noGrp="1"/>
          </p:cNvSpPr>
          <p:nvPr>
            <p:ph type="body" sz="quarter" idx="15" hasCustomPrompt="1"/>
          </p:nvPr>
        </p:nvSpPr>
        <p:spPr>
          <a:xfrm>
            <a:off x="41096" y="1905000"/>
            <a:ext cx="914400" cy="381000"/>
          </a:xfrm>
          <a:prstGeom prst="rect">
            <a:avLst/>
          </a:prstGeom>
        </p:spPr>
        <p:txBody>
          <a:bodyPr anchor="t" anchorCtr="0"/>
          <a:lstStyle>
            <a:lvl1pPr algn="ctr">
              <a:buNone/>
              <a:defRPr sz="2800" b="1">
                <a:solidFill>
                  <a:srgbClr val="C30075"/>
                </a:solidFill>
              </a:defRPr>
            </a:lvl1pPr>
          </a:lstStyle>
          <a:p>
            <a:pPr lvl="0"/>
            <a:r>
              <a:rPr lang="en-US" dirty="0"/>
              <a:t>OB#</a:t>
            </a:r>
          </a:p>
        </p:txBody>
      </p:sp>
      <p:sp>
        <p:nvSpPr>
          <p:cNvPr id="13" name="Objective"/>
          <p:cNvSpPr>
            <a:spLocks noGrp="1"/>
          </p:cNvSpPr>
          <p:nvPr>
            <p:ph type="body" sz="quarter" idx="16" hasCustomPrompt="1"/>
          </p:nvPr>
        </p:nvSpPr>
        <p:spPr>
          <a:xfrm>
            <a:off x="0" y="1091046"/>
            <a:ext cx="9144000" cy="484909"/>
          </a:xfrm>
          <a:prstGeom prst="rect">
            <a:avLst/>
          </a:prstGeom>
        </p:spPr>
        <p:txBody>
          <a:bodyPr anchor="t" anchorCtr="0"/>
          <a:lstStyle>
            <a:lvl1pPr marL="0" indent="0">
              <a:buNone/>
              <a:defRPr sz="2800" b="1">
                <a:solidFill>
                  <a:srgbClr val="4F74A7"/>
                </a:solidFill>
              </a:defRPr>
            </a:lvl1pPr>
          </a:lstStyle>
          <a:p>
            <a:pPr lvl="0"/>
            <a:r>
              <a:rPr lang="en-US" dirty="0"/>
              <a:t>Objective</a:t>
            </a:r>
          </a:p>
        </p:txBody>
      </p:sp>
      <p:sp>
        <p:nvSpPr>
          <p:cNvPr id="14" name="ItemNumber" hidden="1"/>
          <p:cNvSpPr>
            <a:spLocks noGrp="1"/>
          </p:cNvSpPr>
          <p:nvPr>
            <p:ph type="body" sz="quarter" idx="17" hasCustomPrompt="1"/>
          </p:nvPr>
        </p:nvSpPr>
        <p:spPr>
          <a:xfrm>
            <a:off x="304800" y="4038600"/>
            <a:ext cx="914400" cy="457200"/>
          </a:xfrm>
          <a:prstGeom prst="rect">
            <a:avLst/>
          </a:prstGeom>
        </p:spPr>
        <p:txBody>
          <a:bodyPr anchor="ctr" anchorCtr="0"/>
          <a:lstStyle>
            <a:lvl1pPr>
              <a:buNone/>
              <a:defRPr/>
            </a:lvl1pPr>
          </a:lstStyle>
          <a:p>
            <a:pPr lvl="0"/>
            <a:r>
              <a:rPr lang="en-US" dirty="0"/>
              <a:t>IT#</a:t>
            </a:r>
          </a:p>
        </p:txBody>
      </p:sp>
      <p:sp>
        <p:nvSpPr>
          <p:cNvPr id="15" name="ItemTitle" hidden="1"/>
          <p:cNvSpPr>
            <a:spLocks noGrp="1"/>
          </p:cNvSpPr>
          <p:nvPr>
            <p:ph type="body" sz="quarter" idx="18" hasCustomPrompt="1"/>
          </p:nvPr>
        </p:nvSpPr>
        <p:spPr>
          <a:xfrm>
            <a:off x="0" y="1219200"/>
            <a:ext cx="9144000" cy="533400"/>
          </a:xfrm>
          <a:prstGeom prst="rect">
            <a:avLst/>
          </a:prstGeom>
        </p:spPr>
        <p:txBody>
          <a:bodyPr anchor="ctr" anchorCtr="0"/>
          <a:lstStyle>
            <a:lvl1pPr>
              <a:buNone/>
              <a:defRPr sz="3200" b="1">
                <a:solidFill>
                  <a:srgbClr val="4F74A7"/>
                </a:solidFill>
              </a:defRPr>
            </a:lvl1pPr>
          </a:lstStyle>
          <a:p>
            <a:pPr lvl="0"/>
            <a:r>
              <a:rPr lang="en-US" dirty="0" err="1"/>
              <a:t>ItemTitle</a:t>
            </a:r>
            <a:endParaRPr lang="en-US" dirty="0"/>
          </a:p>
        </p:txBody>
      </p:sp>
      <p:sp>
        <p:nvSpPr>
          <p:cNvPr id="16" name="CONS" hidden="1"/>
          <p:cNvSpPr>
            <a:spLocks noGrp="1"/>
          </p:cNvSpPr>
          <p:nvPr>
            <p:ph type="body" sz="quarter" idx="19" hasCustomPrompt="1"/>
          </p:nvPr>
        </p:nvSpPr>
        <p:spPr>
          <a:xfrm>
            <a:off x="6400800" y="6096000"/>
            <a:ext cx="2514600" cy="304800"/>
          </a:xfrm>
          <a:prstGeom prst="rect">
            <a:avLst/>
          </a:prstGeom>
        </p:spPr>
        <p:txBody>
          <a:bodyPr anchor="ctr" anchorCtr="0"/>
          <a:lstStyle>
            <a:lvl1pPr>
              <a:buNone/>
              <a:defRPr sz="2000"/>
            </a:lvl1pPr>
          </a:lstStyle>
          <a:p>
            <a:pPr lvl="0"/>
            <a:r>
              <a:rPr lang="en-US" dirty="0"/>
              <a:t>CONS</a:t>
            </a:r>
          </a:p>
        </p:txBody>
      </p:sp>
      <p:sp>
        <p:nvSpPr>
          <p:cNvPr id="17" name="SlideNumber"/>
          <p:cNvSpPr>
            <a:spLocks noGrp="1"/>
          </p:cNvSpPr>
          <p:nvPr>
            <p:ph type="body" sz="quarter" idx="20" hasCustomPrompt="1"/>
          </p:nvPr>
        </p:nvSpPr>
        <p:spPr>
          <a:xfrm>
            <a:off x="7391400" y="6553200"/>
            <a:ext cx="1524000" cy="228600"/>
          </a:xfrm>
          <a:prstGeom prst="rect">
            <a:avLst/>
          </a:prstGeom>
        </p:spPr>
        <p:txBody>
          <a:bodyPr anchor="ctr" anchorCtr="0"/>
          <a:lstStyle>
            <a:lvl1pPr marL="0" indent="0" algn="r">
              <a:buNone/>
              <a:defRPr sz="1800"/>
            </a:lvl1pPr>
          </a:lstStyle>
          <a:p>
            <a:pPr lvl="0"/>
            <a:r>
              <a:rPr lang="en-US" dirty="0" err="1"/>
              <a:t>SlideNumber</a:t>
            </a:r>
            <a:endParaRPr lang="en-US" dirty="0"/>
          </a:p>
        </p:txBody>
      </p:sp>
      <p:sp>
        <p:nvSpPr>
          <p:cNvPr id="18" name="Copyright" hidden="1"/>
          <p:cNvSpPr>
            <a:spLocks noGrp="1"/>
          </p:cNvSpPr>
          <p:nvPr>
            <p:ph type="body" sz="quarter" idx="21" hasCustomPrompt="1"/>
          </p:nvPr>
        </p:nvSpPr>
        <p:spPr>
          <a:xfrm>
            <a:off x="1143000" y="6553200"/>
            <a:ext cx="5943600" cy="228600"/>
          </a:xfrm>
          <a:prstGeom prst="rect">
            <a:avLst/>
          </a:prstGeom>
        </p:spPr>
        <p:txBody>
          <a:bodyPr anchor="ctr" anchorCtr="0"/>
          <a:lstStyle>
            <a:lvl1pPr algn="ctr">
              <a:buNone/>
              <a:defRPr sz="1000"/>
            </a:lvl1pPr>
          </a:lstStyle>
          <a:p>
            <a:pPr lvl="0"/>
            <a:r>
              <a:rPr lang="en-US" dirty="0"/>
              <a:t>Copyright</a:t>
            </a:r>
          </a:p>
        </p:txBody>
      </p:sp>
      <p:sp>
        <p:nvSpPr>
          <p:cNvPr id="21"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04527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Exposition">
    <p:spTree>
      <p:nvGrpSpPr>
        <p:cNvPr id="1" name=""/>
        <p:cNvGrpSpPr/>
        <p:nvPr/>
      </p:nvGrpSpPr>
      <p:grpSpPr>
        <a:xfrm>
          <a:off x="0" y="0"/>
          <a:ext cx="0" cy="0"/>
          <a:chOff x="0" y="0"/>
          <a:chExt cx="0" cy="0"/>
        </a:xfrm>
      </p:grpSpPr>
      <p:sp>
        <p:nvSpPr>
          <p:cNvPr id="7" name="ChapterNumber" hidden="1"/>
          <p:cNvSpPr>
            <a:spLocks noGrp="1"/>
          </p:cNvSpPr>
          <p:nvPr>
            <p:ph type="body" sz="quarter" idx="10" hasCustomPrompt="1"/>
          </p:nvPr>
        </p:nvSpPr>
        <p:spPr>
          <a:xfrm>
            <a:off x="4114800" y="1524000"/>
            <a:ext cx="1447800" cy="990600"/>
          </a:xfrm>
          <a:prstGeom prst="rect">
            <a:avLst/>
          </a:prstGeom>
        </p:spPr>
        <p:txBody>
          <a:bodyPr anchor="ctr" anchorCtr="0"/>
          <a:lstStyle>
            <a:lvl1pPr algn="ctr">
              <a:buNone/>
              <a:defRPr sz="6000" b="1" baseline="0">
                <a:solidFill>
                  <a:srgbClr val="C30075"/>
                </a:solidFill>
              </a:defRPr>
            </a:lvl1pPr>
          </a:lstStyle>
          <a:p>
            <a:pPr lvl="0"/>
            <a:r>
              <a:rPr lang="en-US" dirty="0"/>
              <a:t>CH#</a:t>
            </a:r>
          </a:p>
        </p:txBody>
      </p:sp>
      <p:sp>
        <p:nvSpPr>
          <p:cNvPr id="8" name="ChapterTitle" hidden="1"/>
          <p:cNvSpPr>
            <a:spLocks noGrp="1"/>
          </p:cNvSpPr>
          <p:nvPr>
            <p:ph type="body" sz="quarter" idx="11" hasCustomPrompt="1"/>
          </p:nvPr>
        </p:nvSpPr>
        <p:spPr>
          <a:xfrm>
            <a:off x="304800" y="2057400"/>
            <a:ext cx="3505200" cy="457200"/>
          </a:xfrm>
          <a:prstGeom prst="rect">
            <a:avLst/>
          </a:prstGeom>
        </p:spPr>
        <p:txBody>
          <a:bodyPr anchor="ctr" anchorCtr="0"/>
          <a:lstStyle>
            <a:lvl1pPr>
              <a:buNone/>
              <a:defRPr b="0" baseline="0">
                <a:solidFill>
                  <a:schemeClr val="tx1"/>
                </a:solidFill>
              </a:defRPr>
            </a:lvl1pPr>
          </a:lstStyle>
          <a:p>
            <a:pPr lvl="0"/>
            <a:r>
              <a:rPr lang="en-US" dirty="0"/>
              <a:t>Chapter Title</a:t>
            </a:r>
          </a:p>
        </p:txBody>
      </p:sp>
      <p:sp>
        <p:nvSpPr>
          <p:cNvPr id="9" name="ChapterSubTitle" hidden="1"/>
          <p:cNvSpPr>
            <a:spLocks noGrp="1"/>
          </p:cNvSpPr>
          <p:nvPr>
            <p:ph type="body" sz="quarter" idx="12" hasCustomPrompt="1"/>
          </p:nvPr>
        </p:nvSpPr>
        <p:spPr>
          <a:xfrm>
            <a:off x="304800" y="1524000"/>
            <a:ext cx="3352800" cy="533400"/>
          </a:xfrm>
          <a:prstGeom prst="rect">
            <a:avLst/>
          </a:prstGeom>
        </p:spPr>
        <p:txBody>
          <a:bodyPr anchor="ctr" anchorCtr="0"/>
          <a:lstStyle>
            <a:lvl1pPr>
              <a:buNone/>
              <a:defRPr/>
            </a:lvl1pPr>
          </a:lstStyle>
          <a:p>
            <a:pPr lvl="0"/>
            <a:r>
              <a:rPr lang="en-US" dirty="0"/>
              <a:t>Chapter </a:t>
            </a:r>
            <a:r>
              <a:rPr lang="en-US" dirty="0" err="1"/>
              <a:t>SubTitle</a:t>
            </a:r>
            <a:endParaRPr lang="en-US" dirty="0"/>
          </a:p>
        </p:txBody>
      </p:sp>
      <p:sp>
        <p:nvSpPr>
          <p:cNvPr id="12" name="ObjectiveNumber" hidden="1"/>
          <p:cNvSpPr>
            <a:spLocks noGrp="1"/>
          </p:cNvSpPr>
          <p:nvPr>
            <p:ph type="body" sz="quarter" idx="15" hasCustomPrompt="1"/>
          </p:nvPr>
        </p:nvSpPr>
        <p:spPr>
          <a:xfrm>
            <a:off x="41096" y="1905000"/>
            <a:ext cx="914400" cy="381000"/>
          </a:xfrm>
          <a:prstGeom prst="rect">
            <a:avLst/>
          </a:prstGeom>
        </p:spPr>
        <p:txBody>
          <a:bodyPr anchor="t" anchorCtr="0"/>
          <a:lstStyle>
            <a:lvl1pPr algn="ctr">
              <a:buNone/>
              <a:defRPr sz="2800" b="1">
                <a:solidFill>
                  <a:srgbClr val="C30075"/>
                </a:solidFill>
              </a:defRPr>
            </a:lvl1pPr>
          </a:lstStyle>
          <a:p>
            <a:pPr lvl="0"/>
            <a:r>
              <a:rPr lang="en-US" dirty="0"/>
              <a:t>OB#</a:t>
            </a:r>
          </a:p>
        </p:txBody>
      </p:sp>
      <p:sp>
        <p:nvSpPr>
          <p:cNvPr id="14" name="ItemNumber" hidden="1"/>
          <p:cNvSpPr>
            <a:spLocks noGrp="1"/>
          </p:cNvSpPr>
          <p:nvPr>
            <p:ph type="body" sz="quarter" idx="17" hasCustomPrompt="1"/>
          </p:nvPr>
        </p:nvSpPr>
        <p:spPr>
          <a:xfrm>
            <a:off x="304800" y="4038600"/>
            <a:ext cx="914400" cy="457200"/>
          </a:xfrm>
          <a:prstGeom prst="rect">
            <a:avLst/>
          </a:prstGeom>
        </p:spPr>
        <p:txBody>
          <a:bodyPr anchor="ctr" anchorCtr="0"/>
          <a:lstStyle>
            <a:lvl1pPr>
              <a:buNone/>
              <a:defRPr/>
            </a:lvl1pPr>
          </a:lstStyle>
          <a:p>
            <a:pPr lvl="0"/>
            <a:r>
              <a:rPr lang="en-US" dirty="0"/>
              <a:t>IT#</a:t>
            </a:r>
          </a:p>
        </p:txBody>
      </p:sp>
      <p:sp>
        <p:nvSpPr>
          <p:cNvPr id="15" name="ItemTitle" hidden="1"/>
          <p:cNvSpPr>
            <a:spLocks noGrp="1"/>
          </p:cNvSpPr>
          <p:nvPr>
            <p:ph type="body" sz="quarter" idx="18" hasCustomPrompt="1"/>
          </p:nvPr>
        </p:nvSpPr>
        <p:spPr>
          <a:xfrm>
            <a:off x="0" y="1219200"/>
            <a:ext cx="9144000" cy="533400"/>
          </a:xfrm>
          <a:prstGeom prst="rect">
            <a:avLst/>
          </a:prstGeom>
        </p:spPr>
        <p:txBody>
          <a:bodyPr anchor="ctr" anchorCtr="0"/>
          <a:lstStyle>
            <a:lvl1pPr>
              <a:buNone/>
              <a:defRPr sz="3200" b="1">
                <a:solidFill>
                  <a:srgbClr val="4F74A7"/>
                </a:solidFill>
              </a:defRPr>
            </a:lvl1pPr>
          </a:lstStyle>
          <a:p>
            <a:pPr lvl="0"/>
            <a:r>
              <a:rPr lang="en-US" dirty="0" err="1"/>
              <a:t>ItemTitle</a:t>
            </a:r>
            <a:endParaRPr lang="en-US" dirty="0"/>
          </a:p>
        </p:txBody>
      </p:sp>
      <p:sp>
        <p:nvSpPr>
          <p:cNvPr id="16" name="CONS" hidden="1"/>
          <p:cNvSpPr>
            <a:spLocks noGrp="1"/>
          </p:cNvSpPr>
          <p:nvPr>
            <p:ph type="body" sz="quarter" idx="19" hasCustomPrompt="1"/>
          </p:nvPr>
        </p:nvSpPr>
        <p:spPr>
          <a:xfrm>
            <a:off x="6400800" y="6096000"/>
            <a:ext cx="2514600" cy="304800"/>
          </a:xfrm>
          <a:prstGeom prst="rect">
            <a:avLst/>
          </a:prstGeom>
        </p:spPr>
        <p:txBody>
          <a:bodyPr anchor="ctr" anchorCtr="0"/>
          <a:lstStyle>
            <a:lvl1pPr>
              <a:buNone/>
              <a:defRPr sz="2000"/>
            </a:lvl1pPr>
          </a:lstStyle>
          <a:p>
            <a:pPr lvl="0"/>
            <a:r>
              <a:rPr lang="en-US" dirty="0"/>
              <a:t>CONS</a:t>
            </a:r>
          </a:p>
        </p:txBody>
      </p:sp>
      <p:sp>
        <p:nvSpPr>
          <p:cNvPr id="17" name="SlideNumber" hidden="1"/>
          <p:cNvSpPr>
            <a:spLocks noGrp="1"/>
          </p:cNvSpPr>
          <p:nvPr>
            <p:ph type="body" sz="quarter" idx="20" hasCustomPrompt="1"/>
          </p:nvPr>
        </p:nvSpPr>
        <p:spPr>
          <a:xfrm>
            <a:off x="7391400" y="6553200"/>
            <a:ext cx="1524000" cy="228600"/>
          </a:xfrm>
          <a:prstGeom prst="rect">
            <a:avLst/>
          </a:prstGeom>
        </p:spPr>
        <p:txBody>
          <a:bodyPr anchor="ctr" anchorCtr="0"/>
          <a:lstStyle>
            <a:lvl1pPr marL="0" indent="0" algn="r">
              <a:buNone/>
              <a:defRPr sz="1800"/>
            </a:lvl1pPr>
          </a:lstStyle>
          <a:p>
            <a:pPr lvl="0"/>
            <a:r>
              <a:rPr lang="en-US" dirty="0" err="1"/>
              <a:t>SlideNumber</a:t>
            </a:r>
            <a:endParaRPr lang="en-US" dirty="0"/>
          </a:p>
        </p:txBody>
      </p:sp>
      <p:sp>
        <p:nvSpPr>
          <p:cNvPr id="18" name="Copyright" hidden="1"/>
          <p:cNvSpPr>
            <a:spLocks noGrp="1"/>
          </p:cNvSpPr>
          <p:nvPr>
            <p:ph type="body" sz="quarter" idx="21" hasCustomPrompt="1"/>
          </p:nvPr>
        </p:nvSpPr>
        <p:spPr>
          <a:xfrm>
            <a:off x="1143000" y="6553200"/>
            <a:ext cx="5943600" cy="228600"/>
          </a:xfrm>
          <a:prstGeom prst="rect">
            <a:avLst/>
          </a:prstGeom>
        </p:spPr>
        <p:txBody>
          <a:bodyPr anchor="ctr" anchorCtr="0"/>
          <a:lstStyle>
            <a:lvl1pPr algn="ctr">
              <a:buNone/>
              <a:defRPr sz="1000"/>
            </a:lvl1pPr>
          </a:lstStyle>
          <a:p>
            <a:pPr lvl="0"/>
            <a:r>
              <a:rPr lang="en-US" dirty="0"/>
              <a:t>Copyright</a:t>
            </a:r>
          </a:p>
        </p:txBody>
      </p:sp>
      <p:sp>
        <p:nvSpPr>
          <p:cNvPr id="2" name="Title 1"/>
          <p:cNvSpPr>
            <a:spLocks noGrp="1"/>
          </p:cNvSpPr>
          <p:nvPr>
            <p:ph type="title"/>
          </p:nvPr>
        </p:nvSpPr>
        <p:spPr>
          <a:xfrm>
            <a:off x="-76200" y="-76200"/>
            <a:ext cx="9144000" cy="594001"/>
          </a:xfrm>
          <a:prstGeom prst="rect">
            <a:avLst/>
          </a:prstGeom>
        </p:spPr>
        <p:txBody>
          <a:bodyPr/>
          <a:lstStyle>
            <a:lvl1pPr marL="0" indent="457200" algn="l">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4" name="Text Placeholder 3"/>
          <p:cNvSpPr>
            <a:spLocks noGrp="1"/>
          </p:cNvSpPr>
          <p:nvPr>
            <p:ph type="body" sz="quarter" idx="22"/>
          </p:nvPr>
        </p:nvSpPr>
        <p:spPr>
          <a:xfrm>
            <a:off x="23190" y="1142999"/>
            <a:ext cx="9120809" cy="609601"/>
          </a:xfrm>
          <a:prstGeom prst="rect">
            <a:avLst/>
          </a:prstGeom>
        </p:spPr>
        <p:txBody>
          <a:bodyPr/>
          <a:lstStyle>
            <a:lvl1pPr marL="0" indent="0">
              <a:buNone/>
              <a:defRPr sz="2800">
                <a:solidFill>
                  <a:srgbClr val="4C74A7"/>
                </a:solidFill>
                <a:latin typeface="Calibri" panose="020F0502020204030204" pitchFamily="34" charset="0"/>
                <a:cs typeface="Calibri" panose="020F0502020204030204" pitchFamily="34" charset="0"/>
              </a:defRPr>
            </a:lvl1pPr>
          </a:lstStyle>
          <a:p>
            <a:pPr lvl="0"/>
            <a:r>
              <a:rPr lang="en-US" dirty="0"/>
              <a:t>Click</a:t>
            </a:r>
          </a:p>
        </p:txBody>
      </p:sp>
      <p:sp>
        <p:nvSpPr>
          <p:cNvPr id="5" name="Content Placeholder 4"/>
          <p:cNvSpPr>
            <a:spLocks noGrp="1"/>
          </p:cNvSpPr>
          <p:nvPr>
            <p:ph sz="quarter" idx="24"/>
          </p:nvPr>
        </p:nvSpPr>
        <p:spPr>
          <a:xfrm>
            <a:off x="23190" y="1996798"/>
            <a:ext cx="9120810" cy="3794402"/>
          </a:xfrm>
          <a:prstGeom prst="rect">
            <a:avLst/>
          </a:prstGeom>
        </p:spPr>
        <p:txBody>
          <a:bodyPr/>
          <a:lstStyle>
            <a:lvl1pPr marL="0" indent="0">
              <a:buNone/>
              <a:defRPr sz="2800"/>
            </a:lvl1pPr>
          </a:lstStyle>
          <a:p>
            <a:pPr lvl="0"/>
            <a:r>
              <a:rPr lang="en-US" dirty="0"/>
              <a:t>Click</a:t>
            </a:r>
          </a:p>
        </p:txBody>
      </p:sp>
      <p:sp>
        <p:nvSpPr>
          <p:cNvPr id="19"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7359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sp>
        <p:nvSpPr>
          <p:cNvPr id="7" name="ChapterNumber" hidden="1"/>
          <p:cNvSpPr>
            <a:spLocks noGrp="1"/>
          </p:cNvSpPr>
          <p:nvPr>
            <p:ph type="body" sz="quarter" idx="10" hasCustomPrompt="1"/>
          </p:nvPr>
        </p:nvSpPr>
        <p:spPr>
          <a:xfrm>
            <a:off x="4114800" y="1524000"/>
            <a:ext cx="1447800" cy="990600"/>
          </a:xfrm>
          <a:prstGeom prst="rect">
            <a:avLst/>
          </a:prstGeom>
        </p:spPr>
        <p:txBody>
          <a:bodyPr anchor="ctr" anchorCtr="0"/>
          <a:lstStyle>
            <a:lvl1pPr algn="ctr">
              <a:buNone/>
              <a:defRPr sz="6000" b="1" baseline="0">
                <a:solidFill>
                  <a:srgbClr val="C30075"/>
                </a:solidFill>
              </a:defRPr>
            </a:lvl1pPr>
          </a:lstStyle>
          <a:p>
            <a:pPr lvl="0"/>
            <a:r>
              <a:rPr lang="en-US" dirty="0"/>
              <a:t>CH#</a:t>
            </a:r>
          </a:p>
        </p:txBody>
      </p:sp>
      <p:sp>
        <p:nvSpPr>
          <p:cNvPr id="8" name="ChapterTitle" hidden="1"/>
          <p:cNvSpPr>
            <a:spLocks noGrp="1"/>
          </p:cNvSpPr>
          <p:nvPr>
            <p:ph type="body" sz="quarter" idx="11" hasCustomPrompt="1"/>
          </p:nvPr>
        </p:nvSpPr>
        <p:spPr>
          <a:xfrm>
            <a:off x="304800" y="2057400"/>
            <a:ext cx="3505200" cy="457200"/>
          </a:xfrm>
          <a:prstGeom prst="rect">
            <a:avLst/>
          </a:prstGeom>
        </p:spPr>
        <p:txBody>
          <a:bodyPr anchor="ctr" anchorCtr="0"/>
          <a:lstStyle>
            <a:lvl1pPr>
              <a:buNone/>
              <a:defRPr b="0" baseline="0">
                <a:solidFill>
                  <a:schemeClr val="tx1"/>
                </a:solidFill>
              </a:defRPr>
            </a:lvl1pPr>
          </a:lstStyle>
          <a:p>
            <a:pPr lvl="0"/>
            <a:r>
              <a:rPr lang="en-US" dirty="0"/>
              <a:t>Chapter Title</a:t>
            </a:r>
          </a:p>
        </p:txBody>
      </p:sp>
      <p:sp>
        <p:nvSpPr>
          <p:cNvPr id="9" name="ChapterSubTitle" hidden="1"/>
          <p:cNvSpPr>
            <a:spLocks noGrp="1"/>
          </p:cNvSpPr>
          <p:nvPr>
            <p:ph type="body" sz="quarter" idx="12" hasCustomPrompt="1"/>
          </p:nvPr>
        </p:nvSpPr>
        <p:spPr>
          <a:xfrm>
            <a:off x="304800" y="1524000"/>
            <a:ext cx="3352800" cy="533400"/>
          </a:xfrm>
          <a:prstGeom prst="rect">
            <a:avLst/>
          </a:prstGeom>
        </p:spPr>
        <p:txBody>
          <a:bodyPr anchor="ctr" anchorCtr="0"/>
          <a:lstStyle>
            <a:lvl1pPr>
              <a:buNone/>
              <a:defRPr/>
            </a:lvl1pPr>
          </a:lstStyle>
          <a:p>
            <a:pPr lvl="0"/>
            <a:r>
              <a:rPr lang="en-US" dirty="0"/>
              <a:t>Chapter </a:t>
            </a:r>
            <a:r>
              <a:rPr lang="en-US" dirty="0" err="1"/>
              <a:t>SubTitle</a:t>
            </a:r>
            <a:endParaRPr lang="en-US" dirty="0"/>
          </a:p>
        </p:txBody>
      </p:sp>
      <p:sp>
        <p:nvSpPr>
          <p:cNvPr id="10" name="SectionNumber" hidden="1"/>
          <p:cNvSpPr>
            <a:spLocks noGrp="1"/>
          </p:cNvSpPr>
          <p:nvPr>
            <p:ph type="body" sz="quarter" idx="13" hasCustomPrompt="1"/>
          </p:nvPr>
        </p:nvSpPr>
        <p:spPr>
          <a:xfrm>
            <a:off x="152400" y="0"/>
            <a:ext cx="1905000" cy="1371600"/>
          </a:xfrm>
          <a:prstGeom prst="rect">
            <a:avLst/>
          </a:prstGeom>
        </p:spPr>
        <p:txBody>
          <a:bodyPr anchor="ctr" anchorCtr="0"/>
          <a:lstStyle>
            <a:lvl1pPr algn="ctr">
              <a:buNone/>
              <a:defRPr sz="7200" b="1">
                <a:solidFill>
                  <a:srgbClr val="C30075"/>
                </a:solidFill>
              </a:defRPr>
            </a:lvl1pPr>
          </a:lstStyle>
          <a:p>
            <a:pPr lvl="0"/>
            <a:r>
              <a:rPr lang="en-US" dirty="0"/>
              <a:t>SC#</a:t>
            </a:r>
          </a:p>
        </p:txBody>
      </p:sp>
      <p:sp>
        <p:nvSpPr>
          <p:cNvPr id="11" name="SectionTitle" hidden="1"/>
          <p:cNvSpPr>
            <a:spLocks noGrp="1"/>
          </p:cNvSpPr>
          <p:nvPr>
            <p:ph type="body" sz="quarter" idx="14" hasCustomPrompt="1"/>
          </p:nvPr>
        </p:nvSpPr>
        <p:spPr>
          <a:xfrm>
            <a:off x="2362200" y="0"/>
            <a:ext cx="6629400" cy="1371600"/>
          </a:xfrm>
          <a:prstGeom prst="rect">
            <a:avLst/>
          </a:prstGeom>
        </p:spPr>
        <p:txBody>
          <a:bodyPr anchor="ctr" anchorCtr="0"/>
          <a:lstStyle>
            <a:lvl1pPr>
              <a:buNone/>
              <a:defRPr b="1"/>
            </a:lvl1pPr>
          </a:lstStyle>
          <a:p>
            <a:pPr lvl="0"/>
            <a:r>
              <a:rPr lang="en-US" dirty="0" err="1"/>
              <a:t>SectionTitle</a:t>
            </a:r>
            <a:endParaRPr lang="en-US" dirty="0"/>
          </a:p>
        </p:txBody>
      </p:sp>
      <p:sp>
        <p:nvSpPr>
          <p:cNvPr id="12" name="ObjectiveNumber" hidden="1"/>
          <p:cNvSpPr>
            <a:spLocks noGrp="1"/>
          </p:cNvSpPr>
          <p:nvPr>
            <p:ph type="body" sz="quarter" idx="15" hasCustomPrompt="1"/>
          </p:nvPr>
        </p:nvSpPr>
        <p:spPr>
          <a:xfrm>
            <a:off x="41096" y="1468348"/>
            <a:ext cx="914400" cy="457200"/>
          </a:xfrm>
          <a:prstGeom prst="rect">
            <a:avLst/>
          </a:prstGeom>
        </p:spPr>
        <p:txBody>
          <a:bodyPr anchor="ctr" anchorCtr="0"/>
          <a:lstStyle>
            <a:lvl1pPr algn="ctr">
              <a:buNone/>
              <a:defRPr sz="2800">
                <a:solidFill>
                  <a:srgbClr val="C30075"/>
                </a:solidFill>
              </a:defRPr>
            </a:lvl1pPr>
          </a:lstStyle>
          <a:p>
            <a:pPr lvl="0"/>
            <a:r>
              <a:rPr lang="en-US" dirty="0"/>
              <a:t>OB#</a:t>
            </a:r>
          </a:p>
        </p:txBody>
      </p:sp>
      <p:sp>
        <p:nvSpPr>
          <p:cNvPr id="13" name="Objective" hidden="1"/>
          <p:cNvSpPr>
            <a:spLocks noGrp="1"/>
          </p:cNvSpPr>
          <p:nvPr>
            <p:ph type="body" sz="quarter" idx="16" hasCustomPrompt="1"/>
          </p:nvPr>
        </p:nvSpPr>
        <p:spPr>
          <a:xfrm>
            <a:off x="838200" y="1447800"/>
            <a:ext cx="8153400" cy="533400"/>
          </a:xfrm>
          <a:prstGeom prst="rect">
            <a:avLst/>
          </a:prstGeom>
        </p:spPr>
        <p:txBody>
          <a:bodyPr anchor="ctr" anchorCtr="0"/>
          <a:lstStyle>
            <a:lvl1pPr marL="0" indent="0">
              <a:buNone/>
              <a:defRPr sz="2400">
                <a:solidFill>
                  <a:srgbClr val="C30075"/>
                </a:solidFill>
              </a:defRPr>
            </a:lvl1pPr>
          </a:lstStyle>
          <a:p>
            <a:pPr lvl="0"/>
            <a:r>
              <a:rPr lang="en-US" dirty="0"/>
              <a:t>Objective</a:t>
            </a:r>
          </a:p>
        </p:txBody>
      </p:sp>
      <p:sp>
        <p:nvSpPr>
          <p:cNvPr id="14" name="ItemNumber"/>
          <p:cNvSpPr>
            <a:spLocks noGrp="1"/>
          </p:cNvSpPr>
          <p:nvPr>
            <p:ph type="body" sz="quarter" idx="17" hasCustomPrompt="1"/>
          </p:nvPr>
        </p:nvSpPr>
        <p:spPr>
          <a:xfrm>
            <a:off x="3310128" y="231648"/>
            <a:ext cx="1005840" cy="454152"/>
          </a:xfrm>
          <a:prstGeom prst="rect">
            <a:avLst/>
          </a:prstGeom>
        </p:spPr>
        <p:txBody>
          <a:bodyPr anchor="t" anchorCtr="0"/>
          <a:lstStyle>
            <a:lvl1pPr marL="0" indent="0" algn="ctr">
              <a:buNone/>
              <a:defRPr sz="2800" b="1">
                <a:solidFill>
                  <a:schemeClr val="bg1"/>
                </a:solidFill>
                <a:latin typeface="+mn-lt"/>
              </a:defRPr>
            </a:lvl1pPr>
          </a:lstStyle>
          <a:p>
            <a:pPr lvl="0"/>
            <a:r>
              <a:rPr lang="en-US" dirty="0"/>
              <a:t>##.##</a:t>
            </a:r>
          </a:p>
        </p:txBody>
      </p:sp>
      <p:sp>
        <p:nvSpPr>
          <p:cNvPr id="15" name="ItemTitle" hidden="1"/>
          <p:cNvSpPr>
            <a:spLocks noGrp="1"/>
          </p:cNvSpPr>
          <p:nvPr>
            <p:ph type="body" sz="quarter" idx="18" hasCustomPrompt="1"/>
          </p:nvPr>
        </p:nvSpPr>
        <p:spPr>
          <a:xfrm>
            <a:off x="152400" y="838200"/>
            <a:ext cx="8991600" cy="530352"/>
          </a:xfrm>
          <a:prstGeom prst="rect">
            <a:avLst/>
          </a:prstGeom>
          <a:solidFill>
            <a:schemeClr val="bg1"/>
          </a:solidFill>
        </p:spPr>
        <p:txBody>
          <a:bodyPr anchor="t" anchorCtr="0"/>
          <a:lstStyle>
            <a:lvl1pPr marL="0" indent="0">
              <a:buNone/>
              <a:defRPr sz="2800"/>
            </a:lvl1pPr>
          </a:lstStyle>
          <a:p>
            <a:pPr lvl="0"/>
            <a:r>
              <a:rPr lang="en-US" dirty="0" err="1"/>
              <a:t>ItemTitle</a:t>
            </a:r>
            <a:endParaRPr lang="en-US" dirty="0"/>
          </a:p>
        </p:txBody>
      </p:sp>
      <p:sp>
        <p:nvSpPr>
          <p:cNvPr id="16" name="CONS" hidden="1"/>
          <p:cNvSpPr>
            <a:spLocks noGrp="1"/>
          </p:cNvSpPr>
          <p:nvPr>
            <p:ph type="body" sz="quarter" idx="19" hasCustomPrompt="1"/>
          </p:nvPr>
        </p:nvSpPr>
        <p:spPr>
          <a:xfrm>
            <a:off x="6400800" y="6096000"/>
            <a:ext cx="2514600" cy="304800"/>
          </a:xfrm>
          <a:prstGeom prst="rect">
            <a:avLst/>
          </a:prstGeom>
        </p:spPr>
        <p:txBody>
          <a:bodyPr anchor="ctr" anchorCtr="0"/>
          <a:lstStyle>
            <a:lvl1pPr>
              <a:buNone/>
              <a:defRPr sz="2000"/>
            </a:lvl1pPr>
          </a:lstStyle>
          <a:p>
            <a:pPr lvl="0"/>
            <a:r>
              <a:rPr lang="en-US" dirty="0"/>
              <a:t>CONS</a:t>
            </a:r>
          </a:p>
        </p:txBody>
      </p:sp>
      <p:sp>
        <p:nvSpPr>
          <p:cNvPr id="17" name="SlideNumber"/>
          <p:cNvSpPr>
            <a:spLocks noGrp="1"/>
          </p:cNvSpPr>
          <p:nvPr>
            <p:ph type="body" sz="quarter" idx="20" hasCustomPrompt="1"/>
          </p:nvPr>
        </p:nvSpPr>
        <p:spPr>
          <a:xfrm>
            <a:off x="7391400" y="6553200"/>
            <a:ext cx="1524000" cy="228600"/>
          </a:xfrm>
          <a:prstGeom prst="rect">
            <a:avLst/>
          </a:prstGeom>
        </p:spPr>
        <p:txBody>
          <a:bodyPr anchor="ctr" anchorCtr="0"/>
          <a:lstStyle>
            <a:lvl1pPr marL="0" indent="0" algn="r">
              <a:buNone/>
              <a:defRPr sz="1800"/>
            </a:lvl1pPr>
          </a:lstStyle>
          <a:p>
            <a:pPr lvl="0"/>
            <a:r>
              <a:rPr lang="en-US" dirty="0" err="1"/>
              <a:t>SlideNumber</a:t>
            </a:r>
            <a:endParaRPr lang="en-US" dirty="0"/>
          </a:p>
        </p:txBody>
      </p:sp>
      <p:sp>
        <p:nvSpPr>
          <p:cNvPr id="18" name="Copyright" hidden="1"/>
          <p:cNvSpPr>
            <a:spLocks noGrp="1"/>
          </p:cNvSpPr>
          <p:nvPr>
            <p:ph type="body" sz="quarter" idx="21" hasCustomPrompt="1"/>
          </p:nvPr>
        </p:nvSpPr>
        <p:spPr>
          <a:xfrm>
            <a:off x="1143000" y="6553200"/>
            <a:ext cx="5943600" cy="228600"/>
          </a:xfrm>
          <a:prstGeom prst="rect">
            <a:avLst/>
          </a:prstGeom>
        </p:spPr>
        <p:txBody>
          <a:bodyPr anchor="ctr" anchorCtr="0"/>
          <a:lstStyle>
            <a:lvl1pPr algn="ctr">
              <a:buNone/>
              <a:defRPr sz="1000"/>
            </a:lvl1pPr>
          </a:lstStyle>
          <a:p>
            <a:pPr lvl="0"/>
            <a:r>
              <a:rPr lang="en-US" dirty="0"/>
              <a:t>Copyright</a:t>
            </a:r>
          </a:p>
        </p:txBody>
      </p:sp>
      <p:sp>
        <p:nvSpPr>
          <p:cNvPr id="19"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4572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sp>
        <p:nvSpPr>
          <p:cNvPr id="20" name="Title 1"/>
          <p:cNvSpPr>
            <a:spLocks noGrp="1"/>
          </p:cNvSpPr>
          <p:nvPr>
            <p:ph type="title" hasCustomPrompt="1"/>
          </p:nvPr>
        </p:nvSpPr>
        <p:spPr>
          <a:xfrm>
            <a:off x="76200" y="152400"/>
            <a:ext cx="8915400" cy="533400"/>
          </a:xfrm>
          <a:prstGeom prst="rect">
            <a:avLst/>
          </a:prstGeom>
        </p:spPr>
        <p:txBody>
          <a:bodyPr/>
          <a:lstStyle>
            <a:lvl1pPr marL="0" marR="0" indent="0" algn="l" defTabSz="914400" eaLnBrk="1" fontAlgn="auto" latinLnBrk="0" hangingPunct="1">
              <a:lnSpc>
                <a:spcPct val="100000"/>
              </a:lnSpc>
              <a:spcBef>
                <a:spcPts val="0"/>
              </a:spcBef>
              <a:spcAft>
                <a:spcPts val="0"/>
              </a:spcAft>
              <a:buClrTx/>
              <a:buSzTx/>
              <a:buFontTx/>
              <a:buNone/>
              <a:tabLst>
                <a:tab pos="3484563" algn="l"/>
              </a:tabLst>
              <a:defRPr sz="2800">
                <a:latin typeface="+mn-lt"/>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F799"/>
                </a:solidFill>
                <a:effectLst/>
                <a:uLnTx/>
                <a:uFillTx/>
              </a:rPr>
              <a:t>SAMPLE PROBLEM	</a:t>
            </a:r>
          </a:p>
        </p:txBody>
      </p:sp>
      <p:sp>
        <p:nvSpPr>
          <p:cNvPr id="21" name="Text Placeholder 3"/>
          <p:cNvSpPr>
            <a:spLocks noGrp="1"/>
          </p:cNvSpPr>
          <p:nvPr>
            <p:ph type="body" sz="quarter" idx="22"/>
          </p:nvPr>
        </p:nvSpPr>
        <p:spPr>
          <a:xfrm>
            <a:off x="76200" y="1066800"/>
            <a:ext cx="8929255" cy="11430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3399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
    <p:spTree>
      <p:nvGrpSpPr>
        <p:cNvPr id="1" name=""/>
        <p:cNvGrpSpPr/>
        <p:nvPr/>
      </p:nvGrpSpPr>
      <p:grpSpPr>
        <a:xfrm>
          <a:off x="0" y="0"/>
          <a:ext cx="0" cy="0"/>
          <a:chOff x="0" y="0"/>
          <a:chExt cx="0" cy="0"/>
        </a:xfrm>
      </p:grpSpPr>
      <p:sp>
        <p:nvSpPr>
          <p:cNvPr id="14" name="ChapterTitle"/>
          <p:cNvSpPr>
            <a:spLocks noGrp="1"/>
          </p:cNvSpPr>
          <p:nvPr>
            <p:ph type="body" sz="quarter" idx="21" hasCustomPrompt="1"/>
          </p:nvPr>
        </p:nvSpPr>
        <p:spPr>
          <a:xfrm>
            <a:off x="4343400" y="914400"/>
            <a:ext cx="4648200" cy="749300"/>
          </a:xfrm>
          <a:prstGeom prst="rect">
            <a:avLst/>
          </a:prstGeom>
        </p:spPr>
        <p:txBody>
          <a:bodyPr anchor="ctr" anchorCtr="0"/>
          <a:lstStyle>
            <a:lvl1pPr>
              <a:defRPr sz="3600" b="1">
                <a:solidFill>
                  <a:schemeClr val="bg1"/>
                </a:solidFill>
                <a:latin typeface="Calibri"/>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dirty="0"/>
              <a:t>Chapter Title</a:t>
            </a:r>
          </a:p>
        </p:txBody>
      </p:sp>
      <p:sp>
        <p:nvSpPr>
          <p:cNvPr id="17" name="Title 1"/>
          <p:cNvSpPr>
            <a:spLocks noGrp="1"/>
          </p:cNvSpPr>
          <p:nvPr>
            <p:ph type="title"/>
          </p:nvPr>
        </p:nvSpPr>
        <p:spPr>
          <a:xfrm>
            <a:off x="4343400" y="1905000"/>
            <a:ext cx="4648200" cy="1828800"/>
          </a:xfrm>
          <a:prstGeom prst="rect">
            <a:avLst/>
          </a:prstGeom>
        </p:spPr>
        <p:txBody>
          <a:bodyPr/>
          <a:lstStyle>
            <a:lvl1pPr>
              <a:defRPr sz="2400">
                <a:latin typeface="+mn-lt"/>
              </a:defRPr>
            </a:lvl1pPr>
          </a:lstStyle>
          <a:p>
            <a:r>
              <a:rPr lang="en-US" dirty="0"/>
              <a:t>Click to edit Master title style</a:t>
            </a:r>
          </a:p>
        </p:txBody>
      </p:sp>
      <p:sp>
        <p:nvSpPr>
          <p:cNvPr id="15" name="ChapterSubTitle"/>
          <p:cNvSpPr>
            <a:spLocks noGrp="1"/>
          </p:cNvSpPr>
          <p:nvPr>
            <p:ph type="body" sz="quarter" idx="22" hasCustomPrompt="1"/>
          </p:nvPr>
        </p:nvSpPr>
        <p:spPr>
          <a:xfrm>
            <a:off x="4876800" y="4267200"/>
            <a:ext cx="4114800" cy="762000"/>
          </a:xfrm>
          <a:prstGeom prst="rect">
            <a:avLst/>
          </a:prstGeom>
        </p:spPr>
        <p:txBody>
          <a:bodyPr/>
          <a:lstStyle>
            <a:lvl1pPr>
              <a:defRPr sz="2400">
                <a:latin typeface="+mn-lt"/>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dirty="0" err="1"/>
              <a:t>ChapterSubTitle</a:t>
            </a:r>
            <a:endParaRPr lang="en-US" dirty="0"/>
          </a:p>
        </p:txBody>
      </p:sp>
      <p:sp>
        <p:nvSpPr>
          <p:cNvPr id="16" name="SectionNumber"/>
          <p:cNvSpPr>
            <a:spLocks noGrp="1"/>
          </p:cNvSpPr>
          <p:nvPr>
            <p:ph type="body" sz="quarter" idx="23" hasCustomPrompt="1"/>
          </p:nvPr>
        </p:nvSpPr>
        <p:spPr>
          <a:xfrm>
            <a:off x="4876800" y="5340350"/>
            <a:ext cx="4114800" cy="444500"/>
          </a:xfrm>
          <a:prstGeom prst="rect">
            <a:avLst/>
          </a:prstGeom>
        </p:spPr>
        <p:txBody>
          <a:bodyPr/>
          <a:lstStyle>
            <a:lvl1pPr>
              <a:defRPr sz="2400">
                <a:latin typeface="+mn-lt"/>
              </a:defRPr>
            </a:lvl1pPr>
            <a:lvl2pPr>
              <a:defRPr sz="2800">
                <a:latin typeface="Calibri"/>
              </a:defRPr>
            </a:lvl2pPr>
            <a:lvl3pPr>
              <a:defRPr sz="2800">
                <a:latin typeface="Calibri"/>
              </a:defRPr>
            </a:lvl3pPr>
            <a:lvl4pPr>
              <a:defRPr sz="2800">
                <a:latin typeface="Calibri"/>
              </a:defRPr>
            </a:lvl4pPr>
            <a:lvl5pPr>
              <a:defRPr sz="2800">
                <a:latin typeface="Calibri"/>
              </a:defRPr>
            </a:lvl5pPr>
          </a:lstStyle>
          <a:p>
            <a:pPr marL="342900" lvl="0" indent="-342900" algn="l" defTabSz="914400" rtl="0" eaLnBrk="1" latinLnBrk="0" hangingPunct="1">
              <a:spcBef>
                <a:spcPct val="20000"/>
              </a:spcBef>
              <a:buFont typeface="Arial" pitchFamily="34" charset="0"/>
              <a:buNone/>
            </a:pPr>
            <a:r>
              <a:rPr lang="en-US" dirty="0" err="1"/>
              <a:t>SectionNumber</a:t>
            </a:r>
            <a:endParaRPr lang="en-US" dirty="0"/>
          </a:p>
        </p:txBody>
      </p:sp>
      <p:sp>
        <p:nvSpPr>
          <p:cNvPr id="18" name="Text Placeholder 14"/>
          <p:cNvSpPr>
            <a:spLocks noGrp="1"/>
          </p:cNvSpPr>
          <p:nvPr>
            <p:ph type="body" sz="quarter" idx="24" hasCustomPrompt="1"/>
          </p:nvPr>
        </p:nvSpPr>
        <p:spPr>
          <a:xfrm>
            <a:off x="1219200" y="6553200"/>
            <a:ext cx="7315200" cy="152400"/>
          </a:xfrm>
          <a:prstGeom prst="rect">
            <a:avLst/>
          </a:prstGeom>
        </p:spPr>
        <p:txBody>
          <a:bodyPr/>
          <a:lstStyle>
            <a:lvl1pPr marL="0" marR="0" indent="0" algn="ctr" defTabSz="914400" rtl="0" eaLnBrk="1" fontAlgn="auto" latinLnBrk="0" hangingPunct="1">
              <a:lnSpc>
                <a:spcPct val="100000"/>
              </a:lnSpc>
              <a:spcBef>
                <a:spcPct val="20000"/>
              </a:spcBef>
              <a:spcAft>
                <a:spcPts val="0"/>
              </a:spcAft>
              <a:buClrTx/>
              <a:buSzTx/>
              <a:buFontTx/>
              <a:buNone/>
              <a:tabLst/>
              <a:defRPr sz="800"/>
            </a:lvl1p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lang="en-US" sz="800" dirty="0" err="1"/>
              <a:t>clickon</a:t>
            </a:r>
            <a:r>
              <a:rPr lang="en-US" sz="800" dirty="0"/>
              <a:t>.</a:t>
            </a:r>
          </a:p>
          <a:p>
            <a:pPr lvl="0"/>
            <a:r>
              <a:rPr lang="en-US" dirty="0"/>
              <a:t>t </a:t>
            </a:r>
          </a:p>
        </p:txBody>
      </p:sp>
      <p:sp>
        <p:nvSpPr>
          <p:cNvPr id="8" name="Rectangle 5"/>
          <p:cNvSpPr txBox="1">
            <a:spLocks noChangeArrowheads="1"/>
          </p:cNvSpPr>
          <p:nvPr userDrawn="1"/>
        </p:nvSpPr>
        <p:spPr bwMode="auto">
          <a:xfrm>
            <a:off x="7285037" y="65262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59159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Example">
    <p:spTree>
      <p:nvGrpSpPr>
        <p:cNvPr id="1" name=""/>
        <p:cNvGrpSpPr/>
        <p:nvPr/>
      </p:nvGrpSpPr>
      <p:grpSpPr>
        <a:xfrm>
          <a:off x="0" y="0"/>
          <a:ext cx="0" cy="0"/>
          <a:chOff x="0" y="0"/>
          <a:chExt cx="0" cy="0"/>
        </a:xfrm>
      </p:grpSpPr>
      <p:sp>
        <p:nvSpPr>
          <p:cNvPr id="20" name="Title 1"/>
          <p:cNvSpPr>
            <a:spLocks noGrp="1"/>
          </p:cNvSpPr>
          <p:nvPr>
            <p:ph type="title" hasCustomPrompt="1"/>
          </p:nvPr>
        </p:nvSpPr>
        <p:spPr>
          <a:xfrm>
            <a:off x="76200" y="152400"/>
            <a:ext cx="8915400" cy="533400"/>
          </a:xfrm>
          <a:prstGeom prst="rect">
            <a:avLst/>
          </a:prstGeom>
        </p:spPr>
        <p:txBody>
          <a:bodyPr/>
          <a:lstStyle>
            <a:lvl1pPr marL="0" marR="0" indent="0" algn="l" defTabSz="914400" eaLnBrk="1" fontAlgn="auto" latinLnBrk="0" hangingPunct="1">
              <a:lnSpc>
                <a:spcPct val="100000"/>
              </a:lnSpc>
              <a:spcBef>
                <a:spcPts val="0"/>
              </a:spcBef>
              <a:spcAft>
                <a:spcPts val="0"/>
              </a:spcAft>
              <a:buClrTx/>
              <a:buSzTx/>
              <a:buFontTx/>
              <a:buNone/>
              <a:tabLst>
                <a:tab pos="3484563" algn="l"/>
              </a:tabLst>
              <a:defRPr sz="2800">
                <a:latin typeface="+mn-lt"/>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F799"/>
                </a:solidFill>
                <a:effectLst/>
                <a:uLnTx/>
                <a:uFillTx/>
              </a:rPr>
              <a:t>SAMPLE PROBLEM	</a:t>
            </a:r>
          </a:p>
        </p:txBody>
      </p:sp>
      <p:sp>
        <p:nvSpPr>
          <p:cNvPr id="21" name="Text Placeholder 3"/>
          <p:cNvSpPr>
            <a:spLocks noGrp="1"/>
          </p:cNvSpPr>
          <p:nvPr>
            <p:ph type="body" sz="quarter" idx="22"/>
          </p:nvPr>
        </p:nvSpPr>
        <p:spPr>
          <a:xfrm>
            <a:off x="76200" y="1066800"/>
            <a:ext cx="8929255" cy="11430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
        <p:nvSpPr>
          <p:cNvPr id="6" name="Content Placeholder 5"/>
          <p:cNvSpPr>
            <a:spLocks noGrp="1"/>
          </p:cNvSpPr>
          <p:nvPr>
            <p:ph sz="quarter" idx="23"/>
          </p:nvPr>
        </p:nvSpPr>
        <p:spPr>
          <a:xfrm>
            <a:off x="1752600" y="-1447800"/>
            <a:ext cx="3962400" cy="1447800"/>
          </a:xfrm>
          <a:prstGeom prst="rect">
            <a:avLst/>
          </a:prstGeom>
        </p:spPr>
        <p:txBody>
          <a:bodyPr/>
          <a:lstStyle/>
          <a:p>
            <a:pPr lvl="0"/>
            <a:r>
              <a:rPr lang="en-US" dirty="0"/>
              <a:t>Edit Master text styles</a:t>
            </a:r>
          </a:p>
        </p:txBody>
      </p:sp>
      <p:sp>
        <p:nvSpPr>
          <p:cNvPr id="8" name="Table Placeholder 7"/>
          <p:cNvSpPr>
            <a:spLocks noGrp="1"/>
          </p:cNvSpPr>
          <p:nvPr>
            <p:ph type="tbl" sz="quarter" idx="24"/>
          </p:nvPr>
        </p:nvSpPr>
        <p:spPr>
          <a:xfrm>
            <a:off x="1752600" y="3276600"/>
            <a:ext cx="4648200" cy="2057400"/>
          </a:xfrm>
          <a:prstGeom prst="rect">
            <a:avLst/>
          </a:prstGeom>
        </p:spPr>
        <p:txBody>
          <a:bodyPr/>
          <a:lstStyle/>
          <a:p>
            <a:endParaRPr lang="en-US" dirty="0"/>
          </a:p>
        </p:txBody>
      </p:sp>
    </p:spTree>
    <p:extLst>
      <p:ext uri="{BB962C8B-B14F-4D97-AF65-F5344CB8AC3E}">
        <p14:creationId xmlns:p14="http://schemas.microsoft.com/office/powerpoint/2010/main" val="243134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Example">
    <p:spTree>
      <p:nvGrpSpPr>
        <p:cNvPr id="1" name=""/>
        <p:cNvGrpSpPr/>
        <p:nvPr/>
      </p:nvGrpSpPr>
      <p:grpSpPr>
        <a:xfrm>
          <a:off x="0" y="0"/>
          <a:ext cx="0" cy="0"/>
          <a:chOff x="0" y="0"/>
          <a:chExt cx="0" cy="0"/>
        </a:xfrm>
      </p:grpSpPr>
      <p:sp>
        <p:nvSpPr>
          <p:cNvPr id="20" name="Title 1"/>
          <p:cNvSpPr>
            <a:spLocks noGrp="1"/>
          </p:cNvSpPr>
          <p:nvPr>
            <p:ph type="title" hasCustomPrompt="1"/>
          </p:nvPr>
        </p:nvSpPr>
        <p:spPr>
          <a:xfrm>
            <a:off x="76200" y="152400"/>
            <a:ext cx="8915400" cy="533400"/>
          </a:xfrm>
          <a:prstGeom prst="rect">
            <a:avLst/>
          </a:prstGeom>
        </p:spPr>
        <p:txBody>
          <a:bodyPr/>
          <a:lstStyle>
            <a:lvl1pPr marL="0" marR="0" indent="0" algn="l" defTabSz="914400" eaLnBrk="1" fontAlgn="auto" latinLnBrk="0" hangingPunct="1">
              <a:lnSpc>
                <a:spcPct val="100000"/>
              </a:lnSpc>
              <a:spcBef>
                <a:spcPts val="0"/>
              </a:spcBef>
              <a:spcAft>
                <a:spcPts val="0"/>
              </a:spcAft>
              <a:buClrTx/>
              <a:buSzTx/>
              <a:buFontTx/>
              <a:buNone/>
              <a:tabLst>
                <a:tab pos="3484563" algn="l"/>
              </a:tabLst>
              <a:defRPr sz="2800">
                <a:latin typeface="+mn-lt"/>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F799"/>
                </a:solidFill>
                <a:effectLst/>
                <a:uLnTx/>
                <a:uFillTx/>
              </a:rPr>
              <a:t>SAMPLE PROBLEM	</a:t>
            </a:r>
          </a:p>
        </p:txBody>
      </p:sp>
      <p:sp>
        <p:nvSpPr>
          <p:cNvPr id="21" name="Text Placeholder 3"/>
          <p:cNvSpPr>
            <a:spLocks noGrp="1"/>
          </p:cNvSpPr>
          <p:nvPr>
            <p:ph type="body" sz="quarter" idx="22"/>
          </p:nvPr>
        </p:nvSpPr>
        <p:spPr>
          <a:xfrm>
            <a:off x="76200" y="1066800"/>
            <a:ext cx="8929255" cy="11430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
        <p:nvSpPr>
          <p:cNvPr id="6" name="Content Placeholder 5"/>
          <p:cNvSpPr>
            <a:spLocks noGrp="1"/>
          </p:cNvSpPr>
          <p:nvPr>
            <p:ph sz="quarter" idx="23"/>
          </p:nvPr>
        </p:nvSpPr>
        <p:spPr>
          <a:xfrm>
            <a:off x="1752600" y="-1447800"/>
            <a:ext cx="3962400" cy="1447800"/>
          </a:xfrm>
          <a:prstGeom prst="rect">
            <a:avLst/>
          </a:prstGeom>
        </p:spPr>
        <p:txBody>
          <a:bodyPr/>
          <a:lstStyle/>
          <a:p>
            <a:pPr lvl="0"/>
            <a:r>
              <a:rPr lang="en-US" dirty="0"/>
              <a:t>Edit Master text styles</a:t>
            </a:r>
          </a:p>
        </p:txBody>
      </p:sp>
      <p:sp>
        <p:nvSpPr>
          <p:cNvPr id="8" name="Table Placeholder 7"/>
          <p:cNvSpPr>
            <a:spLocks noGrp="1"/>
          </p:cNvSpPr>
          <p:nvPr>
            <p:ph type="tbl" sz="quarter" idx="24"/>
          </p:nvPr>
        </p:nvSpPr>
        <p:spPr>
          <a:xfrm>
            <a:off x="1752600" y="3276600"/>
            <a:ext cx="4648200" cy="2057400"/>
          </a:xfrm>
          <a:prstGeom prst="rect">
            <a:avLst/>
          </a:prstGeom>
        </p:spPr>
        <p:txBody>
          <a:bodyPr/>
          <a:lstStyle/>
          <a:p>
            <a:endParaRPr lang="en-US" dirty="0"/>
          </a:p>
        </p:txBody>
      </p:sp>
      <p:sp>
        <p:nvSpPr>
          <p:cNvPr id="3" name="Content Placeholder 2"/>
          <p:cNvSpPr>
            <a:spLocks noGrp="1"/>
          </p:cNvSpPr>
          <p:nvPr>
            <p:ph sz="quarter" idx="25"/>
          </p:nvPr>
        </p:nvSpPr>
        <p:spPr>
          <a:xfrm>
            <a:off x="1143000" y="-3048000"/>
            <a:ext cx="4114800" cy="1295400"/>
          </a:xfrm>
          <a:prstGeom prst="rect">
            <a:avLst/>
          </a:prstGeom>
        </p:spPr>
        <p:txBody>
          <a:bodyPr/>
          <a:lstStyle/>
          <a:p>
            <a:pPr lvl="0"/>
            <a:r>
              <a:rPr lang="en-US" dirty="0"/>
              <a:t>Edit Master text styles</a:t>
            </a:r>
          </a:p>
        </p:txBody>
      </p:sp>
    </p:spTree>
    <p:extLst>
      <p:ext uri="{BB962C8B-B14F-4D97-AF65-F5344CB8AC3E}">
        <p14:creationId xmlns:p14="http://schemas.microsoft.com/office/powerpoint/2010/main" val="342100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Example">
    <p:spTree>
      <p:nvGrpSpPr>
        <p:cNvPr id="1" name=""/>
        <p:cNvGrpSpPr/>
        <p:nvPr/>
      </p:nvGrpSpPr>
      <p:grpSpPr>
        <a:xfrm>
          <a:off x="0" y="0"/>
          <a:ext cx="0" cy="0"/>
          <a:chOff x="0" y="0"/>
          <a:chExt cx="0" cy="0"/>
        </a:xfrm>
      </p:grpSpPr>
      <p:sp>
        <p:nvSpPr>
          <p:cNvPr id="20" name="Title 1"/>
          <p:cNvSpPr>
            <a:spLocks noGrp="1"/>
          </p:cNvSpPr>
          <p:nvPr>
            <p:ph type="title" hasCustomPrompt="1"/>
          </p:nvPr>
        </p:nvSpPr>
        <p:spPr>
          <a:xfrm>
            <a:off x="76200" y="152400"/>
            <a:ext cx="8915400" cy="533400"/>
          </a:xfrm>
          <a:prstGeom prst="rect">
            <a:avLst/>
          </a:prstGeom>
        </p:spPr>
        <p:txBody>
          <a:bodyPr/>
          <a:lstStyle>
            <a:lvl1pPr marL="0" marR="0" indent="0" algn="l" defTabSz="914400" eaLnBrk="1" fontAlgn="auto" latinLnBrk="0" hangingPunct="1">
              <a:lnSpc>
                <a:spcPct val="100000"/>
              </a:lnSpc>
              <a:spcBef>
                <a:spcPts val="0"/>
              </a:spcBef>
              <a:spcAft>
                <a:spcPts val="0"/>
              </a:spcAft>
              <a:buClrTx/>
              <a:buSzTx/>
              <a:buFontTx/>
              <a:buNone/>
              <a:tabLst>
                <a:tab pos="3484563" algn="l"/>
              </a:tabLst>
              <a:defRPr sz="2800">
                <a:latin typeface="+mn-lt"/>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F799"/>
                </a:solidFill>
                <a:effectLst/>
                <a:uLnTx/>
                <a:uFillTx/>
              </a:rPr>
              <a:t>SAMPLE PROBLEM	</a:t>
            </a:r>
          </a:p>
        </p:txBody>
      </p:sp>
      <p:sp>
        <p:nvSpPr>
          <p:cNvPr id="21" name="Text Placeholder 3"/>
          <p:cNvSpPr>
            <a:spLocks noGrp="1"/>
          </p:cNvSpPr>
          <p:nvPr>
            <p:ph type="body" sz="quarter" idx="22"/>
          </p:nvPr>
        </p:nvSpPr>
        <p:spPr>
          <a:xfrm>
            <a:off x="76200" y="1066800"/>
            <a:ext cx="8929255" cy="11430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a:t>
            </a:r>
          </a:p>
        </p:txBody>
      </p:sp>
      <p:sp>
        <p:nvSpPr>
          <p:cNvPr id="3" name="Text Placeholder 2"/>
          <p:cNvSpPr>
            <a:spLocks noGrp="1"/>
          </p:cNvSpPr>
          <p:nvPr>
            <p:ph type="body" sz="quarter" idx="23"/>
          </p:nvPr>
        </p:nvSpPr>
        <p:spPr>
          <a:xfrm>
            <a:off x="76200" y="4114800"/>
            <a:ext cx="8915400" cy="1447800"/>
          </a:xfrm>
          <a:prstGeom prst="rect">
            <a:avLst/>
          </a:prstGeom>
        </p:spPr>
        <p:txBody>
          <a:bodyPr/>
          <a:lstStyle>
            <a:lvl1pPr marL="0" indent="0">
              <a:buFontTx/>
              <a:buNone/>
              <a:defRPr sz="2800">
                <a:latin typeface="+mn-lt"/>
                <a:ea typeface="Cambria Math" panose="02040503050406030204" pitchFamily="18"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a:t>
            </a:r>
          </a:p>
        </p:txBody>
      </p:sp>
      <p:sp>
        <p:nvSpPr>
          <p:cNvPr id="5"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66725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Example">
    <p:spTree>
      <p:nvGrpSpPr>
        <p:cNvPr id="1" name=""/>
        <p:cNvGrpSpPr/>
        <p:nvPr/>
      </p:nvGrpSpPr>
      <p:grpSpPr>
        <a:xfrm>
          <a:off x="0" y="0"/>
          <a:ext cx="0" cy="0"/>
          <a:chOff x="0" y="0"/>
          <a:chExt cx="0" cy="0"/>
        </a:xfrm>
      </p:grpSpPr>
      <p:sp>
        <p:nvSpPr>
          <p:cNvPr id="20" name="Title 1"/>
          <p:cNvSpPr>
            <a:spLocks noGrp="1"/>
          </p:cNvSpPr>
          <p:nvPr>
            <p:ph type="title" hasCustomPrompt="1"/>
          </p:nvPr>
        </p:nvSpPr>
        <p:spPr>
          <a:xfrm>
            <a:off x="76200" y="152400"/>
            <a:ext cx="8915400" cy="533400"/>
          </a:xfrm>
          <a:prstGeom prst="rect">
            <a:avLst/>
          </a:prstGeom>
        </p:spPr>
        <p:txBody>
          <a:bodyPr/>
          <a:lstStyle>
            <a:lvl1pPr marL="0" marR="0" indent="0" algn="l" defTabSz="914400" eaLnBrk="1" fontAlgn="auto" latinLnBrk="0" hangingPunct="1">
              <a:lnSpc>
                <a:spcPct val="100000"/>
              </a:lnSpc>
              <a:spcBef>
                <a:spcPts val="0"/>
              </a:spcBef>
              <a:spcAft>
                <a:spcPts val="0"/>
              </a:spcAft>
              <a:buClrTx/>
              <a:buSzTx/>
              <a:buFontTx/>
              <a:buNone/>
              <a:tabLst>
                <a:tab pos="3484563" algn="l"/>
              </a:tabLst>
              <a:defRPr sz="2800">
                <a:latin typeface="+mn-lt"/>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F799"/>
                </a:solidFill>
                <a:effectLst/>
                <a:uLnTx/>
                <a:uFillTx/>
              </a:rPr>
              <a:t>SAMPLE PROBLEM	</a:t>
            </a:r>
          </a:p>
        </p:txBody>
      </p:sp>
      <p:sp>
        <p:nvSpPr>
          <p:cNvPr id="21" name="Text Placeholder 3"/>
          <p:cNvSpPr>
            <a:spLocks noGrp="1"/>
          </p:cNvSpPr>
          <p:nvPr>
            <p:ph type="body" sz="quarter" idx="22"/>
          </p:nvPr>
        </p:nvSpPr>
        <p:spPr>
          <a:xfrm>
            <a:off x="76200" y="1066800"/>
            <a:ext cx="8929255" cy="11430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a:t>
            </a:r>
          </a:p>
        </p:txBody>
      </p:sp>
      <p:sp>
        <p:nvSpPr>
          <p:cNvPr id="3" name="Text Placeholder 2"/>
          <p:cNvSpPr>
            <a:spLocks noGrp="1"/>
          </p:cNvSpPr>
          <p:nvPr>
            <p:ph type="body" sz="quarter" idx="23"/>
          </p:nvPr>
        </p:nvSpPr>
        <p:spPr>
          <a:xfrm>
            <a:off x="76200" y="4114800"/>
            <a:ext cx="8915400" cy="1447800"/>
          </a:xfrm>
          <a:prstGeom prst="rect">
            <a:avLst/>
          </a:prstGeom>
        </p:spPr>
        <p:txBody>
          <a:bodyPr/>
          <a:lstStyle>
            <a:lvl1pPr marL="0" indent="0">
              <a:buFontTx/>
              <a:buNone/>
              <a:defRPr sz="2800">
                <a:latin typeface="+mn-lt"/>
                <a:ea typeface="Cambria Math" panose="02040503050406030204" pitchFamily="18"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a:t>
            </a:r>
          </a:p>
        </p:txBody>
      </p:sp>
      <p:sp>
        <p:nvSpPr>
          <p:cNvPr id="5"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
        <p:nvSpPr>
          <p:cNvPr id="4" name="Content Placeholder 3"/>
          <p:cNvSpPr>
            <a:spLocks noGrp="1"/>
          </p:cNvSpPr>
          <p:nvPr>
            <p:ph sz="quarter" idx="24"/>
          </p:nvPr>
        </p:nvSpPr>
        <p:spPr>
          <a:xfrm>
            <a:off x="4114800" y="-2743200"/>
            <a:ext cx="2362200" cy="1676400"/>
          </a:xfrm>
          <a:prstGeom prst="rect">
            <a:avLst/>
          </a:prstGeom>
        </p:spPr>
        <p:txBody>
          <a:bodyPr/>
          <a:lstStyle/>
          <a:p>
            <a:pPr lvl="0"/>
            <a:r>
              <a:rPr lang="en-US" dirty="0"/>
              <a:t>Edit Master text styles</a:t>
            </a:r>
          </a:p>
        </p:txBody>
      </p:sp>
    </p:spTree>
    <p:extLst>
      <p:ext uri="{BB962C8B-B14F-4D97-AF65-F5344CB8AC3E}">
        <p14:creationId xmlns:p14="http://schemas.microsoft.com/office/powerpoint/2010/main" val="703475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s">
    <p:spTree>
      <p:nvGrpSpPr>
        <p:cNvPr id="1" name=""/>
        <p:cNvGrpSpPr/>
        <p:nvPr/>
      </p:nvGrpSpPr>
      <p:grpSpPr>
        <a:xfrm>
          <a:off x="0" y="0"/>
          <a:ext cx="0" cy="0"/>
          <a:chOff x="0" y="0"/>
          <a:chExt cx="0" cy="0"/>
        </a:xfrm>
      </p:grpSpPr>
      <p:sp>
        <p:nvSpPr>
          <p:cNvPr id="6" name="ChapterNumber"/>
          <p:cNvSpPr>
            <a:spLocks noGrp="1"/>
          </p:cNvSpPr>
          <p:nvPr>
            <p:ph type="body" sz="quarter" idx="10" hasCustomPrompt="1"/>
          </p:nvPr>
        </p:nvSpPr>
        <p:spPr>
          <a:xfrm>
            <a:off x="2212848" y="100584"/>
            <a:ext cx="1216152" cy="685800"/>
          </a:xfrm>
          <a:prstGeom prst="rect">
            <a:avLst/>
          </a:prstGeom>
        </p:spPr>
        <p:txBody>
          <a:bodyPr anchor="ctr" anchorCtr="1"/>
          <a:lstStyle>
            <a:lvl1pPr marL="0" indent="0" algn="l" defTabSz="914400" rtl="0" eaLnBrk="1" latinLnBrk="0" hangingPunct="1">
              <a:spcBef>
                <a:spcPct val="20000"/>
              </a:spcBef>
              <a:buFont typeface="Arial" pitchFamily="34" charset="0"/>
              <a:buNone/>
              <a:defRPr sz="6000">
                <a:solidFill>
                  <a:srgbClr val="939598"/>
                </a:solidFill>
                <a:latin typeface="Helvetica" pitchFamily="34" charset="0"/>
                <a:cs typeface="Helvetica" pitchFamily="34" charset="0"/>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dirty="0"/>
              <a:t>XX</a:t>
            </a:r>
          </a:p>
        </p:txBody>
      </p:sp>
      <p:sp>
        <p:nvSpPr>
          <p:cNvPr id="7" name="ChapterTitle"/>
          <p:cNvSpPr>
            <a:spLocks noGrp="1"/>
          </p:cNvSpPr>
          <p:nvPr>
            <p:ph type="body" sz="quarter" idx="11" hasCustomPrompt="1"/>
          </p:nvPr>
        </p:nvSpPr>
        <p:spPr>
          <a:xfrm>
            <a:off x="3429000" y="0"/>
            <a:ext cx="5715000" cy="1499616"/>
          </a:xfrm>
          <a:prstGeom prst="rect">
            <a:avLst/>
          </a:prstGeom>
        </p:spPr>
        <p:txBody>
          <a:bodyPr tIns="0" bIns="0"/>
          <a:lstStyle>
            <a:lvl1pPr marL="0" indent="0" algn="l" defTabSz="914400" rtl="0" eaLnBrk="1" latinLnBrk="0" hangingPunct="1">
              <a:spcBef>
                <a:spcPct val="20000"/>
              </a:spcBef>
              <a:buFont typeface="Arial" pitchFamily="34" charset="0"/>
              <a:buNone/>
              <a:defRPr sz="3200">
                <a:latin typeface="Helvetica" pitchFamily="34" charset="0"/>
                <a:cs typeface="Helvetica" pitchFamily="34" charset="0"/>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dirty="0" err="1"/>
              <a:t>ChapterTitle</a:t>
            </a:r>
            <a:endParaRPr lang="en-US" dirty="0"/>
          </a:p>
        </p:txBody>
      </p:sp>
      <p:sp>
        <p:nvSpPr>
          <p:cNvPr id="8" name="ChapterSubTitle" hidden="1"/>
          <p:cNvSpPr>
            <a:spLocks noGrp="1"/>
          </p:cNvSpPr>
          <p:nvPr>
            <p:ph type="body" sz="quarter" idx="12" hasCustomPrompt="1"/>
          </p:nvPr>
        </p:nvSpPr>
        <p:spPr>
          <a:xfrm>
            <a:off x="1270000" y="1270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ChapterSubTitle</a:t>
            </a:r>
          </a:p>
        </p:txBody>
      </p:sp>
      <p:sp>
        <p:nvSpPr>
          <p:cNvPr id="9" name="SectionNumber" hidden="1"/>
          <p:cNvSpPr>
            <a:spLocks noGrp="1"/>
          </p:cNvSpPr>
          <p:nvPr>
            <p:ph type="body" sz="quarter" idx="13" hasCustomPrompt="1"/>
          </p:nvPr>
        </p:nvSpPr>
        <p:spPr>
          <a:xfrm>
            <a:off x="1270000" y="1778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SectionNumber</a:t>
            </a:r>
          </a:p>
        </p:txBody>
      </p:sp>
      <p:sp>
        <p:nvSpPr>
          <p:cNvPr id="10" name="SectionTitle" hidden="1"/>
          <p:cNvSpPr>
            <a:spLocks noGrp="1"/>
          </p:cNvSpPr>
          <p:nvPr>
            <p:ph type="body" sz="quarter" idx="14" hasCustomPrompt="1"/>
          </p:nvPr>
        </p:nvSpPr>
        <p:spPr>
          <a:xfrm>
            <a:off x="1270000" y="2286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SectionTitle</a:t>
            </a:r>
          </a:p>
        </p:txBody>
      </p:sp>
      <p:sp>
        <p:nvSpPr>
          <p:cNvPr id="11" name="ObjectiveNumber" hidden="1"/>
          <p:cNvSpPr>
            <a:spLocks noGrp="1"/>
          </p:cNvSpPr>
          <p:nvPr>
            <p:ph type="body" sz="quarter" idx="15" hasCustomPrompt="1"/>
          </p:nvPr>
        </p:nvSpPr>
        <p:spPr>
          <a:xfrm>
            <a:off x="1270000" y="2794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ObjectiveNumber</a:t>
            </a:r>
          </a:p>
        </p:txBody>
      </p:sp>
      <p:sp>
        <p:nvSpPr>
          <p:cNvPr id="12" name="Objective" hidden="1"/>
          <p:cNvSpPr>
            <a:spLocks noGrp="1"/>
          </p:cNvSpPr>
          <p:nvPr>
            <p:ph type="body" sz="quarter" idx="16" hasCustomPrompt="1"/>
          </p:nvPr>
        </p:nvSpPr>
        <p:spPr>
          <a:xfrm>
            <a:off x="1270000" y="3302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Objective</a:t>
            </a:r>
          </a:p>
        </p:txBody>
      </p:sp>
      <p:sp>
        <p:nvSpPr>
          <p:cNvPr id="13" name="ItemNumber" hidden="1"/>
          <p:cNvSpPr>
            <a:spLocks noGrp="1"/>
          </p:cNvSpPr>
          <p:nvPr>
            <p:ph type="body" sz="quarter" idx="17" hasCustomPrompt="1"/>
          </p:nvPr>
        </p:nvSpPr>
        <p:spPr>
          <a:xfrm>
            <a:off x="1270000" y="3810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ItemNumber</a:t>
            </a:r>
          </a:p>
        </p:txBody>
      </p:sp>
      <p:sp>
        <p:nvSpPr>
          <p:cNvPr id="14" name="ItemTitle" hidden="1"/>
          <p:cNvSpPr>
            <a:spLocks noGrp="1"/>
          </p:cNvSpPr>
          <p:nvPr>
            <p:ph type="body" sz="quarter" idx="18" hasCustomPrompt="1"/>
          </p:nvPr>
        </p:nvSpPr>
        <p:spPr>
          <a:xfrm>
            <a:off x="1270000" y="4318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ItemTitle</a:t>
            </a:r>
          </a:p>
        </p:txBody>
      </p:sp>
      <p:sp>
        <p:nvSpPr>
          <p:cNvPr id="15" name="CONS" hidden="1"/>
          <p:cNvSpPr>
            <a:spLocks noGrp="1"/>
          </p:cNvSpPr>
          <p:nvPr>
            <p:ph type="body" sz="quarter" idx="19" hasCustomPrompt="1"/>
          </p:nvPr>
        </p:nvSpPr>
        <p:spPr>
          <a:xfrm>
            <a:off x="1270000" y="4826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CONS</a:t>
            </a:r>
          </a:p>
        </p:txBody>
      </p:sp>
      <p:sp>
        <p:nvSpPr>
          <p:cNvPr id="16" name="SlideNumber"/>
          <p:cNvSpPr>
            <a:spLocks noGrp="1"/>
          </p:cNvSpPr>
          <p:nvPr>
            <p:ph type="body" sz="quarter" idx="20" hasCustomPrompt="1"/>
          </p:nvPr>
        </p:nvSpPr>
        <p:spPr>
          <a:xfrm>
            <a:off x="7388352" y="6556248"/>
            <a:ext cx="1527048" cy="228600"/>
          </a:xfrm>
          <a:prstGeom prst="rect">
            <a:avLst/>
          </a:prstGeom>
        </p:spPr>
        <p:txBody>
          <a:bodyPr anchor="ctr" anchorCtr="0"/>
          <a:lstStyle>
            <a:lvl1pPr marL="0" indent="0" algn="r" defTabSz="914400" rtl="0" eaLnBrk="1" latinLnBrk="0" hangingPunct="1">
              <a:spcBef>
                <a:spcPct val="20000"/>
              </a:spcBef>
              <a:buFont typeface="Arial" pitchFamily="34" charset="0"/>
              <a:buNone/>
              <a:defRPr sz="1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dirty="0" err="1"/>
              <a:t>SlideNumber</a:t>
            </a:r>
            <a:endParaRPr lang="en-US" dirty="0"/>
          </a:p>
        </p:txBody>
      </p:sp>
      <p:sp>
        <p:nvSpPr>
          <p:cNvPr id="17" name="Copyright" hidden="1"/>
          <p:cNvSpPr>
            <a:spLocks noGrp="1"/>
          </p:cNvSpPr>
          <p:nvPr>
            <p:ph type="body" sz="quarter" idx="21" hasCustomPrompt="1"/>
          </p:nvPr>
        </p:nvSpPr>
        <p:spPr>
          <a:xfrm>
            <a:off x="1270000" y="5842000"/>
            <a:ext cx="5080000" cy="444500"/>
          </a:xfrm>
          <a:prstGeom prst="rect">
            <a:avLst/>
          </a:prstGeom>
        </p:spPr>
        <p:txBody>
          <a:bodyPr/>
          <a:lstStyle>
            <a:lvl1pPr marL="0" indent="0" algn="l" defTabSz="914400" rtl="0" eaLnBrk="1" latinLnBrk="0" hangingPunct="1">
              <a:spcBef>
                <a:spcPct val="20000"/>
              </a:spcBef>
              <a:buFont typeface="Arial" pitchFamily="34" charset="0"/>
              <a:buNone/>
              <a:defRPr sz="2800">
                <a:latin typeface="Calibri"/>
              </a:defRPr>
            </a:lvl1pPr>
            <a:lvl2pPr marL="457200" indent="0" algn="l" defTabSz="914400" rtl="0" eaLnBrk="1" latinLnBrk="0" hangingPunct="1">
              <a:spcBef>
                <a:spcPct val="20000"/>
              </a:spcBef>
              <a:buFont typeface="Arial" pitchFamily="34" charset="0"/>
              <a:buNone/>
              <a:defRPr sz="2800">
                <a:latin typeface="Calibri"/>
              </a:defRPr>
            </a:lvl2pPr>
            <a:lvl3pPr marL="914400" indent="0" algn="l" defTabSz="914400" rtl="0" eaLnBrk="1" latinLnBrk="0" hangingPunct="1">
              <a:spcBef>
                <a:spcPct val="20000"/>
              </a:spcBef>
              <a:buFont typeface="Arial" pitchFamily="34" charset="0"/>
              <a:buNone/>
              <a:defRPr sz="2800">
                <a:latin typeface="Calibri"/>
              </a:defRPr>
            </a:lvl3pPr>
            <a:lvl4pPr marL="1371600" indent="0" algn="l" defTabSz="914400" rtl="0" eaLnBrk="1" latinLnBrk="0" hangingPunct="1">
              <a:spcBef>
                <a:spcPct val="20000"/>
              </a:spcBef>
              <a:buFont typeface="Arial" pitchFamily="34" charset="0"/>
              <a:buNone/>
              <a:defRPr sz="2800">
                <a:latin typeface="Calibri"/>
              </a:defRPr>
            </a:lvl4pPr>
            <a:lvl5pPr marL="1828800" indent="0" algn="l" defTabSz="914400" rtl="0" eaLnBrk="1" latinLnBrk="0" hangingPunct="1">
              <a:spcBef>
                <a:spcPct val="20000"/>
              </a:spcBef>
              <a:buFont typeface="Arial" pitchFamily="34" charset="0"/>
              <a:buNone/>
              <a:defRPr sz="2800">
                <a:latin typeface="Calibri"/>
              </a:defRPr>
            </a:lvl5pPr>
          </a:lstStyle>
          <a:p>
            <a:pPr lvl="0"/>
            <a:r>
              <a:rPr lang="en-US"/>
              <a:t>Copyright</a:t>
            </a:r>
          </a:p>
        </p:txBody>
      </p:sp>
      <p:graphicFrame>
        <p:nvGraphicFramePr>
          <p:cNvPr id="18" name="SectionsTable"/>
          <p:cNvGraphicFramePr>
            <a:graphicFrameLocks noGrp="1"/>
          </p:cNvGraphicFramePr>
          <p:nvPr userDrawn="1">
            <p:extLst>
              <p:ext uri="{D42A27DB-BD31-4B8C-83A1-F6EECF244321}">
                <p14:modId xmlns:p14="http://schemas.microsoft.com/office/powerpoint/2010/main" val="2353189892"/>
              </p:ext>
            </p:extLst>
          </p:nvPr>
        </p:nvGraphicFramePr>
        <p:xfrm>
          <a:off x="228600" y="1905000"/>
          <a:ext cx="8763000" cy="426720"/>
        </p:xfrm>
        <a:graphic>
          <a:graphicData uri="http://schemas.openxmlformats.org/drawingml/2006/table">
            <a:tbl>
              <a:tblPr>
                <a:tableStyleId>{5C22544A-7EE6-4342-B048-85BDC9FD1C3A}</a:tableStyleId>
              </a:tblPr>
              <a:tblGrid>
                <a:gridCol w="697938">
                  <a:extLst>
                    <a:ext uri="{9D8B030D-6E8A-4147-A177-3AD203B41FA5}">
                      <a16:colId xmlns:a16="http://schemas.microsoft.com/office/drawing/2014/main" xmlns="" val="20000"/>
                    </a:ext>
                  </a:extLst>
                </a:gridCol>
                <a:gridCol w="8065062">
                  <a:extLst>
                    <a:ext uri="{9D8B030D-6E8A-4147-A177-3AD203B41FA5}">
                      <a16:colId xmlns:a16="http://schemas.microsoft.com/office/drawing/2014/main" xmlns="" val="20001"/>
                    </a:ext>
                  </a:extLst>
                </a:gridCol>
              </a:tblGrid>
              <a:tr h="348343">
                <a:tc>
                  <a:txBody>
                    <a:bodyPr/>
                    <a:lstStyle/>
                    <a:p>
                      <a:pPr marL="0" algn="r" defTabSz="914400" rtl="0" eaLnBrk="1" latinLnBrk="0" hangingPunct="1">
                        <a:buNone/>
                      </a:pPr>
                      <a:endParaRPr lang="en-US" sz="2800" b="0" i="0" u="none" baseline="0" dirty="0">
                        <a:solidFill>
                          <a:srgbClr val="CC0000"/>
                        </a:solidFill>
                        <a:latin typeface="Calibri"/>
                      </a:endParaRPr>
                    </a:p>
                  </a:txBody>
                  <a:tcPr marT="0" marB="0">
                    <a:noFill/>
                  </a:tcPr>
                </a:tc>
                <a:tc>
                  <a:txBody>
                    <a:bodyPr/>
                    <a:lstStyle/>
                    <a:p>
                      <a:endParaRPr lang="en-US" sz="2800" dirty="0">
                        <a:solidFill>
                          <a:schemeClr val="tx1"/>
                        </a:solidFill>
                      </a:endParaRPr>
                    </a:p>
                  </a:txBody>
                  <a:tcPr marT="0" marB="0">
                    <a:noFill/>
                  </a:tcPr>
                </a:tc>
                <a:extLst>
                  <a:ext uri="{0D108BD9-81ED-4DB2-BD59-A6C34878D82A}">
                    <a16:rowId xmlns:a16="http://schemas.microsoft.com/office/drawing/2014/main" xmlns="" val="10000"/>
                  </a:ext>
                </a:extLst>
              </a:tr>
            </a:tbl>
          </a:graphicData>
        </a:graphic>
      </p:graphicFrame>
      <p:sp>
        <p:nvSpPr>
          <p:cNvPr id="19"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303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s">
    <p:spTree>
      <p:nvGrpSpPr>
        <p:cNvPr id="1" name=""/>
        <p:cNvGrpSpPr/>
        <p:nvPr/>
      </p:nvGrpSpPr>
      <p:grpSpPr>
        <a:xfrm>
          <a:off x="0" y="0"/>
          <a:ext cx="0" cy="0"/>
          <a:chOff x="0" y="0"/>
          <a:chExt cx="0" cy="0"/>
        </a:xfrm>
      </p:grpSpPr>
      <p:graphicFrame>
        <p:nvGraphicFramePr>
          <p:cNvPr id="19" name="SectionsTable"/>
          <p:cNvGraphicFramePr>
            <a:graphicFrameLocks noGrp="1"/>
          </p:cNvGraphicFramePr>
          <p:nvPr userDrawn="1">
            <p:extLst/>
          </p:nvPr>
        </p:nvGraphicFramePr>
        <p:xfrm>
          <a:off x="228600" y="1905000"/>
          <a:ext cx="8763000" cy="426720"/>
        </p:xfrm>
        <a:graphic>
          <a:graphicData uri="http://schemas.openxmlformats.org/drawingml/2006/table">
            <a:tbl>
              <a:tblPr>
                <a:tableStyleId>{5C22544A-7EE6-4342-B048-85BDC9FD1C3A}</a:tableStyleId>
              </a:tblPr>
              <a:tblGrid>
                <a:gridCol w="697938">
                  <a:extLst>
                    <a:ext uri="{9D8B030D-6E8A-4147-A177-3AD203B41FA5}">
                      <a16:colId xmlns:a16="http://schemas.microsoft.com/office/drawing/2014/main" xmlns="" val="20000"/>
                    </a:ext>
                  </a:extLst>
                </a:gridCol>
                <a:gridCol w="8065062">
                  <a:extLst>
                    <a:ext uri="{9D8B030D-6E8A-4147-A177-3AD203B41FA5}">
                      <a16:colId xmlns:a16="http://schemas.microsoft.com/office/drawing/2014/main" xmlns="" val="20001"/>
                    </a:ext>
                  </a:extLst>
                </a:gridCol>
              </a:tblGrid>
              <a:tr h="348343">
                <a:tc>
                  <a:txBody>
                    <a:bodyPr/>
                    <a:lstStyle/>
                    <a:p>
                      <a:pPr marL="0" algn="r" defTabSz="914400" rtl="0" eaLnBrk="1" latinLnBrk="0" hangingPunct="1">
                        <a:buNone/>
                      </a:pPr>
                      <a:endParaRPr lang="en-US" sz="2800" b="0" i="0" u="none" baseline="0" dirty="0">
                        <a:solidFill>
                          <a:srgbClr val="CC0000"/>
                        </a:solidFill>
                        <a:latin typeface="Calibri"/>
                      </a:endParaRPr>
                    </a:p>
                  </a:txBody>
                  <a:tcPr marT="0" marB="0">
                    <a:noFill/>
                  </a:tcPr>
                </a:tc>
                <a:tc>
                  <a:txBody>
                    <a:bodyPr/>
                    <a:lstStyle/>
                    <a:p>
                      <a:endParaRPr lang="en-US" sz="2800" dirty="0">
                        <a:solidFill>
                          <a:schemeClr val="tx1"/>
                        </a:solidFill>
                      </a:endParaRPr>
                    </a:p>
                  </a:txBody>
                  <a:tcPr marT="0" marB="0">
                    <a:noFill/>
                  </a:tcPr>
                </a:tc>
                <a:extLst>
                  <a:ext uri="{0D108BD9-81ED-4DB2-BD59-A6C34878D82A}">
                    <a16:rowId xmlns:a16="http://schemas.microsoft.com/office/drawing/2014/main" xmlns="" val="10000"/>
                  </a:ext>
                </a:extLst>
              </a:tr>
            </a:tbl>
          </a:graphicData>
        </a:graphic>
      </p:graphicFrame>
      <p:sp>
        <p:nvSpPr>
          <p:cNvPr id="20" name="Text Placeholder 2"/>
          <p:cNvSpPr>
            <a:spLocks noGrp="1"/>
          </p:cNvSpPr>
          <p:nvPr>
            <p:ph type="body" sz="quarter" idx="22" hasCustomPrompt="1"/>
          </p:nvPr>
        </p:nvSpPr>
        <p:spPr>
          <a:xfrm>
            <a:off x="76200" y="152401"/>
            <a:ext cx="2057400" cy="609600"/>
          </a:xfrm>
          <a:prstGeom prst="rect">
            <a:avLst/>
          </a:prstGeom>
        </p:spPr>
        <p:txBody>
          <a:bodyPr/>
          <a:lstStyle>
            <a:lvl1pPr marL="0" indent="0">
              <a:spcBef>
                <a:spcPts val="0"/>
              </a:spcBef>
              <a:buNone/>
              <a:defRPr sz="3200">
                <a:solidFill>
                  <a:schemeClr val="bg1"/>
                </a:solidFill>
                <a:latin typeface="Helvetica" panose="020B0604020202020204" pitchFamily="34" charset="0"/>
                <a:cs typeface="Helvetica" panose="020B0604020202020204" pitchFamily="34" charset="0"/>
              </a:defRPr>
            </a:lvl1pPr>
            <a:lvl2pPr marL="457200" indent="0">
              <a:buNone/>
              <a:defRPr sz="3200"/>
            </a:lvl2pPr>
            <a:lvl3pPr marL="914400" indent="0">
              <a:buNone/>
              <a:defRPr sz="3200"/>
            </a:lvl3pPr>
            <a:lvl4pPr marL="1371600" indent="0">
              <a:buNone/>
              <a:defRPr sz="3200"/>
            </a:lvl4pPr>
            <a:lvl5pPr marL="1828800" indent="0">
              <a:buNone/>
              <a:defRPr sz="3200"/>
            </a:lvl5pPr>
          </a:lstStyle>
          <a:p>
            <a:pPr lvl="0"/>
            <a:r>
              <a:rPr lang="en-US" dirty="0"/>
              <a:t>CLICK</a:t>
            </a:r>
          </a:p>
        </p:txBody>
      </p:sp>
      <p:sp>
        <p:nvSpPr>
          <p:cNvPr id="21" name="Text Placeholder 4"/>
          <p:cNvSpPr>
            <a:spLocks noGrp="1"/>
          </p:cNvSpPr>
          <p:nvPr>
            <p:ph type="body" sz="quarter" idx="23"/>
          </p:nvPr>
        </p:nvSpPr>
        <p:spPr>
          <a:xfrm>
            <a:off x="2209800" y="-76200"/>
            <a:ext cx="1295400" cy="838200"/>
          </a:xfrm>
          <a:prstGeom prst="rect">
            <a:avLst/>
          </a:prstGeom>
        </p:spPr>
        <p:txBody>
          <a:bodyPr/>
          <a:lstStyle>
            <a:lvl1pPr marL="0" indent="0">
              <a:buNone/>
              <a:defRPr sz="6000">
                <a:solidFill>
                  <a:srgbClr val="939598"/>
                </a:solidFill>
                <a:latin typeface="Helvetica" panose="020B0604020202020204" pitchFamily="34" charset="0"/>
                <a:cs typeface="Helvetica"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a:t>
            </a:r>
          </a:p>
        </p:txBody>
      </p:sp>
      <p:sp>
        <p:nvSpPr>
          <p:cNvPr id="22" name="Content Placeholder 21"/>
          <p:cNvSpPr>
            <a:spLocks noGrp="1"/>
          </p:cNvSpPr>
          <p:nvPr>
            <p:ph sz="quarter" idx="25"/>
          </p:nvPr>
        </p:nvSpPr>
        <p:spPr>
          <a:xfrm>
            <a:off x="533400" y="1981200"/>
            <a:ext cx="8153400" cy="4267200"/>
          </a:xfrm>
          <a:prstGeom prst="rect">
            <a:avLst/>
          </a:prstGeom>
        </p:spPr>
        <p:txBody>
          <a:bodyPr/>
          <a:lstStyle>
            <a:lvl1pPr marL="0" indent="0">
              <a:buNone/>
              <a:defRPr sz="2800">
                <a:latin typeface="+mn-lt"/>
                <a:cs typeface="Helvetica" panose="020B0604020202020204" pitchFamily="34" charset="0"/>
              </a:defRPr>
            </a:lvl1pPr>
            <a:lvl2pPr marL="457200" indent="0">
              <a:buNone/>
              <a:defRPr>
                <a:latin typeface="Helvetica" panose="020B0604020202020204" pitchFamily="34" charset="0"/>
                <a:cs typeface="Helvetica" panose="020B0604020202020204" pitchFamily="34" charset="0"/>
              </a:defRPr>
            </a:lvl2pPr>
            <a:lvl3pPr marL="914400" indent="0">
              <a:buNone/>
              <a:defRPr>
                <a:latin typeface="Helvetica" panose="020B0604020202020204" pitchFamily="34" charset="0"/>
                <a:cs typeface="Helvetica" panose="020B0604020202020204" pitchFamily="34" charset="0"/>
              </a:defRPr>
            </a:lvl3pPr>
            <a:lvl4pPr marL="1371600" indent="0">
              <a:buNone/>
              <a:defRPr>
                <a:latin typeface="Helvetica" panose="020B0604020202020204" pitchFamily="34" charset="0"/>
                <a:cs typeface="Helvetica" panose="020B0604020202020204" pitchFamily="34" charset="0"/>
              </a:defRPr>
            </a:lvl4pPr>
            <a:lvl5pPr marL="1828800" indent="0">
              <a:buNone/>
              <a:defRPr>
                <a:latin typeface="Helvetica" panose="020B0604020202020204" pitchFamily="34" charset="0"/>
                <a:cs typeface="Helvetica" panose="020B0604020202020204" pitchFamily="34" charset="0"/>
              </a:defRPr>
            </a:lvl5pPr>
          </a:lstStyle>
          <a:p>
            <a:pPr lvl="0"/>
            <a:r>
              <a:rPr lang="en-US" dirty="0"/>
              <a:t>Click to edit Master text styles</a:t>
            </a:r>
          </a:p>
        </p:txBody>
      </p:sp>
      <p:sp>
        <p:nvSpPr>
          <p:cNvPr id="23" name="Title 22"/>
          <p:cNvSpPr>
            <a:spLocks noGrp="1"/>
          </p:cNvSpPr>
          <p:nvPr>
            <p:ph type="title"/>
          </p:nvPr>
        </p:nvSpPr>
        <p:spPr>
          <a:xfrm>
            <a:off x="3429000" y="-76200"/>
            <a:ext cx="5257800" cy="1676399"/>
          </a:xfrm>
          <a:prstGeom prst="rect">
            <a:avLst/>
          </a:prstGeom>
        </p:spPr>
        <p:txBody>
          <a:bodyPr/>
          <a:lstStyle>
            <a:lvl1pPr algn="l">
              <a:defRPr sz="3200">
                <a:latin typeface="Helvetica" panose="020B0604020202020204" pitchFamily="34" charset="0"/>
                <a:cs typeface="Helvetica" panose="020B0604020202020204" pitchFamily="34" charset="0"/>
              </a:defRPr>
            </a:lvl1pPr>
          </a:lstStyle>
          <a:p>
            <a:r>
              <a:rPr lang="en-US" dirty="0"/>
              <a:t>Click to edit Master title style</a:t>
            </a:r>
          </a:p>
        </p:txBody>
      </p:sp>
      <p:sp>
        <p:nvSpPr>
          <p:cNvPr id="7"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2685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s">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886700" cy="396875"/>
          </a:xfrm>
          <a:prstGeom prst="rect">
            <a:avLst/>
          </a:prstGeom>
        </p:spPr>
        <p:txBody>
          <a:bodyPr/>
          <a:lstStyle>
            <a:lvl1pPr>
              <a:defRPr sz="3200">
                <a:latin typeface="Helvetica" panose="020B0604020202020204" pitchFamily="34" charset="0"/>
                <a:cs typeface="Helvetica" panose="020B0604020202020204" pitchFamily="34" charset="0"/>
              </a:defRPr>
            </a:lvl1pPr>
          </a:lstStyle>
          <a:p>
            <a:r>
              <a:rPr lang="en-US" dirty="0"/>
              <a:t>Click to edit Master title style</a:t>
            </a:r>
          </a:p>
        </p:txBody>
      </p:sp>
      <p:sp>
        <p:nvSpPr>
          <p:cNvPr id="8" name="Text Placeholder 7"/>
          <p:cNvSpPr>
            <a:spLocks noGrp="1"/>
          </p:cNvSpPr>
          <p:nvPr>
            <p:ph type="body" sz="quarter" idx="10" hasCustomPrompt="1"/>
          </p:nvPr>
        </p:nvSpPr>
        <p:spPr>
          <a:xfrm>
            <a:off x="762000" y="1524000"/>
            <a:ext cx="7848600" cy="46482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8497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ections">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5295900" cy="396875"/>
          </a:xfrm>
          <a:prstGeom prst="rect">
            <a:avLst/>
          </a:prstGeom>
        </p:spPr>
        <p:txBody>
          <a:bodyPr/>
          <a:lstStyle>
            <a:lvl1pPr>
              <a:defRPr sz="3200">
                <a:latin typeface="Helvetica" panose="020B0604020202020204" pitchFamily="34" charset="0"/>
                <a:cs typeface="Helvetica" panose="020B0604020202020204" pitchFamily="34" charset="0"/>
              </a:defRPr>
            </a:lvl1pPr>
          </a:lstStyle>
          <a:p>
            <a:r>
              <a:rPr lang="en-US" dirty="0"/>
              <a:t>Click to edit Master title style</a:t>
            </a:r>
          </a:p>
        </p:txBody>
      </p:sp>
      <p:sp>
        <p:nvSpPr>
          <p:cNvPr id="8" name="Text Placeholder 7"/>
          <p:cNvSpPr>
            <a:spLocks noGrp="1"/>
          </p:cNvSpPr>
          <p:nvPr>
            <p:ph type="body" sz="quarter" idx="10" hasCustomPrompt="1"/>
          </p:nvPr>
        </p:nvSpPr>
        <p:spPr>
          <a:xfrm>
            <a:off x="762000" y="1524000"/>
            <a:ext cx="7848600" cy="4648200"/>
          </a:xfrm>
          <a:prstGeom prst="rect">
            <a:avLst/>
          </a:prstGeom>
        </p:spPr>
        <p:txBody>
          <a:bodyPr/>
          <a:lstStyle>
            <a:lvl1pPr marL="0" indent="0">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
        <p:nvSpPr>
          <p:cNvPr id="5" name="Content Placeholder 4"/>
          <p:cNvSpPr>
            <a:spLocks noGrp="1"/>
          </p:cNvSpPr>
          <p:nvPr>
            <p:ph sz="quarter" idx="11"/>
          </p:nvPr>
        </p:nvSpPr>
        <p:spPr>
          <a:xfrm>
            <a:off x="304800" y="228600"/>
            <a:ext cx="1752600" cy="457200"/>
          </a:xfrm>
          <a:prstGeom prst="rect">
            <a:avLst/>
          </a:prstGeom>
        </p:spPr>
        <p:txBody>
          <a:bodyPr/>
          <a:lstStyle>
            <a:lvl1pPr marL="0" indent="0">
              <a:buNone/>
              <a:defRPr/>
            </a:lvl1pPr>
          </a:lstStyle>
          <a:p>
            <a:pPr lvl="0"/>
            <a:endParaRPr lang="en-US" dirty="0"/>
          </a:p>
        </p:txBody>
      </p:sp>
      <p:sp>
        <p:nvSpPr>
          <p:cNvPr id="7" name="Content Placeholder 6"/>
          <p:cNvSpPr>
            <a:spLocks noGrp="1"/>
          </p:cNvSpPr>
          <p:nvPr>
            <p:ph sz="quarter" idx="12"/>
          </p:nvPr>
        </p:nvSpPr>
        <p:spPr>
          <a:xfrm>
            <a:off x="2209800" y="228600"/>
            <a:ext cx="685800" cy="396875"/>
          </a:xfrm>
          <a:prstGeom prst="rect">
            <a:avLst/>
          </a:prstGeom>
        </p:spPr>
        <p:txBody>
          <a:bodyPr/>
          <a:lstStyle>
            <a:lvl1pPr marL="0" indent="0">
              <a:buNone/>
              <a:defRPr/>
            </a:lvl1pPr>
          </a:lstStyle>
          <a:p>
            <a:pPr lvl="0"/>
            <a:endParaRPr lang="en-US" dirty="0"/>
          </a:p>
        </p:txBody>
      </p:sp>
    </p:spTree>
    <p:extLst>
      <p:ext uri="{BB962C8B-B14F-4D97-AF65-F5344CB8AC3E}">
        <p14:creationId xmlns:p14="http://schemas.microsoft.com/office/powerpoint/2010/main" val="2057592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7" name="ChapterNumber" hidden="1"/>
          <p:cNvSpPr>
            <a:spLocks noGrp="1"/>
          </p:cNvSpPr>
          <p:nvPr>
            <p:ph type="body" sz="quarter" idx="10" hasCustomPrompt="1"/>
          </p:nvPr>
        </p:nvSpPr>
        <p:spPr>
          <a:xfrm>
            <a:off x="4114800" y="1524000"/>
            <a:ext cx="1447800" cy="990600"/>
          </a:xfrm>
          <a:prstGeom prst="rect">
            <a:avLst/>
          </a:prstGeom>
        </p:spPr>
        <p:txBody>
          <a:bodyPr anchor="ctr" anchorCtr="0"/>
          <a:lstStyle>
            <a:lvl1pPr algn="ctr">
              <a:buNone/>
              <a:defRPr sz="6000" b="1" baseline="0">
                <a:solidFill>
                  <a:srgbClr val="C30075"/>
                </a:solidFill>
              </a:defRPr>
            </a:lvl1pPr>
          </a:lstStyle>
          <a:p>
            <a:pPr lvl="0"/>
            <a:r>
              <a:rPr lang="en-US" dirty="0"/>
              <a:t>CH#</a:t>
            </a:r>
          </a:p>
        </p:txBody>
      </p:sp>
      <p:sp>
        <p:nvSpPr>
          <p:cNvPr id="8" name="ChapterTitle" hidden="1"/>
          <p:cNvSpPr>
            <a:spLocks noGrp="1"/>
          </p:cNvSpPr>
          <p:nvPr>
            <p:ph type="body" sz="quarter" idx="11" hasCustomPrompt="1"/>
          </p:nvPr>
        </p:nvSpPr>
        <p:spPr>
          <a:xfrm>
            <a:off x="304800" y="2057400"/>
            <a:ext cx="3505200" cy="457200"/>
          </a:xfrm>
          <a:prstGeom prst="rect">
            <a:avLst/>
          </a:prstGeom>
        </p:spPr>
        <p:txBody>
          <a:bodyPr anchor="ctr" anchorCtr="0"/>
          <a:lstStyle>
            <a:lvl1pPr>
              <a:buNone/>
              <a:defRPr b="0" baseline="0">
                <a:solidFill>
                  <a:schemeClr val="tx1"/>
                </a:solidFill>
              </a:defRPr>
            </a:lvl1pPr>
          </a:lstStyle>
          <a:p>
            <a:pPr lvl="0"/>
            <a:r>
              <a:rPr lang="en-US" dirty="0"/>
              <a:t>Chapter Title</a:t>
            </a:r>
          </a:p>
        </p:txBody>
      </p:sp>
      <p:sp>
        <p:nvSpPr>
          <p:cNvPr id="9" name="ChapterSubTitle" hidden="1"/>
          <p:cNvSpPr>
            <a:spLocks noGrp="1"/>
          </p:cNvSpPr>
          <p:nvPr>
            <p:ph type="body" sz="quarter" idx="12" hasCustomPrompt="1"/>
          </p:nvPr>
        </p:nvSpPr>
        <p:spPr>
          <a:xfrm>
            <a:off x="304800" y="1524000"/>
            <a:ext cx="3352800" cy="533400"/>
          </a:xfrm>
          <a:prstGeom prst="rect">
            <a:avLst/>
          </a:prstGeom>
        </p:spPr>
        <p:txBody>
          <a:bodyPr anchor="ctr" anchorCtr="0"/>
          <a:lstStyle>
            <a:lvl1pPr>
              <a:buNone/>
              <a:defRPr/>
            </a:lvl1pPr>
          </a:lstStyle>
          <a:p>
            <a:pPr lvl="0"/>
            <a:r>
              <a:rPr lang="en-US" dirty="0"/>
              <a:t>Chapter </a:t>
            </a:r>
            <a:r>
              <a:rPr lang="en-US" dirty="0" err="1"/>
              <a:t>SubTitle</a:t>
            </a:r>
            <a:endParaRPr lang="en-US" dirty="0"/>
          </a:p>
        </p:txBody>
      </p:sp>
      <p:sp>
        <p:nvSpPr>
          <p:cNvPr id="19" name="SectionNumber"/>
          <p:cNvSpPr>
            <a:spLocks noGrp="1"/>
          </p:cNvSpPr>
          <p:nvPr>
            <p:ph type="body" sz="quarter" idx="13" hasCustomPrompt="1"/>
          </p:nvPr>
        </p:nvSpPr>
        <p:spPr>
          <a:xfrm>
            <a:off x="0" y="0"/>
            <a:ext cx="1371600" cy="441434"/>
          </a:xfrm>
          <a:prstGeom prst="rect">
            <a:avLst/>
          </a:prstGeom>
        </p:spPr>
        <p:txBody>
          <a:bodyPr lIns="91440" tIns="0" rIns="91440" bIns="0" anchor="t" anchorCtr="1"/>
          <a:lstStyle>
            <a:lvl1pPr marL="0" indent="0" algn="l">
              <a:buNone/>
              <a:defRPr sz="3200" b="0">
                <a:solidFill>
                  <a:schemeClr val="bg1"/>
                </a:solidFill>
                <a:latin typeface="Helvetica" pitchFamily="34" charset="0"/>
              </a:defRPr>
            </a:lvl1pPr>
          </a:lstStyle>
          <a:p>
            <a:pPr lvl="0"/>
            <a:r>
              <a:rPr lang="en-US" dirty="0"/>
              <a:t>SC#</a:t>
            </a:r>
          </a:p>
        </p:txBody>
      </p:sp>
      <p:sp>
        <p:nvSpPr>
          <p:cNvPr id="20" name="SectionTitle"/>
          <p:cNvSpPr>
            <a:spLocks noGrp="1"/>
          </p:cNvSpPr>
          <p:nvPr>
            <p:ph type="body" sz="quarter" idx="14" hasCustomPrompt="1"/>
          </p:nvPr>
        </p:nvSpPr>
        <p:spPr>
          <a:xfrm>
            <a:off x="1447800" y="0"/>
            <a:ext cx="7696200" cy="1097280"/>
          </a:xfrm>
          <a:prstGeom prst="rect">
            <a:avLst/>
          </a:prstGeom>
        </p:spPr>
        <p:txBody>
          <a:bodyPr lIns="91440" tIns="0" rIns="91440" bIns="0" anchor="t" anchorCtr="0"/>
          <a:lstStyle>
            <a:lvl1pPr marL="0" indent="0">
              <a:buNone/>
              <a:defRPr sz="3200" b="1" cap="none" baseline="0">
                <a:solidFill>
                  <a:srgbClr val="CE171F"/>
                </a:solidFill>
                <a:latin typeface="Helvetica" pitchFamily="34" charset="0"/>
              </a:defRPr>
            </a:lvl1pPr>
          </a:lstStyle>
          <a:p>
            <a:pPr lvl="0"/>
            <a:r>
              <a:rPr lang="en-US" dirty="0" err="1"/>
              <a:t>Sectiontitle</a:t>
            </a:r>
            <a:endParaRPr lang="en-US" dirty="0"/>
          </a:p>
        </p:txBody>
      </p:sp>
      <p:sp>
        <p:nvSpPr>
          <p:cNvPr id="12" name="ObjectiveNumber" hidden="1"/>
          <p:cNvSpPr>
            <a:spLocks noGrp="1"/>
          </p:cNvSpPr>
          <p:nvPr>
            <p:ph type="body" sz="quarter" idx="15" hasCustomPrompt="1"/>
          </p:nvPr>
        </p:nvSpPr>
        <p:spPr>
          <a:xfrm>
            <a:off x="41096" y="1905000"/>
            <a:ext cx="914400" cy="381000"/>
          </a:xfrm>
          <a:prstGeom prst="rect">
            <a:avLst/>
          </a:prstGeom>
        </p:spPr>
        <p:txBody>
          <a:bodyPr anchor="t" anchorCtr="0"/>
          <a:lstStyle>
            <a:lvl1pPr algn="ctr">
              <a:buNone/>
              <a:defRPr sz="2800" b="1">
                <a:solidFill>
                  <a:srgbClr val="C30075"/>
                </a:solidFill>
              </a:defRPr>
            </a:lvl1pPr>
          </a:lstStyle>
          <a:p>
            <a:pPr lvl="0"/>
            <a:r>
              <a:rPr lang="en-US" dirty="0"/>
              <a:t>OB#</a:t>
            </a:r>
          </a:p>
        </p:txBody>
      </p:sp>
      <p:sp>
        <p:nvSpPr>
          <p:cNvPr id="13" name="Objective" hidden="1"/>
          <p:cNvSpPr>
            <a:spLocks noGrp="1"/>
          </p:cNvSpPr>
          <p:nvPr>
            <p:ph type="body" sz="quarter" idx="16" hasCustomPrompt="1"/>
          </p:nvPr>
        </p:nvSpPr>
        <p:spPr>
          <a:xfrm>
            <a:off x="0" y="1219200"/>
            <a:ext cx="9144000" cy="533400"/>
          </a:xfrm>
          <a:prstGeom prst="rect">
            <a:avLst/>
          </a:prstGeom>
        </p:spPr>
        <p:txBody>
          <a:bodyPr anchor="t" anchorCtr="0"/>
          <a:lstStyle>
            <a:lvl1pPr marL="0" indent="0">
              <a:buNone/>
              <a:defRPr sz="2800" b="1">
                <a:solidFill>
                  <a:srgbClr val="4F74A7"/>
                </a:solidFill>
              </a:defRPr>
            </a:lvl1pPr>
          </a:lstStyle>
          <a:p>
            <a:pPr lvl="0"/>
            <a:r>
              <a:rPr lang="en-US" dirty="0"/>
              <a:t>Objective</a:t>
            </a:r>
          </a:p>
        </p:txBody>
      </p:sp>
      <p:sp>
        <p:nvSpPr>
          <p:cNvPr id="14" name="ItemNumber" hidden="1"/>
          <p:cNvSpPr>
            <a:spLocks noGrp="1"/>
          </p:cNvSpPr>
          <p:nvPr>
            <p:ph type="body" sz="quarter" idx="17" hasCustomPrompt="1"/>
          </p:nvPr>
        </p:nvSpPr>
        <p:spPr>
          <a:xfrm>
            <a:off x="304800" y="4038600"/>
            <a:ext cx="914400" cy="457200"/>
          </a:xfrm>
          <a:prstGeom prst="rect">
            <a:avLst/>
          </a:prstGeom>
        </p:spPr>
        <p:txBody>
          <a:bodyPr anchor="ctr" anchorCtr="0"/>
          <a:lstStyle>
            <a:lvl1pPr>
              <a:buNone/>
              <a:defRPr/>
            </a:lvl1pPr>
          </a:lstStyle>
          <a:p>
            <a:pPr lvl="0"/>
            <a:r>
              <a:rPr lang="en-US" dirty="0"/>
              <a:t>IT#</a:t>
            </a:r>
          </a:p>
        </p:txBody>
      </p:sp>
      <p:sp>
        <p:nvSpPr>
          <p:cNvPr id="15" name="ItemTitle" hidden="1"/>
          <p:cNvSpPr>
            <a:spLocks noGrp="1"/>
          </p:cNvSpPr>
          <p:nvPr>
            <p:ph type="body" sz="quarter" idx="18" hasCustomPrompt="1"/>
          </p:nvPr>
        </p:nvSpPr>
        <p:spPr>
          <a:xfrm>
            <a:off x="0" y="1219200"/>
            <a:ext cx="9144000" cy="533400"/>
          </a:xfrm>
          <a:prstGeom prst="rect">
            <a:avLst/>
          </a:prstGeom>
        </p:spPr>
        <p:txBody>
          <a:bodyPr anchor="ctr" anchorCtr="0"/>
          <a:lstStyle>
            <a:lvl1pPr>
              <a:buNone/>
              <a:defRPr sz="3200" b="1">
                <a:solidFill>
                  <a:srgbClr val="4F74A7"/>
                </a:solidFill>
              </a:defRPr>
            </a:lvl1pPr>
          </a:lstStyle>
          <a:p>
            <a:pPr lvl="0"/>
            <a:r>
              <a:rPr lang="en-US" dirty="0" err="1"/>
              <a:t>ItemTitle</a:t>
            </a:r>
            <a:endParaRPr lang="en-US" dirty="0"/>
          </a:p>
        </p:txBody>
      </p:sp>
      <p:sp>
        <p:nvSpPr>
          <p:cNvPr id="16" name="CONS" hidden="1"/>
          <p:cNvSpPr>
            <a:spLocks noGrp="1"/>
          </p:cNvSpPr>
          <p:nvPr>
            <p:ph type="body" sz="quarter" idx="19" hasCustomPrompt="1"/>
          </p:nvPr>
        </p:nvSpPr>
        <p:spPr>
          <a:xfrm>
            <a:off x="6400800" y="6096000"/>
            <a:ext cx="2514600" cy="304800"/>
          </a:xfrm>
          <a:prstGeom prst="rect">
            <a:avLst/>
          </a:prstGeom>
        </p:spPr>
        <p:txBody>
          <a:bodyPr anchor="ctr" anchorCtr="0"/>
          <a:lstStyle>
            <a:lvl1pPr>
              <a:buNone/>
              <a:defRPr sz="2000"/>
            </a:lvl1pPr>
          </a:lstStyle>
          <a:p>
            <a:pPr lvl="0"/>
            <a:r>
              <a:rPr lang="en-US" dirty="0"/>
              <a:t>CONS</a:t>
            </a:r>
          </a:p>
        </p:txBody>
      </p:sp>
      <p:sp>
        <p:nvSpPr>
          <p:cNvPr id="17" name="SlideNumber"/>
          <p:cNvSpPr>
            <a:spLocks noGrp="1"/>
          </p:cNvSpPr>
          <p:nvPr>
            <p:ph type="body" sz="quarter" idx="20" hasCustomPrompt="1"/>
          </p:nvPr>
        </p:nvSpPr>
        <p:spPr>
          <a:xfrm>
            <a:off x="7391400" y="6553200"/>
            <a:ext cx="1524000" cy="228600"/>
          </a:xfrm>
          <a:prstGeom prst="rect">
            <a:avLst/>
          </a:prstGeom>
        </p:spPr>
        <p:txBody>
          <a:bodyPr anchor="ctr" anchorCtr="0"/>
          <a:lstStyle>
            <a:lvl1pPr marL="0" indent="0" algn="r">
              <a:buNone/>
              <a:defRPr sz="1800"/>
            </a:lvl1pPr>
          </a:lstStyle>
          <a:p>
            <a:pPr lvl="0"/>
            <a:r>
              <a:rPr lang="en-US" dirty="0" err="1"/>
              <a:t>SlideNumber</a:t>
            </a:r>
            <a:endParaRPr lang="en-US" dirty="0"/>
          </a:p>
        </p:txBody>
      </p:sp>
      <p:sp>
        <p:nvSpPr>
          <p:cNvPr id="18" name="Copyright" hidden="1"/>
          <p:cNvSpPr>
            <a:spLocks noGrp="1"/>
          </p:cNvSpPr>
          <p:nvPr>
            <p:ph type="body" sz="quarter" idx="21" hasCustomPrompt="1"/>
          </p:nvPr>
        </p:nvSpPr>
        <p:spPr>
          <a:xfrm>
            <a:off x="1143000" y="6553200"/>
            <a:ext cx="5943600" cy="228600"/>
          </a:xfrm>
          <a:prstGeom prst="rect">
            <a:avLst/>
          </a:prstGeom>
        </p:spPr>
        <p:txBody>
          <a:bodyPr anchor="ctr" anchorCtr="0"/>
          <a:lstStyle>
            <a:lvl1pPr algn="ctr">
              <a:buNone/>
              <a:defRPr sz="1000"/>
            </a:lvl1pPr>
          </a:lstStyle>
          <a:p>
            <a:pPr lvl="0"/>
            <a:r>
              <a:rPr lang="en-US" dirty="0"/>
              <a:t>Copyright</a:t>
            </a:r>
          </a:p>
        </p:txBody>
      </p:sp>
      <p:graphicFrame>
        <p:nvGraphicFramePr>
          <p:cNvPr id="21" name="ObjectivesTable"/>
          <p:cNvGraphicFramePr>
            <a:graphicFrameLocks noGrp="1"/>
          </p:cNvGraphicFramePr>
          <p:nvPr userDrawn="1">
            <p:extLst>
              <p:ext uri="{D42A27DB-BD31-4B8C-83A1-F6EECF244321}">
                <p14:modId xmlns:p14="http://schemas.microsoft.com/office/powerpoint/2010/main" val="3814396398"/>
              </p:ext>
            </p:extLst>
          </p:nvPr>
        </p:nvGraphicFramePr>
        <p:xfrm>
          <a:off x="152400" y="1905001"/>
          <a:ext cx="8839200" cy="426720"/>
        </p:xfrm>
        <a:graphic>
          <a:graphicData uri="http://schemas.openxmlformats.org/drawingml/2006/table">
            <a:tbl>
              <a:tblPr>
                <a:tableStyleId>{5C22544A-7EE6-4342-B048-85BDC9FD1C3A}</a:tableStyleId>
              </a:tblPr>
              <a:tblGrid>
                <a:gridCol w="8839200">
                  <a:extLst>
                    <a:ext uri="{9D8B030D-6E8A-4147-A177-3AD203B41FA5}">
                      <a16:colId xmlns:a16="http://schemas.microsoft.com/office/drawing/2014/main" xmlns="" val="20000"/>
                    </a:ext>
                  </a:extLst>
                </a:gridCol>
              </a:tblGrid>
              <a:tr h="304799">
                <a:tc>
                  <a:txBody>
                    <a:bodyPr/>
                    <a:lstStyle/>
                    <a:p>
                      <a:pPr algn="ctr"/>
                      <a:endParaRPr lang="en-US" sz="2800" dirty="0">
                        <a:solidFill>
                          <a:schemeClr val="tx1"/>
                        </a:solidFill>
                      </a:endParaRPr>
                    </a:p>
                  </a:txBody>
                  <a:tcPr marT="0" marB="0">
                    <a:noFill/>
                  </a:tcPr>
                </a:tc>
                <a:extLst>
                  <a:ext uri="{0D108BD9-81ED-4DB2-BD59-A6C34878D82A}">
                    <a16:rowId xmlns:a16="http://schemas.microsoft.com/office/drawing/2014/main" xmlns="" val="10000"/>
                  </a:ext>
                </a:extLst>
              </a:tr>
            </a:tbl>
          </a:graphicData>
        </a:graphic>
      </p:graphicFrame>
      <p:sp>
        <p:nvSpPr>
          <p:cNvPr id="22"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2732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Objectives">
    <p:spTree>
      <p:nvGrpSpPr>
        <p:cNvPr id="1" name=""/>
        <p:cNvGrpSpPr/>
        <p:nvPr/>
      </p:nvGrpSpPr>
      <p:grpSpPr>
        <a:xfrm>
          <a:off x="0" y="0"/>
          <a:ext cx="0" cy="0"/>
          <a:chOff x="0" y="0"/>
          <a:chExt cx="0" cy="0"/>
        </a:xfrm>
      </p:grpSpPr>
      <p:sp>
        <p:nvSpPr>
          <p:cNvPr id="2"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2235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Objectiv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200"/>
          </a:xfrm>
          <a:prstGeom prst="rect">
            <a:avLst/>
          </a:prstGeom>
        </p:spPr>
        <p:txBody>
          <a:bodyPr/>
          <a:lstStyle>
            <a:lvl1pPr marL="0" indent="223838" algn="l">
              <a:tabLst/>
              <a:defRPr sz="3200">
                <a:solidFill>
                  <a:srgbClr val="CE171F"/>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Content Placeholder 5"/>
          <p:cNvSpPr>
            <a:spLocks noGrp="1"/>
          </p:cNvSpPr>
          <p:nvPr>
            <p:ph sz="quarter" idx="11"/>
          </p:nvPr>
        </p:nvSpPr>
        <p:spPr>
          <a:xfrm>
            <a:off x="2057400" y="1828800"/>
            <a:ext cx="5029200" cy="1371600"/>
          </a:xfrm>
          <a:prstGeom prst="rect">
            <a:avLst/>
          </a:prstGeom>
        </p:spPr>
        <p:txBody>
          <a:bodyPr/>
          <a:lstStyle>
            <a:lvl1pPr marL="0" indent="0" algn="ctr">
              <a:buNone/>
              <a:defRPr sz="2800"/>
            </a:lvl1pPr>
          </a:lstStyle>
          <a:p>
            <a:pPr lvl="0"/>
            <a:r>
              <a:rPr lang="en-US" dirty="0"/>
              <a:t>Click</a:t>
            </a:r>
          </a:p>
        </p:txBody>
      </p:sp>
      <p:sp>
        <p:nvSpPr>
          <p:cNvPr id="4" name="Rectangle 5"/>
          <p:cNvSpPr txBox="1">
            <a:spLocks noChangeArrowheads="1"/>
          </p:cNvSpPr>
          <p:nvPr userDrawn="1"/>
        </p:nvSpPr>
        <p:spPr bwMode="auto">
          <a:xfrm>
            <a:off x="7086600" y="6450012"/>
            <a:ext cx="1782763" cy="179388"/>
          </a:xfrm>
          <a:prstGeom prst="rect">
            <a:avLst/>
          </a:prstGeom>
          <a:noFill/>
          <a:ln w="9525">
            <a:noFill/>
            <a:round/>
            <a:headEnd/>
            <a:tailEnd/>
          </a:ln>
          <a:effectLst/>
        </p:spPr>
        <p:txBody>
          <a:bodyPr lIns="0" tIns="0" rIns="0" bIns="0"/>
          <a:lstStyle>
            <a:lvl1pPr algn="ctr">
              <a:lnSpc>
                <a:spcPct val="102000"/>
              </a:lnSpc>
              <a:buFont typeface="Wingdings" charset="2"/>
              <a:buNone/>
              <a:tabLst>
                <a:tab pos="723900" algn="l"/>
                <a:tab pos="1447800" algn="l"/>
                <a:tab pos="2171700" algn="l"/>
              </a:tabLst>
              <a:defRPr sz="1600" b="1" dirty="0" smtClean="0">
                <a:solidFill>
                  <a:srgbClr val="0472BC"/>
                </a:solidFill>
                <a:latin typeface="+mj-lt"/>
                <a:ea typeface="+mn-ea"/>
                <a:cs typeface="Tahoma" pitchFamily="34" charset="0"/>
              </a:defRPr>
            </a:lvl1pPr>
          </a:lstStyle>
          <a:p>
            <a:pPr algn="r" fontAlgn="auto">
              <a:spcBef>
                <a:spcPts val="0"/>
              </a:spcBef>
              <a:spcAft>
                <a:spcPts val="0"/>
              </a:spcAft>
              <a:defRPr/>
            </a:pPr>
            <a:fld id="{52A3D1A6-B8BA-4574-9E0A-9B5ACD22CF89}" type="slidenum">
              <a:rPr lang="en-US" sz="1600" b="0" smtClean="0">
                <a:solidFill>
                  <a:schemeClr val="tx1"/>
                </a:solidFill>
                <a:latin typeface="Arial" panose="020B0604020202020204" pitchFamily="34" charset="0"/>
                <a:cs typeface="Arial" panose="020B0604020202020204" pitchFamily="34" charset="0"/>
              </a:rPr>
              <a:pPr algn="r" fontAlgn="auto">
                <a:spcBef>
                  <a:spcPts val="0"/>
                </a:spcBef>
                <a:spcAft>
                  <a:spcPts val="0"/>
                </a:spcAft>
                <a:defRPr/>
              </a:pPr>
              <a:t>‹#›</a:t>
            </a:fld>
            <a:endParaRPr lang="en-US" sz="1600" b="0" dirty="0">
              <a:solidFill>
                <a:schemeClr val="tx1"/>
              </a:solidFill>
              <a:latin typeface="Arial" panose="020B0604020202020204" pitchFamily="34" charset="0"/>
              <a:cs typeface="Arial" panose="020B0604020202020204" pitchFamily="34" charset="0"/>
            </a:endParaRPr>
          </a:p>
        </p:txBody>
      </p:sp>
      <p:sp>
        <p:nvSpPr>
          <p:cNvPr id="5" name="Content Placeholder 4"/>
          <p:cNvSpPr>
            <a:spLocks noGrp="1"/>
          </p:cNvSpPr>
          <p:nvPr>
            <p:ph sz="quarter" idx="12"/>
          </p:nvPr>
        </p:nvSpPr>
        <p:spPr>
          <a:xfrm>
            <a:off x="2971799" y="1143000"/>
            <a:ext cx="3429001" cy="762000"/>
          </a:xfrm>
          <a:prstGeom prst="rect">
            <a:avLst/>
          </a:prstGeom>
        </p:spPr>
        <p:txBody>
          <a:bodyPr/>
          <a:lstStyle>
            <a:lvl1pPr marL="0" indent="0">
              <a:buNone/>
              <a:defRPr/>
            </a:lvl1pPr>
          </a:lstStyle>
          <a:p>
            <a:pPr lvl="0"/>
            <a:endParaRPr lang="en-US" dirty="0"/>
          </a:p>
        </p:txBody>
      </p:sp>
    </p:spTree>
    <p:extLst>
      <p:ext uri="{BB962C8B-B14F-4D97-AF65-F5344CB8AC3E}">
        <p14:creationId xmlns:p14="http://schemas.microsoft.com/office/powerpoint/2010/main" val="1564327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tif"/><Relationship Id="rId3" Type="http://schemas.openxmlformats.org/officeDocument/2006/relationships/slideLayout" Target="../slideLayouts/slideLayout20.xml"/><Relationship Id="rId7" Type="http://schemas.openxmlformats.org/officeDocument/2006/relationships/theme" Target="../theme/theme5.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91675"/>
      </p:ext>
    </p:extLst>
  </p:cSld>
  <p:clrMap bg1="lt1" tx1="dk1" bg2="lt2" tx2="dk2" accent1="accent1" accent2="accent2" accent3="accent3" accent4="accent4" accent5="accent5" accent6="accent6" hlink="hlink" folHlink="folHlink"/>
  <p:sldLayoutIdLst>
    <p:sldLayoutId id="2147483669" r:id="rId1"/>
    <p:sldLayoutId id="214748369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name="Sections_2">
    <p:bg>
      <p:bgRef idx="1001">
        <a:schemeClr val="bg1"/>
      </p:bgRef>
    </p:bg>
    <p:spTree>
      <p:nvGrpSpPr>
        <p:cNvPr id="1" name=""/>
        <p:cNvGrpSpPr/>
        <p:nvPr/>
      </p:nvGrpSpPr>
      <p:grpSpPr>
        <a:xfrm>
          <a:off x="0" y="0"/>
          <a:ext cx="0" cy="0"/>
          <a:chOff x="0" y="0"/>
          <a:chExt cx="0" cy="0"/>
        </a:xfrm>
      </p:grpSpPr>
      <p:sp>
        <p:nvSpPr>
          <p:cNvPr id="8" name="Rectangle 7"/>
          <p:cNvSpPr/>
          <p:nvPr/>
        </p:nvSpPr>
        <p:spPr>
          <a:xfrm>
            <a:off x="0" y="0"/>
            <a:ext cx="354518" cy="1143000"/>
          </a:xfrm>
          <a:prstGeom prst="rect">
            <a:avLst/>
          </a:prstGeom>
          <a:solidFill>
            <a:srgbClr val="4F74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p:nvPr/>
        </p:nvGrpSpPr>
        <p:grpSpPr>
          <a:xfrm>
            <a:off x="125918" y="152400"/>
            <a:ext cx="2020824" cy="846385"/>
            <a:chOff x="265176" y="405825"/>
            <a:chExt cx="2020824" cy="846385"/>
          </a:xfrm>
          <a:effectLst>
            <a:outerShdw blurRad="50800" dist="88900" dir="2700000" algn="tl" rotWithShape="0">
              <a:prstClr val="black">
                <a:alpha val="23000"/>
              </a:prstClr>
            </a:outerShdw>
          </a:effectLst>
        </p:grpSpPr>
        <p:sp>
          <p:nvSpPr>
            <p:cNvPr id="10" name="Rectangle 9"/>
            <p:cNvSpPr/>
            <p:nvPr userDrawn="1"/>
          </p:nvSpPr>
          <p:spPr>
            <a:xfrm>
              <a:off x="266700" y="405825"/>
              <a:ext cx="2019300" cy="584775"/>
            </a:xfrm>
            <a:prstGeom prst="rect">
              <a:avLst/>
            </a:prstGeom>
            <a:solidFill>
              <a:srgbClr val="CE17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Triangle 10"/>
            <p:cNvSpPr/>
            <p:nvPr userDrawn="1"/>
          </p:nvSpPr>
          <p:spPr>
            <a:xfrm flipH="1" flipV="1">
              <a:off x="265176" y="990600"/>
              <a:ext cx="228600" cy="261610"/>
            </a:xfrm>
            <a:prstGeom prst="rtTriangle">
              <a:avLst/>
            </a:prstGeom>
            <a:solidFill>
              <a:srgbClr val="9101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TextBox 12"/>
          <p:cNvSpPr txBox="1"/>
          <p:nvPr userDrawn="1"/>
        </p:nvSpPr>
        <p:spPr>
          <a:xfrm>
            <a:off x="685800" y="6566356"/>
            <a:ext cx="7924800" cy="215444"/>
          </a:xfrm>
          <a:prstGeom prst="rect">
            <a:avLst/>
          </a:prstGeom>
          <a:noFill/>
        </p:spPr>
        <p:txBody>
          <a:bodyPr wrap="square" rtlCol="0">
            <a:spAutoFit/>
          </a:bodyPr>
          <a:lstStyle/>
          <a:p>
            <a:pPr algn="ctr"/>
            <a:r>
              <a:rPr lang="en-US" sz="800" dirty="0"/>
              <a:t>Copyright ©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965632098"/>
      </p:ext>
    </p:extLst>
  </p:cSld>
  <p:clrMap bg1="lt1" tx1="dk1" bg2="lt2" tx2="dk2" accent1="accent1" accent2="accent2" accent3="accent3" accent4="accent4" accent5="accent5" accent6="accent6" hlink="hlink" folHlink="folHlink"/>
  <p:sldLayoutIdLst>
    <p:sldLayoutId id="2147483697" r:id="rId1"/>
    <p:sldLayoutId id="2147483699" r:id="rId2"/>
    <p:sldLayoutId id="2147483710" r:id="rId3"/>
    <p:sldLayoutId id="2147483711"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nip Single Corner Rectangle 6"/>
          <p:cNvSpPr/>
          <p:nvPr/>
        </p:nvSpPr>
        <p:spPr>
          <a:xfrm>
            <a:off x="0" y="0"/>
            <a:ext cx="1371600" cy="457200"/>
          </a:xfrm>
          <a:prstGeom prst="snip1Rect">
            <a:avLst>
              <a:gd name="adj" fmla="val 44253"/>
            </a:avLst>
          </a:prstGeom>
          <a:solidFill>
            <a:srgbClr val="6E7072"/>
          </a:solidFill>
          <a:ln>
            <a:noFill/>
          </a:ln>
          <a:effectLst>
            <a:outerShdw blurRad="50800" dist="1016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userDrawn="1"/>
        </p:nvSpPr>
        <p:spPr>
          <a:xfrm>
            <a:off x="685800" y="6566356"/>
            <a:ext cx="7924800" cy="215444"/>
          </a:xfrm>
          <a:prstGeom prst="rect">
            <a:avLst/>
          </a:prstGeom>
          <a:noFill/>
        </p:spPr>
        <p:txBody>
          <a:bodyPr wrap="square" rtlCol="0">
            <a:spAutoFit/>
          </a:bodyPr>
          <a:lstStyle/>
          <a:p>
            <a:pPr algn="ctr"/>
            <a:r>
              <a:rPr lang="en-US" sz="800" dirty="0"/>
              <a:t>Copyright ©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863315712"/>
      </p:ext>
    </p:extLst>
  </p:cSld>
  <p:clrMap bg1="lt1" tx1="dk1" bg2="lt2" tx2="dk2" accent1="accent1" accent2="accent2" accent3="accent3" accent4="accent4" accent5="accent5" accent6="accent6" hlink="hlink" folHlink="folHlink"/>
  <p:sldLayoutIdLst>
    <p:sldLayoutId id="2147483684" r:id="rId1"/>
    <p:sldLayoutId id="2147483700" r:id="rId2"/>
    <p:sldLayoutId id="214748370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nip Single Corner Rectangle 2"/>
          <p:cNvSpPr/>
          <p:nvPr/>
        </p:nvSpPr>
        <p:spPr>
          <a:xfrm>
            <a:off x="0" y="0"/>
            <a:ext cx="1371600" cy="457200"/>
          </a:xfrm>
          <a:prstGeom prst="snip1Rect">
            <a:avLst>
              <a:gd name="adj" fmla="val 44253"/>
            </a:avLst>
          </a:prstGeom>
          <a:solidFill>
            <a:srgbClr val="6E7072"/>
          </a:solidFill>
          <a:ln>
            <a:noFill/>
          </a:ln>
          <a:effectLst>
            <a:outerShdw blurRad="50800" dist="1016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userDrawn="1"/>
        </p:nvSpPr>
        <p:spPr>
          <a:xfrm>
            <a:off x="685800" y="6566356"/>
            <a:ext cx="7924800" cy="215444"/>
          </a:xfrm>
          <a:prstGeom prst="rect">
            <a:avLst/>
          </a:prstGeom>
          <a:noFill/>
        </p:spPr>
        <p:txBody>
          <a:bodyPr wrap="square" rtlCol="0">
            <a:spAutoFit/>
          </a:bodyPr>
          <a:lstStyle/>
          <a:p>
            <a:pPr algn="ctr"/>
            <a:r>
              <a:rPr lang="en-US" sz="800" dirty="0"/>
              <a:t>Copyright ©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261693926"/>
      </p:ext>
    </p:extLst>
  </p:cSld>
  <p:clrMap bg1="lt1" tx1="dk1" bg2="lt2" tx2="dk2" accent1="accent1" accent2="accent2" accent3="accent3" accent4="accent4" accent5="accent5" accent6="accent6" hlink="hlink" folHlink="folHlink"/>
  <p:sldLayoutIdLst>
    <p:sldLayoutId id="2147483673" r:id="rId1"/>
    <p:sldLayoutId id="2147483706" r:id="rId2"/>
    <p:sldLayoutId id="2147483713" r:id="rId3"/>
    <p:sldLayoutId id="2147483712" r:id="rId4"/>
    <p:sldLayoutId id="2147483705" r:id="rId5"/>
    <p:sldLayoutId id="2147483708" r:id="rId6"/>
    <p:sldLayoutId id="2147483702" r:id="rId7"/>
    <p:sldLayoutId id="2147483703"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929490"/>
            <a:ext cx="9144000" cy="5471309"/>
          </a:xfrm>
          <a:prstGeom prst="rect">
            <a:avLst/>
          </a:prstGeom>
          <a:solidFill>
            <a:srgbClr val="F2E8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982413"/>
          </a:xfrm>
          <a:prstGeom prst="rect">
            <a:avLst/>
          </a:prstGeom>
        </p:spPr>
      </p:pic>
      <p:sp>
        <p:nvSpPr>
          <p:cNvPr id="6" name="TextBox 5"/>
          <p:cNvSpPr txBox="1"/>
          <p:nvPr userDrawn="1"/>
        </p:nvSpPr>
        <p:spPr>
          <a:xfrm>
            <a:off x="685800" y="6566356"/>
            <a:ext cx="7924800" cy="215444"/>
          </a:xfrm>
          <a:prstGeom prst="rect">
            <a:avLst/>
          </a:prstGeom>
          <a:noFill/>
        </p:spPr>
        <p:txBody>
          <a:bodyPr wrap="square" rtlCol="0">
            <a:spAutoFit/>
          </a:bodyPr>
          <a:lstStyle/>
          <a:p>
            <a:pPr algn="ctr"/>
            <a:r>
              <a:rPr lang="en-US" sz="800" dirty="0"/>
              <a:t>Copyright ©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860561827"/>
      </p:ext>
    </p:extLst>
  </p:cSld>
  <p:clrMap bg1="lt1" tx1="dk1" bg2="lt2" tx2="dk2" accent1="accent1" accent2="accent2" accent3="accent3" accent4="accent4" accent5="accent5" accent6="accent6" hlink="hlink" folHlink="folHlink"/>
  <p:sldLayoutIdLst>
    <p:sldLayoutId id="2147483675" r:id="rId1"/>
    <p:sldLayoutId id="2147483707" r:id="rId2"/>
    <p:sldLayoutId id="2147483714" r:id="rId3"/>
    <p:sldLayoutId id="2147483715" r:id="rId4"/>
    <p:sldLayoutId id="2147483709" r:id="rId5"/>
    <p:sldLayoutId id="2147483716"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image" Target="../media/image37.png"/><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1.xml"/><Relationship Id="rId4" Type="http://schemas.openxmlformats.org/officeDocument/2006/relationships/image" Target="../media/image50.png"/></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1.xml"/><Relationship Id="rId4" Type="http://schemas.openxmlformats.org/officeDocument/2006/relationships/image" Target="../media/image55.png"/></Relationships>
</file>

<file path=ppt/slides/_rels/slide5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1.xml"/><Relationship Id="rId4" Type="http://schemas.openxmlformats.org/officeDocument/2006/relationships/image" Target="../media/image62.png"/></Relationships>
</file>

<file path=ppt/slides/_rels/slide5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1.xml"/><Relationship Id="rId4" Type="http://schemas.openxmlformats.org/officeDocument/2006/relationships/image" Target="../media/image68.png"/></Relationships>
</file>

<file path=ppt/slides/_rels/slide6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7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75.png"/><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13.jpg"/><Relationship Id="rId1" Type="http://schemas.openxmlformats.org/officeDocument/2006/relationships/slideLayout" Target="../slideLayouts/slideLayout15.xml"/><Relationship Id="rId4" Type="http://schemas.openxmlformats.org/officeDocument/2006/relationships/image" Target="../media/image7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13.jpg"/><Relationship Id="rId1" Type="http://schemas.openxmlformats.org/officeDocument/2006/relationships/slideLayout" Target="../slideLayouts/slideLayout15.xml"/><Relationship Id="rId4" Type="http://schemas.openxmlformats.org/officeDocument/2006/relationships/image" Target="../media/image7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124200" y="977969"/>
            <a:ext cx="2895600" cy="533400"/>
          </a:xfrm>
        </p:spPr>
        <p:txBody>
          <a:bodyPr/>
          <a:lstStyle/>
          <a:p>
            <a:r>
              <a:rPr lang="en-US" i="1" dirty="0">
                <a:solidFill>
                  <a:schemeClr val="accent1">
                    <a:lumMod val="75000"/>
                  </a:schemeClr>
                </a:solidFill>
              </a:rPr>
              <a:t>Chemistry</a:t>
            </a:r>
            <a:endParaRPr lang="en-US" dirty="0"/>
          </a:p>
        </p:txBody>
      </p:sp>
      <p:sp>
        <p:nvSpPr>
          <p:cNvPr id="33" name="Text Placeholder 32"/>
          <p:cNvSpPr>
            <a:spLocks noGrp="1"/>
          </p:cNvSpPr>
          <p:nvPr>
            <p:ph type="body" sz="quarter" idx="22"/>
          </p:nvPr>
        </p:nvSpPr>
        <p:spPr>
          <a:xfrm>
            <a:off x="3126357" y="1629228"/>
            <a:ext cx="2891287" cy="543304"/>
          </a:xfrm>
        </p:spPr>
        <p:txBody>
          <a:bodyPr/>
          <a:lstStyle/>
          <a:p>
            <a:pPr marL="0" indent="0" algn="ctr">
              <a:buNone/>
            </a:pPr>
            <a:r>
              <a:rPr lang="en-US" b="1" dirty="0">
                <a:solidFill>
                  <a:schemeClr val="accent1">
                    <a:lumMod val="75000"/>
                  </a:schemeClr>
                </a:solidFill>
              </a:rPr>
              <a:t>Fifth Edition</a:t>
            </a:r>
          </a:p>
        </p:txBody>
      </p:sp>
      <p:sp>
        <p:nvSpPr>
          <p:cNvPr id="35" name="Text Placeholder 34"/>
          <p:cNvSpPr>
            <a:spLocks noGrp="1"/>
          </p:cNvSpPr>
          <p:nvPr>
            <p:ph type="body" sz="quarter" idx="23"/>
          </p:nvPr>
        </p:nvSpPr>
        <p:spPr>
          <a:xfrm>
            <a:off x="2819400" y="2358901"/>
            <a:ext cx="3505200" cy="3029524"/>
          </a:xfrm>
        </p:spPr>
        <p:txBody>
          <a:bodyPr/>
          <a:lstStyle/>
          <a:p>
            <a:pPr marL="0" indent="0" algn="ctr">
              <a:spcBef>
                <a:spcPts val="0"/>
              </a:spcBef>
              <a:spcAft>
                <a:spcPts val="3000"/>
              </a:spcAft>
              <a:buNone/>
            </a:pPr>
            <a:r>
              <a:rPr lang="en-US" dirty="0">
                <a:solidFill>
                  <a:schemeClr val="accent1">
                    <a:lumMod val="75000"/>
                  </a:schemeClr>
                </a:solidFill>
              </a:rPr>
              <a:t>Julia Burdge</a:t>
            </a:r>
          </a:p>
          <a:p>
            <a:pPr marL="0" indent="0" algn="ctr">
              <a:spcBef>
                <a:spcPts val="0"/>
              </a:spcBef>
              <a:spcAft>
                <a:spcPts val="2700"/>
              </a:spcAft>
              <a:buNone/>
            </a:pPr>
            <a:r>
              <a:rPr lang="en-US" b="1" dirty="0">
                <a:solidFill>
                  <a:schemeClr val="accent1">
                    <a:lumMod val="75000"/>
                  </a:schemeClr>
                </a:solidFill>
              </a:rPr>
              <a:t>Lecture PowerPoints</a:t>
            </a:r>
          </a:p>
          <a:p>
            <a:pPr marL="0" indent="0" algn="ctr">
              <a:spcBef>
                <a:spcPts val="0"/>
              </a:spcBef>
              <a:spcAft>
                <a:spcPts val="2800"/>
              </a:spcAft>
              <a:buNone/>
            </a:pPr>
            <a:r>
              <a:rPr lang="en-US" dirty="0">
                <a:solidFill>
                  <a:schemeClr val="accent1">
                    <a:lumMod val="75000"/>
                  </a:schemeClr>
                </a:solidFill>
              </a:rPr>
              <a:t>Chapter 15</a:t>
            </a:r>
          </a:p>
          <a:p>
            <a:pPr marL="0" indent="0" algn="ctr">
              <a:spcBef>
                <a:spcPts val="0"/>
              </a:spcBef>
              <a:buNone/>
            </a:pPr>
            <a:r>
              <a:rPr lang="en-US" dirty="0">
                <a:solidFill>
                  <a:schemeClr val="accent1">
                    <a:lumMod val="75000"/>
                  </a:schemeClr>
                </a:solidFill>
              </a:rPr>
              <a:t>Chemical Equilibrium</a:t>
            </a:r>
          </a:p>
        </p:txBody>
      </p:sp>
      <p:pic>
        <p:nvPicPr>
          <p:cNvPr id="20"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6800" y="6400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Placeholder 31"/>
          <p:cNvSpPr>
            <a:spLocks noGrp="1"/>
          </p:cNvSpPr>
          <p:nvPr>
            <p:ph type="body" sz="quarter" idx="24"/>
          </p:nvPr>
        </p:nvSpPr>
        <p:spPr>
          <a:xfrm>
            <a:off x="381000" y="6567714"/>
            <a:ext cx="8534400" cy="217872"/>
          </a:xfrm>
        </p:spPr>
        <p:txBody>
          <a:bodyPr/>
          <a:lstStyle/>
          <a:p>
            <a:r>
              <a:rPr lang="en-US" dirty="0"/>
              <a:t>Copyright ©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603811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17801"/>
          </a:xfrm>
        </p:spPr>
        <p:txBody>
          <a:bodyPr/>
          <a:lstStyle/>
          <a:p>
            <a:pPr>
              <a:tabLst>
                <a:tab pos="1427163" algn="l"/>
              </a:tabLst>
            </a:pPr>
            <a:r>
              <a:rPr lang="en-US" dirty="0">
                <a:solidFill>
                  <a:schemeClr val="bg1"/>
                </a:solidFill>
              </a:rPr>
              <a:t>15.2</a:t>
            </a:r>
            <a:r>
              <a:rPr lang="en-US" dirty="0"/>
              <a:t>	</a:t>
            </a:r>
            <a:r>
              <a:rPr lang="en-US" dirty="0">
                <a:latin typeface="Calibri"/>
              </a:rPr>
              <a:t>The Equilibrium Constant (3)</a:t>
            </a:r>
            <a:endParaRPr lang="en-US" dirty="0"/>
          </a:p>
        </p:txBody>
      </p:sp>
      <p:sp>
        <p:nvSpPr>
          <p:cNvPr id="15" name="Text Placeholder 14"/>
          <p:cNvSpPr>
            <a:spLocks noGrp="1"/>
          </p:cNvSpPr>
          <p:nvPr>
            <p:ph type="body" sz="quarter" idx="22"/>
          </p:nvPr>
        </p:nvSpPr>
        <p:spPr>
          <a:xfrm>
            <a:off x="0" y="1066800"/>
            <a:ext cx="9120809" cy="457201"/>
          </a:xfrm>
        </p:spPr>
        <p:txBody>
          <a:bodyPr/>
          <a:lstStyle/>
          <a:p>
            <a:r>
              <a:rPr lang="en-US" dirty="0">
                <a:solidFill>
                  <a:srgbClr val="4F74A7"/>
                </a:solidFill>
                <a:latin typeface="Calibri"/>
              </a:rPr>
              <a:t>Calculating Equilibrium Constants</a:t>
            </a:r>
          </a:p>
        </p:txBody>
      </p:sp>
      <p:pic>
        <p:nvPicPr>
          <p:cNvPr id="4098" name="Picture 2" descr="The equilibrium expression is shown along with the reaction it is derived fr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775" y="1600200"/>
            <a:ext cx="66484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1974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0"/>
            <a:ext cx="9044610" cy="517801"/>
          </a:xfrm>
        </p:spPr>
        <p:txBody>
          <a:bodyPr/>
          <a:lstStyle/>
          <a:p>
            <a:pPr defTabSz="1427163"/>
            <a:r>
              <a:rPr lang="en-US" dirty="0">
                <a:solidFill>
                  <a:schemeClr val="bg1"/>
                </a:solidFill>
              </a:rPr>
              <a:t>15.2</a:t>
            </a:r>
            <a:r>
              <a:rPr lang="en-US" dirty="0"/>
              <a:t>	</a:t>
            </a:r>
            <a:r>
              <a:rPr lang="en-US" dirty="0">
                <a:latin typeface="Calibri"/>
              </a:rPr>
              <a:t>The Equilibrium Constant (4)</a:t>
            </a:r>
            <a:endParaRPr lang="en-US" dirty="0"/>
          </a:p>
        </p:txBody>
      </p:sp>
      <p:sp>
        <p:nvSpPr>
          <p:cNvPr id="16" name="Text Placeholder 15"/>
          <p:cNvSpPr>
            <a:spLocks noGrp="1"/>
          </p:cNvSpPr>
          <p:nvPr>
            <p:ph type="body" sz="quarter" idx="22"/>
          </p:nvPr>
        </p:nvSpPr>
        <p:spPr>
          <a:xfrm>
            <a:off x="0" y="1066800"/>
            <a:ext cx="9120809" cy="446515"/>
          </a:xfrm>
        </p:spPr>
        <p:txBody>
          <a:bodyPr/>
          <a:lstStyle/>
          <a:p>
            <a:r>
              <a:rPr lang="en-US" dirty="0">
                <a:latin typeface="Calibri"/>
              </a:rPr>
              <a:t>Calculating Equilibrium Constants</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0" y="1589514"/>
                <a:ext cx="9120810" cy="4963686"/>
              </a:xfrm>
            </p:spPr>
            <p:txBody>
              <a:bodyPr/>
              <a:lstStyle/>
              <a:p>
                <a:pPr>
                  <a:spcAft>
                    <a:spcPts val="2000"/>
                  </a:spcAft>
                </a:pPr>
                <a:r>
                  <a:rPr lang="en-US" dirty="0"/>
                  <a:t>The </a:t>
                </a:r>
                <a:r>
                  <a:rPr lang="en-US" b="1" i="1" dirty="0"/>
                  <a:t>reaction quotient (Q</a:t>
                </a:r>
                <a:r>
                  <a:rPr lang="en-US" b="1" baseline="-25000" dirty="0"/>
                  <a:t>c</a:t>
                </a:r>
                <a:r>
                  <a:rPr lang="en-US" b="1" dirty="0"/>
                  <a:t> </a:t>
                </a:r>
                <a:r>
                  <a:rPr lang="en-US" b="1" i="1" dirty="0"/>
                  <a:t>) </a:t>
                </a:r>
                <a:r>
                  <a:rPr lang="en-US" dirty="0"/>
                  <a:t>is a fraction with product concentrations in the numerator and reactant concentrations in the denominator—with each concentration raised to a power equal to the corresponding stoichiometric coefficient in the balanced chemical equation.</a:t>
                </a:r>
              </a:p>
              <a:p>
                <a:pPr marL="2395538" indent="-101600">
                  <a:spcBef>
                    <a:spcPts val="0"/>
                  </a:spcBef>
                  <a:spcAft>
                    <a:spcPts val="2800"/>
                  </a:spcAft>
                </a:pPr>
                <a:r>
                  <a:rPr lang="en-US" dirty="0"/>
                  <a:t>	 </a:t>
                </a:r>
                <a14:m>
                  <m:oMath xmlns:m="http://schemas.openxmlformats.org/officeDocument/2006/math">
                    <m:r>
                      <a:rPr lang="en-US" b="0" i="1" smtClean="0">
                        <a:latin typeface="Cambria Math" panose="02040503050406030204" pitchFamily="18" charset="0"/>
                      </a:rPr>
                      <m:t>𝑎</m:t>
                    </m:r>
                    <m:r>
                      <m:rPr>
                        <m:sty m:val="p"/>
                      </m:rPr>
                      <a:rPr lang="en-US" b="0" i="0" smtClean="0">
                        <a:latin typeface="Cambria Math" panose="02040503050406030204" pitchFamily="18" charset="0"/>
                      </a:rPr>
                      <m:t>A</m:t>
                    </m:r>
                    <m:r>
                      <a:rPr lang="en-US" b="0" i="1" smtClean="0">
                        <a:latin typeface="Cambria Math" panose="02040503050406030204" pitchFamily="18" charset="0"/>
                      </a:rPr>
                      <m:t>+</m:t>
                    </m:r>
                    <m:r>
                      <a:rPr lang="en-US" b="0" i="1" smtClean="0">
                        <a:latin typeface="Cambria Math" panose="02040503050406030204" pitchFamily="18" charset="0"/>
                      </a:rPr>
                      <m:t>𝑏</m:t>
                    </m:r>
                    <m:r>
                      <m:rPr>
                        <m:sty m:val="p"/>
                      </m:rPr>
                      <a:rPr lang="en-US" b="0" i="0" smtClean="0">
                        <a:latin typeface="Cambria Math" panose="02040503050406030204" pitchFamily="18" charset="0"/>
                      </a:rPr>
                      <m:t>B</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m:t>
                    </m:r>
                    <m:r>
                      <m:rPr>
                        <m:sty m:val="p"/>
                      </m:rPr>
                      <a:rPr lang="en-US" b="0" i="0" smtClean="0">
                        <a:latin typeface="Cambria Math" panose="02040503050406030204" pitchFamily="18" charset="0"/>
                        <a:ea typeface="Cambria Math" panose="02040503050406030204" pitchFamily="18" charset="0"/>
                      </a:rPr>
                      <m:t>C</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𝑑</m:t>
                    </m:r>
                    <m:r>
                      <m:rPr>
                        <m:sty m:val="p"/>
                      </m:rPr>
                      <a:rPr lang="en-US" b="0" i="0" smtClean="0">
                        <a:latin typeface="Cambria Math" panose="02040503050406030204" pitchFamily="18" charset="0"/>
                        <a:ea typeface="Cambria Math" panose="02040503050406030204" pitchFamily="18" charset="0"/>
                      </a:rPr>
                      <m:t>D</m:t>
                    </m:r>
                  </m:oMath>
                </a14:m>
                <a:r>
                  <a:rPr lang="en-US" dirty="0"/>
                  <a:t> </a:t>
                </a:r>
              </a:p>
              <a:p>
                <a:pPr marL="1379538" indent="-1379538" defTabSz="855663">
                  <a:spcBef>
                    <a:spcPts val="0"/>
                  </a:spcBef>
                  <a:spcAft>
                    <a:spcPts val="1800"/>
                  </a:spcAft>
                </a:pPr>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C</m:t>
                                </m:r>
                              </m:e>
                            </m:d>
                          </m:e>
                          <m:sup>
                            <m:r>
                              <a:rPr lang="en-US" i="1">
                                <a:latin typeface="Cambria Math" panose="02040503050406030204" pitchFamily="18" charset="0"/>
                              </a:rPr>
                              <m:t>𝑐</m:t>
                            </m:r>
                          </m:sup>
                        </m:sSup>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D</m:t>
                                </m:r>
                              </m:e>
                            </m:d>
                          </m:e>
                          <m:sup>
                            <m:r>
                              <a:rPr lang="en-US" i="1">
                                <a:latin typeface="Cambria Math" panose="02040503050406030204" pitchFamily="18" charset="0"/>
                              </a:rPr>
                              <m:t>𝑑</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A</m:t>
                                </m:r>
                              </m:e>
                            </m:d>
                          </m:e>
                          <m:sup>
                            <m:r>
                              <a:rPr lang="en-US" b="0" i="1" smtClean="0">
                                <a:latin typeface="Cambria Math" panose="02040503050406030204" pitchFamily="18" charset="0"/>
                              </a:rPr>
                              <m:t>𝑎</m:t>
                            </m:r>
                          </m:sup>
                        </m:sSup>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B</m:t>
                                </m:r>
                              </m:e>
                            </m:d>
                          </m:e>
                          <m:sup>
                            <m:r>
                              <a:rPr lang="en-US" b="0" i="1" smtClean="0">
                                <a:latin typeface="Cambria Math" panose="02040503050406030204" pitchFamily="18" charset="0"/>
                              </a:rPr>
                              <m:t>𝑏</m:t>
                            </m:r>
                          </m:sup>
                        </m:sSup>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oMath>
                </a14:m>
                <a:r>
                  <a:rPr lang="en-US" b="0" i="0" dirty="0">
                    <a:latin typeface="+mj-lt"/>
                  </a:rPr>
                  <a:t>		(at equilibrium)</a:t>
                </a:r>
                <a:endParaRPr lang="en-US" dirty="0"/>
              </a:p>
              <a:p>
                <a:pPr marL="739775"/>
                <a:r>
                  <a:rPr lang="en-US" dirty="0"/>
                  <a:t> This expression is known as the </a:t>
                </a:r>
                <a:r>
                  <a:rPr lang="en-US" b="1" i="1" dirty="0"/>
                  <a:t>law of mass action.</a:t>
                </a:r>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0" y="1589514"/>
                <a:ext cx="9120810" cy="4963686"/>
              </a:xfrm>
              <a:blipFill>
                <a:blip r:embed="rId2"/>
                <a:stretch>
                  <a:fillRect l="-1337" t="-1229" r="-1070"/>
                </a:stretch>
              </a:blipFill>
            </p:spPr>
            <p:txBody>
              <a:bodyPr/>
              <a:lstStyle/>
              <a:p>
                <a:r>
                  <a:rPr lang="en-US">
                    <a:noFill/>
                  </a:rPr>
                  <a:t> </a:t>
                </a:r>
              </a:p>
            </p:txBody>
          </p:sp>
        </mc:Fallback>
      </mc:AlternateContent>
    </p:spTree>
    <p:extLst>
      <p:ext uri="{BB962C8B-B14F-4D97-AF65-F5344CB8AC3E}">
        <p14:creationId xmlns:p14="http://schemas.microsoft.com/office/powerpoint/2010/main" val="1160843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Lst>
            </a:pPr>
            <a:r>
              <a:rPr lang="en-US" b="1" dirty="0">
                <a:solidFill>
                  <a:srgbClr val="FFF799"/>
                </a:solidFill>
              </a:rPr>
              <a:t>SAMPLE PROBLEM</a:t>
            </a:r>
            <a:r>
              <a:rPr lang="en-US" dirty="0"/>
              <a:t>	</a:t>
            </a:r>
            <a:r>
              <a:rPr lang="en-US" b="1" dirty="0">
                <a:solidFill>
                  <a:schemeClr val="bg1"/>
                </a:solidFill>
              </a:rPr>
              <a:t>15.1</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57941"/>
                <a:ext cx="9144000" cy="5486401"/>
              </a:xfrm>
            </p:spPr>
            <p:txBody>
              <a:bodyPr/>
              <a:lstStyle/>
              <a:p>
                <a:pPr>
                  <a:spcBef>
                    <a:spcPts val="0"/>
                  </a:spcBef>
                </a:pPr>
                <a:r>
                  <a:rPr lang="en-US" dirty="0"/>
                  <a:t>Carbonyl chloride (</a:t>
                </a:r>
                <a14:m>
                  <m:oMath xmlns:m="http://schemas.openxmlformats.org/officeDocument/2006/math">
                    <m:r>
                      <m:rPr>
                        <m:sty m:val="p"/>
                      </m:rPr>
                      <a:rPr lang="en-US" i="0" dirty="0" smtClean="0">
                        <a:latin typeface="Cambria Math" panose="02040503050406030204" pitchFamily="18" charset="0"/>
                      </a:rPr>
                      <m:t>COCl</m:t>
                    </m:r>
                    <m:r>
                      <a:rPr lang="en-US" i="0" baseline="-25000" dirty="0">
                        <a:latin typeface="Cambria Math" panose="02040503050406030204" pitchFamily="18" charset="0"/>
                      </a:rPr>
                      <m:t>2</m:t>
                    </m:r>
                  </m:oMath>
                </a14:m>
                <a:r>
                  <a:rPr lang="en-US" dirty="0"/>
                  <a:t>), also called phosgene, is a highly poisonous gas that was used on the battlefield in World War I. It is produced by the reaction of carbon monoxide with chlorine gas: </a:t>
                </a:r>
              </a:p>
              <a:p>
                <a:pPr>
                  <a:spcBef>
                    <a:spcPts val="0"/>
                  </a:spcBef>
                  <a:spcAft>
                    <a:spcPts val="600"/>
                  </a:spcAft>
                </a:pPr>
                <a14:m>
                  <m:oMathPara xmlns:m="http://schemas.openxmlformats.org/officeDocument/2006/math">
                    <m:oMathParaPr>
                      <m:jc m:val="centerGroup"/>
                    </m:oMathParaPr>
                    <m:oMath xmlns:m="http://schemas.openxmlformats.org/officeDocument/2006/math">
                      <m:r>
                        <m:rPr>
                          <m:sty m:val="p"/>
                        </m:rPr>
                        <a:rPr lang="en-US" sz="2600" b="0" i="0" smtClean="0">
                          <a:latin typeface="Cambria Math" panose="02040503050406030204" pitchFamily="18" charset="0"/>
                        </a:rPr>
                        <m:t>CO</m:t>
                      </m:r>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𝑔</m:t>
                          </m:r>
                        </m:e>
                      </m:d>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m:rPr>
                              <m:sty m:val="p"/>
                            </m:rPr>
                            <a:rPr lang="en-US" sz="2600" b="0" i="0" smtClean="0">
                              <a:latin typeface="Cambria Math" panose="02040503050406030204" pitchFamily="18" charset="0"/>
                            </a:rPr>
                            <m:t>Cl</m:t>
                          </m:r>
                        </m:e>
                        <m:sub>
                          <m:r>
                            <a:rPr lang="en-US" sz="2600" b="0" i="1" smtClean="0">
                              <a:latin typeface="Cambria Math" panose="02040503050406030204" pitchFamily="18" charset="0"/>
                            </a:rPr>
                            <m:t>2</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𝑔</m:t>
                          </m:r>
                        </m:e>
                      </m:d>
                      <m:r>
                        <a:rPr lang="en-US" sz="2600" b="0" i="1" smtClean="0">
                          <a:latin typeface="Cambria Math" panose="02040503050406030204" pitchFamily="18" charset="0"/>
                          <a:ea typeface="Cambria Math" panose="02040503050406030204" pitchFamily="18" charset="0"/>
                        </a:rPr>
                        <m:t>⇄</m:t>
                      </m:r>
                      <m:r>
                        <m:rPr>
                          <m:sty m:val="p"/>
                        </m:rPr>
                        <a:rPr lang="en-US" sz="2600" b="0" i="0" smtClean="0">
                          <a:latin typeface="Cambria Math" panose="02040503050406030204" pitchFamily="18" charset="0"/>
                          <a:ea typeface="Cambria Math" panose="02040503050406030204" pitchFamily="18" charset="0"/>
                        </a:rPr>
                        <m:t>CO</m:t>
                      </m:r>
                      <m:sSub>
                        <m:sSubPr>
                          <m:ctrlPr>
                            <a:rPr lang="en-US" sz="2600" b="0" i="1" smtClean="0">
                              <a:latin typeface="Cambria Math" panose="02040503050406030204" pitchFamily="18" charset="0"/>
                              <a:ea typeface="Cambria Math" panose="02040503050406030204" pitchFamily="18" charset="0"/>
                            </a:rPr>
                          </m:ctrlPr>
                        </m:sSubPr>
                        <m:e>
                          <m:r>
                            <m:rPr>
                              <m:sty m:val="p"/>
                            </m:rPr>
                            <a:rPr lang="en-US" sz="2600" b="0" i="0" smtClean="0">
                              <a:latin typeface="Cambria Math" panose="02040503050406030204" pitchFamily="18" charset="0"/>
                              <a:ea typeface="Cambria Math" panose="02040503050406030204" pitchFamily="18" charset="0"/>
                            </a:rPr>
                            <m:t>Cl</m:t>
                          </m:r>
                        </m:e>
                        <m:sub>
                          <m:r>
                            <a:rPr lang="en-US" sz="2600" b="0" i="1" smtClean="0">
                              <a:latin typeface="Cambria Math" panose="02040503050406030204" pitchFamily="18" charset="0"/>
                              <a:ea typeface="Cambria Math" panose="02040503050406030204" pitchFamily="18" charset="0"/>
                            </a:rPr>
                            <m:t>2</m:t>
                          </m:r>
                        </m:sub>
                      </m:sSub>
                      <m:d>
                        <m:dPr>
                          <m:ctrlPr>
                            <a:rPr lang="en-US" sz="2600" b="0" i="1" smtClean="0">
                              <a:latin typeface="Cambria Math" panose="02040503050406030204" pitchFamily="18" charset="0"/>
                              <a:ea typeface="Cambria Math" panose="02040503050406030204" pitchFamily="18" charset="0"/>
                            </a:rPr>
                          </m:ctrlPr>
                        </m:dPr>
                        <m:e>
                          <m:r>
                            <a:rPr lang="en-US" sz="2600" b="0" i="1" smtClean="0">
                              <a:latin typeface="Cambria Math" panose="02040503050406030204" pitchFamily="18" charset="0"/>
                              <a:ea typeface="Cambria Math" panose="02040503050406030204" pitchFamily="18" charset="0"/>
                            </a:rPr>
                            <m:t>𝑔</m:t>
                          </m:r>
                        </m:e>
                      </m:d>
                    </m:oMath>
                  </m:oMathPara>
                </a14:m>
                <a:endParaRPr lang="en-US" sz="2600" dirty="0"/>
              </a:p>
              <a:p>
                <a:pPr>
                  <a:spcBef>
                    <a:spcPts val="0"/>
                  </a:spcBef>
                  <a:spcAft>
                    <a:spcPts val="100"/>
                  </a:spcAft>
                </a:pPr>
                <a:r>
                  <a:rPr lang="en-US" dirty="0"/>
                  <a:t>In an experiment conducted at 74°C, the equilibrium concentrations of the species involved in the reaction were as follows: </a:t>
                </a:r>
                <a14:m>
                  <m:oMath xmlns:m="http://schemas.openxmlformats.org/officeDocument/2006/math">
                    <m:d>
                      <m:dPr>
                        <m:begChr m:val="["/>
                        <m:endChr m:val="]"/>
                        <m:ctrlPr>
                          <a:rPr lang="en-US" i="1" smtClean="0">
                            <a:latin typeface="Cambria Math" panose="02040503050406030204" pitchFamily="18" charset="0"/>
                          </a:rPr>
                        </m:ctrlPr>
                      </m:dPr>
                      <m:e>
                        <m:r>
                          <m:rPr>
                            <m:nor/>
                          </m:rPr>
                          <a:rPr lang="en-US" b="0" i="0" smtClean="0">
                            <a:latin typeface="Cambria Math" panose="02040503050406030204" pitchFamily="18" charset="0"/>
                          </a:rPr>
                          <m:t>CO</m:t>
                        </m:r>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1.2×</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𝑀</m:t>
                    </m:r>
                  </m:oMath>
                </a14:m>
                <a:r>
                  <a:rPr lang="en-US" i="1" dirty="0"/>
                  <a:t>, </a:t>
                </a:r>
                <a14:m>
                  <m:oMath xmlns:m="http://schemas.openxmlformats.org/officeDocument/2006/math">
                    <m:d>
                      <m:dPr>
                        <m:begChr m:val="["/>
                        <m:endChr m:val="]"/>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m:rPr>
                                <m:nor/>
                              </m:rPr>
                              <a:rPr lang="en-US" b="0" i="0" smtClean="0">
                                <a:latin typeface="Cambria Math" panose="02040503050406030204" pitchFamily="18" charset="0"/>
                              </a:rPr>
                              <m:t>Cl</m:t>
                            </m:r>
                          </m:e>
                          <m:sub>
                            <m:r>
                              <a:rPr lang="en-US" b="0" i="1" smtClean="0">
                                <a:latin typeface="Cambria Math" panose="02040503050406030204" pitchFamily="18" charset="0"/>
                              </a:rPr>
                              <m:t>2</m:t>
                            </m:r>
                          </m:sub>
                        </m:sSub>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0.054 </m:t>
                    </m:r>
                    <m:r>
                      <a:rPr lang="en-US" b="0" i="1" smtClean="0">
                        <a:latin typeface="Cambria Math" panose="02040503050406030204" pitchFamily="18" charset="0"/>
                        <a:ea typeface="Cambria Math" panose="02040503050406030204" pitchFamily="18" charset="0"/>
                      </a:rPr>
                      <m:t>𝑀</m:t>
                    </m:r>
                  </m:oMath>
                </a14:m>
                <a:r>
                  <a:rPr lang="en-US" i="1" dirty="0"/>
                  <a:t>, </a:t>
                </a:r>
                <a:r>
                  <a:rPr lang="en-US" dirty="0"/>
                  <a:t>and </a:t>
                </a:r>
                <a14:m>
                  <m:oMath xmlns:m="http://schemas.openxmlformats.org/officeDocument/2006/math">
                    <m:d>
                      <m:dPr>
                        <m:begChr m:val="["/>
                        <m:endChr m:val="]"/>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m:rPr>
                                <m:nor/>
                              </m:rPr>
                              <a:rPr lang="en-US" b="0" i="0" smtClean="0">
                                <a:latin typeface="Cambria Math" panose="02040503050406030204" pitchFamily="18" charset="0"/>
                              </a:rPr>
                              <m:t>COCl</m:t>
                            </m:r>
                          </m:e>
                          <m:sub>
                            <m:r>
                              <a:rPr lang="en-US" b="0" i="1" smtClean="0">
                                <a:latin typeface="Cambria Math" panose="02040503050406030204" pitchFamily="18" charset="0"/>
                              </a:rPr>
                              <m:t>2</m:t>
                            </m:r>
                          </m:sub>
                        </m:sSub>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0.14 </m:t>
                    </m:r>
                    <m:r>
                      <a:rPr lang="en-US" b="0" i="1" smtClean="0">
                        <a:latin typeface="Cambria Math" panose="02040503050406030204" pitchFamily="18" charset="0"/>
                        <a:ea typeface="Cambria Math" panose="02040503050406030204" pitchFamily="18" charset="0"/>
                      </a:rPr>
                      <m:t>𝑀</m:t>
                    </m:r>
                  </m:oMath>
                </a14:m>
                <a:r>
                  <a:rPr lang="en-US" i="1" dirty="0"/>
                  <a:t>. </a:t>
                </a:r>
              </a:p>
              <a:p>
                <a:pPr marL="514350" indent="-514350">
                  <a:spcBef>
                    <a:spcPts val="0"/>
                  </a:spcBef>
                  <a:buAutoNum type="alphaLcParenBoth"/>
                </a:pPr>
                <a:r>
                  <a:rPr lang="en-US" dirty="0"/>
                  <a:t>Write the equilibrium expression, and </a:t>
                </a:r>
              </a:p>
              <a:p>
                <a:pPr marL="514350" indent="-514350">
                  <a:spcBef>
                    <a:spcPts val="0"/>
                  </a:spcBef>
                  <a:buAutoNum type="alphaLcParenBoth"/>
                </a:pPr>
                <a:r>
                  <a:rPr lang="en-US" dirty="0"/>
                  <a:t>determine the value of the equilibrium constant for this reaction at 74°C. </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57941"/>
                <a:ext cx="9144000" cy="5486401"/>
              </a:xfrm>
              <a:blipFill>
                <a:blip r:embed="rId2"/>
                <a:stretch>
                  <a:fillRect l="-1400" t="-1000" r="-2000"/>
                </a:stretch>
              </a:blipFill>
            </p:spPr>
            <p:txBody>
              <a:bodyPr/>
              <a:lstStyle/>
              <a:p>
                <a:r>
                  <a:rPr lang="en-US">
                    <a:noFill/>
                  </a:rPr>
                  <a:t> </a:t>
                </a:r>
              </a:p>
            </p:txBody>
          </p:sp>
        </mc:Fallback>
      </mc:AlternateContent>
    </p:spTree>
    <p:extLst>
      <p:ext uri="{BB962C8B-B14F-4D97-AF65-F5344CB8AC3E}">
        <p14:creationId xmlns:p14="http://schemas.microsoft.com/office/powerpoint/2010/main" val="1574362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90714" y="228600"/>
            <a:ext cx="8915400" cy="533400"/>
          </a:xfrm>
        </p:spPr>
        <p:txBody>
          <a:bodyPr/>
          <a:lstStyle/>
          <a:p>
            <a:pPr>
              <a:tabLst>
                <a:tab pos="3309938" algn="l"/>
                <a:tab pos="4572000" algn="l"/>
              </a:tabLst>
            </a:pPr>
            <a:r>
              <a:rPr lang="en-US" b="1" dirty="0">
                <a:solidFill>
                  <a:srgbClr val="FFF799"/>
                </a:solidFill>
              </a:rPr>
              <a:t>SAMPLE PROBLEM</a:t>
            </a:r>
            <a:r>
              <a:rPr lang="en-US" dirty="0"/>
              <a:t>	</a:t>
            </a:r>
            <a:r>
              <a:rPr lang="en-US" b="1" dirty="0">
                <a:solidFill>
                  <a:schemeClr val="bg1"/>
                </a:solidFill>
              </a:rPr>
              <a:t>15.1	Setup	</a:t>
            </a:r>
          </a:p>
        </p:txBody>
      </p:sp>
      <p:sp>
        <p:nvSpPr>
          <p:cNvPr id="16" name="Text Placeholder 15"/>
          <p:cNvSpPr>
            <a:spLocks noGrp="1"/>
          </p:cNvSpPr>
          <p:nvPr>
            <p:ph type="body" sz="quarter" idx="22"/>
          </p:nvPr>
        </p:nvSpPr>
        <p:spPr>
          <a:xfrm>
            <a:off x="0" y="943428"/>
            <a:ext cx="9006114" cy="2209800"/>
          </a:xfrm>
        </p:spPr>
        <p:txBody>
          <a:bodyPr/>
          <a:lstStyle/>
          <a:p>
            <a:pPr>
              <a:spcBef>
                <a:spcPts val="0"/>
              </a:spcBef>
            </a:pPr>
            <a:r>
              <a:rPr lang="en-US" b="1" dirty="0">
                <a:solidFill>
                  <a:srgbClr val="4F74A7"/>
                </a:solidFill>
              </a:rPr>
              <a:t>Setup</a:t>
            </a:r>
          </a:p>
          <a:p>
            <a:pPr>
              <a:spcBef>
                <a:spcPts val="0"/>
              </a:spcBef>
            </a:pPr>
            <a:r>
              <a:rPr lang="en-US" dirty="0"/>
              <a:t>The equilibrium expression has the form of concentrations of products over concentrations of reactants, each raised to the appropriate power— in the case of this reaction, all the coefficients are 1, so all the powers will be 1. </a:t>
            </a:r>
            <a:endParaRPr lang="en-US" dirty="0">
              <a:solidFill>
                <a:prstClr val="black"/>
              </a:solidFill>
            </a:endParaRPr>
          </a:p>
        </p:txBody>
      </p:sp>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0" y="3505200"/>
                <a:ext cx="9144000" cy="2971800"/>
              </a:xfrm>
            </p:spPr>
            <p:txBody>
              <a:bodyPr/>
              <a:lstStyle/>
              <a:p>
                <a:pPr>
                  <a:spcBef>
                    <a:spcPts val="1200"/>
                  </a:spcBef>
                </a:pPr>
                <a:r>
                  <a:rPr lang="en-US" b="1" dirty="0">
                    <a:solidFill>
                      <a:srgbClr val="4F74A7"/>
                    </a:solidFill>
                  </a:rPr>
                  <a:t>Solution</a:t>
                </a:r>
              </a:p>
              <a:p>
                <a:pPr marL="514350" indent="-514350">
                  <a:buAutoNum type="alphaLcParenBoth"/>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i="0">
                            <a:latin typeface="Cambria Math" panose="02040503050406030204" pitchFamily="18" charset="0"/>
                          </a:rPr>
                          <m:t>c</m:t>
                        </m:r>
                      </m:sub>
                    </m:sSub>
                    <m:r>
                      <a:rPr lang="en-US" i="1">
                        <a:latin typeface="Cambria Math" panose="02040503050406030204" pitchFamily="18" charset="0"/>
                      </a:rPr>
                      <m:t>=</m:t>
                    </m:r>
                    <m:f>
                      <m:fPr>
                        <m:ctrlPr>
                          <a:rPr lang="en-US" i="1">
                            <a:latin typeface="Cambria Math" panose="02040503050406030204" pitchFamily="18" charset="0"/>
                          </a:rPr>
                        </m:ctrlPr>
                      </m:fPr>
                      <m:num>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CO</m:t>
                            </m:r>
                            <m:sSub>
                              <m:sSubPr>
                                <m:ctrlPr>
                                  <a:rPr lang="en-US" i="1">
                                    <a:latin typeface="Cambria Math" panose="02040503050406030204" pitchFamily="18" charset="0"/>
                                  </a:rPr>
                                </m:ctrlPr>
                              </m:sSubPr>
                              <m:e>
                                <m:r>
                                  <m:rPr>
                                    <m:sty m:val="p"/>
                                  </m:rPr>
                                  <a:rPr lang="en-US" i="0">
                                    <a:latin typeface="Cambria Math" panose="02040503050406030204" pitchFamily="18" charset="0"/>
                                  </a:rPr>
                                  <m:t>C</m:t>
                                </m:r>
                                <m:r>
                                  <m:rPr>
                                    <m:sty m:val="p"/>
                                  </m:rPr>
                                  <a:rPr lang="en-US" b="0" i="0" smtClean="0">
                                    <a:latin typeface="Cambria Math" panose="02040503050406030204" pitchFamily="18" charset="0"/>
                                  </a:rPr>
                                  <m:t>l</m:t>
                                </m:r>
                              </m:e>
                              <m:sub>
                                <m:r>
                                  <a:rPr lang="en-US" i="1">
                                    <a:latin typeface="Cambria Math" panose="02040503050406030204" pitchFamily="18" charset="0"/>
                                  </a:rPr>
                                  <m:t>2</m:t>
                                </m:r>
                              </m:sub>
                            </m:sSub>
                          </m:e>
                        </m:d>
                      </m:num>
                      <m:den>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CO</m:t>
                            </m:r>
                          </m:e>
                        </m:d>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C</m:t>
                                </m:r>
                                <m:r>
                                  <m:rPr>
                                    <m:sty m:val="p"/>
                                  </m:rPr>
                                  <a:rPr lang="en-US" b="0" i="0" smtClean="0">
                                    <a:latin typeface="Cambria Math" panose="02040503050406030204" pitchFamily="18" charset="0"/>
                                  </a:rPr>
                                  <m:t>l</m:t>
                                </m:r>
                              </m:e>
                              <m:sub>
                                <m:r>
                                  <a:rPr lang="en-US" i="1">
                                    <a:latin typeface="Cambria Math" panose="02040503050406030204" pitchFamily="18" charset="0"/>
                                  </a:rPr>
                                  <m:t>2</m:t>
                                </m:r>
                              </m:sub>
                            </m:sSub>
                          </m:e>
                        </m:d>
                      </m:den>
                    </m:f>
                  </m:oMath>
                </a14:m>
                <a:endParaRPr lang="en-US" dirty="0"/>
              </a:p>
              <a:p>
                <a:pPr marL="514350" indent="-514350" defTabSz="839788">
                  <a:buAutoNum type="alphaLcParenBoth"/>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i="0">
                            <a:latin typeface="Cambria Math" panose="02040503050406030204" pitchFamily="18" charset="0"/>
                          </a:rPr>
                          <m:t>c</m:t>
                        </m:r>
                      </m:sub>
                    </m:sSub>
                    <m:r>
                      <a:rPr lang="en-US" i="1">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0.14</m:t>
                            </m:r>
                          </m:e>
                        </m:d>
                      </m:num>
                      <m:den>
                        <m:d>
                          <m:dPr>
                            <m:ctrlPr>
                              <a:rPr lang="en-US" i="1">
                                <a:latin typeface="Cambria Math" panose="02040503050406030204" pitchFamily="18" charset="0"/>
                              </a:rPr>
                            </m:ctrlPr>
                          </m:dPr>
                          <m:e>
                            <m:r>
                              <a:rPr lang="en-US" i="1">
                                <a:latin typeface="Cambria Math" panose="02040503050406030204" pitchFamily="18" charset="0"/>
                              </a:rPr>
                              <m:t>1.2×</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−2</m:t>
                                </m:r>
                              </m:sup>
                            </m:sSup>
                          </m:e>
                        </m:d>
                        <m:d>
                          <m:dPr>
                            <m:ctrlPr>
                              <a:rPr lang="en-US" i="1">
                                <a:latin typeface="Cambria Math" panose="02040503050406030204" pitchFamily="18" charset="0"/>
                              </a:rPr>
                            </m:ctrlPr>
                          </m:dPr>
                          <m:e>
                            <m:r>
                              <a:rPr lang="en-US" i="1">
                                <a:latin typeface="Cambria Math" panose="02040503050406030204" pitchFamily="18" charset="0"/>
                              </a:rPr>
                              <m:t>0.054</m:t>
                            </m:r>
                          </m:e>
                        </m:d>
                      </m:den>
                    </m:f>
                    <m:r>
                      <a:rPr lang="en-US" i="1">
                        <a:latin typeface="Cambria Math" panose="02040503050406030204" pitchFamily="18" charset="0"/>
                      </a:rPr>
                      <m:t>=216</m:t>
                    </m:r>
                  </m:oMath>
                </a14:m>
                <a:r>
                  <a:rPr lang="en-US" i="0" dirty="0">
                    <a:latin typeface="+mj-lt"/>
                  </a:rPr>
                  <a:t>	 or	</a:t>
                </a:r>
                <a14:m>
                  <m:oMath xmlns:m="http://schemas.openxmlformats.org/officeDocument/2006/math">
                    <m:r>
                      <a:rPr lang="en-US">
                        <a:latin typeface="Cambria Math" panose="02040503050406030204" pitchFamily="18" charset="0"/>
                      </a:rPr>
                      <m:t>2.2×</m:t>
                    </m:r>
                    <m:sSup>
                      <m:sSupPr>
                        <m:ctrlPr>
                          <a:rPr lang="en-US" i="1">
                            <a:latin typeface="Cambria Math" panose="02040503050406030204" pitchFamily="18" charset="0"/>
                          </a:rPr>
                        </m:ctrlPr>
                      </m:sSupPr>
                      <m:e>
                        <m:r>
                          <a:rPr lang="en-US">
                            <a:latin typeface="Cambria Math" panose="02040503050406030204" pitchFamily="18" charset="0"/>
                          </a:rPr>
                          <m:t>10</m:t>
                        </m:r>
                      </m:e>
                      <m:sup>
                        <m:r>
                          <a:rPr lang="en-US">
                            <a:latin typeface="Cambria Math" panose="02040503050406030204" pitchFamily="18" charset="0"/>
                          </a:rPr>
                          <m:t>2</m:t>
                        </m:r>
                      </m:sup>
                    </m:sSup>
                  </m:oMath>
                </a14:m>
                <a:endParaRPr lang="en-US" dirty="0"/>
              </a:p>
              <a:p>
                <a:pPr indent="1712913">
                  <a:spcBef>
                    <a:spcPts val="1800"/>
                  </a:spcBef>
                  <a:tabLst>
                    <a:tab pos="1316038" algn="l"/>
                    <a:tab pos="1828800" algn="l"/>
                    <a:tab pos="2005013" algn="l"/>
                  </a:tabLst>
                </a:pP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 </m:t>
                    </m:r>
                  </m:oMath>
                </a14:m>
                <a:r>
                  <a:rPr lang="en-US" b="0" i="0" dirty="0">
                    <a:latin typeface="+mj-lt"/>
                  </a:rPr>
                  <a:t>for this reaction at 74°C is </a:t>
                </a:r>
                <a14:m>
                  <m:oMath xmlns:m="http://schemas.openxmlformats.org/officeDocument/2006/math">
                    <m:r>
                      <a:rPr lang="en-US" b="0" i="0" smtClean="0">
                        <a:latin typeface="Cambria Math" panose="02040503050406030204" pitchFamily="18" charset="0"/>
                      </a:rPr>
                      <m:t>2.2×</m:t>
                    </m:r>
                    <m:sSup>
                      <m:sSupPr>
                        <m:ctrlPr>
                          <a:rPr lang="en-US" b="0" i="1" smtClean="0">
                            <a:latin typeface="Cambria Math" panose="02040503050406030204" pitchFamily="18" charset="0"/>
                          </a:rPr>
                        </m:ctrlPr>
                      </m:sSupPr>
                      <m:e>
                        <m:r>
                          <a:rPr lang="en-US" b="0" i="0" smtClean="0">
                            <a:latin typeface="Cambria Math" panose="02040503050406030204" pitchFamily="18" charset="0"/>
                          </a:rPr>
                          <m:t>10</m:t>
                        </m:r>
                      </m:e>
                      <m:sup>
                        <m:r>
                          <a:rPr lang="en-US" b="0" i="0" smtClean="0">
                            <a:latin typeface="Cambria Math" panose="02040503050406030204" pitchFamily="18" charset="0"/>
                          </a:rPr>
                          <m:t>2</m:t>
                        </m:r>
                      </m:sup>
                    </m:sSup>
                  </m:oMath>
                </a14:m>
                <a:r>
                  <a:rPr lang="en-US" dirty="0"/>
                  <a:t>.</a:t>
                </a:r>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0" y="3505200"/>
                <a:ext cx="9144000" cy="2971800"/>
              </a:xfrm>
              <a:blipFill>
                <a:blip r:embed="rId2"/>
                <a:stretch>
                  <a:fillRect l="-1400" t="-1844" b="-615"/>
                </a:stretch>
              </a:blipFill>
            </p:spPr>
            <p:txBody>
              <a:bodyPr/>
              <a:lstStyle/>
              <a:p>
                <a:r>
                  <a:rPr lang="en-US">
                    <a:noFill/>
                  </a:rPr>
                  <a:t> </a:t>
                </a:r>
              </a:p>
            </p:txBody>
          </p:sp>
        </mc:Fallback>
      </mc:AlternateContent>
    </p:spTree>
    <p:extLst>
      <p:ext uri="{BB962C8B-B14F-4D97-AF65-F5344CB8AC3E}">
        <p14:creationId xmlns:p14="http://schemas.microsoft.com/office/powerpoint/2010/main" val="2725651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15.2</a:t>
            </a:r>
            <a:r>
              <a:rPr lang="en-US" dirty="0"/>
              <a:t>	</a:t>
            </a:r>
            <a:r>
              <a:rPr lang="en-US" dirty="0">
                <a:latin typeface="Calibri"/>
              </a:rPr>
              <a:t>The Equilibrium Constant (5)</a:t>
            </a:r>
            <a:endParaRPr lang="en-US" dirty="0"/>
          </a:p>
        </p:txBody>
      </p:sp>
      <p:sp>
        <p:nvSpPr>
          <p:cNvPr id="16" name="Text Placeholder 15"/>
          <p:cNvSpPr>
            <a:spLocks noGrp="1"/>
          </p:cNvSpPr>
          <p:nvPr>
            <p:ph type="body" sz="quarter" idx="22"/>
          </p:nvPr>
        </p:nvSpPr>
        <p:spPr>
          <a:xfrm>
            <a:off x="-14910" y="1066799"/>
            <a:ext cx="9120809" cy="457201"/>
          </a:xfrm>
        </p:spPr>
        <p:txBody>
          <a:bodyPr/>
          <a:lstStyle/>
          <a:p>
            <a:r>
              <a:rPr lang="en-US" dirty="0">
                <a:latin typeface="Calibri"/>
              </a:rPr>
              <a:t>Calculating Equilibrium Constants</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0" y="1600200"/>
                <a:ext cx="9120810" cy="4648200"/>
              </a:xfrm>
            </p:spPr>
            <p:txBody>
              <a:bodyPr/>
              <a:lstStyle/>
              <a:p>
                <a:pPr>
                  <a:spcAft>
                    <a:spcPts val="3200"/>
                  </a:spcAft>
                </a:pPr>
                <a:r>
                  <a:rPr lang="en-US" dirty="0"/>
                  <a:t>We often find it useful to calculate the value of </a:t>
                </a:r>
                <a:r>
                  <a:rPr lang="en-US" i="1" dirty="0"/>
                  <a:t>Q</a:t>
                </a:r>
                <a:r>
                  <a:rPr lang="en-US" baseline="-25000" dirty="0"/>
                  <a:t>c</a:t>
                </a:r>
                <a:r>
                  <a:rPr lang="en-US" dirty="0"/>
                  <a:t> for a system that is not at equilibrium. </a:t>
                </a:r>
              </a:p>
              <a:p>
                <a:pPr>
                  <a:spcBef>
                    <a:spcPts val="0"/>
                  </a:spcBef>
                  <a:spcAft>
                    <a:spcPts val="2200"/>
                  </a:spcAft>
                </a:pPr>
                <a:r>
                  <a:rPr lang="en-US" dirty="0"/>
                  <a:t>At any point during the progress of a reaction, therefore,</a:t>
                </a:r>
              </a:p>
              <a:p>
                <a:pPr indent="3425825">
                  <a:spcBef>
                    <a:spcPts val="0"/>
                  </a:spcBef>
                  <a:spcAft>
                    <a:spcPts val="2800"/>
                  </a:spcAft>
                </a:pPr>
                <a:r>
                  <a:rPr lang="en-US" sz="3000" dirty="0"/>
                  <a:t> </a:t>
                </a:r>
                <a14:m>
                  <m:oMath xmlns:m="http://schemas.openxmlformats.org/officeDocument/2006/math">
                    <m:sSub>
                      <m:sSubPr>
                        <m:ctrlPr>
                          <a:rPr lang="en-US" sz="3000" i="1">
                            <a:latin typeface="Cambria Math" panose="02040503050406030204" pitchFamily="18" charset="0"/>
                          </a:rPr>
                        </m:ctrlPr>
                      </m:sSubPr>
                      <m:e>
                        <m:r>
                          <a:rPr lang="en-US" sz="3000" i="1">
                            <a:latin typeface="Cambria Math" panose="02040503050406030204" pitchFamily="18" charset="0"/>
                          </a:rPr>
                          <m:t>𝑄</m:t>
                        </m:r>
                      </m:e>
                      <m:sub>
                        <m:r>
                          <m:rPr>
                            <m:sty m:val="p"/>
                          </m:rPr>
                          <a:rPr lang="en-US" sz="3000" i="0">
                            <a:latin typeface="Cambria Math" panose="02040503050406030204" pitchFamily="18" charset="0"/>
                          </a:rPr>
                          <m:t>c</m:t>
                        </m:r>
                      </m:sub>
                    </m:sSub>
                    <m:r>
                      <a:rPr lang="en-US" sz="3000" i="1">
                        <a:latin typeface="Cambria Math" panose="02040503050406030204" pitchFamily="18" charset="0"/>
                      </a:rPr>
                      <m:t>=</m:t>
                    </m:r>
                    <m:f>
                      <m:fPr>
                        <m:ctrlPr>
                          <a:rPr lang="en-US" sz="3000" i="1">
                            <a:latin typeface="Cambria Math" panose="02040503050406030204" pitchFamily="18" charset="0"/>
                          </a:rPr>
                        </m:ctrlPr>
                      </m:fPr>
                      <m:num>
                        <m:sSup>
                          <m:sSupPr>
                            <m:ctrlPr>
                              <a:rPr lang="en-US" sz="3000" i="1">
                                <a:latin typeface="Cambria Math" panose="02040503050406030204" pitchFamily="18" charset="0"/>
                              </a:rPr>
                            </m:ctrlPr>
                          </m:sSupPr>
                          <m:e>
                            <m:d>
                              <m:dPr>
                                <m:begChr m:val="["/>
                                <m:endChr m:val="]"/>
                                <m:ctrlPr>
                                  <a:rPr lang="en-US" sz="3000" i="1">
                                    <a:latin typeface="Cambria Math" panose="02040503050406030204" pitchFamily="18" charset="0"/>
                                  </a:rPr>
                                </m:ctrlPr>
                              </m:dPr>
                              <m:e>
                                <m:r>
                                  <m:rPr>
                                    <m:sty m:val="p"/>
                                  </m:rPr>
                                  <a:rPr lang="en-US" sz="3000" i="0">
                                    <a:latin typeface="Cambria Math" panose="02040503050406030204" pitchFamily="18" charset="0"/>
                                  </a:rPr>
                                  <m:t>C</m:t>
                                </m:r>
                              </m:e>
                            </m:d>
                          </m:e>
                          <m:sup>
                            <m:r>
                              <a:rPr lang="en-US" sz="3000" i="1">
                                <a:latin typeface="Cambria Math" panose="02040503050406030204" pitchFamily="18" charset="0"/>
                              </a:rPr>
                              <m:t>𝑐</m:t>
                            </m:r>
                          </m:sup>
                        </m:sSup>
                        <m:sSup>
                          <m:sSupPr>
                            <m:ctrlPr>
                              <a:rPr lang="en-US" sz="3000" i="1">
                                <a:latin typeface="Cambria Math" panose="02040503050406030204" pitchFamily="18" charset="0"/>
                              </a:rPr>
                            </m:ctrlPr>
                          </m:sSupPr>
                          <m:e>
                            <m:d>
                              <m:dPr>
                                <m:begChr m:val="["/>
                                <m:endChr m:val="]"/>
                                <m:ctrlPr>
                                  <a:rPr lang="en-US" sz="3000" i="1">
                                    <a:latin typeface="Cambria Math" panose="02040503050406030204" pitchFamily="18" charset="0"/>
                                  </a:rPr>
                                </m:ctrlPr>
                              </m:dPr>
                              <m:e>
                                <m:r>
                                  <m:rPr>
                                    <m:sty m:val="p"/>
                                  </m:rPr>
                                  <a:rPr lang="en-US" sz="3000" i="0">
                                    <a:latin typeface="Cambria Math" panose="02040503050406030204" pitchFamily="18" charset="0"/>
                                  </a:rPr>
                                  <m:t>D</m:t>
                                </m:r>
                              </m:e>
                            </m:d>
                          </m:e>
                          <m:sup>
                            <m:r>
                              <a:rPr lang="en-US" sz="3000" i="1">
                                <a:latin typeface="Cambria Math" panose="02040503050406030204" pitchFamily="18" charset="0"/>
                              </a:rPr>
                              <m:t>𝑑</m:t>
                            </m:r>
                          </m:sup>
                        </m:sSup>
                      </m:num>
                      <m:den>
                        <m:sSup>
                          <m:sSupPr>
                            <m:ctrlPr>
                              <a:rPr lang="en-US" sz="3000" i="1">
                                <a:latin typeface="Cambria Math" panose="02040503050406030204" pitchFamily="18" charset="0"/>
                              </a:rPr>
                            </m:ctrlPr>
                          </m:sSupPr>
                          <m:e>
                            <m:d>
                              <m:dPr>
                                <m:begChr m:val="["/>
                                <m:endChr m:val="]"/>
                                <m:ctrlPr>
                                  <a:rPr lang="en-US" sz="3000" i="1">
                                    <a:latin typeface="Cambria Math" panose="02040503050406030204" pitchFamily="18" charset="0"/>
                                  </a:rPr>
                                </m:ctrlPr>
                              </m:dPr>
                              <m:e>
                                <m:r>
                                  <m:rPr>
                                    <m:sty m:val="p"/>
                                  </m:rPr>
                                  <a:rPr lang="en-US" sz="3000" i="0">
                                    <a:latin typeface="Cambria Math" panose="02040503050406030204" pitchFamily="18" charset="0"/>
                                  </a:rPr>
                                  <m:t>A</m:t>
                                </m:r>
                              </m:e>
                            </m:d>
                          </m:e>
                          <m:sup>
                            <m:r>
                              <a:rPr lang="en-US" sz="3000" i="1">
                                <a:latin typeface="Cambria Math" panose="02040503050406030204" pitchFamily="18" charset="0"/>
                              </a:rPr>
                              <m:t>𝑎</m:t>
                            </m:r>
                          </m:sup>
                        </m:sSup>
                        <m:sSup>
                          <m:sSupPr>
                            <m:ctrlPr>
                              <a:rPr lang="en-US" sz="3000" i="1">
                                <a:latin typeface="Cambria Math" panose="02040503050406030204" pitchFamily="18" charset="0"/>
                              </a:rPr>
                            </m:ctrlPr>
                          </m:sSupPr>
                          <m:e>
                            <m:d>
                              <m:dPr>
                                <m:begChr m:val="["/>
                                <m:endChr m:val="]"/>
                                <m:ctrlPr>
                                  <a:rPr lang="en-US" sz="3000" i="1">
                                    <a:latin typeface="Cambria Math" panose="02040503050406030204" pitchFamily="18" charset="0"/>
                                  </a:rPr>
                                </m:ctrlPr>
                              </m:dPr>
                              <m:e>
                                <m:r>
                                  <m:rPr>
                                    <m:sty m:val="p"/>
                                  </m:rPr>
                                  <a:rPr lang="en-US" sz="3000" i="0">
                                    <a:latin typeface="Cambria Math" panose="02040503050406030204" pitchFamily="18" charset="0"/>
                                  </a:rPr>
                                  <m:t>B</m:t>
                                </m:r>
                              </m:e>
                            </m:d>
                          </m:e>
                          <m:sup>
                            <m:r>
                              <a:rPr lang="en-US" sz="3000" i="1">
                                <a:latin typeface="Cambria Math" panose="02040503050406030204" pitchFamily="18" charset="0"/>
                              </a:rPr>
                              <m:t>𝑏</m:t>
                            </m:r>
                          </m:sup>
                        </m:sSup>
                      </m:den>
                    </m:f>
                  </m:oMath>
                </a14:m>
                <a:endParaRPr lang="en-US" sz="3000" dirty="0"/>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0" y="1600200"/>
                <a:ext cx="9120810" cy="4648200"/>
              </a:xfrm>
              <a:blipFill>
                <a:blip r:embed="rId2"/>
                <a:stretch>
                  <a:fillRect l="-1337" t="-1312"/>
                </a:stretch>
              </a:blipFill>
            </p:spPr>
            <p:txBody>
              <a:bodyPr/>
              <a:lstStyle/>
              <a:p>
                <a:r>
                  <a:rPr lang="en-US">
                    <a:noFill/>
                  </a:rPr>
                  <a:t> </a:t>
                </a:r>
              </a:p>
            </p:txBody>
          </p:sp>
        </mc:Fallback>
      </mc:AlternateContent>
    </p:spTree>
    <p:extLst>
      <p:ext uri="{BB962C8B-B14F-4D97-AF65-F5344CB8AC3E}">
        <p14:creationId xmlns:p14="http://schemas.microsoft.com/office/powerpoint/2010/main" val="3909255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a:tabLst>
                <a:tab pos="1427163" algn="l"/>
              </a:tabLst>
            </a:pPr>
            <a:r>
              <a:rPr lang="en-US" dirty="0">
                <a:solidFill>
                  <a:schemeClr val="bg1"/>
                </a:solidFill>
              </a:rPr>
              <a:t>15.2</a:t>
            </a:r>
            <a:r>
              <a:rPr lang="en-US" dirty="0"/>
              <a:t>	</a:t>
            </a:r>
            <a:r>
              <a:rPr lang="en-US" dirty="0">
                <a:latin typeface="Calibri"/>
              </a:rPr>
              <a:t>The Equilibrium Constant (6)</a:t>
            </a:r>
            <a:endParaRPr lang="en-US" dirty="0"/>
          </a:p>
        </p:txBody>
      </p:sp>
      <p:sp>
        <p:nvSpPr>
          <p:cNvPr id="15" name="Text Placeholder 14"/>
          <p:cNvSpPr>
            <a:spLocks noGrp="1"/>
          </p:cNvSpPr>
          <p:nvPr>
            <p:ph type="body" sz="quarter" idx="22"/>
          </p:nvPr>
        </p:nvSpPr>
        <p:spPr>
          <a:xfrm>
            <a:off x="8676" y="1066800"/>
            <a:ext cx="9120809" cy="453423"/>
          </a:xfrm>
        </p:spPr>
        <p:txBody>
          <a:bodyPr/>
          <a:lstStyle/>
          <a:p>
            <a:r>
              <a:rPr lang="en-US" dirty="0">
                <a:latin typeface="Calibri"/>
              </a:rPr>
              <a:t>Calculating Equilibrium Constants</a:t>
            </a:r>
          </a:p>
        </p:txBody>
      </p:sp>
      <p:pic>
        <p:nvPicPr>
          <p:cNvPr id="9218" name="Picture 2" descr="The value of the reaction quotient, Q, changes as the reaction progresses. When the system reaches equilibrium Q is equal to the equilibrium constant."/>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53210" y="1596422"/>
            <a:ext cx="5037581" cy="4880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0525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 pos="3719513" algn="l"/>
                <a:tab pos="4572000" algn="l"/>
              </a:tabLst>
            </a:pPr>
            <a:r>
              <a:rPr lang="en-US" b="1" dirty="0">
                <a:solidFill>
                  <a:srgbClr val="FFF799"/>
                </a:solidFill>
              </a:rPr>
              <a:t>SAMPLE PROBLEM</a:t>
            </a:r>
            <a:r>
              <a:rPr lang="en-US" dirty="0"/>
              <a:t>	</a:t>
            </a:r>
            <a:r>
              <a:rPr lang="en-US" b="1" dirty="0">
                <a:solidFill>
                  <a:schemeClr val="bg1"/>
                </a:solidFill>
              </a:rPr>
              <a:t>15.2</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73282"/>
                <a:ext cx="9116291" cy="5046518"/>
              </a:xfrm>
            </p:spPr>
            <p:txBody>
              <a:bodyPr/>
              <a:lstStyle/>
              <a:p>
                <a:pPr>
                  <a:spcAft>
                    <a:spcPts val="600"/>
                  </a:spcAft>
                </a:pPr>
                <a:r>
                  <a:rPr lang="en-US" dirty="0"/>
                  <a:t>Write reaction quotients for the following reactions:</a:t>
                </a:r>
              </a:p>
              <a:p>
                <a:pPr marL="1320800" indent="333375">
                  <a:spcAft>
                    <a:spcPts val="2000"/>
                  </a:spcAft>
                  <a:buAutoNum type="alphaLcParenBoth"/>
                </a:pPr>
                <a:r>
                  <a:rPr lang="en-US" sz="2200" dirty="0"/>
                  <a:t>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N</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a:latin typeface="Cambria Math" panose="02040503050406030204" pitchFamily="18" charset="0"/>
                          </a:rPr>
                          <m:t>3</m:t>
                        </m:r>
                        <m:r>
                          <m:rPr>
                            <m:sty m:val="p"/>
                          </m:rPr>
                          <a:rPr lang="en-US" sz="2200">
                            <a:latin typeface="Cambria Math" panose="02040503050406030204" pitchFamily="18" charset="0"/>
                          </a:rPr>
                          <m:t>H</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ea typeface="Cambria Math" panose="02040503050406030204" pitchFamily="18" charset="0"/>
                      </a:rPr>
                      <m:t>⇄</m:t>
                    </m:r>
                    <m:sSub>
                      <m:sSubPr>
                        <m:ctrlPr>
                          <a:rPr lang="en-US" sz="2200" i="1">
                            <a:latin typeface="Cambria Math" panose="02040503050406030204" pitchFamily="18" charset="0"/>
                            <a:ea typeface="Cambria Math" panose="02040503050406030204" pitchFamily="18" charset="0"/>
                          </a:rPr>
                        </m:ctrlPr>
                      </m:sSubPr>
                      <m:e>
                        <m:r>
                          <a:rPr lang="en-US" sz="2200">
                            <a:latin typeface="Cambria Math" panose="02040503050406030204" pitchFamily="18" charset="0"/>
                            <a:ea typeface="Cambria Math" panose="02040503050406030204" pitchFamily="18" charset="0"/>
                          </a:rPr>
                          <m:t>2</m:t>
                        </m:r>
                        <m:r>
                          <m:rPr>
                            <m:sty m:val="p"/>
                          </m:rPr>
                          <a:rPr lang="en-US" sz="2200">
                            <a:latin typeface="Cambria Math" panose="02040503050406030204" pitchFamily="18" charset="0"/>
                            <a:ea typeface="Cambria Math" panose="02040503050406030204" pitchFamily="18" charset="0"/>
                          </a:rPr>
                          <m:t>NH</m:t>
                        </m:r>
                      </m:e>
                      <m:sub>
                        <m:r>
                          <a:rPr lang="en-US" sz="2200">
                            <a:latin typeface="Cambria Math" panose="02040503050406030204" pitchFamily="18" charset="0"/>
                            <a:ea typeface="Cambria Math" panose="02040503050406030204" pitchFamily="18" charset="0"/>
                          </a:rPr>
                          <m:t>3</m:t>
                        </m:r>
                      </m:sub>
                    </m:sSub>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𝑔</m:t>
                        </m:r>
                      </m:e>
                    </m:d>
                  </m:oMath>
                </a14:m>
                <a:endParaRPr lang="en-US" sz="2200" dirty="0"/>
              </a:p>
              <a:p>
                <a:pPr marL="1320800" indent="333375">
                  <a:spcAft>
                    <a:spcPts val="2000"/>
                  </a:spcAft>
                  <a:buAutoNum type="alphaLcParenBoth"/>
                </a:pPr>
                <a:r>
                  <a:rPr lang="en-US" sz="2200" dirty="0"/>
                  <a:t>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H</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I</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ea typeface="Cambria Math" panose="02040503050406030204" pitchFamily="18" charset="0"/>
                      </a:rPr>
                      <m:t>⇄2</m:t>
                    </m:r>
                    <m:r>
                      <m:rPr>
                        <m:sty m:val="p"/>
                      </m:rPr>
                      <a:rPr lang="en-US" sz="2200">
                        <a:latin typeface="Cambria Math" panose="02040503050406030204" pitchFamily="18" charset="0"/>
                        <a:ea typeface="Cambria Math" panose="02040503050406030204" pitchFamily="18" charset="0"/>
                      </a:rPr>
                      <m:t>HI</m:t>
                    </m:r>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𝑔</m:t>
                        </m:r>
                      </m:e>
                    </m:d>
                  </m:oMath>
                </a14:m>
                <a:endParaRPr lang="en-US" sz="2200" dirty="0"/>
              </a:p>
              <a:p>
                <a:pPr marL="1320800" indent="333375">
                  <a:spcAft>
                    <a:spcPts val="2000"/>
                  </a:spcAft>
                  <a:buAutoNum type="alphaLcParenBoth"/>
                </a:pPr>
                <a:r>
                  <a:rPr lang="en-US" sz="2200" dirty="0"/>
                  <a:t> </a:t>
                </a:r>
                <a14:m>
                  <m:oMath xmlns:m="http://schemas.openxmlformats.org/officeDocument/2006/math">
                    <m:sSup>
                      <m:sSupPr>
                        <m:ctrlPr>
                          <a:rPr lang="en-US" sz="2200" i="1">
                            <a:latin typeface="Cambria Math" panose="02040503050406030204" pitchFamily="18" charset="0"/>
                          </a:rPr>
                        </m:ctrlPr>
                      </m:sSupPr>
                      <m:e>
                        <m:r>
                          <m:rPr>
                            <m:sty m:val="p"/>
                          </m:rPr>
                          <a:rPr lang="en-US" sz="2200">
                            <a:latin typeface="Cambria Math" panose="02040503050406030204" pitchFamily="18" charset="0"/>
                          </a:rPr>
                          <m:t>Ag</m:t>
                        </m:r>
                      </m:e>
                      <m:sup>
                        <m:r>
                          <a:rPr lang="en-US" sz="2200">
                            <a:latin typeface="Cambria Math" panose="02040503050406030204" pitchFamily="18" charset="0"/>
                          </a:rPr>
                          <m:t>+</m:t>
                        </m:r>
                      </m:sup>
                    </m:sSup>
                    <m:d>
                      <m:dPr>
                        <m:ctrlPr>
                          <a:rPr lang="en-US" sz="2200" i="1">
                            <a:latin typeface="Cambria Math" panose="02040503050406030204" pitchFamily="18" charset="0"/>
                          </a:rPr>
                        </m:ctrlPr>
                      </m:dPr>
                      <m:e>
                        <m:r>
                          <a:rPr lang="en-US" sz="2200" i="1">
                            <a:latin typeface="Cambria Math" panose="02040503050406030204" pitchFamily="18" charset="0"/>
                          </a:rPr>
                          <m:t>𝑎𝑞</m:t>
                        </m:r>
                      </m:e>
                    </m:d>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a:latin typeface="Cambria Math" panose="02040503050406030204" pitchFamily="18" charset="0"/>
                          </a:rPr>
                          <m:t>2</m:t>
                        </m:r>
                        <m:r>
                          <m:rPr>
                            <m:sty m:val="p"/>
                          </m:rPr>
                          <a:rPr lang="en-US" sz="2200">
                            <a:latin typeface="Cambria Math" panose="02040503050406030204" pitchFamily="18" charset="0"/>
                          </a:rPr>
                          <m:t>NH</m:t>
                        </m:r>
                      </m:e>
                      <m:sub>
                        <m:r>
                          <a:rPr lang="en-US" sz="2200">
                            <a:latin typeface="Cambria Math" panose="02040503050406030204" pitchFamily="18" charset="0"/>
                          </a:rPr>
                          <m:t>3</m:t>
                        </m:r>
                      </m:sub>
                    </m:sSub>
                    <m:d>
                      <m:dPr>
                        <m:ctrlPr>
                          <a:rPr lang="en-US" sz="2200" i="1">
                            <a:latin typeface="Cambria Math" panose="02040503050406030204" pitchFamily="18" charset="0"/>
                          </a:rPr>
                        </m:ctrlPr>
                      </m:dPr>
                      <m:e>
                        <m:r>
                          <a:rPr lang="en-US" sz="2200" i="1">
                            <a:latin typeface="Cambria Math" panose="02040503050406030204" pitchFamily="18" charset="0"/>
                          </a:rPr>
                          <m:t>𝑎𝑞</m:t>
                        </m:r>
                      </m:e>
                    </m:d>
                    <m:r>
                      <a:rPr lang="en-US" sz="2200">
                        <a:latin typeface="Cambria Math" panose="02040503050406030204" pitchFamily="18" charset="0"/>
                        <a:ea typeface="Cambria Math" panose="02040503050406030204" pitchFamily="18" charset="0"/>
                      </a:rPr>
                      <m:t>⇄</m:t>
                    </m:r>
                    <m:r>
                      <m:rPr>
                        <m:sty m:val="p"/>
                      </m:rPr>
                      <a:rPr lang="en-US" sz="2200">
                        <a:latin typeface="Cambria Math" panose="02040503050406030204" pitchFamily="18" charset="0"/>
                        <a:ea typeface="Cambria Math" panose="02040503050406030204" pitchFamily="18" charset="0"/>
                      </a:rPr>
                      <m:t>Ag</m:t>
                    </m:r>
                    <m:sSubSup>
                      <m:sSubSupPr>
                        <m:ctrlPr>
                          <a:rPr lang="en-US" sz="2200" i="1">
                            <a:latin typeface="Cambria Math" panose="02040503050406030204" pitchFamily="18" charset="0"/>
                            <a:ea typeface="Cambria Math" panose="02040503050406030204" pitchFamily="18" charset="0"/>
                          </a:rPr>
                        </m:ctrlPr>
                      </m:sSubSupPr>
                      <m:e>
                        <m:d>
                          <m:dPr>
                            <m:ctrlPr>
                              <a:rPr lang="en-US" sz="2200" i="1">
                                <a:latin typeface="Cambria Math" panose="02040503050406030204" pitchFamily="18" charset="0"/>
                                <a:ea typeface="Cambria Math" panose="02040503050406030204" pitchFamily="18" charset="0"/>
                              </a:rPr>
                            </m:ctrlPr>
                          </m:dPr>
                          <m:e>
                            <m:sSub>
                              <m:sSubPr>
                                <m:ctrlPr>
                                  <a:rPr lang="en-US" sz="2200" i="1">
                                    <a:latin typeface="Cambria Math" panose="02040503050406030204" pitchFamily="18" charset="0"/>
                                    <a:ea typeface="Cambria Math" panose="02040503050406030204" pitchFamily="18" charset="0"/>
                                  </a:rPr>
                                </m:ctrlPr>
                              </m:sSubPr>
                              <m:e>
                                <m:r>
                                  <m:rPr>
                                    <m:sty m:val="p"/>
                                  </m:rPr>
                                  <a:rPr lang="en-US" sz="2200">
                                    <a:latin typeface="Cambria Math" panose="02040503050406030204" pitchFamily="18" charset="0"/>
                                    <a:ea typeface="Cambria Math" panose="02040503050406030204" pitchFamily="18" charset="0"/>
                                  </a:rPr>
                                  <m:t>NH</m:t>
                                </m:r>
                              </m:e>
                              <m:sub>
                                <m:r>
                                  <a:rPr lang="en-US" sz="2200">
                                    <a:latin typeface="Cambria Math" panose="02040503050406030204" pitchFamily="18" charset="0"/>
                                    <a:ea typeface="Cambria Math" panose="02040503050406030204" pitchFamily="18" charset="0"/>
                                  </a:rPr>
                                  <m:t>3</m:t>
                                </m:r>
                              </m:sub>
                            </m:sSub>
                          </m:e>
                        </m:d>
                      </m:e>
                      <m:sub>
                        <m:r>
                          <a:rPr lang="en-US" sz="2200">
                            <a:latin typeface="Cambria Math" panose="02040503050406030204" pitchFamily="18" charset="0"/>
                            <a:ea typeface="Cambria Math" panose="02040503050406030204" pitchFamily="18" charset="0"/>
                          </a:rPr>
                          <m:t>2</m:t>
                        </m:r>
                      </m:sub>
                      <m:sup>
                        <m:r>
                          <a:rPr lang="en-US" sz="2200">
                            <a:latin typeface="Cambria Math" panose="02040503050406030204" pitchFamily="18" charset="0"/>
                            <a:ea typeface="Cambria Math" panose="02040503050406030204" pitchFamily="18" charset="0"/>
                          </a:rPr>
                          <m:t>+</m:t>
                        </m:r>
                      </m:sup>
                    </m:sSubSup>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𝑎𝑞</m:t>
                        </m:r>
                      </m:e>
                    </m:d>
                  </m:oMath>
                </a14:m>
                <a:endParaRPr lang="en-US" sz="2200" dirty="0"/>
              </a:p>
              <a:p>
                <a:pPr marL="1320800" indent="333375">
                  <a:spcAft>
                    <a:spcPts val="2000"/>
                  </a:spcAft>
                  <a:buAutoNum type="alphaLcParenBoth"/>
                </a:pPr>
                <a:r>
                  <a:rPr lang="en-US" sz="2200" dirty="0"/>
                  <a:t> </a:t>
                </a:r>
                <a14:m>
                  <m:oMath xmlns:m="http://schemas.openxmlformats.org/officeDocument/2006/math">
                    <m:r>
                      <a:rPr lang="en-US" sz="2200">
                        <a:latin typeface="Cambria Math" panose="02040503050406030204" pitchFamily="18" charset="0"/>
                      </a:rPr>
                      <m:t>2</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O</m:t>
                        </m:r>
                      </m:e>
                      <m:sub>
                        <m:r>
                          <a:rPr lang="en-US" sz="2200">
                            <a:latin typeface="Cambria Math" panose="02040503050406030204" pitchFamily="18" charset="0"/>
                          </a:rPr>
                          <m:t>3</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ea typeface="Cambria Math" panose="02040503050406030204" pitchFamily="18" charset="0"/>
                      </a:rPr>
                      <m:t>⇄</m:t>
                    </m:r>
                    <m:sSub>
                      <m:sSubPr>
                        <m:ctrlPr>
                          <a:rPr lang="en-US" sz="2200" i="1">
                            <a:latin typeface="Cambria Math" panose="02040503050406030204" pitchFamily="18" charset="0"/>
                            <a:ea typeface="Cambria Math" panose="02040503050406030204" pitchFamily="18" charset="0"/>
                          </a:rPr>
                        </m:ctrlPr>
                      </m:sSubPr>
                      <m:e>
                        <m:r>
                          <a:rPr lang="en-US" sz="2200">
                            <a:latin typeface="Cambria Math" panose="02040503050406030204" pitchFamily="18" charset="0"/>
                            <a:ea typeface="Cambria Math" panose="02040503050406030204" pitchFamily="18" charset="0"/>
                          </a:rPr>
                          <m:t>3</m:t>
                        </m:r>
                        <m:r>
                          <m:rPr>
                            <m:sty m:val="p"/>
                          </m:rPr>
                          <a:rPr lang="en-US" sz="2200">
                            <a:latin typeface="Cambria Math" panose="02040503050406030204" pitchFamily="18" charset="0"/>
                            <a:ea typeface="Cambria Math" panose="02040503050406030204" pitchFamily="18" charset="0"/>
                          </a:rPr>
                          <m:t>O</m:t>
                        </m:r>
                      </m:e>
                      <m:sub>
                        <m:r>
                          <a:rPr lang="en-US" sz="2200">
                            <a:latin typeface="Cambria Math" panose="02040503050406030204" pitchFamily="18" charset="0"/>
                            <a:ea typeface="Cambria Math" panose="02040503050406030204" pitchFamily="18" charset="0"/>
                          </a:rPr>
                          <m:t>2</m:t>
                        </m:r>
                      </m:sub>
                    </m:sSub>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𝑔</m:t>
                        </m:r>
                      </m:e>
                    </m:d>
                  </m:oMath>
                </a14:m>
                <a:endParaRPr lang="en-US" sz="2200" dirty="0"/>
              </a:p>
              <a:p>
                <a:pPr marL="1320800" indent="333375">
                  <a:spcAft>
                    <a:spcPts val="2000"/>
                  </a:spcAft>
                  <a:buAutoNum type="alphaLcParenBoth"/>
                </a:pPr>
                <a:r>
                  <a:rPr lang="en-US" sz="2200" dirty="0"/>
                  <a:t> </a:t>
                </a:r>
                <a14:m>
                  <m:oMath xmlns:m="http://schemas.openxmlformats.org/officeDocument/2006/math">
                    <m:sSup>
                      <m:sSupPr>
                        <m:ctrlPr>
                          <a:rPr lang="en-US" sz="2200" i="1">
                            <a:latin typeface="Cambria Math" panose="02040503050406030204" pitchFamily="18" charset="0"/>
                          </a:rPr>
                        </m:ctrlPr>
                      </m:sSupPr>
                      <m:e>
                        <m:r>
                          <m:rPr>
                            <m:sty m:val="p"/>
                          </m:rPr>
                          <a:rPr lang="en-US" sz="2200">
                            <a:latin typeface="Cambria Math" panose="02040503050406030204" pitchFamily="18" charset="0"/>
                          </a:rPr>
                          <m:t>Cd</m:t>
                        </m:r>
                      </m:e>
                      <m:sup>
                        <m:r>
                          <a:rPr lang="en-US" sz="2200">
                            <a:latin typeface="Cambria Math" panose="02040503050406030204" pitchFamily="18" charset="0"/>
                          </a:rPr>
                          <m:t>2+</m:t>
                        </m:r>
                      </m:sup>
                    </m:sSup>
                    <m:d>
                      <m:dPr>
                        <m:ctrlPr>
                          <a:rPr lang="en-US" sz="2200" i="1">
                            <a:latin typeface="Cambria Math" panose="02040503050406030204" pitchFamily="18" charset="0"/>
                          </a:rPr>
                        </m:ctrlPr>
                      </m:dPr>
                      <m:e>
                        <m:r>
                          <a:rPr lang="en-US" sz="2200" i="1">
                            <a:latin typeface="Cambria Math" panose="02040503050406030204" pitchFamily="18" charset="0"/>
                          </a:rPr>
                          <m:t>𝑎𝑞</m:t>
                        </m:r>
                      </m:e>
                    </m:d>
                    <m:r>
                      <a:rPr lang="en-US" sz="2200">
                        <a:latin typeface="Cambria Math" panose="02040503050406030204" pitchFamily="18" charset="0"/>
                      </a:rPr>
                      <m:t>+</m:t>
                    </m:r>
                    <m:sSup>
                      <m:sSupPr>
                        <m:ctrlPr>
                          <a:rPr lang="en-US" sz="2200" i="1">
                            <a:latin typeface="Cambria Math" panose="02040503050406030204" pitchFamily="18" charset="0"/>
                          </a:rPr>
                        </m:ctrlPr>
                      </m:sSupPr>
                      <m:e>
                        <m:r>
                          <a:rPr lang="en-US" sz="2200">
                            <a:latin typeface="Cambria Math" panose="02040503050406030204" pitchFamily="18" charset="0"/>
                          </a:rPr>
                          <m:t>4</m:t>
                        </m:r>
                        <m:r>
                          <m:rPr>
                            <m:sty m:val="p"/>
                          </m:rPr>
                          <a:rPr lang="en-US" sz="2200">
                            <a:latin typeface="Cambria Math" panose="02040503050406030204" pitchFamily="18" charset="0"/>
                          </a:rPr>
                          <m:t>Br</m:t>
                        </m:r>
                      </m:e>
                      <m:sup>
                        <m:r>
                          <a:rPr lang="en-US" sz="2200">
                            <a:latin typeface="Cambria Math" panose="02040503050406030204" pitchFamily="18" charset="0"/>
                          </a:rPr>
                          <m:t>−</m:t>
                        </m:r>
                      </m:sup>
                    </m:sSup>
                    <m:d>
                      <m:dPr>
                        <m:ctrlPr>
                          <a:rPr lang="en-US" sz="2200" i="1">
                            <a:latin typeface="Cambria Math" panose="02040503050406030204" pitchFamily="18" charset="0"/>
                          </a:rPr>
                        </m:ctrlPr>
                      </m:dPr>
                      <m:e>
                        <m:r>
                          <a:rPr lang="en-US" sz="2200" i="1">
                            <a:latin typeface="Cambria Math" panose="02040503050406030204" pitchFamily="18" charset="0"/>
                          </a:rPr>
                          <m:t>𝑎𝑞</m:t>
                        </m:r>
                      </m:e>
                    </m:d>
                    <m:r>
                      <a:rPr lang="en-US" sz="2200">
                        <a:latin typeface="Cambria Math" panose="02040503050406030204" pitchFamily="18" charset="0"/>
                        <a:ea typeface="Cambria Math" panose="02040503050406030204" pitchFamily="18" charset="0"/>
                      </a:rPr>
                      <m:t>⇄</m:t>
                    </m:r>
                    <m:sSubSup>
                      <m:sSubSupPr>
                        <m:ctrlPr>
                          <a:rPr lang="en-US" sz="2200" i="1">
                            <a:latin typeface="Cambria Math" panose="02040503050406030204" pitchFamily="18" charset="0"/>
                            <a:ea typeface="Cambria Math" panose="02040503050406030204" pitchFamily="18" charset="0"/>
                          </a:rPr>
                        </m:ctrlPr>
                      </m:sSubSupPr>
                      <m:e>
                        <m:r>
                          <m:rPr>
                            <m:sty m:val="p"/>
                          </m:rPr>
                          <a:rPr lang="en-US" sz="2200">
                            <a:latin typeface="Cambria Math" panose="02040503050406030204" pitchFamily="18" charset="0"/>
                            <a:ea typeface="Cambria Math" panose="02040503050406030204" pitchFamily="18" charset="0"/>
                          </a:rPr>
                          <m:t>CdBr</m:t>
                        </m:r>
                      </m:e>
                      <m:sub>
                        <m:r>
                          <a:rPr lang="en-US" sz="2200">
                            <a:latin typeface="Cambria Math" panose="02040503050406030204" pitchFamily="18" charset="0"/>
                            <a:ea typeface="Cambria Math" panose="02040503050406030204" pitchFamily="18" charset="0"/>
                          </a:rPr>
                          <m:t>4</m:t>
                        </m:r>
                      </m:sub>
                      <m:sup>
                        <m:r>
                          <a:rPr lang="en-US" sz="2200">
                            <a:latin typeface="Cambria Math" panose="02040503050406030204" pitchFamily="18" charset="0"/>
                            <a:ea typeface="Cambria Math" panose="02040503050406030204" pitchFamily="18" charset="0"/>
                          </a:rPr>
                          <m:t>2−</m:t>
                        </m:r>
                      </m:sup>
                    </m:sSubSup>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𝑎𝑞</m:t>
                        </m:r>
                      </m:e>
                    </m:d>
                  </m:oMath>
                </a14:m>
                <a:endParaRPr lang="en-US" sz="2200" dirty="0"/>
              </a:p>
              <a:p>
                <a:pPr marL="1320800" indent="333375">
                  <a:spcAft>
                    <a:spcPts val="600"/>
                  </a:spcAft>
                  <a:buAutoNum type="alphaLcParenBoth"/>
                </a:pPr>
                <a:r>
                  <a:rPr lang="en-US" sz="2200" dirty="0"/>
                  <a:t> </a:t>
                </a:r>
                <a14:m>
                  <m:oMath xmlns:m="http://schemas.openxmlformats.org/officeDocument/2006/math">
                    <m:r>
                      <a:rPr lang="en-US" sz="2200">
                        <a:latin typeface="Cambria Math" panose="02040503050406030204" pitchFamily="18" charset="0"/>
                      </a:rPr>
                      <m:t>2</m:t>
                    </m:r>
                    <m:r>
                      <m:rPr>
                        <m:sty m:val="p"/>
                      </m:rPr>
                      <a:rPr lang="en-US" sz="2200">
                        <a:latin typeface="Cambria Math" panose="02040503050406030204" pitchFamily="18" charset="0"/>
                      </a:rPr>
                      <m:t>NO</m:t>
                    </m:r>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O</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a:latin typeface="Cambria Math" panose="02040503050406030204" pitchFamily="18" charset="0"/>
                        <a:ea typeface="Cambria Math" panose="02040503050406030204" pitchFamily="18" charset="0"/>
                      </a:rPr>
                      <m:t>⇄2</m:t>
                    </m:r>
                    <m:r>
                      <m:rPr>
                        <m:sty m:val="p"/>
                      </m:rPr>
                      <a:rPr lang="en-US" sz="2200">
                        <a:latin typeface="Cambria Math" panose="02040503050406030204" pitchFamily="18" charset="0"/>
                        <a:ea typeface="Cambria Math" panose="02040503050406030204" pitchFamily="18" charset="0"/>
                      </a:rPr>
                      <m:t>N</m:t>
                    </m:r>
                    <m:sSub>
                      <m:sSubPr>
                        <m:ctrlPr>
                          <a:rPr lang="en-US" sz="2200" i="1">
                            <a:latin typeface="Cambria Math" panose="02040503050406030204" pitchFamily="18" charset="0"/>
                            <a:ea typeface="Cambria Math" panose="02040503050406030204" pitchFamily="18" charset="0"/>
                          </a:rPr>
                        </m:ctrlPr>
                      </m:sSubPr>
                      <m:e>
                        <m:r>
                          <m:rPr>
                            <m:sty m:val="p"/>
                          </m:rPr>
                          <a:rPr lang="en-US" sz="2200">
                            <a:latin typeface="Cambria Math" panose="02040503050406030204" pitchFamily="18" charset="0"/>
                            <a:ea typeface="Cambria Math" panose="02040503050406030204" pitchFamily="18" charset="0"/>
                          </a:rPr>
                          <m:t>O</m:t>
                        </m:r>
                      </m:e>
                      <m:sub>
                        <m:r>
                          <a:rPr lang="en-US" sz="2200">
                            <a:latin typeface="Cambria Math" panose="02040503050406030204" pitchFamily="18" charset="0"/>
                            <a:ea typeface="Cambria Math" panose="02040503050406030204" pitchFamily="18" charset="0"/>
                          </a:rPr>
                          <m:t>2</m:t>
                        </m:r>
                      </m:sub>
                    </m:sSub>
                    <m:d>
                      <m:dPr>
                        <m:ctrlPr>
                          <a:rPr lang="en-US" sz="2200" i="1">
                            <a:latin typeface="Cambria Math" panose="02040503050406030204" pitchFamily="18" charset="0"/>
                            <a:ea typeface="Cambria Math" panose="02040503050406030204" pitchFamily="18" charset="0"/>
                          </a:rPr>
                        </m:ctrlPr>
                      </m:dPr>
                      <m:e>
                        <m:r>
                          <a:rPr lang="en-US" sz="2200" i="1">
                            <a:latin typeface="Cambria Math" panose="02040503050406030204" pitchFamily="18" charset="0"/>
                            <a:ea typeface="Cambria Math" panose="02040503050406030204" pitchFamily="18" charset="0"/>
                          </a:rPr>
                          <m:t>𝑔</m:t>
                        </m:r>
                      </m:e>
                    </m:d>
                  </m:oMath>
                </a14:m>
                <a:endParaRPr lang="en-US" sz="2200" dirty="0"/>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73282"/>
                <a:ext cx="9116291" cy="5046518"/>
              </a:xfrm>
              <a:blipFill>
                <a:blip r:embed="rId2"/>
                <a:stretch>
                  <a:fillRect l="-1338" t="-1208"/>
                </a:stretch>
              </a:blipFill>
            </p:spPr>
            <p:txBody>
              <a:bodyPr/>
              <a:lstStyle/>
              <a:p>
                <a:r>
                  <a:rPr lang="en-US">
                    <a:noFill/>
                  </a:rPr>
                  <a:t> </a:t>
                </a:r>
              </a:p>
            </p:txBody>
          </p:sp>
        </mc:Fallback>
      </mc:AlternateContent>
    </p:spTree>
    <p:extLst>
      <p:ext uri="{BB962C8B-B14F-4D97-AF65-F5344CB8AC3E}">
        <p14:creationId xmlns:p14="http://schemas.microsoft.com/office/powerpoint/2010/main" val="867573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 pos="4572000" algn="l"/>
              </a:tabLst>
            </a:pPr>
            <a:r>
              <a:rPr lang="en-US" b="1" dirty="0">
                <a:solidFill>
                  <a:srgbClr val="FFF799"/>
                </a:solidFill>
              </a:rPr>
              <a:t>SAMPLE PROBLEM</a:t>
            </a:r>
            <a:r>
              <a:rPr lang="en-US" dirty="0"/>
              <a:t>	</a:t>
            </a:r>
            <a:r>
              <a:rPr lang="en-US" b="1" dirty="0">
                <a:solidFill>
                  <a:schemeClr val="bg1"/>
                </a:solidFill>
              </a:rPr>
              <a:t>15.2	Solution</a:t>
            </a:r>
            <a:r>
              <a:rPr lang="en-US" dirty="0"/>
              <a:t>	</a:t>
            </a:r>
          </a:p>
        </p:txBody>
      </p:sp>
      <p:sp>
        <p:nvSpPr>
          <p:cNvPr id="16" name="Text Placeholder 15"/>
          <p:cNvSpPr>
            <a:spLocks noGrp="1"/>
          </p:cNvSpPr>
          <p:nvPr>
            <p:ph type="body" sz="quarter" idx="22"/>
          </p:nvPr>
        </p:nvSpPr>
        <p:spPr>
          <a:xfrm>
            <a:off x="659" y="957942"/>
            <a:ext cx="8929255" cy="45720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381000" y="1447800"/>
                <a:ext cx="8707581" cy="4661622"/>
              </a:xfrm>
            </p:spPr>
            <p:txBody>
              <a:bodyPr/>
              <a:lstStyle/>
              <a:p>
                <a:pPr marL="973138">
                  <a:spcBef>
                    <a:spcPts val="0"/>
                  </a:spcBef>
                  <a:spcAft>
                    <a:spcPts val="2800"/>
                  </a:spcAft>
                </a:pPr>
                <a:r>
                  <a:rPr lang="en-US" sz="2200" dirty="0"/>
                  <a:t>(a) </a:t>
                </a:r>
                <a14:m>
                  <m:oMath xmlns:m="http://schemas.openxmlformats.org/officeDocument/2006/math">
                    <m:sSub>
                      <m:sSubPr>
                        <m:ctrlPr>
                          <a:rPr lang="en-US" sz="2400" i="1" smtClean="0">
                            <a:latin typeface="Cambria Math" panose="02040503050406030204" pitchFamily="18" charset="0"/>
                          </a:rPr>
                        </m:ctrlPr>
                      </m:sSubPr>
                      <m:e>
                        <m:r>
                          <m:rPr>
                            <m:sty m:val="p"/>
                          </m:rPr>
                          <a:rPr lang="en-US" sz="2400">
                            <a:latin typeface="Cambria Math" panose="02040503050406030204" pitchFamily="18" charset="0"/>
                          </a:rPr>
                          <m:t>N</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a:latin typeface="Cambria Math" panose="02040503050406030204" pitchFamily="18" charset="0"/>
                      </a:rPr>
                      <m:t>+</m:t>
                    </m:r>
                    <m:sSub>
                      <m:sSubPr>
                        <m:ctrlPr>
                          <a:rPr lang="en-US" sz="2400" i="1">
                            <a:latin typeface="Cambria Math" panose="02040503050406030204" pitchFamily="18" charset="0"/>
                          </a:rPr>
                        </m:ctrlPr>
                      </m:sSubPr>
                      <m:e>
                        <m:r>
                          <a:rPr lang="en-US" sz="2400">
                            <a:latin typeface="Cambria Math" panose="02040503050406030204" pitchFamily="18" charset="0"/>
                          </a:rPr>
                          <m:t>3</m:t>
                        </m:r>
                        <m:r>
                          <m:rPr>
                            <m:sty m:val="p"/>
                          </m:rPr>
                          <a:rPr lang="en-US" sz="2400">
                            <a:latin typeface="Cambria Math" panose="02040503050406030204" pitchFamily="18" charset="0"/>
                          </a:rPr>
                          <m:t>H</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a:latin typeface="Cambria Math" panose="02040503050406030204" pitchFamily="18" charset="0"/>
                      </a:rPr>
                      <m:t>⇄</m:t>
                    </m:r>
                    <m:sSub>
                      <m:sSubPr>
                        <m:ctrlPr>
                          <a:rPr lang="en-US" sz="2400" i="1">
                            <a:latin typeface="Cambria Math" panose="02040503050406030204" pitchFamily="18" charset="0"/>
                          </a:rPr>
                        </m:ctrlPr>
                      </m:sSubPr>
                      <m:e>
                        <m:r>
                          <a:rPr lang="en-US" sz="2400">
                            <a:latin typeface="Cambria Math" panose="02040503050406030204" pitchFamily="18" charset="0"/>
                          </a:rPr>
                          <m:t>2</m:t>
                        </m:r>
                        <m:r>
                          <m:rPr>
                            <m:sty m:val="p"/>
                          </m:rPr>
                          <a:rPr lang="en-US" sz="2400">
                            <a:latin typeface="Cambria Math" panose="02040503050406030204" pitchFamily="18" charset="0"/>
                          </a:rPr>
                          <m:t>NH</m:t>
                        </m:r>
                      </m:e>
                      <m:sub>
                        <m:r>
                          <a:rPr lang="en-US" sz="2400">
                            <a:latin typeface="Cambria Math" panose="02040503050406030204" pitchFamily="18" charset="0"/>
                          </a:rPr>
                          <m:t>3</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oMath>
                </a14:m>
                <a:endParaRPr lang="en-US" sz="2400" dirty="0"/>
              </a:p>
              <a:p>
                <a:pPr marL="973138">
                  <a:spcBef>
                    <a:spcPts val="0"/>
                  </a:spcBef>
                  <a:spcAft>
                    <a:spcPts val="2800"/>
                  </a:spcAft>
                </a:pPr>
                <a:r>
                  <a:rPr lang="en-US" sz="2400" dirty="0"/>
                  <a:t>(b)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I</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a:latin typeface="Cambria Math" panose="02040503050406030204" pitchFamily="18" charset="0"/>
                      </a:rPr>
                      <m:t>⇄2</m:t>
                    </m:r>
                    <m:r>
                      <m:rPr>
                        <m:sty m:val="p"/>
                      </m:rPr>
                      <a:rPr lang="en-US" sz="2400">
                        <a:latin typeface="Cambria Math" panose="02040503050406030204" pitchFamily="18" charset="0"/>
                      </a:rPr>
                      <m:t>HI</m:t>
                    </m:r>
                    <m:d>
                      <m:dPr>
                        <m:ctrlPr>
                          <a:rPr lang="en-US" sz="2400" i="1">
                            <a:latin typeface="Cambria Math" panose="02040503050406030204" pitchFamily="18" charset="0"/>
                          </a:rPr>
                        </m:ctrlPr>
                      </m:dPr>
                      <m:e>
                        <m:r>
                          <a:rPr lang="en-US" sz="2400" i="1">
                            <a:latin typeface="Cambria Math" panose="02040503050406030204" pitchFamily="18" charset="0"/>
                          </a:rPr>
                          <m:t>𝑔</m:t>
                        </m:r>
                      </m:e>
                    </m:d>
                  </m:oMath>
                </a14:m>
                <a:endParaRPr lang="en-US" sz="2400" dirty="0"/>
              </a:p>
              <a:p>
                <a:pPr marL="973138">
                  <a:spcBef>
                    <a:spcPts val="0"/>
                  </a:spcBef>
                  <a:spcAft>
                    <a:spcPts val="6600"/>
                  </a:spcAft>
                </a:pPr>
                <a:r>
                  <a:rPr lang="en-US" sz="2400" dirty="0"/>
                  <a:t> (c) </a:t>
                </a:r>
                <a14:m>
                  <m:oMath xmlns:m="http://schemas.openxmlformats.org/officeDocument/2006/math">
                    <m:sSup>
                      <m:sSupPr>
                        <m:ctrlPr>
                          <a:rPr lang="en-US" sz="2400" i="1">
                            <a:latin typeface="Cambria Math" panose="02040503050406030204" pitchFamily="18" charset="0"/>
                          </a:rPr>
                        </m:ctrlPr>
                      </m:sSupPr>
                      <m:e>
                        <m:r>
                          <m:rPr>
                            <m:sty m:val="p"/>
                          </m:rPr>
                          <a:rPr lang="en-US" sz="2400">
                            <a:latin typeface="Cambria Math" panose="02040503050406030204" pitchFamily="18" charset="0"/>
                          </a:rPr>
                          <m:t>Ag</m:t>
                        </m:r>
                      </m:e>
                      <m:sup>
                        <m:r>
                          <a:rPr lang="en-US" sz="2400">
                            <a:latin typeface="Cambria Math" panose="02040503050406030204" pitchFamily="18" charset="0"/>
                          </a:rPr>
                          <m:t>+</m:t>
                        </m:r>
                      </m:sup>
                    </m:sSup>
                    <m:d>
                      <m:dPr>
                        <m:ctrlPr>
                          <a:rPr lang="en-US" sz="2400" i="1">
                            <a:latin typeface="Cambria Math" panose="02040503050406030204" pitchFamily="18" charset="0"/>
                          </a:rPr>
                        </m:ctrlPr>
                      </m:dPr>
                      <m:e>
                        <m:r>
                          <a:rPr lang="en-US" sz="2400" i="1">
                            <a:latin typeface="Cambria Math" panose="02040503050406030204" pitchFamily="18" charset="0"/>
                          </a:rPr>
                          <m:t>𝑎𝑞</m:t>
                        </m:r>
                      </m:e>
                    </m:d>
                    <m:r>
                      <a:rPr lang="en-US" sz="2400">
                        <a:latin typeface="Cambria Math" panose="02040503050406030204" pitchFamily="18" charset="0"/>
                      </a:rPr>
                      <m:t>+</m:t>
                    </m:r>
                    <m:sSub>
                      <m:sSubPr>
                        <m:ctrlPr>
                          <a:rPr lang="en-US" sz="2400" i="1">
                            <a:latin typeface="Cambria Math" panose="02040503050406030204" pitchFamily="18" charset="0"/>
                          </a:rPr>
                        </m:ctrlPr>
                      </m:sSubPr>
                      <m:e>
                        <m:r>
                          <a:rPr lang="en-US" sz="2400">
                            <a:latin typeface="Cambria Math" panose="02040503050406030204" pitchFamily="18" charset="0"/>
                          </a:rPr>
                          <m:t>2</m:t>
                        </m:r>
                        <m:r>
                          <m:rPr>
                            <m:sty m:val="p"/>
                          </m:rPr>
                          <a:rPr lang="en-US" sz="2400">
                            <a:latin typeface="Cambria Math" panose="02040503050406030204" pitchFamily="18" charset="0"/>
                          </a:rPr>
                          <m:t>NH</m:t>
                        </m:r>
                      </m:e>
                      <m:sub>
                        <m:r>
                          <a:rPr lang="en-US" sz="2400">
                            <a:latin typeface="Cambria Math" panose="02040503050406030204" pitchFamily="18" charset="0"/>
                          </a:rPr>
                          <m:t>3</m:t>
                        </m:r>
                      </m:sub>
                    </m:sSub>
                    <m:d>
                      <m:dPr>
                        <m:ctrlPr>
                          <a:rPr lang="en-US" sz="2400" i="1">
                            <a:latin typeface="Cambria Math" panose="02040503050406030204" pitchFamily="18" charset="0"/>
                          </a:rPr>
                        </m:ctrlPr>
                      </m:dPr>
                      <m:e>
                        <m:r>
                          <a:rPr lang="en-US" sz="2400" i="1">
                            <a:latin typeface="Cambria Math" panose="02040503050406030204" pitchFamily="18" charset="0"/>
                          </a:rPr>
                          <m:t>𝑎𝑞</m:t>
                        </m:r>
                      </m:e>
                    </m:d>
                    <m:r>
                      <a:rPr lang="en-US" sz="2400">
                        <a:latin typeface="Cambria Math" panose="02040503050406030204" pitchFamily="18" charset="0"/>
                      </a:rPr>
                      <m:t>⇄</m:t>
                    </m:r>
                    <m:r>
                      <m:rPr>
                        <m:sty m:val="p"/>
                      </m:rPr>
                      <a:rPr lang="en-US" sz="2400">
                        <a:latin typeface="Cambria Math" panose="02040503050406030204" pitchFamily="18" charset="0"/>
                      </a:rPr>
                      <m:t>Ag</m:t>
                    </m:r>
                    <m:sSubSup>
                      <m:sSubSupPr>
                        <m:ctrlPr>
                          <a:rPr lang="en-US" sz="2400" i="1">
                            <a:latin typeface="Cambria Math" panose="02040503050406030204" pitchFamily="18" charset="0"/>
                          </a:rPr>
                        </m:ctrlPr>
                      </m:sSubSupPr>
                      <m:e>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NH</m:t>
                                </m:r>
                              </m:e>
                              <m:sub>
                                <m:r>
                                  <a:rPr lang="en-US" sz="2400">
                                    <a:latin typeface="Cambria Math" panose="02040503050406030204" pitchFamily="18" charset="0"/>
                                  </a:rPr>
                                  <m:t>3</m:t>
                                </m:r>
                              </m:sub>
                            </m:sSub>
                          </m:e>
                        </m:d>
                      </m:e>
                      <m:sub>
                        <m:r>
                          <a:rPr lang="en-US" sz="2400">
                            <a:latin typeface="Cambria Math" panose="02040503050406030204" pitchFamily="18" charset="0"/>
                          </a:rPr>
                          <m:t>2</m:t>
                        </m:r>
                      </m:sub>
                      <m:sup>
                        <m:r>
                          <a:rPr lang="en-US" sz="2400">
                            <a:latin typeface="Cambria Math" panose="02040503050406030204" pitchFamily="18" charset="0"/>
                          </a:rPr>
                          <m:t>+</m:t>
                        </m:r>
                      </m:sup>
                    </m:sSubSup>
                    <m:d>
                      <m:dPr>
                        <m:ctrlPr>
                          <a:rPr lang="en-US" sz="2400" i="1">
                            <a:latin typeface="Cambria Math" panose="02040503050406030204" pitchFamily="18" charset="0"/>
                          </a:rPr>
                        </m:ctrlPr>
                      </m:dPr>
                      <m:e>
                        <m:r>
                          <a:rPr lang="en-US" sz="2400" i="1">
                            <a:latin typeface="Cambria Math" panose="02040503050406030204" pitchFamily="18" charset="0"/>
                          </a:rPr>
                          <m:t>𝑎𝑞</m:t>
                        </m:r>
                      </m:e>
                    </m:d>
                  </m:oMath>
                </a14:m>
                <a:endParaRPr lang="en-US" sz="2400" dirty="0"/>
              </a:p>
              <a:p>
                <a:pPr indent="1379538" defTabSz="2286000">
                  <a:spcBef>
                    <a:spcPts val="0"/>
                  </a:spcBef>
                  <a:spcAft>
                    <a:spcPts val="4200"/>
                  </a:spcAft>
                </a:pPr>
                <a:r>
                  <a:rPr lang="en-US" dirty="0"/>
                  <a:t>(a)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m:rPr>
                            <m:sty m:val="p"/>
                          </m:rPr>
                          <a:rPr lang="en-US" i="0">
                            <a:latin typeface="Cambria Math" panose="02040503050406030204" pitchFamily="18" charset="0"/>
                          </a:rPr>
                          <m:t>c</m:t>
                        </m:r>
                      </m:sub>
                    </m:sSub>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NH</m:t>
                                    </m:r>
                                  </m:e>
                                  <m:sub>
                                    <m:r>
                                      <a:rPr lang="en-US" i="1">
                                        <a:latin typeface="Cambria Math" panose="02040503050406030204" pitchFamily="18" charset="0"/>
                                      </a:rPr>
                                      <m:t>3</m:t>
                                    </m:r>
                                  </m:sub>
                                </m:sSub>
                              </m:e>
                            </m:d>
                          </m:e>
                          <m:sup>
                            <m:r>
                              <a:rPr lang="en-US" i="1">
                                <a:latin typeface="Cambria Math" panose="02040503050406030204" pitchFamily="18" charset="0"/>
                              </a:rPr>
                              <m:t>2</m:t>
                            </m:r>
                          </m:sup>
                        </m:sSup>
                      </m:num>
                      <m:den>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m:t>
                                </m:r>
                              </m:e>
                              <m:sub>
                                <m:r>
                                  <a:rPr lang="en-US" i="1">
                                    <a:latin typeface="Cambria Math" panose="02040503050406030204" pitchFamily="18" charset="0"/>
                                  </a:rPr>
                                  <m:t>2</m:t>
                                </m:r>
                              </m:sub>
                            </m:sSub>
                          </m:e>
                        </m:d>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i="1">
                                        <a:latin typeface="Cambria Math" panose="02040503050406030204" pitchFamily="18" charset="0"/>
                                      </a:rPr>
                                      <m:t>2</m:t>
                                    </m:r>
                                  </m:sub>
                                </m:sSub>
                              </m:e>
                            </m:d>
                          </m:e>
                          <m:sup>
                            <m:r>
                              <a:rPr lang="en-US" i="1">
                                <a:latin typeface="Cambria Math" panose="02040503050406030204" pitchFamily="18" charset="0"/>
                              </a:rPr>
                              <m:t>3</m:t>
                            </m:r>
                          </m:sup>
                        </m:sSup>
                      </m:den>
                    </m:f>
                  </m:oMath>
                </a14:m>
                <a:r>
                  <a:rPr lang="en-US" dirty="0"/>
                  <a:t> 	(b)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m:rPr>
                            <m:sty m:val="p"/>
                          </m:rPr>
                          <a:rPr lang="en-US" i="0">
                            <a:latin typeface="Cambria Math" panose="02040503050406030204" pitchFamily="18" charset="0"/>
                          </a:rPr>
                          <m:t>c</m:t>
                        </m:r>
                      </m:sub>
                    </m:sSub>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HI</m:t>
                                </m:r>
                              </m:e>
                            </m:d>
                          </m:e>
                          <m:sup>
                            <m:r>
                              <a:rPr lang="en-US" i="1">
                                <a:latin typeface="Cambria Math" panose="02040503050406030204" pitchFamily="18" charset="0"/>
                              </a:rPr>
                              <m:t>2</m:t>
                            </m:r>
                          </m:sup>
                        </m:sSup>
                      </m:num>
                      <m:den>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i="0">
                                    <a:latin typeface="Cambria Math" panose="02040503050406030204" pitchFamily="18" charset="0"/>
                                  </a:rPr>
                                  <m:t>2</m:t>
                                </m:r>
                              </m:sub>
                            </m:sSub>
                          </m:e>
                        </m:d>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I</m:t>
                                </m:r>
                              </m:e>
                              <m:sub>
                                <m:r>
                                  <a:rPr lang="en-US" i="1">
                                    <a:latin typeface="Cambria Math" panose="02040503050406030204" pitchFamily="18" charset="0"/>
                                  </a:rPr>
                                  <m:t>2</m:t>
                                </m:r>
                              </m:sub>
                            </m:sSub>
                          </m:e>
                        </m:d>
                      </m:den>
                    </m:f>
                  </m:oMath>
                </a14:m>
                <a:endParaRPr lang="en-US" dirty="0"/>
              </a:p>
              <a:p>
                <a:pPr indent="2568575">
                  <a:spcBef>
                    <a:spcPts val="0"/>
                  </a:spcBef>
                  <a:spcAft>
                    <a:spcPts val="2000"/>
                  </a:spcAft>
                </a:pPr>
                <a:r>
                  <a:rPr lang="en-US" dirty="0"/>
                  <a:t>(c)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m:rPr>
                            <m:sty m:val="p"/>
                          </m:rPr>
                          <a:rPr lang="en-US" i="0">
                            <a:latin typeface="Cambria Math" panose="02040503050406030204" pitchFamily="18" charset="0"/>
                          </a:rPr>
                          <m:t>c</m:t>
                        </m:r>
                      </m:sub>
                    </m:sSub>
                    <m:r>
                      <a:rPr lang="en-US" i="1">
                        <a:latin typeface="Cambria Math" panose="02040503050406030204" pitchFamily="18" charset="0"/>
                      </a:rPr>
                      <m:t>=</m:t>
                    </m:r>
                    <m:f>
                      <m:fPr>
                        <m:ctrlPr>
                          <a:rPr lang="en-US" i="1">
                            <a:latin typeface="Cambria Math" panose="02040503050406030204" pitchFamily="18" charset="0"/>
                          </a:rPr>
                        </m:ctrlPr>
                      </m:fPr>
                      <m:num>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Ag</m:t>
                            </m:r>
                            <m:sSubSup>
                              <m:sSubSupPr>
                                <m:ctrlPr>
                                  <a:rPr lang="en-US" i="1">
                                    <a:latin typeface="Cambria Math" panose="02040503050406030204" pitchFamily="18" charset="0"/>
                                  </a:rPr>
                                </m:ctrlPr>
                              </m:sSub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NH</m:t>
                                        </m:r>
                                      </m:e>
                                      <m:sub>
                                        <m:r>
                                          <a:rPr lang="en-US" i="1">
                                            <a:latin typeface="Cambria Math" panose="02040503050406030204" pitchFamily="18" charset="0"/>
                                          </a:rPr>
                                          <m:t>3</m:t>
                                        </m:r>
                                      </m:sub>
                                    </m:sSub>
                                  </m:e>
                                </m:d>
                              </m:e>
                              <m:sub>
                                <m:r>
                                  <a:rPr lang="en-US" i="1">
                                    <a:latin typeface="Cambria Math" panose="02040503050406030204" pitchFamily="18" charset="0"/>
                                  </a:rPr>
                                  <m:t>2</m:t>
                                </m:r>
                              </m:sub>
                              <m:sup>
                                <m:r>
                                  <a:rPr lang="en-US" i="1">
                                    <a:latin typeface="Cambria Math" panose="02040503050406030204" pitchFamily="18" charset="0"/>
                                  </a:rPr>
                                  <m:t>+</m:t>
                                </m:r>
                              </m:sup>
                            </m:sSubSup>
                          </m:e>
                        </m:d>
                      </m:num>
                      <m:den>
                        <m:d>
                          <m:dPr>
                            <m:begChr m:val="["/>
                            <m:endChr m:val="]"/>
                            <m:ctrlPr>
                              <a:rPr lang="en-US" i="1">
                                <a:latin typeface="Cambria Math" panose="02040503050406030204" pitchFamily="18" charset="0"/>
                              </a:rPr>
                            </m:ctrlPr>
                          </m:dPr>
                          <m:e>
                            <m:sSup>
                              <m:sSupPr>
                                <m:ctrlPr>
                                  <a:rPr lang="en-US" i="1">
                                    <a:latin typeface="Cambria Math" panose="02040503050406030204" pitchFamily="18" charset="0"/>
                                  </a:rPr>
                                </m:ctrlPr>
                              </m:sSupPr>
                              <m:e>
                                <m:r>
                                  <m:rPr>
                                    <m:sty m:val="p"/>
                                  </m:rPr>
                                  <a:rPr lang="en-US" i="0">
                                    <a:latin typeface="Cambria Math" panose="02040503050406030204" pitchFamily="18" charset="0"/>
                                  </a:rPr>
                                  <m:t>Ag</m:t>
                                </m:r>
                              </m:e>
                              <m:sup>
                                <m:r>
                                  <a:rPr lang="en-US" i="1">
                                    <a:latin typeface="Cambria Math" panose="02040503050406030204" pitchFamily="18" charset="0"/>
                                  </a:rPr>
                                  <m:t>+</m:t>
                                </m:r>
                              </m:sup>
                            </m:sSup>
                          </m:e>
                        </m:d>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NH</m:t>
                                    </m:r>
                                  </m:e>
                                  <m:sub>
                                    <m:r>
                                      <a:rPr lang="en-US" i="1">
                                        <a:latin typeface="Cambria Math" panose="02040503050406030204" pitchFamily="18" charset="0"/>
                                      </a:rPr>
                                      <m:t>3</m:t>
                                    </m:r>
                                  </m:sub>
                                </m:sSub>
                              </m:e>
                            </m:d>
                          </m:e>
                          <m:sup>
                            <m:r>
                              <a:rPr lang="en-US" i="1">
                                <a:latin typeface="Cambria Math" panose="02040503050406030204" pitchFamily="18" charset="0"/>
                              </a:rPr>
                              <m:t>2</m:t>
                            </m:r>
                          </m:sup>
                        </m:sSup>
                      </m:den>
                    </m:f>
                  </m:oMath>
                </a14:m>
                <a:endParaRPr lang="en-US" dirty="0"/>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381000" y="1447800"/>
                <a:ext cx="8707581" cy="4661622"/>
              </a:xfrm>
              <a:blipFill>
                <a:blip r:embed="rId2"/>
                <a:stretch>
                  <a:fillRect t="-393" b="-2094"/>
                </a:stretch>
              </a:blipFill>
            </p:spPr>
            <p:txBody>
              <a:bodyPr/>
              <a:lstStyle/>
              <a:p>
                <a:r>
                  <a:rPr lang="en-US">
                    <a:noFill/>
                  </a:rPr>
                  <a:t> </a:t>
                </a:r>
              </a:p>
            </p:txBody>
          </p:sp>
        </mc:Fallback>
      </mc:AlternateContent>
    </p:spTree>
    <p:extLst>
      <p:ext uri="{BB962C8B-B14F-4D97-AF65-F5344CB8AC3E}">
        <p14:creationId xmlns:p14="http://schemas.microsoft.com/office/powerpoint/2010/main" val="1519339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1050" algn="l"/>
                <a:tab pos="3484563" algn="l"/>
              </a:tabLst>
            </a:pPr>
            <a:r>
              <a:rPr lang="en-US" b="1" dirty="0">
                <a:solidFill>
                  <a:srgbClr val="FFF799"/>
                </a:solidFill>
              </a:rPr>
              <a:t>SAMPLE PROBLEM</a:t>
            </a:r>
            <a:r>
              <a:rPr lang="en-US" dirty="0"/>
              <a:t>	</a:t>
            </a:r>
            <a:r>
              <a:rPr lang="en-US" b="1" dirty="0">
                <a:solidFill>
                  <a:schemeClr val="bg1"/>
                </a:solidFill>
              </a:rPr>
              <a:t>15.2	Solution, Cont.</a:t>
            </a:r>
            <a:r>
              <a:rPr lang="en-US" dirty="0"/>
              <a:t>	</a:t>
            </a:r>
          </a:p>
        </p:txBody>
      </p:sp>
      <p:sp>
        <p:nvSpPr>
          <p:cNvPr id="16" name="Text Placeholder 15"/>
          <p:cNvSpPr>
            <a:spLocks noGrp="1"/>
          </p:cNvSpPr>
          <p:nvPr>
            <p:ph type="body" sz="quarter" idx="22"/>
          </p:nvPr>
        </p:nvSpPr>
        <p:spPr>
          <a:xfrm>
            <a:off x="76200" y="990600"/>
            <a:ext cx="8929255" cy="47625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76200" y="1752600"/>
                <a:ext cx="8915400" cy="4648200"/>
              </a:xfrm>
            </p:spPr>
            <p:txBody>
              <a:bodyPr/>
              <a:lstStyle/>
              <a:p>
                <a:pPr>
                  <a:spcAft>
                    <a:spcPts val="2800"/>
                  </a:spcAft>
                </a:pPr>
                <a:r>
                  <a:rPr lang="en-US" dirty="0"/>
                  <a:t>(d) </a:t>
                </a:r>
                <a14:m>
                  <m:oMath xmlns:m="http://schemas.openxmlformats.org/officeDocument/2006/math">
                    <m:r>
                      <a:rPr lang="en-US" i="1">
                        <a:latin typeface="Cambria Math" panose="02040503050406030204" pitchFamily="18" charset="0"/>
                      </a:rPr>
                      <m:t>2</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3</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⇄3</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oMath>
                </a14:m>
                <a:endParaRPr lang="en-US" i="1" dirty="0">
                  <a:latin typeface="Cambria Math" panose="02040503050406030204" pitchFamily="18" charset="0"/>
                </a:endParaRPr>
              </a:p>
              <a:p>
                <a:pPr>
                  <a:spcAft>
                    <a:spcPts val="2800"/>
                  </a:spcAft>
                </a:pPr>
                <a:r>
                  <a:rPr lang="en-US" dirty="0"/>
                  <a:t>(e) </a:t>
                </a:r>
                <a14:m>
                  <m:oMath xmlns:m="http://schemas.openxmlformats.org/officeDocument/2006/math">
                    <m:sSup>
                      <m:sSupPr>
                        <m:ctrlPr>
                          <a:rPr lang="en-US" i="1">
                            <a:latin typeface="Cambria Math" panose="02040503050406030204" pitchFamily="18" charset="0"/>
                          </a:rPr>
                        </m:ctrlPr>
                      </m:sSupPr>
                      <m:e>
                        <m:r>
                          <m:rPr>
                            <m:sty m:val="p"/>
                          </m:rPr>
                          <a:rPr lang="en-US" i="0">
                            <a:latin typeface="Cambria Math" panose="02040503050406030204" pitchFamily="18" charset="0"/>
                          </a:rPr>
                          <m:t>Cd</m:t>
                        </m:r>
                      </m:e>
                      <m:sup>
                        <m:r>
                          <a:rPr lang="en-US" i="1">
                            <a:latin typeface="Cambria Math" panose="02040503050406030204" pitchFamily="18" charset="0"/>
                          </a:rPr>
                          <m:t>2+</m:t>
                        </m:r>
                      </m:sup>
                    </m:sSup>
                    <m:d>
                      <m:dPr>
                        <m:ctrlPr>
                          <a:rPr lang="en-US" i="1">
                            <a:latin typeface="Cambria Math" panose="02040503050406030204" pitchFamily="18" charset="0"/>
                          </a:rPr>
                        </m:ctrlPr>
                      </m:dPr>
                      <m:e>
                        <m:r>
                          <a:rPr lang="en-US" i="1">
                            <a:latin typeface="Cambria Math" panose="02040503050406030204" pitchFamily="18" charset="0"/>
                          </a:rPr>
                          <m:t>𝑎𝑞</m:t>
                        </m:r>
                      </m:e>
                    </m:d>
                    <m:r>
                      <a:rPr lang="en-US" i="1">
                        <a:latin typeface="Cambria Math" panose="02040503050406030204" pitchFamily="18" charset="0"/>
                      </a:rPr>
                      <m:t>+4</m:t>
                    </m:r>
                    <m:sSup>
                      <m:sSupPr>
                        <m:ctrlPr>
                          <a:rPr lang="en-US" i="1">
                            <a:latin typeface="Cambria Math" panose="02040503050406030204" pitchFamily="18" charset="0"/>
                          </a:rPr>
                        </m:ctrlPr>
                      </m:sSupPr>
                      <m:e>
                        <m:r>
                          <m:rPr>
                            <m:sty m:val="p"/>
                          </m:rPr>
                          <a:rPr lang="en-US" i="0">
                            <a:latin typeface="Cambria Math" panose="02040503050406030204" pitchFamily="18" charset="0"/>
                          </a:rPr>
                          <m:t>Br</m:t>
                        </m:r>
                      </m:e>
                      <m:sup>
                        <m:r>
                          <a:rPr lang="en-US" i="1">
                            <a:latin typeface="Cambria Math" panose="02040503050406030204" pitchFamily="18" charset="0"/>
                          </a:rPr>
                          <m:t>−</m:t>
                        </m:r>
                      </m:sup>
                    </m:sSup>
                    <m:d>
                      <m:dPr>
                        <m:ctrlPr>
                          <a:rPr lang="en-US" i="1">
                            <a:latin typeface="Cambria Math" panose="02040503050406030204" pitchFamily="18" charset="0"/>
                          </a:rPr>
                        </m:ctrlPr>
                      </m:dPr>
                      <m:e>
                        <m:r>
                          <a:rPr lang="en-US" i="1">
                            <a:latin typeface="Cambria Math" panose="02040503050406030204" pitchFamily="18" charset="0"/>
                          </a:rPr>
                          <m:t>𝑎𝑞</m:t>
                        </m:r>
                      </m:e>
                    </m:d>
                    <m:r>
                      <a:rPr lang="en-US" i="1">
                        <a:latin typeface="Cambria Math" panose="02040503050406030204" pitchFamily="18" charset="0"/>
                      </a:rPr>
                      <m:t>⇄</m:t>
                    </m:r>
                    <m:r>
                      <m:rPr>
                        <m:sty m:val="p"/>
                      </m:rPr>
                      <a:rPr lang="en-US" i="0">
                        <a:latin typeface="Cambria Math" panose="02040503050406030204" pitchFamily="18" charset="0"/>
                      </a:rPr>
                      <m:t>Cd</m:t>
                    </m:r>
                    <m:sSubSup>
                      <m:sSubSupPr>
                        <m:ctrlPr>
                          <a:rPr lang="en-US" i="1">
                            <a:latin typeface="Cambria Math" panose="02040503050406030204" pitchFamily="18" charset="0"/>
                          </a:rPr>
                        </m:ctrlPr>
                      </m:sSubSupPr>
                      <m:e>
                        <m:r>
                          <m:rPr>
                            <m:sty m:val="p"/>
                          </m:rPr>
                          <a:rPr lang="en-US" i="0" smtClean="0">
                            <a:latin typeface="Cambria Math" panose="02040503050406030204" pitchFamily="18" charset="0"/>
                          </a:rPr>
                          <m:t>Br</m:t>
                        </m:r>
                      </m:e>
                      <m:sub>
                        <m:r>
                          <a:rPr lang="en-US" i="1">
                            <a:latin typeface="Cambria Math" panose="02040503050406030204" pitchFamily="18" charset="0"/>
                          </a:rPr>
                          <m:t>4</m:t>
                        </m:r>
                      </m:sub>
                      <m:sup>
                        <m:r>
                          <a:rPr lang="en-US" i="1">
                            <a:latin typeface="Cambria Math" panose="02040503050406030204" pitchFamily="18" charset="0"/>
                          </a:rPr>
                          <m:t>2−</m:t>
                        </m:r>
                      </m:sup>
                    </m:sSubSup>
                    <m:d>
                      <m:dPr>
                        <m:ctrlPr>
                          <a:rPr lang="en-US" i="1">
                            <a:latin typeface="Cambria Math" panose="02040503050406030204" pitchFamily="18" charset="0"/>
                          </a:rPr>
                        </m:ctrlPr>
                      </m:dPr>
                      <m:e>
                        <m:r>
                          <a:rPr lang="en-US" i="1">
                            <a:latin typeface="Cambria Math" panose="02040503050406030204" pitchFamily="18" charset="0"/>
                          </a:rPr>
                          <m:t>𝑎𝑞</m:t>
                        </m:r>
                      </m:e>
                    </m:d>
                  </m:oMath>
                </a14:m>
                <a:endParaRPr lang="en-US" i="1" dirty="0">
                  <a:latin typeface="Cambria Math" panose="02040503050406030204" pitchFamily="18" charset="0"/>
                </a:endParaRPr>
              </a:p>
              <a:p>
                <a:pPr>
                  <a:spcAft>
                    <a:spcPts val="2800"/>
                  </a:spcAft>
                </a:pPr>
                <a:r>
                  <a:rPr lang="en-US" dirty="0"/>
                  <a:t>(f) </a:t>
                </a:r>
                <a14:m>
                  <m:oMath xmlns:m="http://schemas.openxmlformats.org/officeDocument/2006/math">
                    <m:r>
                      <a:rPr lang="en-US" i="1">
                        <a:latin typeface="Cambria Math" panose="02040503050406030204" pitchFamily="18" charset="0"/>
                      </a:rPr>
                      <m:t>2</m:t>
                    </m:r>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⇄2</m:t>
                    </m:r>
                    <m:r>
                      <m:rPr>
                        <m:sty m:val="p"/>
                      </m:rPr>
                      <a:rPr lang="en-US" i="0">
                        <a:latin typeface="Cambria Math" panose="02040503050406030204" pitchFamily="18" charset="0"/>
                      </a:rPr>
                      <m:t>N</m:t>
                    </m:r>
                    <m:sSub>
                      <m:sSubPr>
                        <m:ctrlPr>
                          <a:rPr lang="en-US" i="1">
                            <a:latin typeface="Cambria Math" panose="02040503050406030204" pitchFamily="18" charset="0"/>
                          </a:rPr>
                        </m:ctrlPr>
                      </m:sSubPr>
                      <m:e>
                        <m:r>
                          <m:rPr>
                            <m:sty m:val="p"/>
                          </m:rPr>
                          <a:rPr lang="en-US" i="0" smtClean="0">
                            <a:latin typeface="Cambria Math" panose="02040503050406030204" pitchFamily="18" charset="0"/>
                          </a:rPr>
                          <m:t>O</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oMath>
                </a14:m>
                <a:endParaRPr lang="en-US" b="0" dirty="0"/>
              </a:p>
              <a:p>
                <a:pPr>
                  <a:spcBef>
                    <a:spcPts val="0"/>
                  </a:spcBef>
                  <a:spcAft>
                    <a:spcPts val="2800"/>
                  </a:spcAft>
                </a:pPr>
                <a:r>
                  <a:rPr lang="en-US" dirty="0"/>
                  <a:t>		(d)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e>
                            </m:d>
                          </m:e>
                          <m:sup>
                            <m:r>
                              <a:rPr lang="en-US" b="0" i="1" smtClean="0">
                                <a:latin typeface="Cambria Math" panose="02040503050406030204" pitchFamily="18" charset="0"/>
                              </a:rPr>
                              <m:t>3</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3</m:t>
                                    </m:r>
                                  </m:sub>
                                </m:sSub>
                              </m:e>
                            </m:d>
                          </m:e>
                          <m:sup>
                            <m:r>
                              <a:rPr lang="en-US" b="0" i="1" smtClean="0">
                                <a:latin typeface="Cambria Math" panose="02040503050406030204" pitchFamily="18" charset="0"/>
                              </a:rPr>
                              <m:t>2</m:t>
                            </m:r>
                          </m:sup>
                        </m:sSup>
                      </m:den>
                    </m:f>
                  </m:oMath>
                </a14:m>
                <a:r>
                  <a:rPr lang="en-US" dirty="0"/>
                  <a:t>	(e)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begChr m:val="["/>
                            <m:endChr m:val="]"/>
                            <m:ctrlPr>
                              <a:rPr lang="en-US" b="0" i="1" smtClean="0">
                                <a:latin typeface="Cambria Math" panose="02040503050406030204" pitchFamily="18" charset="0"/>
                              </a:rPr>
                            </m:ctrlPr>
                          </m:dPr>
                          <m:e>
                            <m:sSubSup>
                              <m:sSubSupPr>
                                <m:ctrlPr>
                                  <a:rPr lang="en-US" b="0" i="1" smtClean="0">
                                    <a:latin typeface="Cambria Math" panose="02040503050406030204" pitchFamily="18" charset="0"/>
                                  </a:rPr>
                                </m:ctrlPr>
                              </m:sSubSupPr>
                              <m:e>
                                <m:r>
                                  <m:rPr>
                                    <m:sty m:val="p"/>
                                  </m:rPr>
                                  <a:rPr lang="en-US" b="0" i="0" smtClean="0">
                                    <a:latin typeface="Cambria Math" panose="02040503050406030204" pitchFamily="18" charset="0"/>
                                  </a:rPr>
                                  <m:t>CdBr</m:t>
                                </m:r>
                              </m:e>
                              <m:sub>
                                <m:r>
                                  <a:rPr lang="en-US" b="0" i="1" smtClean="0">
                                    <a:latin typeface="Cambria Math" panose="02040503050406030204" pitchFamily="18" charset="0"/>
                                  </a:rPr>
                                  <m:t>4</m:t>
                                </m:r>
                              </m:sub>
                              <m:sup>
                                <m:r>
                                  <a:rPr lang="en-US" b="0" i="1" smtClean="0">
                                    <a:latin typeface="Cambria Math" panose="02040503050406030204" pitchFamily="18" charset="0"/>
                                  </a:rPr>
                                  <m:t>2−</m:t>
                                </m:r>
                              </m:sup>
                            </m:sSubSup>
                          </m:e>
                        </m:d>
                      </m:num>
                      <m:den>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Cd</m:t>
                                </m:r>
                              </m:e>
                              <m:sup>
                                <m:r>
                                  <a:rPr lang="en-US" b="0" i="1" smtClean="0">
                                    <a:latin typeface="Cambria Math" panose="02040503050406030204" pitchFamily="18" charset="0"/>
                                  </a:rPr>
                                  <m:t>2+</m:t>
                                </m:r>
                              </m:sup>
                            </m:sSup>
                          </m:e>
                        </m:d>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Br</m:t>
                                    </m:r>
                                  </m:e>
                                  <m:sup>
                                    <m:r>
                                      <a:rPr lang="en-US" b="0" i="1" smtClean="0">
                                        <a:latin typeface="Cambria Math" panose="02040503050406030204" pitchFamily="18" charset="0"/>
                                      </a:rPr>
                                      <m:t>−</m:t>
                                    </m:r>
                                  </m:sup>
                                </m:sSup>
                              </m:e>
                            </m:d>
                          </m:e>
                          <m:sup>
                            <m:r>
                              <a:rPr lang="en-US" b="0" i="1" smtClean="0">
                                <a:latin typeface="Cambria Math" panose="02040503050406030204" pitchFamily="18" charset="0"/>
                              </a:rPr>
                              <m:t>4</m:t>
                            </m:r>
                          </m:sup>
                        </m:sSup>
                      </m:den>
                    </m:f>
                  </m:oMath>
                </a14:m>
                <a:r>
                  <a:rPr lang="en-US" dirty="0"/>
                  <a:t> </a:t>
                </a:r>
              </a:p>
              <a:p>
                <a:pPr>
                  <a:spcBef>
                    <a:spcPts val="0"/>
                  </a:spcBef>
                  <a:spcAft>
                    <a:spcPts val="2800"/>
                  </a:spcAft>
                </a:pPr>
                <a:r>
                  <a:rPr lang="en-US" dirty="0"/>
                  <a:t> 			(f)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NO</m:t>
                                    </m:r>
                                  </m:e>
                                  <m:sub>
                                    <m:r>
                                      <a:rPr lang="en-US" b="0" i="1" smtClean="0">
                                        <a:latin typeface="Cambria Math" panose="02040503050406030204" pitchFamily="18" charset="0"/>
                                      </a:rPr>
                                      <m:t>2</m:t>
                                    </m:r>
                                  </m:sub>
                                </m:sSub>
                              </m:e>
                            </m:d>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NO</m:t>
                                </m:r>
                              </m:e>
                            </m:d>
                          </m:e>
                          <m:sup>
                            <m:r>
                              <a:rPr lang="en-US" b="0" i="1" smtClean="0">
                                <a:latin typeface="Cambria Math" panose="02040503050406030204" pitchFamily="18" charset="0"/>
                              </a:rPr>
                              <m:t>2</m:t>
                            </m:r>
                          </m:sup>
                        </m:sSup>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e>
                        </m:d>
                      </m:den>
                    </m:f>
                  </m:oMath>
                </a14:m>
                <a:endParaRPr lang="en-US" dirty="0"/>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76200" y="1752600"/>
                <a:ext cx="8915400" cy="4648200"/>
              </a:xfrm>
              <a:blipFill>
                <a:blip r:embed="rId2"/>
                <a:stretch>
                  <a:fillRect l="-1436" t="-1312"/>
                </a:stretch>
              </a:blipFill>
            </p:spPr>
            <p:txBody>
              <a:bodyPr/>
              <a:lstStyle/>
              <a:p>
                <a:r>
                  <a:rPr lang="en-US">
                    <a:noFill/>
                  </a:rPr>
                  <a:t> </a:t>
                </a:r>
              </a:p>
            </p:txBody>
          </p:sp>
        </mc:Fallback>
      </mc:AlternateContent>
    </p:spTree>
    <p:extLst>
      <p:ext uri="{BB962C8B-B14F-4D97-AF65-F5344CB8AC3E}">
        <p14:creationId xmlns:p14="http://schemas.microsoft.com/office/powerpoint/2010/main" val="1448750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15.2</a:t>
            </a:r>
            <a:r>
              <a:rPr lang="en-US" dirty="0"/>
              <a:t>	</a:t>
            </a:r>
            <a:r>
              <a:rPr lang="en-US" dirty="0">
                <a:latin typeface="Calibri"/>
              </a:rPr>
              <a:t>The Equilibrium Constant (7)</a:t>
            </a:r>
            <a:endParaRPr lang="en-US" dirty="0"/>
          </a:p>
        </p:txBody>
      </p:sp>
      <p:sp>
        <p:nvSpPr>
          <p:cNvPr id="16" name="Text Placeholder 15"/>
          <p:cNvSpPr>
            <a:spLocks noGrp="1"/>
          </p:cNvSpPr>
          <p:nvPr>
            <p:ph type="body" sz="quarter" idx="22"/>
          </p:nvPr>
        </p:nvSpPr>
        <p:spPr>
          <a:xfrm>
            <a:off x="0" y="1066801"/>
            <a:ext cx="9120809" cy="457200"/>
          </a:xfrm>
        </p:spPr>
        <p:txBody>
          <a:bodyPr/>
          <a:lstStyle/>
          <a:p>
            <a:r>
              <a:rPr lang="en-US" dirty="0">
                <a:latin typeface="Calibri"/>
              </a:rPr>
              <a:t>Magnitude of the Equilibrium Constant</a:t>
            </a:r>
          </a:p>
        </p:txBody>
      </p:sp>
      <p:sp>
        <p:nvSpPr>
          <p:cNvPr id="17" name="Content Placeholder 16"/>
          <p:cNvSpPr>
            <a:spLocks noGrp="1"/>
          </p:cNvSpPr>
          <p:nvPr>
            <p:ph sz="quarter" idx="24"/>
          </p:nvPr>
        </p:nvSpPr>
        <p:spPr>
          <a:xfrm>
            <a:off x="0" y="1614714"/>
            <a:ext cx="9120810" cy="4495800"/>
          </a:xfrm>
        </p:spPr>
        <p:txBody>
          <a:bodyPr/>
          <a:lstStyle/>
          <a:p>
            <a:pPr>
              <a:spcBef>
                <a:spcPts val="0"/>
              </a:spcBef>
              <a:spcAft>
                <a:spcPts val="3400"/>
              </a:spcAft>
            </a:pPr>
            <a:r>
              <a:rPr lang="en-US" dirty="0"/>
              <a:t>One of the things the equilibrium constant tells us is the extent to which a reaction proceeds at a particular temperature. </a:t>
            </a:r>
          </a:p>
          <a:p>
            <a:pPr>
              <a:spcBef>
                <a:spcPts val="0"/>
              </a:spcBef>
              <a:spcAft>
                <a:spcPts val="3400"/>
              </a:spcAft>
            </a:pPr>
            <a:r>
              <a:rPr lang="en-US" dirty="0"/>
              <a:t>If we combine stoichiometric amounts of the reactants in a reaction, three outcomes are possible: </a:t>
            </a:r>
          </a:p>
          <a:p>
            <a:pPr marL="514350" indent="-514350">
              <a:spcBef>
                <a:spcPts val="0"/>
              </a:spcBef>
              <a:spcAft>
                <a:spcPts val="2800"/>
              </a:spcAft>
              <a:buAutoNum type="arabicPeriod"/>
            </a:pPr>
            <a:r>
              <a:rPr lang="en-US" dirty="0"/>
              <a:t>The reaction will go essentially to completion, and the equilibrium mixture will consist predominantly of products.</a:t>
            </a:r>
          </a:p>
        </p:txBody>
      </p:sp>
    </p:spTree>
    <p:extLst>
      <p:ext uri="{BB962C8B-B14F-4D97-AF65-F5344CB8AC3E}">
        <p14:creationId xmlns:p14="http://schemas.microsoft.com/office/powerpoint/2010/main" val="1244507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sz="quarter" idx="11"/>
          </p:nvPr>
        </p:nvSpPr>
        <p:spPr>
          <a:xfrm>
            <a:off x="76200" y="152400"/>
            <a:ext cx="2133600" cy="609600"/>
          </a:xfrm>
        </p:spPr>
        <p:txBody>
          <a:bodyPr/>
          <a:lstStyle/>
          <a:p>
            <a:r>
              <a:rPr lang="en-US" dirty="0">
                <a:solidFill>
                  <a:schemeClr val="bg1"/>
                </a:solidFill>
                <a:latin typeface="Helvetica" panose="020B0604020202020204" pitchFamily="34" charset="0"/>
                <a:cs typeface="Helvetica" panose="020B0604020202020204" pitchFamily="34" charset="0"/>
              </a:rPr>
              <a:t>CHAPTER</a:t>
            </a:r>
            <a:endParaRPr lang="en-US" dirty="0">
              <a:latin typeface="Helvetica" panose="020B0604020202020204" pitchFamily="34" charset="0"/>
              <a:cs typeface="Helvetica" panose="020B0604020202020204" pitchFamily="34" charset="0"/>
            </a:endParaRPr>
          </a:p>
        </p:txBody>
      </p:sp>
      <p:sp>
        <p:nvSpPr>
          <p:cNvPr id="20" name="Content Placeholder 19"/>
          <p:cNvSpPr>
            <a:spLocks noGrp="1"/>
          </p:cNvSpPr>
          <p:nvPr>
            <p:ph sz="quarter" idx="12"/>
          </p:nvPr>
        </p:nvSpPr>
        <p:spPr>
          <a:xfrm>
            <a:off x="2286000" y="19848"/>
            <a:ext cx="1295400" cy="787619"/>
          </a:xfrm>
        </p:spPr>
        <p:txBody>
          <a:bodyPr/>
          <a:lstStyle/>
          <a:p>
            <a:r>
              <a:rPr lang="en-US" sz="6000" dirty="0">
                <a:solidFill>
                  <a:srgbClr val="6A6C6E"/>
                </a:solidFill>
                <a:latin typeface="Helvetica" panose="020B0604020202020204" pitchFamily="34" charset="0"/>
                <a:cs typeface="Helvetica" panose="020B0604020202020204" pitchFamily="34" charset="0"/>
              </a:rPr>
              <a:t>15</a:t>
            </a:r>
          </a:p>
        </p:txBody>
      </p:sp>
      <p:sp>
        <p:nvSpPr>
          <p:cNvPr id="15" name="Title 14"/>
          <p:cNvSpPr>
            <a:spLocks noGrp="1"/>
          </p:cNvSpPr>
          <p:nvPr>
            <p:ph type="title"/>
          </p:nvPr>
        </p:nvSpPr>
        <p:spPr>
          <a:xfrm>
            <a:off x="3429000" y="0"/>
            <a:ext cx="4876800" cy="685800"/>
          </a:xfrm>
        </p:spPr>
        <p:txBody>
          <a:bodyPr/>
          <a:lstStyle/>
          <a:p>
            <a:pPr algn="l">
              <a:tabLst>
                <a:tab pos="2286000" algn="l"/>
                <a:tab pos="2922588" algn="l"/>
              </a:tabLst>
            </a:pPr>
            <a:r>
              <a:rPr lang="en-US" dirty="0"/>
              <a:t>Chemical Equilibrium	</a:t>
            </a:r>
          </a:p>
        </p:txBody>
      </p:sp>
      <p:sp>
        <p:nvSpPr>
          <p:cNvPr id="4" name="Text Placeholder 3"/>
          <p:cNvSpPr>
            <a:spLocks noGrp="1"/>
          </p:cNvSpPr>
          <p:nvPr>
            <p:ph type="body" sz="quarter" idx="10"/>
          </p:nvPr>
        </p:nvSpPr>
        <p:spPr>
          <a:xfrm>
            <a:off x="337458" y="1875972"/>
            <a:ext cx="8305800" cy="2514600"/>
          </a:xfrm>
        </p:spPr>
        <p:txBody>
          <a:bodyPr/>
          <a:lstStyle/>
          <a:p>
            <a:pPr fontAlgn="t">
              <a:spcBef>
                <a:spcPts val="0"/>
              </a:spcBef>
              <a:tabLst>
                <a:tab pos="801688" algn="l"/>
              </a:tabLst>
            </a:pPr>
            <a:r>
              <a:rPr lang="en-US" dirty="0">
                <a:solidFill>
                  <a:srgbClr val="CE171F"/>
                </a:solidFill>
                <a:latin typeface="Calibri" panose="020F0502020204030204" pitchFamily="34" charset="0"/>
                <a:cs typeface="Calibri" panose="020F0502020204030204" pitchFamily="34" charset="0"/>
              </a:rPr>
              <a:t>15.1</a:t>
            </a:r>
            <a:r>
              <a:rPr lang="en-US" dirty="0"/>
              <a:t>	The Concept of Equilibrium</a:t>
            </a:r>
          </a:p>
          <a:p>
            <a:pPr defTabSz="850900" fontAlgn="t">
              <a:spcBef>
                <a:spcPts val="0"/>
              </a:spcBef>
              <a:tabLst>
                <a:tab pos="850900" algn="l"/>
              </a:tabLst>
            </a:pPr>
            <a:r>
              <a:rPr lang="en-US" dirty="0">
                <a:solidFill>
                  <a:srgbClr val="CB171F"/>
                </a:solidFill>
                <a:latin typeface="Calibri" panose="020F0502020204030204" pitchFamily="34" charset="0"/>
                <a:cs typeface="Calibri" panose="020F0502020204030204" pitchFamily="34" charset="0"/>
              </a:rPr>
              <a:t>15.2</a:t>
            </a:r>
            <a:r>
              <a:rPr lang="en-US" dirty="0"/>
              <a:t>	The Equilibrium Constant</a:t>
            </a:r>
          </a:p>
          <a:p>
            <a:pPr defTabSz="850900" fontAlgn="t">
              <a:spcBef>
                <a:spcPts val="0"/>
              </a:spcBef>
            </a:pPr>
            <a:r>
              <a:rPr lang="en-US" dirty="0">
                <a:solidFill>
                  <a:srgbClr val="CE171F"/>
                </a:solidFill>
                <a:latin typeface="Calibri" panose="020F0502020204030204" pitchFamily="34" charset="0"/>
                <a:cs typeface="Calibri" panose="020F0502020204030204" pitchFamily="34" charset="0"/>
              </a:rPr>
              <a:t>15.3</a:t>
            </a:r>
            <a:r>
              <a:rPr lang="en-US" dirty="0"/>
              <a:t> 	Equilibrium Expressions</a:t>
            </a:r>
          </a:p>
          <a:p>
            <a:pPr defTabSz="850900" fontAlgn="t">
              <a:spcBef>
                <a:spcPts val="0"/>
              </a:spcBef>
            </a:pPr>
            <a:r>
              <a:rPr lang="en-US" dirty="0">
                <a:solidFill>
                  <a:srgbClr val="CE171F"/>
                </a:solidFill>
                <a:latin typeface="Calibri" panose="020F0502020204030204" pitchFamily="34" charset="0"/>
                <a:cs typeface="Calibri" panose="020F0502020204030204" pitchFamily="34" charset="0"/>
              </a:rPr>
              <a:t>15.4</a:t>
            </a:r>
            <a:r>
              <a:rPr lang="en-US" dirty="0"/>
              <a:t> 	Using Equilibrium Expressions to Solve Problems</a:t>
            </a:r>
          </a:p>
          <a:p>
            <a:pPr defTabSz="850900" fontAlgn="t">
              <a:spcBef>
                <a:spcPts val="0"/>
              </a:spcBef>
            </a:pPr>
            <a:r>
              <a:rPr lang="en-US" dirty="0">
                <a:solidFill>
                  <a:srgbClr val="CE171F"/>
                </a:solidFill>
                <a:latin typeface="Calibri" panose="020F0502020204030204" pitchFamily="34" charset="0"/>
                <a:cs typeface="Calibri" panose="020F0502020204030204" pitchFamily="34" charset="0"/>
              </a:rPr>
              <a:t>15.5</a:t>
            </a:r>
            <a:r>
              <a:rPr lang="en-US" dirty="0"/>
              <a:t>	Factors That Affect Chemical Equilibrium</a:t>
            </a:r>
          </a:p>
        </p:txBody>
      </p:sp>
    </p:spTree>
    <p:extLst>
      <p:ext uri="{BB962C8B-B14F-4D97-AF65-F5344CB8AC3E}">
        <p14:creationId xmlns:p14="http://schemas.microsoft.com/office/powerpoint/2010/main" val="181084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15.2</a:t>
            </a:r>
            <a:r>
              <a:rPr lang="en-US" dirty="0"/>
              <a:t>	</a:t>
            </a:r>
            <a:r>
              <a:rPr lang="en-US" dirty="0">
                <a:latin typeface="Calibri"/>
              </a:rPr>
              <a:t>The Equilibrium Constant (8)</a:t>
            </a:r>
            <a:endParaRPr lang="en-US" dirty="0"/>
          </a:p>
        </p:txBody>
      </p:sp>
      <p:sp>
        <p:nvSpPr>
          <p:cNvPr id="16" name="Text Placeholder 15"/>
          <p:cNvSpPr>
            <a:spLocks noGrp="1"/>
          </p:cNvSpPr>
          <p:nvPr>
            <p:ph type="body" sz="quarter" idx="22"/>
          </p:nvPr>
        </p:nvSpPr>
        <p:spPr>
          <a:xfrm>
            <a:off x="0" y="1082397"/>
            <a:ext cx="9120809" cy="441603"/>
          </a:xfrm>
        </p:spPr>
        <p:txBody>
          <a:bodyPr/>
          <a:lstStyle/>
          <a:p>
            <a:r>
              <a:rPr lang="en-US" dirty="0">
                <a:latin typeface="Calibri"/>
              </a:rPr>
              <a:t>Magnitude of the Equilibrium Constant</a:t>
            </a:r>
          </a:p>
        </p:txBody>
      </p:sp>
      <p:sp>
        <p:nvSpPr>
          <p:cNvPr id="17" name="Content Placeholder 16"/>
          <p:cNvSpPr>
            <a:spLocks noGrp="1"/>
          </p:cNvSpPr>
          <p:nvPr>
            <p:ph sz="quarter" idx="24"/>
          </p:nvPr>
        </p:nvSpPr>
        <p:spPr>
          <a:xfrm>
            <a:off x="0" y="1615798"/>
            <a:ext cx="9120810" cy="3794402"/>
          </a:xfrm>
        </p:spPr>
        <p:txBody>
          <a:bodyPr/>
          <a:lstStyle/>
          <a:p>
            <a:pPr marL="514350" indent="-514350">
              <a:spcBef>
                <a:spcPts val="0"/>
              </a:spcBef>
              <a:spcAft>
                <a:spcPts val="3400"/>
              </a:spcAft>
              <a:buFont typeface="+mj-lt"/>
              <a:buAutoNum type="arabicPeriod" startAt="2"/>
            </a:pPr>
            <a:r>
              <a:rPr lang="en-US" dirty="0">
                <a:solidFill>
                  <a:prstClr val="black"/>
                </a:solidFill>
              </a:rPr>
              <a:t>The reaction will not occur to any significant degree, and the equilibrium mixture will consist predominantly of reactants. </a:t>
            </a:r>
          </a:p>
          <a:p>
            <a:pPr marL="514350" indent="-514350">
              <a:spcBef>
                <a:spcPts val="0"/>
              </a:spcBef>
              <a:spcAft>
                <a:spcPts val="2800"/>
              </a:spcAft>
              <a:buAutoNum type="arabicPeriod" startAt="2"/>
            </a:pPr>
            <a:r>
              <a:rPr lang="en-US" dirty="0">
                <a:solidFill>
                  <a:prstClr val="black"/>
                </a:solidFill>
              </a:rPr>
              <a:t>The reaction will proceed to a significant degree but will not go to completion, and the equilibrium mixture will contain comparable amounts of both reactants and products. </a:t>
            </a:r>
          </a:p>
        </p:txBody>
      </p:sp>
    </p:spTree>
    <p:extLst>
      <p:ext uri="{BB962C8B-B14F-4D97-AF65-F5344CB8AC3E}">
        <p14:creationId xmlns:p14="http://schemas.microsoft.com/office/powerpoint/2010/main" val="2921229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15.2</a:t>
            </a:r>
            <a:r>
              <a:rPr lang="en-US" dirty="0"/>
              <a:t>	</a:t>
            </a:r>
            <a:r>
              <a:rPr lang="en-US" dirty="0">
                <a:latin typeface="Calibri"/>
              </a:rPr>
              <a:t>The Equilibrium Constant (10)</a:t>
            </a:r>
            <a:endParaRPr lang="en-US" dirty="0"/>
          </a:p>
        </p:txBody>
      </p:sp>
      <p:sp>
        <p:nvSpPr>
          <p:cNvPr id="16" name="Text Placeholder 15"/>
          <p:cNvSpPr>
            <a:spLocks noGrp="1"/>
          </p:cNvSpPr>
          <p:nvPr>
            <p:ph type="body" sz="quarter" idx="22"/>
          </p:nvPr>
        </p:nvSpPr>
        <p:spPr>
          <a:xfrm>
            <a:off x="0" y="1081314"/>
            <a:ext cx="9120809" cy="455734"/>
          </a:xfrm>
        </p:spPr>
        <p:txBody>
          <a:bodyPr/>
          <a:lstStyle/>
          <a:p>
            <a:r>
              <a:rPr lang="en-US" dirty="0">
                <a:latin typeface="Calibri"/>
              </a:rPr>
              <a:t>Magnitude of the Equilibrium Constant</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0" y="1614714"/>
                <a:ext cx="9120810" cy="3794402"/>
              </a:xfrm>
            </p:spPr>
            <p:txBody>
              <a:bodyPr/>
              <a:lstStyle/>
              <a:p>
                <a:pPr>
                  <a:spcAft>
                    <a:spcPts val="1500"/>
                  </a:spcAft>
                </a:pPr>
                <a:r>
                  <a:rPr lang="en-US" dirty="0"/>
                  <a:t>When the magnitude of </a:t>
                </a:r>
                <a:r>
                  <a:rPr lang="en-US" i="1" dirty="0"/>
                  <a:t>K</a:t>
                </a:r>
                <a:r>
                  <a:rPr lang="en-US" baseline="-25000" dirty="0"/>
                  <a:t>c</a:t>
                </a:r>
                <a:r>
                  <a:rPr lang="en-US" dirty="0"/>
                  <a:t> is very large, we expect the first outcome. </a:t>
                </a:r>
              </a:p>
              <a:p>
                <a:pPr marL="290513" indent="-57150">
                  <a:spcBef>
                    <a:spcPts val="0"/>
                  </a:spcBef>
                  <a:spcAft>
                    <a:spcPts val="1800"/>
                  </a:spcAft>
                </a:pPr>
                <a14:m>
                  <m:oMathPara xmlns:m="http://schemas.openxmlformats.org/officeDocument/2006/math">
                    <m:oMathParaPr>
                      <m:jc m:val="centerGroup"/>
                    </m:oMathParaPr>
                    <m:oMath xmlns:m="http://schemas.openxmlformats.org/officeDocument/2006/math">
                      <m:sSup>
                        <m:sSupPr>
                          <m:ctrlPr>
                            <a:rPr lang="en-US" i="1" smtClean="0">
                              <a:solidFill>
                                <a:prstClr val="black"/>
                              </a:solidFill>
                              <a:latin typeface="Cambria Math" panose="02040503050406030204" pitchFamily="18" charset="0"/>
                            </a:rPr>
                          </m:ctrlPr>
                        </m:sSupPr>
                        <m:e>
                          <m:r>
                            <m:rPr>
                              <m:sty m:val="p"/>
                            </m:rPr>
                            <a:rPr lang="en-GB" b="0" i="0" smtClean="0">
                              <a:solidFill>
                                <a:prstClr val="black"/>
                              </a:solidFill>
                              <a:latin typeface="Cambria Math" panose="02040503050406030204" pitchFamily="18" charset="0"/>
                            </a:rPr>
                            <m:t>Ag</m:t>
                          </m:r>
                        </m:e>
                        <m:sup>
                          <m:r>
                            <a:rPr lang="en-GB" b="0" i="0" smtClean="0">
                              <a:solidFill>
                                <a:prstClr val="black"/>
                              </a:solidFill>
                              <a:latin typeface="Cambria Math" panose="02040503050406030204" pitchFamily="18" charset="0"/>
                            </a:rPr>
                            <m:t>+</m:t>
                          </m:r>
                        </m:sup>
                      </m:sSup>
                      <m:d>
                        <m:dPr>
                          <m:ctrlPr>
                            <a:rPr lang="en-US" i="1" smtClean="0">
                              <a:solidFill>
                                <a:prstClr val="black"/>
                              </a:solidFill>
                              <a:latin typeface="Cambria Math" panose="02040503050406030204" pitchFamily="18" charset="0"/>
                            </a:rPr>
                          </m:ctrlPr>
                        </m:dPr>
                        <m:e>
                          <m:r>
                            <a:rPr lang="en-GB" b="0" i="1" smtClean="0">
                              <a:solidFill>
                                <a:prstClr val="black"/>
                              </a:solidFill>
                              <a:latin typeface="Cambria Math" panose="02040503050406030204" pitchFamily="18" charset="0"/>
                            </a:rPr>
                            <m:t>𝑎𝑞</m:t>
                          </m:r>
                        </m:e>
                      </m:d>
                      <m:r>
                        <a:rPr lang="en-GB" b="0" i="1" smtClean="0">
                          <a:solidFill>
                            <a:prstClr val="black"/>
                          </a:solidFill>
                          <a:latin typeface="Cambria Math" panose="02040503050406030204" pitchFamily="18" charset="0"/>
                        </a:rPr>
                        <m:t>+</m:t>
                      </m:r>
                      <m:sSub>
                        <m:sSubPr>
                          <m:ctrlPr>
                            <a:rPr lang="en-GB" b="0" i="1" smtClean="0">
                              <a:solidFill>
                                <a:prstClr val="black"/>
                              </a:solidFill>
                              <a:latin typeface="Cambria Math" panose="02040503050406030204" pitchFamily="18" charset="0"/>
                            </a:rPr>
                          </m:ctrlPr>
                        </m:sSubPr>
                        <m:e>
                          <m:r>
                            <a:rPr lang="en-GB" b="0" i="0" smtClean="0">
                              <a:solidFill>
                                <a:prstClr val="black"/>
                              </a:solidFill>
                              <a:latin typeface="Cambria Math" panose="02040503050406030204" pitchFamily="18" charset="0"/>
                            </a:rPr>
                            <m:t>2</m:t>
                          </m:r>
                          <m:r>
                            <m:rPr>
                              <m:sty m:val="p"/>
                            </m:rPr>
                            <a:rPr lang="en-GB" b="0" i="0" smtClean="0">
                              <a:solidFill>
                                <a:prstClr val="black"/>
                              </a:solidFill>
                              <a:latin typeface="Cambria Math" panose="02040503050406030204" pitchFamily="18" charset="0"/>
                            </a:rPr>
                            <m:t>NH</m:t>
                          </m:r>
                        </m:e>
                        <m:sub>
                          <m:r>
                            <a:rPr lang="en-GB" b="0" i="0" smtClean="0">
                              <a:solidFill>
                                <a:prstClr val="black"/>
                              </a:solidFill>
                              <a:latin typeface="Cambria Math" panose="02040503050406030204" pitchFamily="18" charset="0"/>
                            </a:rPr>
                            <m:t>3</m:t>
                          </m:r>
                        </m:sub>
                      </m:sSub>
                      <m:d>
                        <m:dPr>
                          <m:ctrlPr>
                            <a:rPr lang="en-GB" b="0" i="1" smtClean="0">
                              <a:solidFill>
                                <a:prstClr val="black"/>
                              </a:solidFill>
                              <a:latin typeface="Cambria Math" panose="02040503050406030204" pitchFamily="18" charset="0"/>
                            </a:rPr>
                          </m:ctrlPr>
                        </m:dPr>
                        <m:e>
                          <m:r>
                            <a:rPr lang="en-GB" b="0" i="1" smtClean="0">
                              <a:solidFill>
                                <a:prstClr val="black"/>
                              </a:solidFill>
                              <a:latin typeface="Cambria Math" panose="02040503050406030204" pitchFamily="18" charset="0"/>
                            </a:rPr>
                            <m:t>𝑎𝑞</m:t>
                          </m:r>
                        </m:e>
                      </m:d>
                      <m:r>
                        <a:rPr lang="en-GB" b="0" i="1" smtClean="0">
                          <a:solidFill>
                            <a:prstClr val="black"/>
                          </a:solidFill>
                          <a:latin typeface="Cambria Math" panose="02040503050406030204" pitchFamily="18" charset="0"/>
                          <a:ea typeface="Cambria Math" panose="02040503050406030204" pitchFamily="18" charset="0"/>
                        </a:rPr>
                        <m:t>⇄</m:t>
                      </m:r>
                      <m:r>
                        <m:rPr>
                          <m:sty m:val="p"/>
                        </m:rPr>
                        <a:rPr lang="en-GB" b="0" i="0" smtClean="0">
                          <a:solidFill>
                            <a:prstClr val="black"/>
                          </a:solidFill>
                          <a:latin typeface="Cambria Math" panose="02040503050406030204" pitchFamily="18" charset="0"/>
                          <a:ea typeface="Cambria Math" panose="02040503050406030204" pitchFamily="18" charset="0"/>
                        </a:rPr>
                        <m:t>Ag</m:t>
                      </m:r>
                      <m:sSubSup>
                        <m:sSubSupPr>
                          <m:ctrlPr>
                            <a:rPr lang="en-GB" b="0" i="1" smtClean="0">
                              <a:solidFill>
                                <a:prstClr val="black"/>
                              </a:solidFill>
                              <a:latin typeface="Cambria Math" panose="02040503050406030204" pitchFamily="18" charset="0"/>
                              <a:ea typeface="Cambria Math" panose="02040503050406030204" pitchFamily="18" charset="0"/>
                            </a:rPr>
                          </m:ctrlPr>
                        </m:sSubSupPr>
                        <m:e>
                          <m:d>
                            <m:dPr>
                              <m:ctrlPr>
                                <a:rPr lang="en-GB" b="0" i="1" smtClean="0">
                                  <a:solidFill>
                                    <a:prstClr val="black"/>
                                  </a:solidFill>
                                  <a:latin typeface="Cambria Math" panose="02040503050406030204" pitchFamily="18" charset="0"/>
                                  <a:ea typeface="Cambria Math" panose="02040503050406030204" pitchFamily="18" charset="0"/>
                                </a:rPr>
                              </m:ctrlPr>
                            </m:dPr>
                            <m:e>
                              <m:sSub>
                                <m:sSubPr>
                                  <m:ctrlPr>
                                    <a:rPr lang="en-GB" b="0" i="1" smtClean="0">
                                      <a:solidFill>
                                        <a:prstClr val="black"/>
                                      </a:solidFill>
                                      <a:latin typeface="Cambria Math" panose="02040503050406030204" pitchFamily="18" charset="0"/>
                                      <a:ea typeface="Cambria Math" panose="02040503050406030204" pitchFamily="18" charset="0"/>
                                    </a:rPr>
                                  </m:ctrlPr>
                                </m:sSubPr>
                                <m:e>
                                  <m:r>
                                    <m:rPr>
                                      <m:sty m:val="p"/>
                                    </m:rPr>
                                    <a:rPr lang="en-GB" b="0" i="0" smtClean="0">
                                      <a:solidFill>
                                        <a:prstClr val="black"/>
                                      </a:solidFill>
                                      <a:latin typeface="Cambria Math" panose="02040503050406030204" pitchFamily="18" charset="0"/>
                                      <a:ea typeface="Cambria Math" panose="02040503050406030204" pitchFamily="18" charset="0"/>
                                    </a:rPr>
                                    <m:t>NH</m:t>
                                  </m:r>
                                </m:e>
                                <m:sub>
                                  <m:r>
                                    <a:rPr lang="en-GB" b="0" i="0" smtClean="0">
                                      <a:solidFill>
                                        <a:prstClr val="black"/>
                                      </a:solidFill>
                                      <a:latin typeface="Cambria Math" panose="02040503050406030204" pitchFamily="18" charset="0"/>
                                      <a:ea typeface="Cambria Math" panose="02040503050406030204" pitchFamily="18" charset="0"/>
                                    </a:rPr>
                                    <m:t>3</m:t>
                                  </m:r>
                                </m:sub>
                              </m:sSub>
                            </m:e>
                          </m:d>
                        </m:e>
                        <m:sub>
                          <m:r>
                            <a:rPr lang="en-GB" b="0" i="1" smtClean="0">
                              <a:solidFill>
                                <a:prstClr val="black"/>
                              </a:solidFill>
                              <a:latin typeface="Cambria Math" panose="02040503050406030204" pitchFamily="18" charset="0"/>
                              <a:ea typeface="Cambria Math" panose="02040503050406030204" pitchFamily="18" charset="0"/>
                            </a:rPr>
                            <m:t>2</m:t>
                          </m:r>
                        </m:sub>
                        <m:sup>
                          <m:r>
                            <a:rPr lang="en-GB" b="0" i="1" smtClean="0">
                              <a:solidFill>
                                <a:prstClr val="black"/>
                              </a:solidFill>
                              <a:latin typeface="Cambria Math" panose="02040503050406030204" pitchFamily="18" charset="0"/>
                              <a:ea typeface="Cambria Math" panose="02040503050406030204" pitchFamily="18" charset="0"/>
                            </a:rPr>
                            <m:t>+</m:t>
                          </m:r>
                        </m:sup>
                      </m:sSubSup>
                      <m:d>
                        <m:dPr>
                          <m:ctrlPr>
                            <a:rPr lang="en-GB" b="0" i="1" smtClean="0">
                              <a:solidFill>
                                <a:prstClr val="black"/>
                              </a:solidFill>
                              <a:latin typeface="Cambria Math" panose="02040503050406030204" pitchFamily="18" charset="0"/>
                              <a:ea typeface="Cambria Math" panose="02040503050406030204" pitchFamily="18" charset="0"/>
                            </a:rPr>
                          </m:ctrlPr>
                        </m:dPr>
                        <m:e>
                          <m:r>
                            <a:rPr lang="en-GB" b="0" i="1" smtClean="0">
                              <a:solidFill>
                                <a:prstClr val="black"/>
                              </a:solidFill>
                              <a:latin typeface="Cambria Math" panose="02040503050406030204" pitchFamily="18" charset="0"/>
                              <a:ea typeface="Cambria Math" panose="02040503050406030204" pitchFamily="18" charset="0"/>
                            </a:rPr>
                            <m:t>𝑎𝑞</m:t>
                          </m:r>
                        </m:e>
                      </m:d>
                    </m:oMath>
                  </m:oMathPara>
                </a14:m>
                <a:endParaRPr lang="en-GB" b="0" dirty="0">
                  <a:solidFill>
                    <a:prstClr val="black"/>
                  </a:solidFill>
                  <a:ea typeface="Cambria Math" panose="02040503050406030204" pitchFamily="18" charset="0"/>
                </a:endParaRPr>
              </a:p>
              <a:p>
                <a:pPr>
                  <a:spcBef>
                    <a:spcPts val="0"/>
                  </a:spcBef>
                  <a:spcAft>
                    <a:spcPts val="2000"/>
                  </a:spcAft>
                </a:pPr>
                <a14:m>
                  <m:oMathPara xmlns:m="http://schemas.openxmlformats.org/officeDocument/2006/math">
                    <m:oMathParaPr>
                      <m:jc m:val="centerGroup"/>
                    </m:oMathParaPr>
                    <m:oMath xmlns:m="http://schemas.openxmlformats.org/officeDocument/2006/math">
                      <m:sSub>
                        <m:sSubPr>
                          <m:ctrlPr>
                            <a:rPr lang="en-GB" b="0" i="1" smtClean="0">
                              <a:solidFill>
                                <a:prstClr val="black"/>
                              </a:solidFill>
                              <a:latin typeface="Cambria Math" panose="02040503050406030204" pitchFamily="18" charset="0"/>
                              <a:ea typeface="Cambria Math" panose="02040503050406030204" pitchFamily="18" charset="0"/>
                            </a:rPr>
                          </m:ctrlPr>
                        </m:sSubPr>
                        <m:e>
                          <m:r>
                            <a:rPr lang="en-GB" b="0" i="1" smtClean="0">
                              <a:solidFill>
                                <a:prstClr val="black"/>
                              </a:solidFill>
                              <a:latin typeface="Cambria Math" panose="02040503050406030204" pitchFamily="18" charset="0"/>
                              <a:ea typeface="Cambria Math" panose="02040503050406030204" pitchFamily="18" charset="0"/>
                            </a:rPr>
                            <m:t>𝐾</m:t>
                          </m:r>
                        </m:e>
                        <m:sub>
                          <m:r>
                            <m:rPr>
                              <m:sty m:val="p"/>
                            </m:rPr>
                            <a:rPr lang="en-GB" b="0" i="0" smtClean="0">
                              <a:solidFill>
                                <a:prstClr val="black"/>
                              </a:solidFill>
                              <a:latin typeface="Cambria Math" panose="02040503050406030204" pitchFamily="18" charset="0"/>
                              <a:ea typeface="Cambria Math" panose="02040503050406030204" pitchFamily="18" charset="0"/>
                            </a:rPr>
                            <m:t>c</m:t>
                          </m:r>
                        </m:sub>
                      </m:sSub>
                      <m:r>
                        <a:rPr lang="en-GB" b="0" i="1" smtClean="0">
                          <a:solidFill>
                            <a:prstClr val="black"/>
                          </a:solidFill>
                          <a:latin typeface="Cambria Math" panose="02040503050406030204" pitchFamily="18" charset="0"/>
                          <a:ea typeface="Cambria Math" panose="02040503050406030204" pitchFamily="18" charset="0"/>
                        </a:rPr>
                        <m:t>=1.5×</m:t>
                      </m:r>
                      <m:sSup>
                        <m:sSupPr>
                          <m:ctrlPr>
                            <a:rPr lang="en-GB" b="0" i="1" smtClean="0">
                              <a:solidFill>
                                <a:prstClr val="black"/>
                              </a:solidFill>
                              <a:latin typeface="Cambria Math" panose="02040503050406030204" pitchFamily="18" charset="0"/>
                              <a:ea typeface="Cambria Math" panose="02040503050406030204" pitchFamily="18" charset="0"/>
                            </a:rPr>
                          </m:ctrlPr>
                        </m:sSupPr>
                        <m:e>
                          <m:r>
                            <a:rPr lang="en-GB" b="0" i="1" smtClean="0">
                              <a:solidFill>
                                <a:prstClr val="black"/>
                              </a:solidFill>
                              <a:latin typeface="Cambria Math" panose="02040503050406030204" pitchFamily="18" charset="0"/>
                              <a:ea typeface="Cambria Math" panose="02040503050406030204" pitchFamily="18" charset="0"/>
                            </a:rPr>
                            <m:t>10</m:t>
                          </m:r>
                        </m:e>
                        <m:sup>
                          <m:r>
                            <a:rPr lang="en-GB" b="0" i="1" smtClean="0">
                              <a:solidFill>
                                <a:prstClr val="black"/>
                              </a:solidFill>
                              <a:latin typeface="Cambria Math" panose="02040503050406030204" pitchFamily="18" charset="0"/>
                              <a:ea typeface="Cambria Math" panose="02040503050406030204" pitchFamily="18" charset="0"/>
                            </a:rPr>
                            <m:t>7</m:t>
                          </m:r>
                        </m:sup>
                      </m:sSup>
                      <m:r>
                        <a:rPr lang="en-US" b="0" i="1" smtClean="0">
                          <a:solidFill>
                            <a:prstClr val="black"/>
                          </a:solidFill>
                          <a:latin typeface="Cambria Math" panose="02040503050406030204" pitchFamily="18" charset="0"/>
                          <a:ea typeface="Cambria Math" panose="02040503050406030204" pitchFamily="18" charset="0"/>
                        </a:rPr>
                        <m:t> </m:t>
                      </m:r>
                      <m:d>
                        <m:dPr>
                          <m:ctrlPr>
                            <a:rPr lang="en-GB" b="0" i="1" smtClean="0">
                              <a:solidFill>
                                <a:prstClr val="black"/>
                              </a:solidFill>
                              <a:latin typeface="Cambria Math" panose="02040503050406030204" pitchFamily="18" charset="0"/>
                              <a:ea typeface="Cambria Math" panose="02040503050406030204" pitchFamily="18" charset="0"/>
                            </a:rPr>
                          </m:ctrlPr>
                        </m:dPr>
                        <m:e>
                          <m:r>
                            <m:rPr>
                              <m:sty m:val="p"/>
                            </m:rPr>
                            <a:rPr lang="en-GB" b="0" i="0" smtClean="0">
                              <a:solidFill>
                                <a:prstClr val="black"/>
                              </a:solidFill>
                              <a:latin typeface="Cambria Math" panose="02040503050406030204" pitchFamily="18" charset="0"/>
                              <a:ea typeface="Cambria Math" panose="02040503050406030204" pitchFamily="18" charset="0"/>
                            </a:rPr>
                            <m:t>at</m:t>
                          </m:r>
                          <m:r>
                            <a:rPr lang="en-GB" b="0" i="1" smtClean="0">
                              <a:solidFill>
                                <a:prstClr val="black"/>
                              </a:solidFill>
                              <a:latin typeface="Cambria Math" panose="02040503050406030204" pitchFamily="18" charset="0"/>
                              <a:ea typeface="Cambria Math" panose="02040503050406030204" pitchFamily="18" charset="0"/>
                            </a:rPr>
                            <m:t> 25℃</m:t>
                          </m:r>
                        </m:e>
                      </m:d>
                    </m:oMath>
                  </m:oMathPara>
                </a14:m>
                <a:endParaRPr lang="en-GB" b="0" dirty="0">
                  <a:solidFill>
                    <a:prstClr val="black"/>
                  </a:solidFill>
                  <a:ea typeface="Cambria Math" panose="02040503050406030204" pitchFamily="18" charset="0"/>
                </a:endParaRPr>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0" y="1614714"/>
                <a:ext cx="9120810" cy="3794402"/>
              </a:xfrm>
              <a:blipFill>
                <a:blip r:embed="rId2"/>
                <a:stretch>
                  <a:fillRect l="-1337" t="-1608"/>
                </a:stretch>
              </a:blipFill>
            </p:spPr>
            <p:txBody>
              <a:bodyPr/>
              <a:lstStyle/>
              <a:p>
                <a:r>
                  <a:rPr lang="en-US">
                    <a:noFill/>
                  </a:rPr>
                  <a:t> </a:t>
                </a:r>
              </a:p>
            </p:txBody>
          </p:sp>
        </mc:Fallback>
      </mc:AlternateContent>
    </p:spTree>
    <p:extLst>
      <p:ext uri="{BB962C8B-B14F-4D97-AF65-F5344CB8AC3E}">
        <p14:creationId xmlns:p14="http://schemas.microsoft.com/office/powerpoint/2010/main" val="4076905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23190" y="15599"/>
            <a:ext cx="9044610" cy="594001"/>
          </a:xfrm>
        </p:spPr>
        <p:txBody>
          <a:bodyPr/>
          <a:lstStyle/>
          <a:p>
            <a:pPr defTabSz="1492250">
              <a:tabLst>
                <a:tab pos="1427163" algn="l"/>
              </a:tabLst>
            </a:pPr>
            <a:r>
              <a:rPr lang="en-US" dirty="0">
                <a:solidFill>
                  <a:schemeClr val="bg1"/>
                </a:solidFill>
              </a:rPr>
              <a:t>15.2</a:t>
            </a:r>
            <a:r>
              <a:rPr lang="en-US" dirty="0"/>
              <a:t>	</a:t>
            </a:r>
            <a:r>
              <a:rPr lang="en-US" dirty="0">
                <a:latin typeface="Calibri"/>
              </a:rPr>
              <a:t>The Equilibrium Constant (11)</a:t>
            </a:r>
            <a:endParaRPr lang="en-US" dirty="0"/>
          </a:p>
        </p:txBody>
      </p:sp>
      <p:sp>
        <p:nvSpPr>
          <p:cNvPr id="20" name="Text Placeholder 19"/>
          <p:cNvSpPr>
            <a:spLocks noGrp="1"/>
          </p:cNvSpPr>
          <p:nvPr>
            <p:ph type="body" sz="quarter" idx="22"/>
          </p:nvPr>
        </p:nvSpPr>
        <p:spPr>
          <a:xfrm>
            <a:off x="2408" y="1093787"/>
            <a:ext cx="9120809" cy="506413"/>
          </a:xfrm>
        </p:spPr>
        <p:txBody>
          <a:bodyPr/>
          <a:lstStyle/>
          <a:p>
            <a:r>
              <a:rPr lang="en-US" dirty="0">
                <a:latin typeface="Calibri"/>
              </a:rPr>
              <a:t>Magnitude of the Equilibrium Constant</a:t>
            </a:r>
          </a:p>
        </p:txBody>
      </p:sp>
      <mc:AlternateContent xmlns:mc="http://schemas.openxmlformats.org/markup-compatibility/2006" xmlns:a14="http://schemas.microsoft.com/office/drawing/2010/main">
        <mc:Choice Requires="a14">
          <p:sp>
            <p:nvSpPr>
              <p:cNvPr id="22" name="Text Placeholder 21"/>
              <p:cNvSpPr>
                <a:spLocks noGrp="1"/>
              </p:cNvSpPr>
              <p:nvPr>
                <p:ph type="body" sz="quarter" idx="25"/>
              </p:nvPr>
            </p:nvSpPr>
            <p:spPr>
              <a:xfrm>
                <a:off x="0" y="1573212"/>
                <a:ext cx="9144000" cy="1779588"/>
              </a:xfrm>
            </p:spPr>
            <p:txBody>
              <a:bodyPr/>
              <a:lstStyle/>
              <a:p>
                <a:pPr>
                  <a:spcBef>
                    <a:spcPts val="0"/>
                  </a:spcBef>
                  <a:spcAft>
                    <a:spcPts val="1000"/>
                  </a:spcAft>
                </a:pPr>
                <a:r>
                  <a:rPr lang="en-US" dirty="0"/>
                  <a:t>When the magnitude of </a:t>
                </a:r>
                <a:r>
                  <a:rPr lang="en-US" i="1" dirty="0"/>
                  <a:t>K</a:t>
                </a:r>
                <a:r>
                  <a:rPr lang="en-US" baseline="-25000" dirty="0"/>
                  <a:t>c</a:t>
                </a:r>
                <a:r>
                  <a:rPr lang="en-US" dirty="0"/>
                  <a:t> is very small, we expect the second outcome. </a:t>
                </a:r>
              </a:p>
              <a:p>
                <a:pPr defTabSz="949325">
                  <a:spcBef>
                    <a:spcPts val="0"/>
                  </a:spcBef>
                </a:pP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NO</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a14:m>
                <a:r>
                  <a:rPr lang="en-US" dirty="0"/>
                  <a: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m:rPr>
                            <m:sty m:val="p"/>
                          </m:rPr>
                          <a:rPr lang="en-US" i="0">
                            <a:latin typeface="Cambria Math" panose="02040503050406030204" pitchFamily="18" charset="0"/>
                            <a:ea typeface="Cambria Math" panose="02040503050406030204" pitchFamily="18" charset="0"/>
                          </a:rPr>
                          <m:t>c</m:t>
                        </m:r>
                      </m:sub>
                    </m:sSub>
                    <m:r>
                      <a:rPr lang="en-US" i="1">
                        <a:latin typeface="Cambria Math" panose="02040503050406030204" pitchFamily="18" charset="0"/>
                        <a:ea typeface="Cambria Math" panose="02040503050406030204" pitchFamily="18" charset="0"/>
                      </a:rPr>
                      <m:t>=4.3×</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−25</m:t>
                        </m:r>
                      </m:sup>
                    </m:sSup>
                    <m:r>
                      <a:rPr lang="en-US" b="0" i="1" smtClean="0">
                        <a:latin typeface="Cambria Math" panose="02040503050406030204" pitchFamily="18" charset="0"/>
                        <a:ea typeface="Cambria Math" panose="02040503050406030204" pitchFamily="18" charset="0"/>
                      </a:rPr>
                      <m:t> </m:t>
                    </m:r>
                    <m:d>
                      <m:dPr>
                        <m:ctrlPr>
                          <a:rPr lang="en-US" i="1">
                            <a:latin typeface="Cambria Math" panose="02040503050406030204" pitchFamily="18" charset="0"/>
                            <a:ea typeface="Cambria Math" panose="02040503050406030204" pitchFamily="18" charset="0"/>
                          </a:rPr>
                        </m:ctrlPr>
                      </m:dPr>
                      <m:e>
                        <m:r>
                          <m:rPr>
                            <m:sty m:val="p"/>
                          </m:rPr>
                          <a:rPr lang="en-US" i="0">
                            <a:latin typeface="Cambria Math" panose="02040503050406030204" pitchFamily="18" charset="0"/>
                            <a:ea typeface="Cambria Math" panose="02040503050406030204" pitchFamily="18" charset="0"/>
                          </a:rPr>
                          <m:t>at</m:t>
                        </m:r>
                        <m:r>
                          <a:rPr lang="en-US" i="1">
                            <a:latin typeface="Cambria Math" panose="02040503050406030204" pitchFamily="18" charset="0"/>
                            <a:ea typeface="Cambria Math" panose="02040503050406030204" pitchFamily="18" charset="0"/>
                          </a:rPr>
                          <m:t> </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25</m:t>
                            </m:r>
                          </m:e>
                          <m:sup>
                            <m:r>
                              <a:rPr lang="en-US" i="1">
                                <a:latin typeface="Cambria Math" panose="02040503050406030204" pitchFamily="18" charset="0"/>
                                <a:ea typeface="Cambria Math" panose="02040503050406030204" pitchFamily="18" charset="0"/>
                              </a:rPr>
                              <m:t>°</m:t>
                            </m:r>
                          </m:sup>
                        </m:sSup>
                        <m:r>
                          <m:rPr>
                            <m:sty m:val="p"/>
                          </m:rPr>
                          <a:rPr lang="en-US" i="0">
                            <a:latin typeface="Cambria Math" panose="02040503050406030204" pitchFamily="18" charset="0"/>
                            <a:ea typeface="Cambria Math" panose="02040503050406030204" pitchFamily="18" charset="0"/>
                          </a:rPr>
                          <m:t>C</m:t>
                        </m:r>
                      </m:e>
                    </m:d>
                  </m:oMath>
                </a14:m>
                <a:endParaRPr lang="en-US" dirty="0"/>
              </a:p>
            </p:txBody>
          </p:sp>
        </mc:Choice>
        <mc:Fallback xmlns="">
          <p:sp>
            <p:nvSpPr>
              <p:cNvPr id="22" name="Text Placeholder 21"/>
              <p:cNvSpPr>
                <a:spLocks noGrp="1" noRot="1" noChangeAspect="1" noMove="1" noResize="1" noEditPoints="1" noAdjustHandles="1" noChangeArrowheads="1" noChangeShapeType="1" noTextEdit="1"/>
              </p:cNvSpPr>
              <p:nvPr>
                <p:ph type="body" sz="quarter" idx="25"/>
              </p:nvPr>
            </p:nvSpPr>
            <p:spPr>
              <a:xfrm>
                <a:off x="0" y="1573212"/>
                <a:ext cx="9144000" cy="1779588"/>
              </a:xfrm>
              <a:blipFill>
                <a:blip r:embed="rId2"/>
                <a:stretch>
                  <a:fillRect l="-1333" t="-3082" r="-21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Content Placeholder 20"/>
              <p:cNvSpPr>
                <a:spLocks noGrp="1"/>
              </p:cNvSpPr>
              <p:nvPr>
                <p:ph sz="quarter" idx="26"/>
              </p:nvPr>
            </p:nvSpPr>
            <p:spPr>
              <a:xfrm>
                <a:off x="0" y="3581400"/>
                <a:ext cx="8915400" cy="3048000"/>
              </a:xfrm>
              <a:prstGeom prst="rect">
                <a:avLst/>
              </a:prstGeom>
            </p:spPr>
            <p:txBody>
              <a:bodyPr/>
              <a:lstStyle/>
              <a:p>
                <a:pPr>
                  <a:spcBef>
                    <a:spcPts val="0"/>
                  </a:spcBef>
                </a:pPr>
                <a:r>
                  <a:rPr lang="en-US" dirty="0"/>
                  <a:t>An equilibrium constant that falls between </a:t>
                </a:r>
                <a14:m>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m:t>
                        </m:r>
                      </m:sup>
                    </m:sSup>
                  </m:oMath>
                </a14:m>
                <a:r>
                  <a:rPr lang="en-US" dirty="0"/>
                  <a:t> and </a:t>
                </a:r>
              </a:p>
              <a:p>
                <a:pPr>
                  <a:spcBef>
                    <a:spcPts val="0"/>
                  </a:spcBef>
                  <a:spcAft>
                    <a:spcPts val="1700"/>
                  </a:spcAft>
                </a:pPr>
                <a14:m>
                  <m:oMath xmlns:m="http://schemas.openxmlformats.org/officeDocument/2006/math">
                    <m:r>
                      <a:rPr lang="en-US" i="1">
                        <a:latin typeface="Cambria Math" panose="02040503050406030204" pitchFamily="18" charset="0"/>
                      </a:rPr>
                      <m:t>1</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2</m:t>
                        </m:r>
                      </m:sup>
                    </m:sSup>
                  </m:oMath>
                </a14:m>
                <a:r>
                  <a:rPr lang="en-US" dirty="0"/>
                  <a:t> indicates that neither products nor reactants are strongly favored. </a:t>
                </a:r>
              </a:p>
              <a:p>
                <a:pPr>
                  <a:spcBef>
                    <a:spcPts val="0"/>
                  </a:spcBef>
                  <a:spcAft>
                    <a:spcPts val="2800"/>
                  </a:spcAft>
                </a:pPr>
                <a:r>
                  <a:rPr lang="en-US" dirty="0"/>
                  <a:t>In this case, a system at equilibrium will contain a </a:t>
                </a:r>
                <a:r>
                  <a:rPr lang="en-US" i="1" dirty="0"/>
                  <a:t>mixture </a:t>
                </a:r>
                <a:r>
                  <a:rPr lang="en-US" dirty="0"/>
                  <a:t>of reactants and products, the exact composition of which will depend on the stoichiometry of the reaction. </a:t>
                </a:r>
              </a:p>
            </p:txBody>
          </p:sp>
        </mc:Choice>
        <mc:Fallback xmlns="">
          <p:sp>
            <p:nvSpPr>
              <p:cNvPr id="21" name="Content Placeholder 20"/>
              <p:cNvSpPr>
                <a:spLocks noGrp="1" noRot="1" noChangeAspect="1" noMove="1" noResize="1" noEditPoints="1" noAdjustHandles="1" noChangeArrowheads="1" noChangeShapeType="1" noTextEdit="1"/>
              </p:cNvSpPr>
              <p:nvPr>
                <p:ph sz="quarter" idx="26"/>
              </p:nvPr>
            </p:nvSpPr>
            <p:spPr>
              <a:xfrm>
                <a:off x="0" y="3581400"/>
                <a:ext cx="8915400" cy="3048000"/>
              </a:xfrm>
              <a:prstGeom prst="rect">
                <a:avLst/>
              </a:prstGeom>
              <a:blipFill>
                <a:blip r:embed="rId3"/>
                <a:stretch>
                  <a:fillRect l="-1367" t="-2000" r="-1572"/>
                </a:stretch>
              </a:blipFill>
            </p:spPr>
            <p:txBody>
              <a:bodyPr/>
              <a:lstStyle/>
              <a:p>
                <a:r>
                  <a:rPr lang="en-US">
                    <a:noFill/>
                  </a:rPr>
                  <a:t> </a:t>
                </a:r>
              </a:p>
            </p:txBody>
          </p:sp>
        </mc:Fallback>
      </mc:AlternateContent>
    </p:spTree>
    <p:extLst>
      <p:ext uri="{BB962C8B-B14F-4D97-AF65-F5344CB8AC3E}">
        <p14:creationId xmlns:p14="http://schemas.microsoft.com/office/powerpoint/2010/main" val="1580213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0"/>
            <a:ext cx="9144000" cy="685800"/>
          </a:xfrm>
        </p:spPr>
        <p:txBody>
          <a:bodyPr/>
          <a:lstStyle/>
          <a:p>
            <a:pPr marL="228600" indent="0" defTabSz="769938"/>
            <a:r>
              <a:rPr lang="en-US" dirty="0">
                <a:solidFill>
                  <a:schemeClr val="bg1"/>
                </a:solidFill>
              </a:rPr>
              <a:t>15.3</a:t>
            </a:r>
            <a:r>
              <a:rPr lang="en-US" dirty="0"/>
              <a:t>	</a:t>
            </a:r>
            <a:r>
              <a:rPr lang="en-US" dirty="0">
                <a:latin typeface="Calibri"/>
              </a:rPr>
              <a:t>Equilibrium Expressions</a:t>
            </a:r>
          </a:p>
        </p:txBody>
      </p:sp>
      <p:sp>
        <p:nvSpPr>
          <p:cNvPr id="2" name="Content Placeholder 1"/>
          <p:cNvSpPr>
            <a:spLocks noGrp="1"/>
          </p:cNvSpPr>
          <p:nvPr>
            <p:ph sz="quarter" idx="12"/>
          </p:nvPr>
        </p:nvSpPr>
        <p:spPr>
          <a:xfrm>
            <a:off x="3962400" y="1219200"/>
            <a:ext cx="1295400" cy="609600"/>
          </a:xfrm>
        </p:spPr>
        <p:txBody>
          <a:bodyPr/>
          <a:lstStyle/>
          <a:p>
            <a:r>
              <a:rPr lang="en-US" b="1" dirty="0">
                <a:solidFill>
                  <a:srgbClr val="4F74A7"/>
                </a:solidFill>
              </a:rPr>
              <a:t>Topics</a:t>
            </a:r>
          </a:p>
        </p:txBody>
      </p:sp>
      <p:sp>
        <p:nvSpPr>
          <p:cNvPr id="16" name="Content Placeholder 15"/>
          <p:cNvSpPr>
            <a:spLocks noGrp="1"/>
          </p:cNvSpPr>
          <p:nvPr>
            <p:ph sz="quarter" idx="11"/>
          </p:nvPr>
        </p:nvSpPr>
        <p:spPr>
          <a:xfrm>
            <a:off x="1066800" y="1857828"/>
            <a:ext cx="7010400" cy="2514600"/>
          </a:xfrm>
        </p:spPr>
        <p:txBody>
          <a:bodyPr/>
          <a:lstStyle/>
          <a:p>
            <a:pPr fontAlgn="t">
              <a:spcBef>
                <a:spcPts val="0"/>
              </a:spcBef>
            </a:pPr>
            <a:r>
              <a:rPr lang="en-US" dirty="0"/>
              <a:t>Heterogeneous Equilibria</a:t>
            </a:r>
          </a:p>
          <a:p>
            <a:pPr fontAlgn="t">
              <a:spcBef>
                <a:spcPts val="0"/>
              </a:spcBef>
            </a:pPr>
            <a:r>
              <a:rPr lang="en-US" dirty="0"/>
              <a:t>Manipulating Equilibrium Expressions</a:t>
            </a:r>
          </a:p>
          <a:p>
            <a:pPr fontAlgn="t">
              <a:spcBef>
                <a:spcPts val="0"/>
              </a:spcBef>
            </a:pPr>
            <a:r>
              <a:rPr lang="en-US" dirty="0"/>
              <a:t>Equilibrium Expressions Containing Only Gases</a:t>
            </a:r>
          </a:p>
        </p:txBody>
      </p:sp>
    </p:spTree>
    <p:extLst>
      <p:ext uri="{BB962C8B-B14F-4D97-AF65-F5344CB8AC3E}">
        <p14:creationId xmlns:p14="http://schemas.microsoft.com/office/powerpoint/2010/main" val="364407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a:tabLst>
                <a:tab pos="1427163" algn="l"/>
              </a:tabLst>
            </a:pPr>
            <a:r>
              <a:rPr lang="en-US" dirty="0">
                <a:solidFill>
                  <a:schemeClr val="bg1"/>
                </a:solidFill>
              </a:rPr>
              <a:t>15.3</a:t>
            </a:r>
            <a:r>
              <a:rPr lang="en-US" dirty="0"/>
              <a:t>	</a:t>
            </a:r>
            <a:r>
              <a:rPr lang="en-US" dirty="0">
                <a:latin typeface="Calibri"/>
              </a:rPr>
              <a:t>Equilibrium Expressions (1)</a:t>
            </a:r>
            <a:endParaRPr lang="en-US" dirty="0"/>
          </a:p>
        </p:txBody>
      </p:sp>
      <p:sp>
        <p:nvSpPr>
          <p:cNvPr id="15" name="Text Placeholder 14"/>
          <p:cNvSpPr>
            <a:spLocks noGrp="1"/>
          </p:cNvSpPr>
          <p:nvPr>
            <p:ph type="body" sz="quarter" idx="22"/>
          </p:nvPr>
        </p:nvSpPr>
        <p:spPr>
          <a:xfrm>
            <a:off x="0" y="1066800"/>
            <a:ext cx="9120809" cy="457201"/>
          </a:xfrm>
        </p:spPr>
        <p:txBody>
          <a:bodyPr/>
          <a:lstStyle/>
          <a:p>
            <a:r>
              <a:rPr lang="en-US" dirty="0">
                <a:latin typeface="Calibri"/>
              </a:rPr>
              <a:t>Heterogeneous Equilibria</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0" y="1768198"/>
                <a:ext cx="9120810" cy="4556402"/>
              </a:xfrm>
            </p:spPr>
            <p:txBody>
              <a:bodyPr/>
              <a:lstStyle/>
              <a:p>
                <a:pPr indent="508000">
                  <a:spcAft>
                    <a:spcPts val="36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CO</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r>
                        <m:rPr>
                          <m:sty m:val="p"/>
                        </m:rPr>
                        <a:rPr lang="en-US" b="0" i="0" smtClean="0">
                          <a:latin typeface="Cambria Math" panose="02040503050406030204" pitchFamily="18" charset="0"/>
                        </a:rPr>
                        <m:t>C</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CO</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b="0" dirty="0">
                  <a:ea typeface="Cambria Math" panose="02040503050406030204" pitchFamily="18" charset="0"/>
                </a:endParaRPr>
              </a:p>
              <a:p>
                <a:pPr>
                  <a:spcAft>
                    <a:spcPts val="2000"/>
                  </a:spcAft>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up>
                          <m:r>
                            <a:rPr lang="en-US" b="0" i="1" smtClean="0">
                              <a:latin typeface="Cambria Math" panose="02040503050406030204" pitchFamily="18" charset="0"/>
                            </a:rPr>
                            <m:t>∗</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CO</m:t>
                                  </m:r>
                                </m:e>
                              </m:d>
                            </m:e>
                            <m:sup>
                              <m:r>
                                <a:rPr lang="en-US" b="0" i="1" smtClean="0">
                                  <a:latin typeface="Cambria Math" panose="02040503050406030204" pitchFamily="18" charset="0"/>
                                </a:rPr>
                                <m:t>2</m:t>
                              </m:r>
                            </m:sup>
                          </m:sSup>
                        </m:num>
                        <m:den>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CO</m:t>
                                  </m:r>
                                </m:e>
                                <m:sub>
                                  <m:r>
                                    <a:rPr lang="en-US" b="0" i="1" smtClean="0">
                                      <a:latin typeface="Cambria Math" panose="02040503050406030204" pitchFamily="18" charset="0"/>
                                    </a:rPr>
                                    <m:t>2</m:t>
                                  </m:r>
                                </m:sub>
                              </m:sSub>
                            </m:e>
                          </m:d>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C</m:t>
                              </m:r>
                            </m:e>
                          </m:d>
                        </m:den>
                      </m:f>
                    </m:oMath>
                  </m:oMathPara>
                </a14:m>
                <a:endParaRPr lang="en-US" b="0" dirty="0"/>
              </a:p>
              <a:p>
                <a:pPr>
                  <a:spcAft>
                    <a:spcPts val="3000"/>
                  </a:spcAft>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up>
                          <m:r>
                            <a:rPr lang="en-US" b="0" i="1" smtClean="0">
                              <a:latin typeface="Cambria Math" panose="02040503050406030204" pitchFamily="18" charset="0"/>
                            </a:rPr>
                            <m:t>∗</m:t>
                          </m:r>
                        </m:sup>
                      </m:sSubSup>
                      <m:r>
                        <a:rPr lang="en-US" i="1" smtClean="0">
                          <a:latin typeface="Cambria Math" panose="02040503050406030204" pitchFamily="18" charset="0"/>
                          <a:ea typeface="Cambria Math" panose="02040503050406030204" pitchFamily="18" charset="0"/>
                        </a:rPr>
                        <m:t>×</m:t>
                      </m:r>
                      <m:d>
                        <m:dPr>
                          <m:begChr m:val="["/>
                          <m:endChr m:val="]"/>
                          <m:ctrlPr>
                            <a:rPr lang="en-US"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C</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CO</m:t>
                                  </m:r>
                                </m:e>
                              </m:d>
                            </m:e>
                            <m:sup>
                              <m:r>
                                <a:rPr lang="en-US" b="0" i="1" smtClean="0">
                                  <a:latin typeface="Cambria Math" panose="02040503050406030204" pitchFamily="18" charset="0"/>
                                  <a:ea typeface="Cambria Math" panose="02040503050406030204" pitchFamily="18" charset="0"/>
                                </a:rPr>
                                <m:t>2</m:t>
                              </m:r>
                            </m:sup>
                          </m:sSup>
                        </m:num>
                        <m:den>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CO</m:t>
                                  </m:r>
                                </m:e>
                                <m:sub>
                                  <m:r>
                                    <a:rPr lang="en-US" b="0" i="1" smtClean="0">
                                      <a:latin typeface="Cambria Math" panose="02040503050406030204" pitchFamily="18" charset="0"/>
                                      <a:ea typeface="Cambria Math" panose="02040503050406030204" pitchFamily="18" charset="0"/>
                                    </a:rPr>
                                    <m:t>2</m:t>
                                  </m:r>
                                </m:sub>
                              </m:sSub>
                            </m:e>
                          </m:d>
                        </m:den>
                      </m:f>
                    </m:oMath>
                  </m:oMathPara>
                </a14:m>
                <a:endParaRPr lang="en-US" dirty="0"/>
              </a:p>
              <a:p>
                <a:pPr>
                  <a:spcAft>
                    <a:spcPts val="20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d>
                                <m:dPr>
                                  <m:begChr m:val="["/>
                                  <m:endChr m:val="]"/>
                                  <m:ctrlPr>
                                    <a:rPr lang="en-US" i="1">
                                      <a:latin typeface="Cambria Math" panose="02040503050406030204" pitchFamily="18" charset="0"/>
                                      <a:ea typeface="Cambria Math" panose="02040503050406030204" pitchFamily="18" charset="0"/>
                                    </a:rPr>
                                  </m:ctrlPr>
                                </m:dPr>
                                <m:e>
                                  <m:r>
                                    <m:rPr>
                                      <m:sty m:val="p"/>
                                    </m:rPr>
                                    <a:rPr lang="en-US" i="0">
                                      <a:latin typeface="Cambria Math" panose="02040503050406030204" pitchFamily="18" charset="0"/>
                                      <a:ea typeface="Cambria Math" panose="02040503050406030204" pitchFamily="18" charset="0"/>
                                    </a:rPr>
                                    <m:t>CO</m:t>
                                  </m:r>
                                </m:e>
                              </m:d>
                            </m:e>
                            <m:sup>
                              <m:r>
                                <a:rPr lang="en-US" i="1">
                                  <a:latin typeface="Cambria Math" panose="02040503050406030204" pitchFamily="18" charset="0"/>
                                  <a:ea typeface="Cambria Math" panose="02040503050406030204" pitchFamily="18" charset="0"/>
                                </a:rPr>
                                <m:t>2</m:t>
                              </m:r>
                            </m:sup>
                          </m:sSup>
                        </m:num>
                        <m:den>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CO</m:t>
                                  </m:r>
                                </m:e>
                                <m:sub>
                                  <m:r>
                                    <a:rPr lang="en-US" i="1">
                                      <a:latin typeface="Cambria Math" panose="02040503050406030204" pitchFamily="18" charset="0"/>
                                      <a:ea typeface="Cambria Math" panose="02040503050406030204" pitchFamily="18" charset="0"/>
                                    </a:rPr>
                                    <m:t>2</m:t>
                                  </m:r>
                                </m:sub>
                              </m:sSub>
                            </m:e>
                          </m:d>
                        </m:den>
                      </m:f>
                    </m:oMath>
                  </m:oMathPara>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0" y="1768198"/>
                <a:ext cx="9120810" cy="4556402"/>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25462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Lst>
            </a:pPr>
            <a:r>
              <a:rPr lang="en-US" b="1" dirty="0">
                <a:solidFill>
                  <a:srgbClr val="FFF799"/>
                </a:solidFill>
              </a:rPr>
              <a:t>SAMPLE PROBLEM</a:t>
            </a:r>
            <a:r>
              <a:rPr lang="en-US" dirty="0"/>
              <a:t>	</a:t>
            </a:r>
            <a:r>
              <a:rPr lang="en-US" b="1" dirty="0">
                <a:solidFill>
                  <a:schemeClr val="bg1"/>
                </a:solidFill>
              </a:rPr>
              <a:t>15.3	</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55098"/>
                <a:ext cx="9081655" cy="5445702"/>
              </a:xfrm>
            </p:spPr>
            <p:txBody>
              <a:bodyPr/>
              <a:lstStyle/>
              <a:p>
                <a:r>
                  <a:rPr lang="en-US" dirty="0"/>
                  <a:t>Write equilibrium expressions for each of the following reactions:</a:t>
                </a:r>
              </a:p>
              <a:p>
                <a:pPr marL="1944688" indent="-115888">
                  <a:spcAft>
                    <a:spcPts val="1000"/>
                  </a:spcAft>
                  <a:buAutoNum type="alphaLcParenBoth"/>
                </a:pPr>
                <a:r>
                  <a:rPr lang="en-US" dirty="0">
                    <a:solidFill>
                      <a:prstClr val="black"/>
                    </a:solidFill>
                  </a:rPr>
                  <a:t> </a:t>
                </a:r>
                <a14:m>
                  <m:oMath xmlns:m="http://schemas.openxmlformats.org/officeDocument/2006/math">
                    <m:r>
                      <m:rPr>
                        <m:sty m:val="p"/>
                      </m:rPr>
                      <a:rPr lang="en-US">
                        <a:solidFill>
                          <a:prstClr val="black"/>
                        </a:solidFill>
                        <a:latin typeface="Cambria Math" panose="02040503050406030204" pitchFamily="18" charset="0"/>
                      </a:rPr>
                      <m:t>CaC</m:t>
                    </m:r>
                    <m:sSub>
                      <m:sSubPr>
                        <m:ctrlPr>
                          <a:rPr lang="en-US" i="1">
                            <a:solidFill>
                              <a:prstClr val="black"/>
                            </a:solidFill>
                            <a:latin typeface="Cambria Math" panose="02040503050406030204" pitchFamily="18" charset="0"/>
                          </a:rPr>
                        </m:ctrlPr>
                      </m:sSubPr>
                      <m:e>
                        <m:r>
                          <m:rPr>
                            <m:sty m:val="p"/>
                          </m:rPr>
                          <a:rPr lang="en-US">
                            <a:solidFill>
                              <a:prstClr val="black"/>
                            </a:solidFill>
                            <a:latin typeface="Cambria Math" panose="02040503050406030204" pitchFamily="18" charset="0"/>
                          </a:rPr>
                          <m:t>O</m:t>
                        </m:r>
                      </m:e>
                      <m:sub>
                        <m:r>
                          <a:rPr lang="en-US">
                            <a:solidFill>
                              <a:prstClr val="black"/>
                            </a:solidFill>
                            <a:latin typeface="Cambria Math" panose="02040503050406030204" pitchFamily="18" charset="0"/>
                          </a:rPr>
                          <m:t>3</m:t>
                        </m:r>
                      </m:sub>
                    </m:sSub>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𝑠</m:t>
                        </m:r>
                      </m:e>
                    </m:d>
                    <m:r>
                      <a:rPr lang="en-US">
                        <a:solidFill>
                          <a:prstClr val="black"/>
                        </a:solidFill>
                        <a:latin typeface="Cambria Math" panose="02040503050406030204" pitchFamily="18" charset="0"/>
                        <a:ea typeface="Cambria Math" panose="02040503050406030204" pitchFamily="18" charset="0"/>
                      </a:rPr>
                      <m:t>⇄</m:t>
                    </m:r>
                    <m:r>
                      <m:rPr>
                        <m:sty m:val="p"/>
                      </m:rPr>
                      <a:rPr lang="en-US" b="0" i="0" smtClean="0">
                        <a:solidFill>
                          <a:prstClr val="black"/>
                        </a:solidFill>
                        <a:latin typeface="Cambria Math" panose="02040503050406030204" pitchFamily="18" charset="0"/>
                        <a:ea typeface="Cambria Math" panose="02040503050406030204" pitchFamily="18" charset="0"/>
                      </a:rPr>
                      <m:t>Ca</m:t>
                    </m:r>
                    <m:r>
                      <m:rPr>
                        <m:sty m:val="p"/>
                      </m:rPr>
                      <a:rPr lang="en-US">
                        <a:solidFill>
                          <a:prstClr val="black"/>
                        </a:solidFill>
                        <a:latin typeface="Cambria Math" panose="02040503050406030204" pitchFamily="18" charset="0"/>
                        <a:ea typeface="Cambria Math" panose="02040503050406030204" pitchFamily="18" charset="0"/>
                      </a:rPr>
                      <m:t>O</m:t>
                    </m:r>
                    <m:d>
                      <m:dPr>
                        <m:ctrlPr>
                          <a:rPr lang="en-US" i="1">
                            <a:solidFill>
                              <a:prstClr val="black"/>
                            </a:solidFill>
                            <a:latin typeface="Cambria Math" panose="02040503050406030204" pitchFamily="18" charset="0"/>
                            <a:ea typeface="Cambria Math" panose="02040503050406030204" pitchFamily="18" charset="0"/>
                          </a:rPr>
                        </m:ctrlPr>
                      </m:dPr>
                      <m:e>
                        <m:r>
                          <a:rPr lang="en-US" i="1">
                            <a:solidFill>
                              <a:prstClr val="black"/>
                            </a:solidFill>
                            <a:latin typeface="Cambria Math" panose="02040503050406030204" pitchFamily="18" charset="0"/>
                            <a:ea typeface="Cambria Math" panose="02040503050406030204" pitchFamily="18" charset="0"/>
                          </a:rPr>
                          <m:t>𝑠</m:t>
                        </m:r>
                      </m:e>
                    </m:d>
                    <m:r>
                      <a:rPr lang="en-US">
                        <a:solidFill>
                          <a:prstClr val="black"/>
                        </a:solidFill>
                        <a:latin typeface="Cambria Math" panose="02040503050406030204" pitchFamily="18" charset="0"/>
                        <a:ea typeface="Cambria Math" panose="02040503050406030204" pitchFamily="18" charset="0"/>
                      </a:rPr>
                      <m:t>+ </m:t>
                    </m:r>
                    <m:sSub>
                      <m:sSubPr>
                        <m:ctrlPr>
                          <a:rPr lang="en-US" i="1">
                            <a:solidFill>
                              <a:prstClr val="black"/>
                            </a:solidFill>
                            <a:latin typeface="Cambria Math" panose="02040503050406030204" pitchFamily="18" charset="0"/>
                            <a:ea typeface="Cambria Math" panose="02040503050406030204" pitchFamily="18" charset="0"/>
                          </a:rPr>
                        </m:ctrlPr>
                      </m:sSubPr>
                      <m:e>
                        <m:r>
                          <m:rPr>
                            <m:sty m:val="p"/>
                          </m:rPr>
                          <a:rPr lang="en-US">
                            <a:solidFill>
                              <a:prstClr val="black"/>
                            </a:solidFill>
                            <a:latin typeface="Cambria Math" panose="02040503050406030204" pitchFamily="18" charset="0"/>
                            <a:ea typeface="Cambria Math" panose="02040503050406030204" pitchFamily="18" charset="0"/>
                          </a:rPr>
                          <m:t>CO</m:t>
                        </m:r>
                      </m:e>
                      <m:sub>
                        <m:r>
                          <a:rPr lang="en-US">
                            <a:solidFill>
                              <a:prstClr val="black"/>
                            </a:solidFill>
                            <a:latin typeface="Cambria Math" panose="02040503050406030204" pitchFamily="18" charset="0"/>
                            <a:ea typeface="Cambria Math" panose="02040503050406030204" pitchFamily="18" charset="0"/>
                          </a:rPr>
                          <m:t>2</m:t>
                        </m:r>
                      </m:sub>
                    </m:sSub>
                    <m:d>
                      <m:dPr>
                        <m:ctrlPr>
                          <a:rPr lang="en-US" i="1">
                            <a:solidFill>
                              <a:prstClr val="black"/>
                            </a:solidFill>
                            <a:latin typeface="Cambria Math" panose="02040503050406030204" pitchFamily="18" charset="0"/>
                            <a:ea typeface="Cambria Math" panose="02040503050406030204" pitchFamily="18" charset="0"/>
                          </a:rPr>
                        </m:ctrlPr>
                      </m:dPr>
                      <m:e>
                        <m:r>
                          <a:rPr lang="en-US" i="1">
                            <a:solidFill>
                              <a:prstClr val="black"/>
                            </a:solidFill>
                            <a:latin typeface="Cambria Math" panose="02040503050406030204" pitchFamily="18" charset="0"/>
                            <a:ea typeface="Cambria Math" panose="02040503050406030204" pitchFamily="18" charset="0"/>
                          </a:rPr>
                          <m:t>𝑔</m:t>
                        </m:r>
                      </m:e>
                    </m:d>
                  </m:oMath>
                </a14:m>
                <a:endParaRPr lang="en-US" dirty="0"/>
              </a:p>
              <a:p>
                <a:pPr marL="1944688" indent="-115888">
                  <a:spcAft>
                    <a:spcPts val="1000"/>
                  </a:spcAft>
                  <a:buAutoNum type="alphaLcParenBoth"/>
                </a:pPr>
                <a:r>
                  <a:rPr lang="en-US" b="0" dirty="0">
                    <a:solidFill>
                      <a:prstClr val="black"/>
                    </a:solidFill>
                  </a:rPr>
                  <a:t> </a:t>
                </a:r>
                <a14:m>
                  <m:oMath xmlns:m="http://schemas.openxmlformats.org/officeDocument/2006/math">
                    <m:r>
                      <m:rPr>
                        <m:sty m:val="p"/>
                      </m:rPr>
                      <a:rPr lang="en-US" b="0" i="0" smtClean="0">
                        <a:solidFill>
                          <a:prstClr val="black"/>
                        </a:solidFill>
                        <a:latin typeface="Cambria Math" panose="02040503050406030204" pitchFamily="18" charset="0"/>
                      </a:rPr>
                      <m:t>Hg</m:t>
                    </m:r>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𝑙</m:t>
                        </m:r>
                      </m:e>
                    </m:d>
                    <m:r>
                      <a:rPr lang="en-US">
                        <a:solidFill>
                          <a:prstClr val="black"/>
                        </a:solidFill>
                        <a:latin typeface="Cambria Math" panose="02040503050406030204" pitchFamily="18" charset="0"/>
                      </a:rPr>
                      <m:t>+</m:t>
                    </m:r>
                    <m:sSup>
                      <m:sSupPr>
                        <m:ctrlPr>
                          <a:rPr lang="en-US" i="1" smtClean="0">
                            <a:solidFill>
                              <a:prstClr val="black"/>
                            </a:solidFill>
                            <a:latin typeface="Cambria Math" panose="02040503050406030204" pitchFamily="18" charset="0"/>
                          </a:rPr>
                        </m:ctrlPr>
                      </m:sSupPr>
                      <m:e>
                        <m:r>
                          <m:rPr>
                            <m:sty m:val="p"/>
                          </m:rPr>
                          <a:rPr lang="en-US" b="0" i="0" smtClean="0">
                            <a:solidFill>
                              <a:prstClr val="black"/>
                            </a:solidFill>
                            <a:latin typeface="Cambria Math" panose="02040503050406030204" pitchFamily="18" charset="0"/>
                          </a:rPr>
                          <m:t>Hg</m:t>
                        </m:r>
                      </m:e>
                      <m:sup>
                        <m:r>
                          <a:rPr lang="en-US" b="0" i="1" smtClean="0">
                            <a:solidFill>
                              <a:prstClr val="black"/>
                            </a:solidFill>
                            <a:latin typeface="Cambria Math" panose="02040503050406030204" pitchFamily="18" charset="0"/>
                          </a:rPr>
                          <m:t>2</m:t>
                        </m:r>
                        <m:r>
                          <a:rPr lang="en-US" b="0" i="1" smtClean="0">
                            <a:solidFill>
                              <a:prstClr val="black"/>
                            </a:solidFill>
                            <a:latin typeface="Cambria Math" panose="02040503050406030204" pitchFamily="18" charset="0"/>
                            <a:ea typeface="Cambria Math" panose="02040503050406030204" pitchFamily="18" charset="0"/>
                          </a:rPr>
                          <m:t>+</m:t>
                        </m:r>
                      </m:sup>
                    </m:sSup>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𝑎𝑞</m:t>
                        </m:r>
                      </m:e>
                    </m:d>
                    <m:r>
                      <a:rPr lang="en-US">
                        <a:solidFill>
                          <a:prstClr val="black"/>
                        </a:solidFill>
                        <a:latin typeface="Cambria Math" panose="02040503050406030204" pitchFamily="18" charset="0"/>
                        <a:ea typeface="Cambria Math" panose="02040503050406030204" pitchFamily="18" charset="0"/>
                      </a:rPr>
                      <m:t>⇄</m:t>
                    </m:r>
                    <m:r>
                      <m:rPr>
                        <m:sty m:val="p"/>
                      </m:rPr>
                      <a:rPr lang="en-US">
                        <a:solidFill>
                          <a:prstClr val="black"/>
                        </a:solidFill>
                        <a:latin typeface="Cambria Math" panose="02040503050406030204" pitchFamily="18" charset="0"/>
                        <a:ea typeface="Cambria Math" panose="02040503050406030204" pitchFamily="18" charset="0"/>
                      </a:rPr>
                      <m:t>H</m:t>
                    </m:r>
                    <m:sSubSup>
                      <m:sSubSupPr>
                        <m:ctrlPr>
                          <a:rPr lang="en-US" i="1">
                            <a:solidFill>
                              <a:prstClr val="black"/>
                            </a:solidFill>
                            <a:latin typeface="Cambria Math" panose="02040503050406030204" pitchFamily="18" charset="0"/>
                            <a:ea typeface="Cambria Math" panose="02040503050406030204" pitchFamily="18" charset="0"/>
                          </a:rPr>
                        </m:ctrlPr>
                      </m:sSubSupPr>
                      <m:e>
                        <m:r>
                          <m:rPr>
                            <m:sty m:val="p"/>
                          </m:rPr>
                          <a:rPr lang="en-US">
                            <a:solidFill>
                              <a:prstClr val="black"/>
                            </a:solidFill>
                            <a:latin typeface="Cambria Math" panose="02040503050406030204" pitchFamily="18" charset="0"/>
                            <a:ea typeface="Cambria Math" panose="02040503050406030204" pitchFamily="18" charset="0"/>
                          </a:rPr>
                          <m:t>g</m:t>
                        </m:r>
                      </m:e>
                      <m:sub>
                        <m:r>
                          <a:rPr lang="en-US">
                            <a:solidFill>
                              <a:prstClr val="black"/>
                            </a:solidFill>
                            <a:latin typeface="Cambria Math" panose="02040503050406030204" pitchFamily="18" charset="0"/>
                            <a:ea typeface="Cambria Math" panose="02040503050406030204" pitchFamily="18" charset="0"/>
                          </a:rPr>
                          <m:t>2</m:t>
                        </m:r>
                      </m:sub>
                      <m:sup>
                        <m:r>
                          <a:rPr lang="en-US">
                            <a:solidFill>
                              <a:prstClr val="black"/>
                            </a:solidFill>
                            <a:latin typeface="Cambria Math" panose="02040503050406030204" pitchFamily="18" charset="0"/>
                            <a:ea typeface="Cambria Math" panose="02040503050406030204" pitchFamily="18" charset="0"/>
                          </a:rPr>
                          <m:t>2+</m:t>
                        </m:r>
                      </m:sup>
                    </m:sSubSup>
                    <m:d>
                      <m:dPr>
                        <m:ctrlPr>
                          <a:rPr lang="en-US" i="1">
                            <a:solidFill>
                              <a:prstClr val="black"/>
                            </a:solidFill>
                            <a:latin typeface="Cambria Math" panose="02040503050406030204" pitchFamily="18" charset="0"/>
                            <a:ea typeface="Cambria Math" panose="02040503050406030204" pitchFamily="18" charset="0"/>
                          </a:rPr>
                        </m:ctrlPr>
                      </m:dPr>
                      <m:e>
                        <m:r>
                          <a:rPr lang="en-US" i="1">
                            <a:solidFill>
                              <a:prstClr val="black"/>
                            </a:solidFill>
                            <a:latin typeface="Cambria Math" panose="02040503050406030204" pitchFamily="18" charset="0"/>
                            <a:ea typeface="Cambria Math" panose="02040503050406030204" pitchFamily="18" charset="0"/>
                          </a:rPr>
                          <m:t>𝑎𝑞</m:t>
                        </m:r>
                      </m:e>
                    </m:d>
                  </m:oMath>
                </a14:m>
                <a:endParaRPr lang="en-US" dirty="0"/>
              </a:p>
              <a:p>
                <a:pPr marL="1944688" indent="-115888">
                  <a:spcAft>
                    <a:spcPts val="1000"/>
                  </a:spcAft>
                  <a:buAutoNum type="alphaLcParenBoth"/>
                </a:pPr>
                <a:r>
                  <a:rPr lang="en-US" dirty="0"/>
                  <a:t> </a:t>
                </a:r>
                <a14:m>
                  <m:oMath xmlns:m="http://schemas.openxmlformats.org/officeDocument/2006/math">
                    <m:r>
                      <a:rPr lang="en-US" i="1">
                        <a:solidFill>
                          <a:prstClr val="black"/>
                        </a:solidFill>
                        <a:latin typeface="Cambria Math" panose="02040503050406030204" pitchFamily="18" charset="0"/>
                      </a:rPr>
                      <m:t>2</m:t>
                    </m:r>
                    <m:r>
                      <m:rPr>
                        <m:sty m:val="p"/>
                      </m:rPr>
                      <a:rPr lang="en-US" b="0" i="0" smtClean="0">
                        <a:solidFill>
                          <a:prstClr val="black"/>
                        </a:solidFill>
                        <a:latin typeface="Cambria Math" panose="02040503050406030204" pitchFamily="18" charset="0"/>
                      </a:rPr>
                      <m:t>Fe</m:t>
                    </m:r>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𝑠</m:t>
                        </m:r>
                      </m:e>
                    </m:d>
                    <m:r>
                      <a:rPr lang="en-US" i="1">
                        <a:solidFill>
                          <a:prstClr val="black"/>
                        </a:solidFill>
                        <a:latin typeface="Cambria Math" panose="02040503050406030204" pitchFamily="18" charset="0"/>
                      </a:rPr>
                      <m:t>+3</m:t>
                    </m:r>
                    <m:sSub>
                      <m:sSubPr>
                        <m:ctrlPr>
                          <a:rPr lang="en-US" i="1">
                            <a:solidFill>
                              <a:prstClr val="black"/>
                            </a:solidFill>
                            <a:latin typeface="Cambria Math" panose="02040503050406030204" pitchFamily="18" charset="0"/>
                          </a:rPr>
                        </m:ctrlPr>
                      </m:sSubPr>
                      <m:e>
                        <m:r>
                          <m:rPr>
                            <m:sty m:val="p"/>
                          </m:rPr>
                          <a:rPr lang="en-US" i="0">
                            <a:solidFill>
                              <a:prstClr val="black"/>
                            </a:solidFill>
                            <a:latin typeface="Cambria Math" panose="02040503050406030204" pitchFamily="18" charset="0"/>
                          </a:rPr>
                          <m:t>H</m:t>
                        </m:r>
                      </m:e>
                      <m:sub>
                        <m:r>
                          <a:rPr lang="en-US" i="1">
                            <a:solidFill>
                              <a:prstClr val="black"/>
                            </a:solidFill>
                            <a:latin typeface="Cambria Math" panose="02040503050406030204" pitchFamily="18" charset="0"/>
                          </a:rPr>
                          <m:t>2</m:t>
                        </m:r>
                      </m:sub>
                    </m:sSub>
                    <m:r>
                      <m:rPr>
                        <m:sty m:val="p"/>
                      </m:rPr>
                      <a:rPr lang="en-US" i="0">
                        <a:solidFill>
                          <a:prstClr val="black"/>
                        </a:solidFill>
                        <a:latin typeface="Cambria Math" panose="02040503050406030204" pitchFamily="18" charset="0"/>
                      </a:rPr>
                      <m:t>O</m:t>
                    </m:r>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𝑙</m:t>
                        </m:r>
                      </m:e>
                    </m:d>
                    <m: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m:rPr>
                            <m:sty m:val="p"/>
                          </m:rPr>
                          <a:rPr lang="en-US" i="0">
                            <a:solidFill>
                              <a:prstClr val="black"/>
                            </a:solidFill>
                            <a:latin typeface="Cambria Math" panose="02040503050406030204" pitchFamily="18" charset="0"/>
                            <a:ea typeface="Cambria Math" panose="02040503050406030204" pitchFamily="18" charset="0"/>
                          </a:rPr>
                          <m:t>Fe</m:t>
                        </m:r>
                      </m:e>
                      <m:sub>
                        <m:r>
                          <a:rPr lang="en-US" i="1">
                            <a:solidFill>
                              <a:prstClr val="black"/>
                            </a:solidFill>
                            <a:latin typeface="Cambria Math" panose="02040503050406030204" pitchFamily="18" charset="0"/>
                            <a:ea typeface="Cambria Math" panose="02040503050406030204" pitchFamily="18" charset="0"/>
                          </a:rPr>
                          <m:t>2</m:t>
                        </m:r>
                      </m:sub>
                    </m:sSub>
                    <m:sSub>
                      <m:sSubPr>
                        <m:ctrlPr>
                          <a:rPr lang="en-US" i="1">
                            <a:solidFill>
                              <a:prstClr val="black"/>
                            </a:solidFill>
                            <a:latin typeface="Cambria Math" panose="02040503050406030204" pitchFamily="18" charset="0"/>
                            <a:ea typeface="Cambria Math" panose="02040503050406030204" pitchFamily="18" charset="0"/>
                          </a:rPr>
                        </m:ctrlPr>
                      </m:sSubPr>
                      <m:e>
                        <m:r>
                          <m:rPr>
                            <m:sty m:val="p"/>
                          </m:rPr>
                          <a:rPr lang="en-US" i="0">
                            <a:solidFill>
                              <a:prstClr val="black"/>
                            </a:solidFill>
                            <a:latin typeface="Cambria Math" panose="02040503050406030204" pitchFamily="18" charset="0"/>
                            <a:ea typeface="Cambria Math" panose="02040503050406030204" pitchFamily="18" charset="0"/>
                          </a:rPr>
                          <m:t>O</m:t>
                        </m:r>
                      </m:e>
                      <m:sub>
                        <m:r>
                          <a:rPr lang="en-US" i="1">
                            <a:solidFill>
                              <a:prstClr val="black"/>
                            </a:solidFill>
                            <a:latin typeface="Cambria Math" panose="02040503050406030204" pitchFamily="18" charset="0"/>
                            <a:ea typeface="Cambria Math" panose="02040503050406030204" pitchFamily="18" charset="0"/>
                          </a:rPr>
                          <m:t>3</m:t>
                        </m:r>
                      </m:sub>
                    </m:sSub>
                    <m:d>
                      <m:dPr>
                        <m:ctrlPr>
                          <a:rPr lang="en-US" i="1" smtClean="0">
                            <a:solidFill>
                              <a:prstClr val="black"/>
                            </a:solidFill>
                            <a:latin typeface="Cambria Math" panose="02040503050406030204" pitchFamily="18" charset="0"/>
                            <a:ea typeface="Cambria Math" panose="02040503050406030204" pitchFamily="18" charset="0"/>
                          </a:rPr>
                        </m:ctrlPr>
                      </m:dPr>
                      <m:e>
                        <m:r>
                          <a:rPr lang="en-US" b="0" i="1" smtClean="0">
                            <a:solidFill>
                              <a:prstClr val="black"/>
                            </a:solidFill>
                            <a:latin typeface="Cambria Math" panose="02040503050406030204" pitchFamily="18" charset="0"/>
                            <a:ea typeface="Cambria Math" panose="02040503050406030204" pitchFamily="18" charset="0"/>
                          </a:rPr>
                          <m:t>𝑠</m:t>
                        </m:r>
                      </m:e>
                    </m:d>
                    <m:r>
                      <a:rPr lang="en-US" i="1">
                        <a:solidFill>
                          <a:prstClr val="black"/>
                        </a:solidFill>
                        <a:latin typeface="Cambria Math" panose="02040503050406030204" pitchFamily="18" charset="0"/>
                        <a:ea typeface="Cambria Math" panose="02040503050406030204" pitchFamily="18" charset="0"/>
                      </a:rPr>
                      <m:t>+2</m:t>
                    </m:r>
                    <m:sSub>
                      <m:sSubPr>
                        <m:ctrlPr>
                          <a:rPr lang="en-US" i="1">
                            <a:solidFill>
                              <a:prstClr val="black"/>
                            </a:solidFill>
                            <a:latin typeface="Cambria Math" panose="02040503050406030204" pitchFamily="18" charset="0"/>
                            <a:ea typeface="Cambria Math" panose="02040503050406030204" pitchFamily="18" charset="0"/>
                          </a:rPr>
                        </m:ctrlPr>
                      </m:sSubPr>
                      <m:e>
                        <m:r>
                          <m:rPr>
                            <m:sty m:val="p"/>
                          </m:rPr>
                          <a:rPr lang="en-US" i="0">
                            <a:solidFill>
                              <a:prstClr val="black"/>
                            </a:solidFill>
                            <a:latin typeface="Cambria Math" panose="02040503050406030204" pitchFamily="18" charset="0"/>
                            <a:ea typeface="Cambria Math" panose="02040503050406030204" pitchFamily="18" charset="0"/>
                          </a:rPr>
                          <m:t>H</m:t>
                        </m:r>
                      </m:e>
                      <m:sub>
                        <m:r>
                          <a:rPr lang="en-US" i="1">
                            <a:solidFill>
                              <a:prstClr val="black"/>
                            </a:solidFill>
                            <a:latin typeface="Cambria Math" panose="02040503050406030204" pitchFamily="18" charset="0"/>
                            <a:ea typeface="Cambria Math" panose="02040503050406030204" pitchFamily="18" charset="0"/>
                          </a:rPr>
                          <m:t>2</m:t>
                        </m:r>
                      </m:sub>
                    </m:sSub>
                    <m:d>
                      <m:dPr>
                        <m:ctrlPr>
                          <a:rPr lang="en-US" i="1">
                            <a:solidFill>
                              <a:prstClr val="black"/>
                            </a:solidFill>
                            <a:latin typeface="Cambria Math" panose="02040503050406030204" pitchFamily="18" charset="0"/>
                            <a:ea typeface="Cambria Math" panose="02040503050406030204" pitchFamily="18" charset="0"/>
                          </a:rPr>
                        </m:ctrlPr>
                      </m:dPr>
                      <m:e>
                        <m:r>
                          <a:rPr lang="en-US" i="1">
                            <a:solidFill>
                              <a:prstClr val="black"/>
                            </a:solidFill>
                            <a:latin typeface="Cambria Math" panose="02040503050406030204" pitchFamily="18" charset="0"/>
                            <a:ea typeface="Cambria Math" panose="02040503050406030204" pitchFamily="18" charset="0"/>
                          </a:rPr>
                          <m:t>𝑔</m:t>
                        </m:r>
                      </m:e>
                    </m:d>
                  </m:oMath>
                </a14:m>
                <a:endParaRPr lang="en-US" dirty="0"/>
              </a:p>
              <a:p>
                <a:pPr marL="1944688" indent="-115888">
                  <a:buAutoNum type="alphaLcParenBoth"/>
                </a:pPr>
                <a:r>
                  <a:rPr lang="en-US" dirty="0"/>
                  <a:t> </a:t>
                </a:r>
                <a14:m>
                  <m:oMath xmlns:m="http://schemas.openxmlformats.org/officeDocument/2006/math">
                    <m:sSub>
                      <m:sSubPr>
                        <m:ctrlPr>
                          <a:rPr lang="en-US" i="1">
                            <a:solidFill>
                              <a:prstClr val="black"/>
                            </a:solidFill>
                            <a:latin typeface="Cambria Math" panose="02040503050406030204" pitchFamily="18" charset="0"/>
                          </a:rPr>
                        </m:ctrlPr>
                      </m:sSubPr>
                      <m:e>
                        <m:r>
                          <m:rPr>
                            <m:sty m:val="p"/>
                          </m:rPr>
                          <a:rPr lang="en-US" i="0">
                            <a:solidFill>
                              <a:prstClr val="black"/>
                            </a:solidFill>
                            <a:latin typeface="Cambria Math" panose="02040503050406030204" pitchFamily="18" charset="0"/>
                          </a:rPr>
                          <m:t>O</m:t>
                        </m:r>
                      </m:e>
                      <m:sub>
                        <m:r>
                          <a:rPr lang="en-US" i="1">
                            <a:solidFill>
                              <a:prstClr val="black"/>
                            </a:solidFill>
                            <a:latin typeface="Cambria Math" panose="02040503050406030204" pitchFamily="18" charset="0"/>
                          </a:rPr>
                          <m:t>2</m:t>
                        </m:r>
                      </m:sub>
                    </m:sSub>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𝑔</m:t>
                        </m:r>
                      </m:e>
                    </m:d>
                    <m:r>
                      <a:rPr lang="en-US" i="1">
                        <a:solidFill>
                          <a:prstClr val="black"/>
                        </a:solidFill>
                        <a:latin typeface="Cambria Math" panose="02040503050406030204" pitchFamily="18" charset="0"/>
                      </a:rPr>
                      <m:t>+2</m:t>
                    </m:r>
                    <m:sSub>
                      <m:sSubPr>
                        <m:ctrlPr>
                          <a:rPr lang="en-US" i="1">
                            <a:solidFill>
                              <a:prstClr val="black"/>
                            </a:solidFill>
                            <a:latin typeface="Cambria Math" panose="02040503050406030204" pitchFamily="18" charset="0"/>
                          </a:rPr>
                        </m:ctrlPr>
                      </m:sSubPr>
                      <m:e>
                        <m:r>
                          <m:rPr>
                            <m:sty m:val="p"/>
                          </m:rPr>
                          <a:rPr lang="en-US" i="0">
                            <a:solidFill>
                              <a:prstClr val="black"/>
                            </a:solidFill>
                            <a:latin typeface="Cambria Math" panose="02040503050406030204" pitchFamily="18" charset="0"/>
                          </a:rPr>
                          <m:t>H</m:t>
                        </m:r>
                      </m:e>
                      <m:sub>
                        <m:r>
                          <a:rPr lang="en-US" i="1">
                            <a:solidFill>
                              <a:prstClr val="black"/>
                            </a:solidFill>
                            <a:latin typeface="Cambria Math" panose="02040503050406030204" pitchFamily="18" charset="0"/>
                          </a:rPr>
                          <m:t>2</m:t>
                        </m:r>
                      </m:sub>
                    </m:sSub>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𝑔</m:t>
                        </m:r>
                      </m:e>
                    </m:d>
                    <m:r>
                      <a:rPr lang="en-US" i="1">
                        <a:solidFill>
                          <a:prstClr val="black"/>
                        </a:solidFill>
                        <a:latin typeface="Cambria Math" panose="02040503050406030204" pitchFamily="18" charset="0"/>
                        <a:ea typeface="Cambria Math" panose="02040503050406030204" pitchFamily="18" charset="0"/>
                      </a:rPr>
                      <m:t>⇄2</m:t>
                    </m:r>
                    <m:sSub>
                      <m:sSubPr>
                        <m:ctrlPr>
                          <a:rPr lang="en-US" i="1">
                            <a:solidFill>
                              <a:prstClr val="black"/>
                            </a:solidFill>
                            <a:latin typeface="Cambria Math" panose="02040503050406030204" pitchFamily="18" charset="0"/>
                            <a:ea typeface="Cambria Math" panose="02040503050406030204" pitchFamily="18" charset="0"/>
                          </a:rPr>
                        </m:ctrlPr>
                      </m:sSubPr>
                      <m:e>
                        <m:r>
                          <m:rPr>
                            <m:sty m:val="p"/>
                          </m:rPr>
                          <a:rPr lang="en-US" i="0">
                            <a:solidFill>
                              <a:prstClr val="black"/>
                            </a:solidFill>
                            <a:latin typeface="Cambria Math" panose="02040503050406030204" pitchFamily="18" charset="0"/>
                            <a:ea typeface="Cambria Math" panose="02040503050406030204" pitchFamily="18" charset="0"/>
                          </a:rPr>
                          <m:t>H</m:t>
                        </m:r>
                      </m:e>
                      <m:sub>
                        <m:r>
                          <a:rPr lang="en-US" i="1">
                            <a:solidFill>
                              <a:prstClr val="black"/>
                            </a:solidFill>
                            <a:latin typeface="Cambria Math" panose="02040503050406030204" pitchFamily="18" charset="0"/>
                            <a:ea typeface="Cambria Math" panose="02040503050406030204" pitchFamily="18" charset="0"/>
                          </a:rPr>
                          <m:t>2</m:t>
                        </m:r>
                      </m:sub>
                    </m:sSub>
                    <m:r>
                      <m:rPr>
                        <m:sty m:val="p"/>
                      </m:rPr>
                      <a:rPr lang="en-US" i="0">
                        <a:solidFill>
                          <a:prstClr val="black"/>
                        </a:solidFill>
                        <a:latin typeface="Cambria Math" panose="02040503050406030204" pitchFamily="18" charset="0"/>
                        <a:ea typeface="Cambria Math" panose="02040503050406030204" pitchFamily="18" charset="0"/>
                      </a:rPr>
                      <m:t>O</m:t>
                    </m:r>
                    <m:d>
                      <m:dPr>
                        <m:ctrlPr>
                          <a:rPr lang="en-US" i="1">
                            <a:solidFill>
                              <a:prstClr val="black"/>
                            </a:solidFill>
                            <a:latin typeface="Cambria Math" panose="02040503050406030204" pitchFamily="18" charset="0"/>
                            <a:ea typeface="Cambria Math" panose="02040503050406030204" pitchFamily="18" charset="0"/>
                          </a:rPr>
                        </m:ctrlPr>
                      </m:dPr>
                      <m:e>
                        <m:r>
                          <a:rPr lang="en-US" i="1">
                            <a:solidFill>
                              <a:prstClr val="black"/>
                            </a:solidFill>
                            <a:latin typeface="Cambria Math" panose="02040503050406030204" pitchFamily="18" charset="0"/>
                            <a:ea typeface="Cambria Math" panose="02040503050406030204" pitchFamily="18" charset="0"/>
                          </a:rPr>
                          <m:t>𝑙</m:t>
                        </m:r>
                      </m:e>
                    </m:d>
                  </m:oMath>
                </a14:m>
                <a:r>
                  <a:rPr lang="en-US" dirty="0"/>
                  <a:t>.</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55098"/>
                <a:ext cx="9081655" cy="5445702"/>
              </a:xfrm>
              <a:blipFill>
                <a:blip r:embed="rId3"/>
                <a:stretch>
                  <a:fillRect l="-1342" t="-1120"/>
                </a:stretch>
              </a:blipFill>
            </p:spPr>
            <p:txBody>
              <a:bodyPr/>
              <a:lstStyle/>
              <a:p>
                <a:r>
                  <a:rPr lang="en-US">
                    <a:noFill/>
                  </a:rPr>
                  <a:t> </a:t>
                </a:r>
              </a:p>
            </p:txBody>
          </p:sp>
        </mc:Fallback>
      </mc:AlternateContent>
    </p:spTree>
    <p:extLst>
      <p:ext uri="{BB962C8B-B14F-4D97-AF65-F5344CB8AC3E}">
        <p14:creationId xmlns:p14="http://schemas.microsoft.com/office/powerpoint/2010/main" val="2698643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1050" algn="l"/>
                <a:tab pos="3484563" algn="l"/>
              </a:tabLst>
            </a:pPr>
            <a:r>
              <a:rPr lang="en-US" b="1" dirty="0">
                <a:solidFill>
                  <a:srgbClr val="FFF799"/>
                </a:solidFill>
              </a:rPr>
              <a:t>SAMPLE PROBLEM</a:t>
            </a:r>
            <a:r>
              <a:rPr lang="en-US" dirty="0"/>
              <a:t>	</a:t>
            </a:r>
            <a:r>
              <a:rPr lang="en-US" b="1" dirty="0">
                <a:solidFill>
                  <a:schemeClr val="bg1"/>
                </a:solidFill>
              </a:rPr>
              <a:t>15.3	Solution</a:t>
            </a:r>
            <a:endParaRPr lang="en-US" dirty="0"/>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61571"/>
                <a:ext cx="8929255" cy="2743201"/>
              </a:xfrm>
            </p:spPr>
            <p:txBody>
              <a:bodyPr/>
              <a:lstStyle/>
              <a:p>
                <a:pPr marL="2003425" indent="-174625">
                  <a:spcBef>
                    <a:spcPts val="0"/>
                  </a:spcBef>
                  <a:spcAft>
                    <a:spcPts val="2000"/>
                  </a:spcAft>
                  <a:buAutoNum type="alphaLcParenBoth"/>
                </a:pPr>
                <a:r>
                  <a:rPr lang="en-US" sz="2600" dirty="0">
                    <a:solidFill>
                      <a:prstClr val="black"/>
                    </a:solidFill>
                  </a:rPr>
                  <a:t> </a:t>
                </a:r>
                <a14:m>
                  <m:oMath xmlns:m="http://schemas.openxmlformats.org/officeDocument/2006/math">
                    <m:r>
                      <m:rPr>
                        <m:sty m:val="p"/>
                      </m:rPr>
                      <a:rPr lang="en-US" sz="2600">
                        <a:solidFill>
                          <a:prstClr val="black"/>
                        </a:solidFill>
                        <a:latin typeface="Cambria Math" panose="02040503050406030204" pitchFamily="18" charset="0"/>
                      </a:rPr>
                      <m:t>CaC</m:t>
                    </m:r>
                    <m:sSub>
                      <m:sSubPr>
                        <m:ctrlPr>
                          <a:rPr lang="en-US" sz="2600" i="1">
                            <a:solidFill>
                              <a:prstClr val="black"/>
                            </a:solidFill>
                            <a:latin typeface="Cambria Math" panose="02040503050406030204" pitchFamily="18" charset="0"/>
                          </a:rPr>
                        </m:ctrlPr>
                      </m:sSubPr>
                      <m:e>
                        <m:r>
                          <m:rPr>
                            <m:sty m:val="p"/>
                          </m:rPr>
                          <a:rPr lang="en-US" sz="2600">
                            <a:solidFill>
                              <a:prstClr val="black"/>
                            </a:solidFill>
                            <a:latin typeface="Cambria Math" panose="02040503050406030204" pitchFamily="18" charset="0"/>
                          </a:rPr>
                          <m:t>O</m:t>
                        </m:r>
                      </m:e>
                      <m:sub>
                        <m:r>
                          <a:rPr lang="en-US" sz="2600">
                            <a:solidFill>
                              <a:prstClr val="black"/>
                            </a:solidFill>
                            <a:latin typeface="Cambria Math" panose="02040503050406030204" pitchFamily="18" charset="0"/>
                          </a:rPr>
                          <m:t>3</m:t>
                        </m:r>
                      </m:sub>
                    </m:sSub>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𝑠</m:t>
                        </m:r>
                      </m:e>
                    </m:d>
                    <m:r>
                      <a:rPr lang="en-US" sz="2600">
                        <a:solidFill>
                          <a:prstClr val="black"/>
                        </a:solidFill>
                        <a:latin typeface="Cambria Math" panose="02040503050406030204" pitchFamily="18" charset="0"/>
                        <a:ea typeface="Cambria Math" panose="02040503050406030204" pitchFamily="18" charset="0"/>
                      </a:rPr>
                      <m:t>⇄</m:t>
                    </m:r>
                    <m:r>
                      <m:rPr>
                        <m:sty m:val="p"/>
                      </m:rPr>
                      <a:rPr lang="en-US" sz="2600" b="0" i="0" smtClean="0">
                        <a:solidFill>
                          <a:prstClr val="black"/>
                        </a:solidFill>
                        <a:latin typeface="Cambria Math" panose="02040503050406030204" pitchFamily="18" charset="0"/>
                        <a:ea typeface="Cambria Math" panose="02040503050406030204" pitchFamily="18" charset="0"/>
                      </a:rPr>
                      <m:t>Ca</m:t>
                    </m:r>
                    <m:r>
                      <m:rPr>
                        <m:sty m:val="p"/>
                      </m:rPr>
                      <a:rPr lang="en-US" sz="2600">
                        <a:solidFill>
                          <a:prstClr val="black"/>
                        </a:solidFill>
                        <a:latin typeface="Cambria Math" panose="02040503050406030204" pitchFamily="18" charset="0"/>
                        <a:ea typeface="Cambria Math" panose="02040503050406030204" pitchFamily="18" charset="0"/>
                      </a:rPr>
                      <m:t>O</m:t>
                    </m:r>
                    <m:d>
                      <m:dPr>
                        <m:ctrlPr>
                          <a:rPr lang="en-US" sz="2600" i="1">
                            <a:solidFill>
                              <a:prstClr val="black"/>
                            </a:solidFill>
                            <a:latin typeface="Cambria Math" panose="02040503050406030204" pitchFamily="18" charset="0"/>
                            <a:ea typeface="Cambria Math" panose="02040503050406030204" pitchFamily="18" charset="0"/>
                          </a:rPr>
                        </m:ctrlPr>
                      </m:dPr>
                      <m:e>
                        <m:r>
                          <a:rPr lang="en-US" sz="2600" i="1">
                            <a:solidFill>
                              <a:prstClr val="black"/>
                            </a:solidFill>
                            <a:latin typeface="Cambria Math" panose="02040503050406030204" pitchFamily="18" charset="0"/>
                            <a:ea typeface="Cambria Math" panose="02040503050406030204" pitchFamily="18" charset="0"/>
                          </a:rPr>
                          <m:t>𝑠</m:t>
                        </m:r>
                      </m:e>
                    </m:d>
                    <m:r>
                      <a:rPr lang="en-US" sz="2600">
                        <a:solidFill>
                          <a:prstClr val="black"/>
                        </a:solidFill>
                        <a:latin typeface="Cambria Math" panose="02040503050406030204" pitchFamily="18" charset="0"/>
                        <a:ea typeface="Cambria Math" panose="02040503050406030204" pitchFamily="18" charset="0"/>
                      </a:rPr>
                      <m:t>+</m:t>
                    </m:r>
                    <m:sSub>
                      <m:sSubPr>
                        <m:ctrlPr>
                          <a:rPr lang="en-US" sz="2600" i="1">
                            <a:solidFill>
                              <a:prstClr val="black"/>
                            </a:solidFill>
                            <a:latin typeface="Cambria Math" panose="02040503050406030204" pitchFamily="18" charset="0"/>
                            <a:ea typeface="Cambria Math" panose="02040503050406030204" pitchFamily="18" charset="0"/>
                          </a:rPr>
                        </m:ctrlPr>
                      </m:sSubPr>
                      <m:e>
                        <m:r>
                          <m:rPr>
                            <m:sty m:val="p"/>
                          </m:rPr>
                          <a:rPr lang="en-US" sz="2600">
                            <a:solidFill>
                              <a:prstClr val="black"/>
                            </a:solidFill>
                            <a:latin typeface="Cambria Math" panose="02040503050406030204" pitchFamily="18" charset="0"/>
                            <a:ea typeface="Cambria Math" panose="02040503050406030204" pitchFamily="18" charset="0"/>
                          </a:rPr>
                          <m:t>CO</m:t>
                        </m:r>
                      </m:e>
                      <m:sub>
                        <m:r>
                          <a:rPr lang="en-US" sz="2600">
                            <a:solidFill>
                              <a:prstClr val="black"/>
                            </a:solidFill>
                            <a:latin typeface="Cambria Math" panose="02040503050406030204" pitchFamily="18" charset="0"/>
                            <a:ea typeface="Cambria Math" panose="02040503050406030204" pitchFamily="18" charset="0"/>
                          </a:rPr>
                          <m:t>2</m:t>
                        </m:r>
                      </m:sub>
                    </m:sSub>
                    <m:d>
                      <m:dPr>
                        <m:ctrlPr>
                          <a:rPr lang="en-US" sz="2600" i="1">
                            <a:solidFill>
                              <a:prstClr val="black"/>
                            </a:solidFill>
                            <a:latin typeface="Cambria Math" panose="02040503050406030204" pitchFamily="18" charset="0"/>
                            <a:ea typeface="Cambria Math" panose="02040503050406030204" pitchFamily="18" charset="0"/>
                          </a:rPr>
                        </m:ctrlPr>
                      </m:dPr>
                      <m:e>
                        <m:r>
                          <a:rPr lang="en-US" sz="2600" i="1">
                            <a:solidFill>
                              <a:prstClr val="black"/>
                            </a:solidFill>
                            <a:latin typeface="Cambria Math" panose="02040503050406030204" pitchFamily="18" charset="0"/>
                            <a:ea typeface="Cambria Math" panose="02040503050406030204" pitchFamily="18" charset="0"/>
                          </a:rPr>
                          <m:t>𝑔</m:t>
                        </m:r>
                      </m:e>
                    </m:d>
                  </m:oMath>
                </a14:m>
                <a:endParaRPr lang="en-US" sz="2600" dirty="0">
                  <a:solidFill>
                    <a:prstClr val="black"/>
                  </a:solidFill>
                </a:endParaRPr>
              </a:p>
              <a:p>
                <a:pPr marL="2003425" indent="-174625">
                  <a:spcBef>
                    <a:spcPts val="0"/>
                  </a:spcBef>
                  <a:spcAft>
                    <a:spcPts val="2000"/>
                  </a:spcAft>
                  <a:buAutoNum type="alphaLcParenBoth"/>
                </a:pPr>
                <a:r>
                  <a:rPr lang="en-US" sz="2600" dirty="0">
                    <a:solidFill>
                      <a:prstClr val="black"/>
                    </a:solidFill>
                  </a:rPr>
                  <a:t> </a:t>
                </a:r>
                <a14:m>
                  <m:oMath xmlns:m="http://schemas.openxmlformats.org/officeDocument/2006/math">
                    <m:r>
                      <m:rPr>
                        <m:sty m:val="p"/>
                      </m:rPr>
                      <a:rPr lang="en-US" sz="2600" b="0" i="0" smtClean="0">
                        <a:solidFill>
                          <a:prstClr val="black"/>
                        </a:solidFill>
                        <a:latin typeface="Cambria Math" panose="02040503050406030204" pitchFamily="18" charset="0"/>
                      </a:rPr>
                      <m:t>Hg</m:t>
                    </m:r>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𝑙</m:t>
                        </m:r>
                      </m:e>
                    </m:d>
                    <m:r>
                      <a:rPr lang="en-US" sz="2600">
                        <a:solidFill>
                          <a:prstClr val="black"/>
                        </a:solidFill>
                        <a:latin typeface="Cambria Math" panose="02040503050406030204" pitchFamily="18" charset="0"/>
                      </a:rPr>
                      <m:t>+</m:t>
                    </m:r>
                    <m:sSup>
                      <m:sSupPr>
                        <m:ctrlPr>
                          <a:rPr lang="en-US" sz="2400" i="1">
                            <a:solidFill>
                              <a:prstClr val="black"/>
                            </a:solidFill>
                            <a:latin typeface="Cambria Math" panose="02040503050406030204" pitchFamily="18" charset="0"/>
                          </a:rPr>
                        </m:ctrlPr>
                      </m:sSupPr>
                      <m:e>
                        <m:r>
                          <m:rPr>
                            <m:sty m:val="p"/>
                          </m:rPr>
                          <a:rPr lang="en-US" sz="2400">
                            <a:solidFill>
                              <a:prstClr val="black"/>
                            </a:solidFill>
                            <a:latin typeface="Cambria Math" panose="02040503050406030204" pitchFamily="18" charset="0"/>
                          </a:rPr>
                          <m:t>Hg</m:t>
                        </m:r>
                      </m:e>
                      <m:sup>
                        <m:r>
                          <a:rPr lang="en-US" sz="2400" i="1">
                            <a:solidFill>
                              <a:prstClr val="black"/>
                            </a:solidFill>
                            <a:latin typeface="Cambria Math" panose="02040503050406030204" pitchFamily="18" charset="0"/>
                          </a:rPr>
                          <m:t>2</m:t>
                        </m:r>
                        <m:r>
                          <a:rPr lang="en-US" sz="2400" i="1">
                            <a:solidFill>
                              <a:prstClr val="black"/>
                            </a:solidFill>
                            <a:latin typeface="Cambria Math" panose="02040503050406030204" pitchFamily="18" charset="0"/>
                            <a:ea typeface="Cambria Math" panose="02040503050406030204" pitchFamily="18" charset="0"/>
                          </a:rPr>
                          <m:t>+</m:t>
                        </m:r>
                      </m:sup>
                    </m:sSup>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𝑎𝑞</m:t>
                        </m:r>
                      </m:e>
                    </m:d>
                    <m:r>
                      <a:rPr lang="en-US" sz="2600">
                        <a:solidFill>
                          <a:prstClr val="black"/>
                        </a:solidFill>
                        <a:latin typeface="Cambria Math" panose="02040503050406030204" pitchFamily="18" charset="0"/>
                        <a:ea typeface="Cambria Math" panose="02040503050406030204" pitchFamily="18" charset="0"/>
                      </a:rPr>
                      <m:t>⇄</m:t>
                    </m:r>
                    <m:r>
                      <m:rPr>
                        <m:sty m:val="p"/>
                      </m:rPr>
                      <a:rPr lang="en-US" sz="2600">
                        <a:solidFill>
                          <a:prstClr val="black"/>
                        </a:solidFill>
                        <a:latin typeface="Cambria Math" panose="02040503050406030204" pitchFamily="18" charset="0"/>
                        <a:ea typeface="Cambria Math" panose="02040503050406030204" pitchFamily="18" charset="0"/>
                      </a:rPr>
                      <m:t>H</m:t>
                    </m:r>
                    <m:sSubSup>
                      <m:sSubSupPr>
                        <m:ctrlPr>
                          <a:rPr lang="en-US" sz="2600" i="1">
                            <a:solidFill>
                              <a:prstClr val="black"/>
                            </a:solidFill>
                            <a:latin typeface="Cambria Math" panose="02040503050406030204" pitchFamily="18" charset="0"/>
                            <a:ea typeface="Cambria Math" panose="02040503050406030204" pitchFamily="18" charset="0"/>
                          </a:rPr>
                        </m:ctrlPr>
                      </m:sSubSupPr>
                      <m:e>
                        <m:r>
                          <m:rPr>
                            <m:sty m:val="p"/>
                          </m:rPr>
                          <a:rPr lang="en-US" sz="2600">
                            <a:solidFill>
                              <a:prstClr val="black"/>
                            </a:solidFill>
                            <a:latin typeface="Cambria Math" panose="02040503050406030204" pitchFamily="18" charset="0"/>
                            <a:ea typeface="Cambria Math" panose="02040503050406030204" pitchFamily="18" charset="0"/>
                          </a:rPr>
                          <m:t>g</m:t>
                        </m:r>
                      </m:e>
                      <m:sub>
                        <m:r>
                          <a:rPr lang="en-US" sz="2600">
                            <a:solidFill>
                              <a:prstClr val="black"/>
                            </a:solidFill>
                            <a:latin typeface="Cambria Math" panose="02040503050406030204" pitchFamily="18" charset="0"/>
                            <a:ea typeface="Cambria Math" panose="02040503050406030204" pitchFamily="18" charset="0"/>
                          </a:rPr>
                          <m:t>2</m:t>
                        </m:r>
                      </m:sub>
                      <m:sup>
                        <m:r>
                          <a:rPr lang="en-US" sz="2600">
                            <a:solidFill>
                              <a:prstClr val="black"/>
                            </a:solidFill>
                            <a:latin typeface="Cambria Math" panose="02040503050406030204" pitchFamily="18" charset="0"/>
                            <a:ea typeface="Cambria Math" panose="02040503050406030204" pitchFamily="18" charset="0"/>
                          </a:rPr>
                          <m:t>2+</m:t>
                        </m:r>
                      </m:sup>
                    </m:sSubSup>
                    <m:d>
                      <m:dPr>
                        <m:ctrlPr>
                          <a:rPr lang="en-US" sz="2600" i="1">
                            <a:solidFill>
                              <a:prstClr val="black"/>
                            </a:solidFill>
                            <a:latin typeface="Cambria Math" panose="02040503050406030204" pitchFamily="18" charset="0"/>
                            <a:ea typeface="Cambria Math" panose="02040503050406030204" pitchFamily="18" charset="0"/>
                          </a:rPr>
                        </m:ctrlPr>
                      </m:dPr>
                      <m:e>
                        <m:r>
                          <a:rPr lang="en-US" sz="2600" i="1">
                            <a:solidFill>
                              <a:prstClr val="black"/>
                            </a:solidFill>
                            <a:latin typeface="Cambria Math" panose="02040503050406030204" pitchFamily="18" charset="0"/>
                            <a:ea typeface="Cambria Math" panose="02040503050406030204" pitchFamily="18" charset="0"/>
                          </a:rPr>
                          <m:t>𝑎𝑞</m:t>
                        </m:r>
                      </m:e>
                    </m:d>
                  </m:oMath>
                </a14:m>
                <a:endParaRPr lang="en-US" sz="2600" dirty="0">
                  <a:solidFill>
                    <a:prstClr val="black"/>
                  </a:solidFill>
                </a:endParaRPr>
              </a:p>
              <a:p>
                <a:pPr marL="2003425" indent="-174625">
                  <a:spcBef>
                    <a:spcPts val="0"/>
                  </a:spcBef>
                  <a:spcAft>
                    <a:spcPts val="2000"/>
                  </a:spcAft>
                  <a:buAutoNum type="alphaLcParenBoth"/>
                </a:pPr>
                <a:r>
                  <a:rPr lang="en-US" sz="2600" dirty="0">
                    <a:solidFill>
                      <a:prstClr val="black"/>
                    </a:solidFill>
                  </a:rPr>
                  <a:t> </a:t>
                </a:r>
                <a14:m>
                  <m:oMath xmlns:m="http://schemas.openxmlformats.org/officeDocument/2006/math">
                    <m:r>
                      <a:rPr lang="en-US" sz="2600" i="1">
                        <a:solidFill>
                          <a:prstClr val="black"/>
                        </a:solidFill>
                        <a:latin typeface="Cambria Math" panose="02040503050406030204" pitchFamily="18" charset="0"/>
                      </a:rPr>
                      <m:t>2</m:t>
                    </m:r>
                    <m:r>
                      <m:rPr>
                        <m:sty m:val="p"/>
                      </m:rPr>
                      <a:rPr lang="en-US" sz="2600" b="0" i="0" smtClean="0">
                        <a:solidFill>
                          <a:prstClr val="black"/>
                        </a:solidFill>
                        <a:latin typeface="Cambria Math" panose="02040503050406030204" pitchFamily="18" charset="0"/>
                      </a:rPr>
                      <m:t>Fe</m:t>
                    </m:r>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𝑠</m:t>
                        </m:r>
                      </m:e>
                    </m:d>
                    <m:r>
                      <a:rPr lang="en-US" sz="2600" i="1">
                        <a:solidFill>
                          <a:prstClr val="black"/>
                        </a:solidFill>
                        <a:latin typeface="Cambria Math" panose="02040503050406030204" pitchFamily="18" charset="0"/>
                      </a:rPr>
                      <m:t>+3</m:t>
                    </m:r>
                    <m:sSub>
                      <m:sSubPr>
                        <m:ctrlPr>
                          <a:rPr lang="en-US" sz="2600" i="1">
                            <a:solidFill>
                              <a:prstClr val="black"/>
                            </a:solidFill>
                            <a:latin typeface="Cambria Math" panose="02040503050406030204" pitchFamily="18" charset="0"/>
                          </a:rPr>
                        </m:ctrlPr>
                      </m:sSubPr>
                      <m:e>
                        <m:r>
                          <m:rPr>
                            <m:sty m:val="p"/>
                          </m:rPr>
                          <a:rPr lang="en-US" sz="2600" i="0">
                            <a:solidFill>
                              <a:prstClr val="black"/>
                            </a:solidFill>
                            <a:latin typeface="Cambria Math" panose="02040503050406030204" pitchFamily="18" charset="0"/>
                          </a:rPr>
                          <m:t>H</m:t>
                        </m:r>
                      </m:e>
                      <m:sub>
                        <m:r>
                          <a:rPr lang="en-US" sz="2600" i="1">
                            <a:solidFill>
                              <a:prstClr val="black"/>
                            </a:solidFill>
                            <a:latin typeface="Cambria Math" panose="02040503050406030204" pitchFamily="18" charset="0"/>
                          </a:rPr>
                          <m:t>2</m:t>
                        </m:r>
                      </m:sub>
                    </m:sSub>
                    <m:r>
                      <m:rPr>
                        <m:sty m:val="p"/>
                      </m:rPr>
                      <a:rPr lang="en-US" sz="2600" i="0">
                        <a:solidFill>
                          <a:prstClr val="black"/>
                        </a:solidFill>
                        <a:latin typeface="Cambria Math" panose="02040503050406030204" pitchFamily="18" charset="0"/>
                      </a:rPr>
                      <m:t>O</m:t>
                    </m:r>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𝑙</m:t>
                        </m:r>
                      </m:e>
                    </m:d>
                    <m:r>
                      <a:rPr lang="en-US" sz="2600" i="1">
                        <a:solidFill>
                          <a:prstClr val="black"/>
                        </a:solidFill>
                        <a:latin typeface="Cambria Math" panose="02040503050406030204" pitchFamily="18" charset="0"/>
                        <a:ea typeface="Cambria Math" panose="02040503050406030204" pitchFamily="18" charset="0"/>
                      </a:rPr>
                      <m:t>⇄</m:t>
                    </m:r>
                    <m:sSub>
                      <m:sSubPr>
                        <m:ctrlPr>
                          <a:rPr lang="en-US" sz="2600" i="1">
                            <a:solidFill>
                              <a:prstClr val="black"/>
                            </a:solidFill>
                            <a:latin typeface="Cambria Math" panose="02040503050406030204" pitchFamily="18" charset="0"/>
                            <a:ea typeface="Cambria Math" panose="02040503050406030204" pitchFamily="18" charset="0"/>
                          </a:rPr>
                        </m:ctrlPr>
                      </m:sSubPr>
                      <m:e>
                        <m:r>
                          <m:rPr>
                            <m:sty m:val="p"/>
                          </m:rPr>
                          <a:rPr lang="en-US" sz="2600" i="0">
                            <a:solidFill>
                              <a:prstClr val="black"/>
                            </a:solidFill>
                            <a:latin typeface="Cambria Math" panose="02040503050406030204" pitchFamily="18" charset="0"/>
                            <a:ea typeface="Cambria Math" panose="02040503050406030204" pitchFamily="18" charset="0"/>
                          </a:rPr>
                          <m:t>Fe</m:t>
                        </m:r>
                      </m:e>
                      <m:sub>
                        <m:r>
                          <a:rPr lang="en-US" sz="2600" i="1">
                            <a:solidFill>
                              <a:prstClr val="black"/>
                            </a:solidFill>
                            <a:latin typeface="Cambria Math" panose="02040503050406030204" pitchFamily="18" charset="0"/>
                            <a:ea typeface="Cambria Math" panose="02040503050406030204" pitchFamily="18" charset="0"/>
                          </a:rPr>
                          <m:t>2</m:t>
                        </m:r>
                      </m:sub>
                    </m:sSub>
                    <m:sSub>
                      <m:sSubPr>
                        <m:ctrlPr>
                          <a:rPr lang="en-US" sz="2600" i="1">
                            <a:solidFill>
                              <a:prstClr val="black"/>
                            </a:solidFill>
                            <a:latin typeface="Cambria Math" panose="02040503050406030204" pitchFamily="18" charset="0"/>
                            <a:ea typeface="Cambria Math" panose="02040503050406030204" pitchFamily="18" charset="0"/>
                          </a:rPr>
                        </m:ctrlPr>
                      </m:sSubPr>
                      <m:e>
                        <m:r>
                          <m:rPr>
                            <m:sty m:val="p"/>
                          </m:rPr>
                          <a:rPr lang="en-US" sz="2600" i="0">
                            <a:solidFill>
                              <a:prstClr val="black"/>
                            </a:solidFill>
                            <a:latin typeface="Cambria Math" panose="02040503050406030204" pitchFamily="18" charset="0"/>
                            <a:ea typeface="Cambria Math" panose="02040503050406030204" pitchFamily="18" charset="0"/>
                          </a:rPr>
                          <m:t>O</m:t>
                        </m:r>
                      </m:e>
                      <m:sub>
                        <m:r>
                          <a:rPr lang="en-US" sz="2600" i="1">
                            <a:solidFill>
                              <a:prstClr val="black"/>
                            </a:solidFill>
                            <a:latin typeface="Cambria Math" panose="02040503050406030204" pitchFamily="18" charset="0"/>
                            <a:ea typeface="Cambria Math" panose="02040503050406030204" pitchFamily="18" charset="0"/>
                          </a:rPr>
                          <m:t>3</m:t>
                        </m:r>
                      </m:sub>
                    </m:sSub>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𝑠</m:t>
                        </m:r>
                      </m:e>
                    </m:d>
                    <m:r>
                      <a:rPr lang="en-US" sz="2600" i="1">
                        <a:solidFill>
                          <a:prstClr val="black"/>
                        </a:solidFill>
                        <a:latin typeface="Cambria Math" panose="02040503050406030204" pitchFamily="18" charset="0"/>
                        <a:ea typeface="Cambria Math" panose="02040503050406030204" pitchFamily="18" charset="0"/>
                      </a:rPr>
                      <m:t>+2</m:t>
                    </m:r>
                    <m:sSub>
                      <m:sSubPr>
                        <m:ctrlPr>
                          <a:rPr lang="en-US" sz="2600" i="1">
                            <a:solidFill>
                              <a:prstClr val="black"/>
                            </a:solidFill>
                            <a:latin typeface="Cambria Math" panose="02040503050406030204" pitchFamily="18" charset="0"/>
                            <a:ea typeface="Cambria Math" panose="02040503050406030204" pitchFamily="18" charset="0"/>
                          </a:rPr>
                        </m:ctrlPr>
                      </m:sSubPr>
                      <m:e>
                        <m:r>
                          <m:rPr>
                            <m:sty m:val="p"/>
                          </m:rPr>
                          <a:rPr lang="en-US" sz="2600" i="0">
                            <a:solidFill>
                              <a:prstClr val="black"/>
                            </a:solidFill>
                            <a:latin typeface="Cambria Math" panose="02040503050406030204" pitchFamily="18" charset="0"/>
                            <a:ea typeface="Cambria Math" panose="02040503050406030204" pitchFamily="18" charset="0"/>
                          </a:rPr>
                          <m:t>H</m:t>
                        </m:r>
                      </m:e>
                      <m:sub>
                        <m:r>
                          <a:rPr lang="en-US" sz="2600" i="1">
                            <a:solidFill>
                              <a:prstClr val="black"/>
                            </a:solidFill>
                            <a:latin typeface="Cambria Math" panose="02040503050406030204" pitchFamily="18" charset="0"/>
                            <a:ea typeface="Cambria Math" panose="02040503050406030204" pitchFamily="18" charset="0"/>
                          </a:rPr>
                          <m:t>2</m:t>
                        </m:r>
                      </m:sub>
                    </m:sSub>
                    <m:d>
                      <m:dPr>
                        <m:ctrlPr>
                          <a:rPr lang="en-US" sz="2600" i="1">
                            <a:solidFill>
                              <a:prstClr val="black"/>
                            </a:solidFill>
                            <a:latin typeface="Cambria Math" panose="02040503050406030204" pitchFamily="18" charset="0"/>
                            <a:ea typeface="Cambria Math" panose="02040503050406030204" pitchFamily="18" charset="0"/>
                          </a:rPr>
                        </m:ctrlPr>
                      </m:dPr>
                      <m:e>
                        <m:r>
                          <a:rPr lang="en-US" sz="2600" i="1">
                            <a:solidFill>
                              <a:prstClr val="black"/>
                            </a:solidFill>
                            <a:latin typeface="Cambria Math" panose="02040503050406030204" pitchFamily="18" charset="0"/>
                            <a:ea typeface="Cambria Math" panose="02040503050406030204" pitchFamily="18" charset="0"/>
                          </a:rPr>
                          <m:t>𝑔</m:t>
                        </m:r>
                      </m:e>
                    </m:d>
                  </m:oMath>
                </a14:m>
                <a:endParaRPr lang="en-US" sz="2600" i="1" dirty="0">
                  <a:solidFill>
                    <a:prstClr val="black"/>
                  </a:solidFill>
                </a:endParaRPr>
              </a:p>
              <a:p>
                <a:pPr marL="2003425" indent="-174625">
                  <a:spcBef>
                    <a:spcPts val="0"/>
                  </a:spcBef>
                  <a:spcAft>
                    <a:spcPts val="2000"/>
                  </a:spcAft>
                  <a:buAutoNum type="alphaLcParenBoth"/>
                </a:pPr>
                <a:r>
                  <a:rPr lang="en-US" sz="2600" dirty="0">
                    <a:solidFill>
                      <a:prstClr val="black"/>
                    </a:solidFill>
                  </a:rPr>
                  <a:t> </a:t>
                </a:r>
                <a14:m>
                  <m:oMath xmlns:m="http://schemas.openxmlformats.org/officeDocument/2006/math">
                    <m:sSub>
                      <m:sSubPr>
                        <m:ctrlPr>
                          <a:rPr lang="en-US" sz="2600" i="1">
                            <a:solidFill>
                              <a:prstClr val="black"/>
                            </a:solidFill>
                            <a:latin typeface="Cambria Math" panose="02040503050406030204" pitchFamily="18" charset="0"/>
                          </a:rPr>
                        </m:ctrlPr>
                      </m:sSubPr>
                      <m:e>
                        <m:r>
                          <m:rPr>
                            <m:sty m:val="p"/>
                          </m:rPr>
                          <a:rPr lang="en-US" sz="2600" i="0">
                            <a:solidFill>
                              <a:prstClr val="black"/>
                            </a:solidFill>
                            <a:latin typeface="Cambria Math" panose="02040503050406030204" pitchFamily="18" charset="0"/>
                          </a:rPr>
                          <m:t>O</m:t>
                        </m:r>
                      </m:e>
                      <m:sub>
                        <m:r>
                          <a:rPr lang="en-US" sz="2600" i="0">
                            <a:solidFill>
                              <a:prstClr val="black"/>
                            </a:solidFill>
                            <a:latin typeface="Cambria Math" panose="02040503050406030204" pitchFamily="18" charset="0"/>
                          </a:rPr>
                          <m:t>2</m:t>
                        </m:r>
                      </m:sub>
                    </m:sSub>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𝑔</m:t>
                        </m:r>
                      </m:e>
                    </m:d>
                    <m:r>
                      <a:rPr lang="en-US" sz="2600" i="0">
                        <a:solidFill>
                          <a:prstClr val="black"/>
                        </a:solidFill>
                        <a:latin typeface="Cambria Math" panose="02040503050406030204" pitchFamily="18" charset="0"/>
                      </a:rPr>
                      <m:t>+2</m:t>
                    </m:r>
                    <m:sSub>
                      <m:sSubPr>
                        <m:ctrlPr>
                          <a:rPr lang="en-US" sz="2600" i="1">
                            <a:solidFill>
                              <a:prstClr val="black"/>
                            </a:solidFill>
                            <a:latin typeface="Cambria Math" panose="02040503050406030204" pitchFamily="18" charset="0"/>
                          </a:rPr>
                        </m:ctrlPr>
                      </m:sSubPr>
                      <m:e>
                        <m:r>
                          <m:rPr>
                            <m:sty m:val="p"/>
                          </m:rPr>
                          <a:rPr lang="en-US" sz="2600" i="0">
                            <a:solidFill>
                              <a:prstClr val="black"/>
                            </a:solidFill>
                            <a:latin typeface="Cambria Math" panose="02040503050406030204" pitchFamily="18" charset="0"/>
                          </a:rPr>
                          <m:t>H</m:t>
                        </m:r>
                      </m:e>
                      <m:sub>
                        <m:r>
                          <a:rPr lang="en-US" sz="2600" i="0">
                            <a:solidFill>
                              <a:prstClr val="black"/>
                            </a:solidFill>
                            <a:latin typeface="Cambria Math" panose="02040503050406030204" pitchFamily="18" charset="0"/>
                          </a:rPr>
                          <m:t>2</m:t>
                        </m:r>
                      </m:sub>
                    </m:sSub>
                    <m:d>
                      <m:dPr>
                        <m:ctrlPr>
                          <a:rPr lang="en-US" sz="2600" i="1">
                            <a:solidFill>
                              <a:prstClr val="black"/>
                            </a:solidFill>
                            <a:latin typeface="Cambria Math" panose="02040503050406030204" pitchFamily="18" charset="0"/>
                          </a:rPr>
                        </m:ctrlPr>
                      </m:dPr>
                      <m:e>
                        <m:r>
                          <a:rPr lang="en-US" sz="2600" i="1">
                            <a:solidFill>
                              <a:prstClr val="black"/>
                            </a:solidFill>
                            <a:latin typeface="Cambria Math" panose="02040503050406030204" pitchFamily="18" charset="0"/>
                          </a:rPr>
                          <m:t>𝑔</m:t>
                        </m:r>
                      </m:e>
                    </m:d>
                    <m:r>
                      <a:rPr lang="en-US" sz="2600" i="0">
                        <a:solidFill>
                          <a:prstClr val="black"/>
                        </a:solidFill>
                        <a:latin typeface="Cambria Math" panose="02040503050406030204" pitchFamily="18" charset="0"/>
                        <a:ea typeface="Cambria Math" panose="02040503050406030204" pitchFamily="18" charset="0"/>
                      </a:rPr>
                      <m:t>⇄2</m:t>
                    </m:r>
                    <m:sSub>
                      <m:sSubPr>
                        <m:ctrlPr>
                          <a:rPr lang="en-US" sz="2600" i="1">
                            <a:solidFill>
                              <a:prstClr val="black"/>
                            </a:solidFill>
                            <a:latin typeface="Cambria Math" panose="02040503050406030204" pitchFamily="18" charset="0"/>
                            <a:ea typeface="Cambria Math" panose="02040503050406030204" pitchFamily="18" charset="0"/>
                          </a:rPr>
                        </m:ctrlPr>
                      </m:sSubPr>
                      <m:e>
                        <m:r>
                          <m:rPr>
                            <m:sty m:val="p"/>
                          </m:rPr>
                          <a:rPr lang="en-US" sz="2600" i="0">
                            <a:solidFill>
                              <a:prstClr val="black"/>
                            </a:solidFill>
                            <a:latin typeface="Cambria Math" panose="02040503050406030204" pitchFamily="18" charset="0"/>
                            <a:ea typeface="Cambria Math" panose="02040503050406030204" pitchFamily="18" charset="0"/>
                          </a:rPr>
                          <m:t>H</m:t>
                        </m:r>
                      </m:e>
                      <m:sub>
                        <m:r>
                          <a:rPr lang="en-US" sz="2600" i="0">
                            <a:solidFill>
                              <a:prstClr val="black"/>
                            </a:solidFill>
                            <a:latin typeface="Cambria Math" panose="02040503050406030204" pitchFamily="18" charset="0"/>
                            <a:ea typeface="Cambria Math" panose="02040503050406030204" pitchFamily="18" charset="0"/>
                          </a:rPr>
                          <m:t>2</m:t>
                        </m:r>
                      </m:sub>
                    </m:sSub>
                    <m:r>
                      <m:rPr>
                        <m:sty m:val="p"/>
                      </m:rPr>
                      <a:rPr lang="en-US" sz="2600" i="0">
                        <a:solidFill>
                          <a:prstClr val="black"/>
                        </a:solidFill>
                        <a:latin typeface="Cambria Math" panose="02040503050406030204" pitchFamily="18" charset="0"/>
                        <a:ea typeface="Cambria Math" panose="02040503050406030204" pitchFamily="18" charset="0"/>
                      </a:rPr>
                      <m:t>O</m:t>
                    </m:r>
                    <m:d>
                      <m:dPr>
                        <m:ctrlPr>
                          <a:rPr lang="en-US" sz="2600" i="1">
                            <a:solidFill>
                              <a:prstClr val="black"/>
                            </a:solidFill>
                            <a:latin typeface="Cambria Math" panose="02040503050406030204" pitchFamily="18" charset="0"/>
                            <a:ea typeface="Cambria Math" panose="02040503050406030204" pitchFamily="18" charset="0"/>
                          </a:rPr>
                        </m:ctrlPr>
                      </m:dPr>
                      <m:e>
                        <m:r>
                          <a:rPr lang="en-US" sz="2600" i="1">
                            <a:solidFill>
                              <a:prstClr val="black"/>
                            </a:solidFill>
                            <a:latin typeface="Cambria Math" panose="02040503050406030204" pitchFamily="18" charset="0"/>
                            <a:ea typeface="Cambria Math" panose="02040503050406030204" pitchFamily="18" charset="0"/>
                          </a:rPr>
                          <m:t>𝑙</m:t>
                        </m:r>
                      </m:e>
                    </m:d>
                  </m:oMath>
                </a14:m>
                <a:r>
                  <a:rPr lang="en-US" sz="2600" dirty="0">
                    <a:solidFill>
                      <a:prstClr val="black"/>
                    </a:solidFill>
                  </a:rPr>
                  <a:t>.</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61571"/>
                <a:ext cx="8929255" cy="2743201"/>
              </a:xfrm>
              <a:blipFill>
                <a:blip r:embed="rId2"/>
                <a:stretch>
                  <a:fillRect t="-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0" y="3505200"/>
                <a:ext cx="8915400" cy="2895600"/>
              </a:xfrm>
            </p:spPr>
            <p:txBody>
              <a:bodyPr/>
              <a:lstStyle/>
              <a:p>
                <a:pPr>
                  <a:spcBef>
                    <a:spcPts val="0"/>
                  </a:spcBef>
                  <a:spcAft>
                    <a:spcPts val="1000"/>
                  </a:spcAft>
                </a:pPr>
                <a:r>
                  <a:rPr lang="en-US" b="1" dirty="0">
                    <a:solidFill>
                      <a:srgbClr val="43638E"/>
                    </a:solidFill>
                  </a:rPr>
                  <a:t>Solution</a:t>
                </a:r>
              </a:p>
              <a:p>
                <a:pPr>
                  <a:spcBef>
                    <a:spcPts val="0"/>
                  </a:spcBef>
                  <a:spcAft>
                    <a:spcPts val="5400"/>
                  </a:spcAft>
                </a:pPr>
                <a:r>
                  <a:rPr lang="en-US" dirty="0"/>
                  <a:t>(a)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CO</m:t>
                            </m:r>
                          </m:e>
                          <m:sub>
                            <m:r>
                              <a:rPr lang="en-US" b="0" i="1" smtClean="0">
                                <a:latin typeface="Cambria Math" panose="02040503050406030204" pitchFamily="18" charset="0"/>
                              </a:rPr>
                              <m:t>2</m:t>
                            </m:r>
                          </m:sub>
                        </m:sSub>
                      </m:e>
                    </m:d>
                  </m:oMath>
                </a14:m>
                <a:r>
                  <a:rPr lang="en-US" dirty="0"/>
                  <a:t> 		(b)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begChr m:val="["/>
                            <m:endChr m:val="]"/>
                            <m:ctrlPr>
                              <a:rPr lang="en-US" b="0" i="1" smtClean="0">
                                <a:latin typeface="Cambria Math" panose="02040503050406030204" pitchFamily="18" charset="0"/>
                              </a:rPr>
                            </m:ctrlPr>
                          </m:dPr>
                          <m:e>
                            <m:sSubSup>
                              <m:sSubSupPr>
                                <m:ctrlPr>
                                  <a:rPr lang="en-US" b="0" i="1" smtClean="0">
                                    <a:latin typeface="Cambria Math" panose="02040503050406030204" pitchFamily="18" charset="0"/>
                                  </a:rPr>
                                </m:ctrlPr>
                              </m:sSubSupPr>
                              <m:e>
                                <m:r>
                                  <m:rPr>
                                    <m:sty m:val="p"/>
                                  </m:rPr>
                                  <a:rPr lang="en-US" b="0" i="0" smtClean="0">
                                    <a:latin typeface="Cambria Math" panose="02040503050406030204" pitchFamily="18" charset="0"/>
                                  </a:rPr>
                                  <m:t>Hg</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e>
                        </m:d>
                      </m:num>
                      <m:den>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Hg</m:t>
                                </m:r>
                              </m:e>
                              <m:sup>
                                <m:r>
                                  <a:rPr lang="en-US" b="0" i="1" smtClean="0">
                                    <a:latin typeface="Cambria Math" panose="02040503050406030204" pitchFamily="18" charset="0"/>
                                  </a:rPr>
                                  <m:t>2+</m:t>
                                </m:r>
                              </m:sup>
                            </m:sSup>
                          </m:e>
                        </m:d>
                      </m:den>
                    </m:f>
                  </m:oMath>
                </a14:m>
                <a:endParaRPr lang="en-US" dirty="0"/>
              </a:p>
              <a:p>
                <a:pPr>
                  <a:spcBef>
                    <a:spcPts val="0"/>
                  </a:spcBef>
                  <a:spcAft>
                    <a:spcPts val="3200"/>
                  </a:spcAft>
                </a:pPr>
                <a:r>
                  <a:rPr lang="en-US" dirty="0"/>
                  <a:t>(c)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1" smtClean="0">
                                    <a:latin typeface="Cambria Math" panose="02040503050406030204" pitchFamily="18" charset="0"/>
                                  </a:rPr>
                                  <m:t>2</m:t>
                                </m:r>
                              </m:sub>
                            </m:sSub>
                          </m:e>
                        </m:d>
                      </m:e>
                      <m:sup>
                        <m:r>
                          <a:rPr lang="en-US" b="0" i="1" smtClean="0">
                            <a:latin typeface="Cambria Math" panose="02040503050406030204" pitchFamily="18" charset="0"/>
                          </a:rPr>
                          <m:t>2</m:t>
                        </m:r>
                      </m:sup>
                    </m:sSup>
                  </m:oMath>
                </a14:m>
                <a:r>
                  <a:rPr lang="en-US" dirty="0"/>
                  <a:t> 		(d)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e>
                        </m:d>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1" smtClean="0">
                                        <a:latin typeface="Cambria Math" panose="02040503050406030204" pitchFamily="18" charset="0"/>
                                      </a:rPr>
                                      <m:t>2</m:t>
                                    </m:r>
                                  </m:sub>
                                </m:sSub>
                              </m:e>
                            </m:d>
                          </m:e>
                          <m:sup>
                            <m:r>
                              <a:rPr lang="en-US" b="0" i="1" smtClean="0">
                                <a:latin typeface="Cambria Math" panose="02040503050406030204" pitchFamily="18" charset="0"/>
                              </a:rPr>
                              <m:t>2</m:t>
                            </m:r>
                          </m:sup>
                        </m:sSup>
                      </m:den>
                    </m:f>
                  </m:oMath>
                </a14:m>
                <a:endParaRPr lang="en-US" dirty="0"/>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0" y="3505200"/>
                <a:ext cx="8915400" cy="2895600"/>
              </a:xfrm>
              <a:blipFill>
                <a:blip r:embed="rId3"/>
                <a:stretch>
                  <a:fillRect l="-1367" t="-1895"/>
                </a:stretch>
              </a:blipFill>
            </p:spPr>
            <p:txBody>
              <a:bodyPr/>
              <a:lstStyle/>
              <a:p>
                <a:r>
                  <a:rPr lang="en-US">
                    <a:noFill/>
                  </a:rPr>
                  <a:t> </a:t>
                </a:r>
              </a:p>
            </p:txBody>
          </p:sp>
        </mc:Fallback>
      </mc:AlternateContent>
    </p:spTree>
    <p:extLst>
      <p:ext uri="{BB962C8B-B14F-4D97-AF65-F5344CB8AC3E}">
        <p14:creationId xmlns:p14="http://schemas.microsoft.com/office/powerpoint/2010/main" val="32197368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15.3</a:t>
            </a:r>
            <a:r>
              <a:rPr lang="en-US" dirty="0"/>
              <a:t>	</a:t>
            </a:r>
            <a:r>
              <a:rPr lang="en-US" dirty="0">
                <a:latin typeface="Calibri"/>
              </a:rPr>
              <a:t>Equilibrium Expressions (2)</a:t>
            </a:r>
            <a:endParaRPr lang="en-US" dirty="0"/>
          </a:p>
        </p:txBody>
      </p:sp>
      <p:sp>
        <p:nvSpPr>
          <p:cNvPr id="16" name="Text Placeholder 15"/>
          <p:cNvSpPr>
            <a:spLocks noGrp="1"/>
          </p:cNvSpPr>
          <p:nvPr>
            <p:ph type="body" sz="quarter" idx="22"/>
          </p:nvPr>
        </p:nvSpPr>
        <p:spPr>
          <a:xfrm>
            <a:off x="0" y="1066800"/>
            <a:ext cx="9120809" cy="609601"/>
          </a:xfrm>
        </p:spPr>
        <p:txBody>
          <a:bodyPr/>
          <a:lstStyle/>
          <a:p>
            <a:r>
              <a:rPr lang="en-US" dirty="0">
                <a:latin typeface="Calibri"/>
              </a:rPr>
              <a:t>Manipulating Equilibrium Expressions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0" y="1676400"/>
                <a:ext cx="9120810" cy="3886200"/>
              </a:xfrm>
            </p:spPr>
            <p:txBody>
              <a:bodyPr/>
              <a:lstStyle/>
              <a:p>
                <a:pPr indent="231775">
                  <a:spcAft>
                    <a:spcPts val="20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m:rPr>
                          <m:sty m:val="p"/>
                        </m:rPr>
                        <a:rPr lang="en-US" b="0" i="0" smtClean="0">
                          <a:latin typeface="Cambria Math" panose="02040503050406030204" pitchFamily="18" charset="0"/>
                        </a:rPr>
                        <m:t>NO</m:t>
                      </m:r>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O</m:t>
                          </m:r>
                        </m:e>
                        <m:sub>
                          <m:r>
                            <a:rPr lang="en-US" b="0" i="1" smtClean="0">
                              <a:latin typeface="Cambria Math" panose="02040503050406030204" pitchFamily="18" charset="0"/>
                              <a:ea typeface="Cambria Math" panose="02040503050406030204" pitchFamily="18" charset="0"/>
                            </a:rPr>
                            <m:t>2</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b="0" dirty="0">
                  <a:ea typeface="Cambria Math" panose="02040503050406030204" pitchFamily="18" charset="0"/>
                </a:endParaRPr>
              </a:p>
              <a:p>
                <a:pPr>
                  <a:spcAft>
                    <a:spcPts val="4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NO</m:t>
                                      </m:r>
                                    </m:e>
                                    <m:sub>
                                      <m:r>
                                        <a:rPr lang="en-US" b="0" i="1" smtClean="0">
                                          <a:latin typeface="Cambria Math" panose="02040503050406030204" pitchFamily="18" charset="0"/>
                                        </a:rPr>
                                        <m:t>2</m:t>
                                      </m:r>
                                    </m:sub>
                                  </m:sSub>
                                </m:e>
                              </m:d>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NO</m:t>
                                  </m:r>
                                </m:e>
                              </m:d>
                            </m:e>
                            <m:sup>
                              <m:r>
                                <a:rPr lang="en-US" b="0" i="1" smtClean="0">
                                  <a:latin typeface="Cambria Math" panose="02040503050406030204" pitchFamily="18" charset="0"/>
                                </a:rPr>
                                <m:t>2</m:t>
                              </m:r>
                            </m:sup>
                          </m:sSup>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1" smtClean="0">
                                      <a:latin typeface="Cambria Math" panose="02040503050406030204" pitchFamily="18" charset="0"/>
                                    </a:rPr>
                                    <m:t>2</m:t>
                                  </m:r>
                                </m:sub>
                              </m:sSub>
                            </m:e>
                          </m:d>
                        </m:den>
                      </m:f>
                    </m:oMath>
                  </m:oMathPara>
                </a14:m>
                <a:endParaRPr lang="en-US" b="0" dirty="0"/>
              </a:p>
              <a:p>
                <a:pPr marL="290513" indent="-58738">
                  <a:spcAft>
                    <a:spcPts val="18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N</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O</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2</m:t>
                      </m:r>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oMath>
                  </m:oMathPara>
                </a14:m>
                <a:endParaRPr lang="en-US" dirty="0"/>
              </a:p>
              <a:p>
                <a:pPr>
                  <a:spcAft>
                    <a:spcPts val="2000"/>
                  </a:spcAft>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up>
                          <m:r>
                            <a:rPr lang="en-US" b="0" i="1" smtClean="0">
                              <a:latin typeface="Cambria Math" panose="02040503050406030204" pitchFamily="18" charset="0"/>
                            </a:rPr>
                            <m:t>′</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NO</m:t>
                                  </m:r>
                                </m:e>
                              </m:d>
                            </m:e>
                            <m:sup>
                              <m:r>
                                <a:rPr lang="en-US" i="1">
                                  <a:latin typeface="Cambria Math" panose="02040503050406030204" pitchFamily="18" charset="0"/>
                                </a:rPr>
                                <m:t>2</m:t>
                              </m:r>
                            </m:sup>
                          </m:sSup>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2</m:t>
                                  </m:r>
                                </m:sub>
                              </m:sSub>
                            </m:e>
                          </m:d>
                        </m:num>
                        <m:den>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NO</m:t>
                                      </m:r>
                                    </m:e>
                                    <m:sub>
                                      <m:r>
                                        <a:rPr lang="en-US" i="1">
                                          <a:latin typeface="Cambria Math" panose="02040503050406030204" pitchFamily="18" charset="0"/>
                                        </a:rPr>
                                        <m:t>2</m:t>
                                      </m:r>
                                    </m:sub>
                                  </m:sSub>
                                </m:e>
                              </m:d>
                            </m:e>
                            <m:sup>
                              <m:r>
                                <a:rPr lang="en-US" i="1">
                                  <a:latin typeface="Cambria Math" panose="02040503050406030204" pitchFamily="18" charset="0"/>
                                </a:rPr>
                                <m:t>2</m:t>
                              </m:r>
                            </m:sup>
                          </m:sSup>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den>
                      </m:f>
                    </m:oMath>
                  </m:oMathPara>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0" y="1676400"/>
                <a:ext cx="9120810" cy="3886200"/>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96808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a:tabLst>
                <a:tab pos="1427163" algn="l"/>
              </a:tabLst>
            </a:pPr>
            <a:r>
              <a:rPr lang="en-US" dirty="0">
                <a:solidFill>
                  <a:schemeClr val="bg1"/>
                </a:solidFill>
              </a:rPr>
              <a:t>15.3</a:t>
            </a:r>
            <a:r>
              <a:rPr lang="en-US" dirty="0"/>
              <a:t>	</a:t>
            </a:r>
            <a:r>
              <a:rPr lang="en-US" dirty="0">
                <a:latin typeface="Calibri"/>
              </a:rPr>
              <a:t>Equilibrium Expressions (3)</a:t>
            </a:r>
            <a:endParaRPr lang="en-US" dirty="0"/>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14910" y="1066800"/>
                <a:ext cx="9120809" cy="5150860"/>
              </a:xfrm>
            </p:spPr>
            <p:txBody>
              <a:bodyPr/>
              <a:lstStyle/>
              <a:p>
                <a:pPr>
                  <a:spcAft>
                    <a:spcPts val="1400"/>
                  </a:spcAft>
                </a:pPr>
                <a:r>
                  <a:rPr lang="en-US" dirty="0">
                    <a:latin typeface="Calibri"/>
                  </a:rPr>
                  <a:t>Manipulating Equilibrium Expressions</a:t>
                </a:r>
              </a:p>
              <a:p>
                <a:pPr indent="465138">
                  <a:spcAft>
                    <a:spcPts val="2500"/>
                  </a:spcAft>
                </a:pPr>
                <a14:m>
                  <m:oMathPara xmlns:m="http://schemas.openxmlformats.org/officeDocument/2006/math">
                    <m:oMathParaPr>
                      <m:jc m:val="centerGroup"/>
                    </m:oMathParaPr>
                    <m:oMath xmlns:m="http://schemas.openxmlformats.org/officeDocument/2006/math">
                      <m:r>
                        <a:rPr lang="en-US" b="0" i="0" smtClean="0">
                          <a:solidFill>
                            <a:schemeClr val="tx1"/>
                          </a:solidFill>
                          <a:latin typeface="Cambria Math" panose="02040503050406030204" pitchFamily="18" charset="0"/>
                        </a:rPr>
                        <m:t>2</m:t>
                      </m:r>
                      <m:r>
                        <m:rPr>
                          <m:sty m:val="p"/>
                        </m:rPr>
                        <a:rPr lang="en-US" b="0" i="0" smtClean="0">
                          <a:solidFill>
                            <a:schemeClr val="tx1"/>
                          </a:solidFill>
                          <a:latin typeface="Cambria Math" panose="02040503050406030204" pitchFamily="18" charset="0"/>
                        </a:rPr>
                        <m:t>NO</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𝑔</m:t>
                          </m:r>
                        </m:e>
                      </m:d>
                      <m:r>
                        <a:rPr lang="en-US" b="0" i="0" smtClean="0">
                          <a:solidFill>
                            <a:schemeClr val="tx1"/>
                          </a:solidFill>
                          <a:latin typeface="Cambria Math" panose="02040503050406030204" pitchFamily="18" charset="0"/>
                        </a:rPr>
                        <m:t>+</m:t>
                      </m:r>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O</m:t>
                          </m:r>
                        </m:e>
                        <m:sub>
                          <m:r>
                            <a:rPr lang="en-US" b="0" i="0" smtClean="0">
                              <a:solidFill>
                                <a:schemeClr val="tx1"/>
                              </a:solidFill>
                              <a:latin typeface="Cambria Math" panose="02040503050406030204" pitchFamily="18" charset="0"/>
                            </a:rPr>
                            <m:t>2</m:t>
                          </m:r>
                        </m:sub>
                      </m:sSub>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𝑔</m:t>
                          </m:r>
                        </m:e>
                      </m:d>
                      <m:r>
                        <a:rPr lang="en-US" b="0" i="0" smtClean="0">
                          <a:solidFill>
                            <a:schemeClr val="tx1"/>
                          </a:solidFill>
                          <a:latin typeface="Cambria Math" panose="02040503050406030204" pitchFamily="18" charset="0"/>
                          <a:ea typeface="Cambria Math" panose="02040503050406030204" pitchFamily="18" charset="0"/>
                        </a:rPr>
                        <m:t>⇄</m:t>
                      </m:r>
                      <m:sSub>
                        <m:sSubPr>
                          <m:ctrlPr>
                            <a:rPr lang="en-US" b="0" i="1" smtClean="0">
                              <a:solidFill>
                                <a:schemeClr val="tx1"/>
                              </a:solidFill>
                              <a:latin typeface="Cambria Math" panose="02040503050406030204" pitchFamily="18" charset="0"/>
                              <a:ea typeface="Cambria Math" panose="02040503050406030204" pitchFamily="18" charset="0"/>
                            </a:rPr>
                          </m:ctrlPr>
                        </m:sSubPr>
                        <m:e>
                          <m:r>
                            <a:rPr lang="en-US" b="0" i="0" smtClean="0">
                              <a:solidFill>
                                <a:schemeClr val="tx1"/>
                              </a:solidFill>
                              <a:latin typeface="Cambria Math" panose="02040503050406030204" pitchFamily="18" charset="0"/>
                              <a:ea typeface="Cambria Math" panose="02040503050406030204" pitchFamily="18" charset="0"/>
                            </a:rPr>
                            <m:t>2</m:t>
                          </m:r>
                          <m:r>
                            <m:rPr>
                              <m:sty m:val="p"/>
                            </m:rPr>
                            <a:rPr lang="en-US" b="0" i="0" smtClean="0">
                              <a:solidFill>
                                <a:schemeClr val="tx1"/>
                              </a:solidFill>
                              <a:latin typeface="Cambria Math" panose="02040503050406030204" pitchFamily="18" charset="0"/>
                              <a:ea typeface="Cambria Math" panose="02040503050406030204" pitchFamily="18" charset="0"/>
                            </a:rPr>
                            <m:t>NO</m:t>
                          </m:r>
                        </m:e>
                        <m:sub>
                          <m:r>
                            <a:rPr lang="en-US" b="0" i="0" smtClean="0">
                              <a:solidFill>
                                <a:schemeClr val="tx1"/>
                              </a:solidFill>
                              <a:latin typeface="Cambria Math" panose="02040503050406030204" pitchFamily="18" charset="0"/>
                              <a:ea typeface="Cambria Math" panose="02040503050406030204" pitchFamily="18" charset="0"/>
                            </a:rPr>
                            <m:t>2</m:t>
                          </m:r>
                        </m:sub>
                      </m:sSub>
                      <m:d>
                        <m:dPr>
                          <m:ctrlPr>
                            <a:rPr lang="en-US" b="0" i="1" smtClean="0">
                              <a:solidFill>
                                <a:schemeClr val="tx1"/>
                              </a:solidFill>
                              <a:latin typeface="Cambria Math" panose="02040503050406030204" pitchFamily="18" charset="0"/>
                              <a:ea typeface="Cambria Math" panose="02040503050406030204" pitchFamily="18" charset="0"/>
                            </a:rPr>
                          </m:ctrlPr>
                        </m:dPr>
                        <m:e>
                          <m:r>
                            <a:rPr lang="en-US" b="0" i="1" smtClean="0">
                              <a:solidFill>
                                <a:schemeClr val="tx1"/>
                              </a:solidFill>
                              <a:latin typeface="Cambria Math" panose="02040503050406030204" pitchFamily="18" charset="0"/>
                              <a:ea typeface="Cambria Math" panose="02040503050406030204" pitchFamily="18" charset="0"/>
                            </a:rPr>
                            <m:t>𝑔</m:t>
                          </m:r>
                        </m:e>
                      </m:d>
                    </m:oMath>
                  </m:oMathPara>
                </a14:m>
                <a:endParaRPr lang="en-US" dirty="0">
                  <a:latin typeface="Calibri"/>
                </a:endParaRPr>
              </a:p>
              <a:p>
                <a:pPr>
                  <a:spcAft>
                    <a:spcPts val="4800"/>
                  </a:spcAft>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m:rPr>
                              <m:sty m:val="p"/>
                            </m:rPr>
                            <a:rPr lang="en-US" b="0" i="0" smtClean="0">
                              <a:solidFill>
                                <a:schemeClr val="tx1"/>
                              </a:solidFill>
                              <a:latin typeface="Cambria Math" panose="02040503050406030204" pitchFamily="18" charset="0"/>
                            </a:rPr>
                            <m:t>c</m:t>
                          </m:r>
                        </m:sub>
                      </m:sSub>
                      <m:r>
                        <a:rPr lang="en-US" b="0" i="0"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NO</m:t>
                                      </m:r>
                                    </m:e>
                                    <m:sub>
                                      <m:r>
                                        <a:rPr lang="en-US" b="0" i="0" smtClean="0">
                                          <a:solidFill>
                                            <a:schemeClr val="tx1"/>
                                          </a:solidFill>
                                          <a:latin typeface="Cambria Math" panose="02040503050406030204" pitchFamily="18" charset="0"/>
                                        </a:rPr>
                                        <m:t>2</m:t>
                                      </m:r>
                                    </m:sub>
                                  </m:sSub>
                                </m:e>
                              </m:d>
                            </m:e>
                            <m:sup>
                              <m:r>
                                <a:rPr lang="en-US" b="0" i="0" smtClean="0">
                                  <a:solidFill>
                                    <a:schemeClr val="tx1"/>
                                  </a:solidFill>
                                  <a:latin typeface="Cambria Math" panose="02040503050406030204" pitchFamily="18" charset="0"/>
                                </a:rPr>
                                <m:t>2</m:t>
                              </m:r>
                            </m:sup>
                          </m:sSup>
                        </m:num>
                        <m:den>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r>
                                    <m:rPr>
                                      <m:sty m:val="p"/>
                                    </m:rPr>
                                    <a:rPr lang="en-US" b="0" i="0" smtClean="0">
                                      <a:solidFill>
                                        <a:schemeClr val="tx1"/>
                                      </a:solidFill>
                                      <a:latin typeface="Cambria Math" panose="02040503050406030204" pitchFamily="18" charset="0"/>
                                    </a:rPr>
                                    <m:t>NO</m:t>
                                  </m:r>
                                </m:e>
                              </m:d>
                            </m:e>
                            <m:sup>
                              <m:r>
                                <a:rPr lang="en-US" b="0" i="0" smtClean="0">
                                  <a:solidFill>
                                    <a:schemeClr val="tx1"/>
                                  </a:solidFill>
                                  <a:latin typeface="Cambria Math" panose="02040503050406030204" pitchFamily="18" charset="0"/>
                                </a:rPr>
                                <m:t>2</m:t>
                              </m:r>
                            </m:sup>
                          </m:sSup>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O</m:t>
                                  </m:r>
                                </m:e>
                                <m:sub>
                                  <m:r>
                                    <a:rPr lang="en-US" b="0" i="0" smtClean="0">
                                      <a:solidFill>
                                        <a:schemeClr val="tx1"/>
                                      </a:solidFill>
                                      <a:latin typeface="Cambria Math" panose="02040503050406030204" pitchFamily="18" charset="0"/>
                                    </a:rPr>
                                    <m:t>2</m:t>
                                  </m:r>
                                </m:sub>
                              </m:sSub>
                            </m:e>
                          </m:d>
                        </m:den>
                      </m:f>
                    </m:oMath>
                  </m:oMathPara>
                </a14:m>
                <a:endParaRPr lang="en-US" dirty="0">
                  <a:solidFill>
                    <a:schemeClr val="tx1"/>
                  </a:solidFill>
                  <a:latin typeface="Calibri"/>
                </a:endParaRPr>
              </a:p>
              <a:p>
                <a:pPr marL="290513">
                  <a:spcAft>
                    <a:spcPts val="2800"/>
                  </a:spcAft>
                </a:pPr>
                <a14:m>
                  <m:oMathPara xmlns:m="http://schemas.openxmlformats.org/officeDocument/2006/math">
                    <m:oMathParaPr>
                      <m:jc m:val="centerGroup"/>
                    </m:oMathParaPr>
                    <m:oMath xmlns:m="http://schemas.openxmlformats.org/officeDocument/2006/math">
                      <m:r>
                        <a:rPr lang="en-US" b="0" i="0" smtClean="0">
                          <a:solidFill>
                            <a:schemeClr val="tx1"/>
                          </a:solidFill>
                          <a:latin typeface="Cambria Math" panose="02040503050406030204" pitchFamily="18" charset="0"/>
                        </a:rPr>
                        <m:t>4</m:t>
                      </m:r>
                      <m:r>
                        <m:rPr>
                          <m:sty m:val="p"/>
                        </m:rPr>
                        <a:rPr lang="en-US" b="0" i="0" smtClean="0">
                          <a:solidFill>
                            <a:schemeClr val="tx1"/>
                          </a:solidFill>
                          <a:latin typeface="Cambria Math" panose="02040503050406030204" pitchFamily="18" charset="0"/>
                        </a:rPr>
                        <m:t>NO</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𝑔</m:t>
                          </m:r>
                        </m:e>
                      </m:d>
                      <m:r>
                        <a:rPr lang="en-US" b="0" i="0" smtClean="0">
                          <a:solidFill>
                            <a:schemeClr val="tx1"/>
                          </a:solidFill>
                          <a:latin typeface="Cambria Math" panose="02040503050406030204" pitchFamily="18" charset="0"/>
                        </a:rPr>
                        <m:t>+</m:t>
                      </m:r>
                      <m:sSub>
                        <m:sSubPr>
                          <m:ctrlPr>
                            <a:rPr lang="en-US" b="0" i="1" smtClean="0">
                              <a:solidFill>
                                <a:schemeClr val="tx1"/>
                              </a:solidFill>
                              <a:latin typeface="Cambria Math" panose="02040503050406030204" pitchFamily="18" charset="0"/>
                            </a:rPr>
                          </m:ctrlPr>
                        </m:sSubPr>
                        <m:e>
                          <m:r>
                            <a:rPr lang="en-US" b="0" i="0" smtClean="0">
                              <a:solidFill>
                                <a:schemeClr val="tx1"/>
                              </a:solidFill>
                              <a:latin typeface="Cambria Math" panose="02040503050406030204" pitchFamily="18" charset="0"/>
                            </a:rPr>
                            <m:t>2</m:t>
                          </m:r>
                          <m:r>
                            <m:rPr>
                              <m:sty m:val="p"/>
                            </m:rPr>
                            <a:rPr lang="en-US" b="0" i="0" smtClean="0">
                              <a:solidFill>
                                <a:schemeClr val="tx1"/>
                              </a:solidFill>
                              <a:latin typeface="Cambria Math" panose="02040503050406030204" pitchFamily="18" charset="0"/>
                            </a:rPr>
                            <m:t>O</m:t>
                          </m:r>
                        </m:e>
                        <m:sub>
                          <m:r>
                            <a:rPr lang="en-US" b="0" i="0" smtClean="0">
                              <a:solidFill>
                                <a:schemeClr val="tx1"/>
                              </a:solidFill>
                              <a:latin typeface="Cambria Math" panose="02040503050406030204" pitchFamily="18" charset="0"/>
                            </a:rPr>
                            <m:t>2</m:t>
                          </m:r>
                        </m:sub>
                      </m:sSub>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𝑔</m:t>
                          </m:r>
                        </m:e>
                      </m:d>
                      <m:r>
                        <a:rPr lang="en-US" b="0" i="0" smtClean="0">
                          <a:solidFill>
                            <a:schemeClr val="tx1"/>
                          </a:solidFill>
                          <a:latin typeface="Cambria Math" panose="02040503050406030204" pitchFamily="18" charset="0"/>
                          <a:ea typeface="Cambria Math" panose="02040503050406030204" pitchFamily="18" charset="0"/>
                        </a:rPr>
                        <m:t>⇄</m:t>
                      </m:r>
                      <m:sSub>
                        <m:sSubPr>
                          <m:ctrlPr>
                            <a:rPr lang="en-US" i="1">
                              <a:solidFill>
                                <a:schemeClr val="tx1"/>
                              </a:solidFill>
                              <a:latin typeface="Cambria Math" panose="02040503050406030204" pitchFamily="18" charset="0"/>
                              <a:ea typeface="Cambria Math" panose="02040503050406030204" pitchFamily="18" charset="0"/>
                            </a:rPr>
                          </m:ctrlPr>
                        </m:sSubPr>
                        <m:e>
                          <m:r>
                            <a:rPr lang="en-US" b="0" i="0" smtClean="0">
                              <a:solidFill>
                                <a:schemeClr val="tx1"/>
                              </a:solidFill>
                              <a:latin typeface="Cambria Math" panose="02040503050406030204" pitchFamily="18" charset="0"/>
                              <a:ea typeface="Cambria Math" panose="02040503050406030204" pitchFamily="18" charset="0"/>
                            </a:rPr>
                            <m:t>4</m:t>
                          </m:r>
                          <m:r>
                            <m:rPr>
                              <m:sty m:val="p"/>
                            </m:rPr>
                            <a:rPr lang="en-US" i="0">
                              <a:solidFill>
                                <a:schemeClr val="tx1"/>
                              </a:solidFill>
                              <a:latin typeface="Cambria Math" panose="02040503050406030204" pitchFamily="18" charset="0"/>
                              <a:ea typeface="Cambria Math" panose="02040503050406030204" pitchFamily="18" charset="0"/>
                            </a:rPr>
                            <m:t>NO</m:t>
                          </m:r>
                        </m:e>
                        <m:sub>
                          <m:r>
                            <a:rPr lang="en-US" i="0">
                              <a:solidFill>
                                <a:schemeClr val="tx1"/>
                              </a:solidFill>
                              <a:latin typeface="Cambria Math" panose="02040503050406030204" pitchFamily="18" charset="0"/>
                              <a:ea typeface="Cambria Math" panose="02040503050406030204" pitchFamily="18" charset="0"/>
                            </a:rPr>
                            <m:t>2</m:t>
                          </m:r>
                        </m:sub>
                      </m:sSub>
                      <m:d>
                        <m:dPr>
                          <m:ctrlPr>
                            <a:rPr lang="en-US" i="1">
                              <a:solidFill>
                                <a:schemeClr val="tx1"/>
                              </a:solidFill>
                              <a:latin typeface="Cambria Math" panose="02040503050406030204" pitchFamily="18" charset="0"/>
                              <a:ea typeface="Cambria Math" panose="02040503050406030204" pitchFamily="18" charset="0"/>
                            </a:rPr>
                          </m:ctrlPr>
                        </m:dPr>
                        <m:e>
                          <m:r>
                            <a:rPr lang="en-US" i="1">
                              <a:solidFill>
                                <a:schemeClr val="tx1"/>
                              </a:solidFill>
                              <a:latin typeface="Cambria Math" panose="02040503050406030204" pitchFamily="18" charset="0"/>
                              <a:ea typeface="Cambria Math" panose="02040503050406030204" pitchFamily="18" charset="0"/>
                            </a:rPr>
                            <m:t>𝑔</m:t>
                          </m:r>
                        </m:e>
                      </m:d>
                    </m:oMath>
                  </m:oMathPara>
                </a14:m>
                <a:endParaRPr lang="en-US" dirty="0">
                  <a:latin typeface="Calibri"/>
                </a:endParaRPr>
              </a:p>
              <a:p>
                <a:pPr marL="739775" indent="-231775">
                  <a:spcAft>
                    <a:spcPts val="2800"/>
                  </a:spcAft>
                </a:pPr>
                <a14:m>
                  <m:oMathPara xmlns:m="http://schemas.openxmlformats.org/officeDocument/2006/math">
                    <m:oMathParaPr>
                      <m:jc m:val="centerGroup"/>
                    </m:oMathParaPr>
                    <m:oMath xmlns:m="http://schemas.openxmlformats.org/officeDocument/2006/math">
                      <m:sSubSup>
                        <m:sSubSupPr>
                          <m:ctrlPr>
                            <a:rPr lang="en-US" i="1" smtClean="0">
                              <a:solidFill>
                                <a:schemeClr val="tx1"/>
                              </a:solidFill>
                              <a:latin typeface="Cambria Math" panose="02040503050406030204" pitchFamily="18" charset="0"/>
                            </a:rPr>
                          </m:ctrlPr>
                        </m:sSubSupPr>
                        <m:e>
                          <m:r>
                            <a:rPr lang="en-US" b="0" i="1" smtClean="0">
                              <a:solidFill>
                                <a:schemeClr val="tx1"/>
                              </a:solidFill>
                              <a:latin typeface="Cambria Math" panose="02040503050406030204" pitchFamily="18" charset="0"/>
                            </a:rPr>
                            <m:t>𝐾</m:t>
                          </m:r>
                        </m:e>
                        <m:sub>
                          <m:r>
                            <m:rPr>
                              <m:sty m:val="p"/>
                            </m:rPr>
                            <a:rPr lang="en-US" b="0" i="0" smtClean="0">
                              <a:solidFill>
                                <a:schemeClr val="tx1"/>
                              </a:solidFill>
                              <a:latin typeface="Cambria Math" panose="02040503050406030204" pitchFamily="18" charset="0"/>
                            </a:rPr>
                            <m:t>c</m:t>
                          </m:r>
                        </m:sub>
                        <m:sup>
                          <m:r>
                            <a:rPr lang="en-US" b="0" i="0" smtClean="0">
                              <a:solidFill>
                                <a:schemeClr val="tx1"/>
                              </a:solidFill>
                              <a:latin typeface="Cambria Math" panose="02040503050406030204" pitchFamily="18" charset="0"/>
                            </a:rPr>
                            <m:t>"</m:t>
                          </m:r>
                        </m:sup>
                      </m:sSubSup>
                      <m:r>
                        <a:rPr lang="en-US" b="0" i="0"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m:rPr>
                                          <m:sty m:val="p"/>
                                        </m:rPr>
                                        <a:rPr lang="en-US" i="0">
                                          <a:solidFill>
                                            <a:schemeClr val="tx1"/>
                                          </a:solidFill>
                                          <a:latin typeface="Cambria Math" panose="02040503050406030204" pitchFamily="18" charset="0"/>
                                        </a:rPr>
                                        <m:t>NO</m:t>
                                      </m:r>
                                    </m:e>
                                    <m:sub>
                                      <m:r>
                                        <a:rPr lang="en-US" i="0">
                                          <a:solidFill>
                                            <a:schemeClr val="tx1"/>
                                          </a:solidFill>
                                          <a:latin typeface="Cambria Math" panose="02040503050406030204" pitchFamily="18" charset="0"/>
                                        </a:rPr>
                                        <m:t>2</m:t>
                                      </m:r>
                                    </m:sub>
                                  </m:sSub>
                                </m:e>
                              </m:d>
                            </m:e>
                            <m:sup>
                              <m:r>
                                <a:rPr lang="en-US" b="0" i="0" smtClean="0">
                                  <a:solidFill>
                                    <a:schemeClr val="tx1"/>
                                  </a:solidFill>
                                  <a:latin typeface="Cambria Math" panose="02040503050406030204" pitchFamily="18" charset="0"/>
                                </a:rPr>
                                <m:t>4</m:t>
                              </m:r>
                            </m:sup>
                          </m:sSup>
                        </m:num>
                        <m:den>
                          <m:sSup>
                            <m:sSupPr>
                              <m:ctrlPr>
                                <a:rPr lang="en-US" i="1" smtClean="0">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r>
                                    <m:rPr>
                                      <m:sty m:val="p"/>
                                    </m:rPr>
                                    <a:rPr lang="en-US" i="0">
                                      <a:solidFill>
                                        <a:schemeClr val="tx1"/>
                                      </a:solidFill>
                                      <a:latin typeface="Cambria Math" panose="02040503050406030204" pitchFamily="18" charset="0"/>
                                    </a:rPr>
                                    <m:t>NO</m:t>
                                  </m:r>
                                </m:e>
                              </m:d>
                            </m:e>
                            <m:sup>
                              <m:r>
                                <a:rPr lang="en-US" b="0" i="0" smtClean="0">
                                  <a:solidFill>
                                    <a:schemeClr val="tx1"/>
                                  </a:solidFill>
                                  <a:latin typeface="Cambria Math" panose="02040503050406030204" pitchFamily="18" charset="0"/>
                                </a:rPr>
                                <m:t>4</m:t>
                              </m:r>
                            </m:sup>
                          </m:sSup>
                          <m:sSup>
                            <m:sSupPr>
                              <m:ctrlPr>
                                <a:rPr lang="en-US" i="1" smtClean="0">
                                  <a:solidFill>
                                    <a:schemeClr val="tx1"/>
                                  </a:solidFill>
                                  <a:latin typeface="Cambria Math" panose="02040503050406030204" pitchFamily="18" charset="0"/>
                                </a:rPr>
                              </m:ctrlPr>
                            </m:sSupPr>
                            <m:e>
                              <m:d>
                                <m:dPr>
                                  <m:begChr m:val="["/>
                                  <m:endChr m:val="]"/>
                                  <m:ctrlPr>
                                    <a:rPr lang="en-US" i="1" smtClean="0">
                                      <a:solidFill>
                                        <a:schemeClr val="tx1"/>
                                      </a:solidFill>
                                      <a:latin typeface="Cambria Math" panose="02040503050406030204" pitchFamily="18" charset="0"/>
                                    </a:rPr>
                                  </m:ctrlPr>
                                </m:dPr>
                                <m:e>
                                  <m:sSub>
                                    <m:sSubPr>
                                      <m:ctrlPr>
                                        <a:rPr lang="en-US"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O</m:t>
                                      </m:r>
                                    </m:e>
                                    <m:sub>
                                      <m:r>
                                        <a:rPr lang="en-US" b="0" i="0" smtClean="0">
                                          <a:solidFill>
                                            <a:schemeClr val="tx1"/>
                                          </a:solidFill>
                                          <a:latin typeface="Cambria Math" panose="02040503050406030204" pitchFamily="18" charset="0"/>
                                        </a:rPr>
                                        <m:t>2</m:t>
                                      </m:r>
                                    </m:sub>
                                  </m:sSub>
                                </m:e>
                              </m:d>
                            </m:e>
                            <m:sup>
                              <m:r>
                                <a:rPr lang="en-US" b="0" i="0" smtClean="0">
                                  <a:solidFill>
                                    <a:schemeClr val="tx1"/>
                                  </a:solidFill>
                                  <a:latin typeface="Cambria Math" panose="02040503050406030204" pitchFamily="18" charset="0"/>
                                </a:rPr>
                                <m:t>2</m:t>
                              </m:r>
                            </m:sup>
                          </m:sSup>
                        </m:den>
                      </m:f>
                      <m:r>
                        <a:rPr lang="en-US" b="0" i="0" smtClean="0">
                          <a:solidFill>
                            <a:schemeClr val="tx1"/>
                          </a:solidFill>
                          <a:latin typeface="Cambria Math" panose="02040503050406030204" pitchFamily="18" charset="0"/>
                        </a:rPr>
                        <m:t>=</m:t>
                      </m:r>
                      <m:sSup>
                        <m:sSupPr>
                          <m:ctrlPr>
                            <a:rPr lang="en-US" b="0" i="1" smtClean="0">
                              <a:solidFill>
                                <a:schemeClr val="tx1"/>
                              </a:solidFill>
                              <a:latin typeface="Cambria Math" panose="02040503050406030204" pitchFamily="18" charset="0"/>
                            </a:rPr>
                          </m:ctrlPr>
                        </m:sSupPr>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a:rPr lang="en-US" b="0" i="1" smtClean="0">
                                  <a:solidFill>
                                    <a:schemeClr val="tx1"/>
                                  </a:solidFill>
                                  <a:latin typeface="Cambria Math" panose="02040503050406030204" pitchFamily="18" charset="0"/>
                                </a:rPr>
                                <m:t>𝑐</m:t>
                              </m:r>
                            </m:sub>
                          </m:sSub>
                        </m:e>
                        <m:sup>
                          <m:r>
                            <a:rPr lang="en-US" b="0" i="0" smtClean="0">
                              <a:solidFill>
                                <a:schemeClr val="tx1"/>
                              </a:solidFill>
                              <a:latin typeface="Cambria Math" panose="02040503050406030204" pitchFamily="18" charset="0"/>
                            </a:rPr>
                            <m:t>2</m:t>
                          </m:r>
                        </m:sup>
                      </m:sSup>
                    </m:oMath>
                  </m:oMathPara>
                </a14:m>
                <a:endParaRPr lang="en-US" dirty="0">
                  <a:latin typeface="Calibri"/>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14910" y="1066800"/>
                <a:ext cx="9120809" cy="5150860"/>
              </a:xfrm>
              <a:blipFill>
                <a:blip r:embed="rId2"/>
                <a:stretch>
                  <a:fillRect l="-1404" t="-1065"/>
                </a:stretch>
              </a:blipFill>
            </p:spPr>
            <p:txBody>
              <a:bodyPr/>
              <a:lstStyle/>
              <a:p>
                <a:r>
                  <a:rPr lang="en-US">
                    <a:noFill/>
                  </a:rPr>
                  <a:t> </a:t>
                </a:r>
              </a:p>
            </p:txBody>
          </p:sp>
        </mc:Fallback>
      </mc:AlternateContent>
    </p:spTree>
    <p:extLst>
      <p:ext uri="{BB962C8B-B14F-4D97-AF65-F5344CB8AC3E}">
        <p14:creationId xmlns:p14="http://schemas.microsoft.com/office/powerpoint/2010/main" val="964795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15.3</a:t>
            </a:r>
            <a:r>
              <a:rPr lang="en-US" dirty="0"/>
              <a:t>	</a:t>
            </a:r>
            <a:r>
              <a:rPr lang="en-US" dirty="0">
                <a:latin typeface="Calibri"/>
              </a:rPr>
              <a:t>Equilibrium Expressions (4)</a:t>
            </a:r>
            <a:endParaRPr lang="en-US" dirty="0"/>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1081314"/>
                <a:ext cx="9120809" cy="3810001"/>
              </a:xfrm>
            </p:spPr>
            <p:txBody>
              <a:bodyPr/>
              <a:lstStyle/>
              <a:p>
                <a:pPr>
                  <a:spcAft>
                    <a:spcPts val="600"/>
                  </a:spcAft>
                </a:pPr>
                <a:r>
                  <a:rPr lang="en-US" dirty="0">
                    <a:latin typeface="Calibri"/>
                  </a:rPr>
                  <a:t>Manipulating Equilibrium Expressions</a:t>
                </a:r>
              </a:p>
              <a:p>
                <a:pPr marL="1146175" indent="-739775">
                  <a:spcAft>
                    <a:spcPts val="1800"/>
                  </a:spcAft>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ea typeface="Cambria Math" panose="02040503050406030204" pitchFamily="18" charset="0"/>
                            </a:rPr>
                          </m:ctrlPr>
                        </m:sSubPr>
                        <m:e>
                          <m:r>
                            <a:rPr lang="en-US">
                              <a:solidFill>
                                <a:schemeClr val="tx1"/>
                              </a:solidFill>
                              <a:latin typeface="Cambria Math" panose="02040503050406030204" pitchFamily="18" charset="0"/>
                              <a:ea typeface="Cambria Math" panose="02040503050406030204" pitchFamily="18" charset="0"/>
                            </a:rPr>
                            <m:t>2</m:t>
                          </m:r>
                          <m:r>
                            <m:rPr>
                              <m:sty m:val="p"/>
                            </m:rPr>
                            <a:rPr lang="en-US">
                              <a:solidFill>
                                <a:schemeClr val="tx1"/>
                              </a:solidFill>
                              <a:latin typeface="Cambria Math" panose="02040503050406030204" pitchFamily="18" charset="0"/>
                              <a:ea typeface="Cambria Math" panose="02040503050406030204" pitchFamily="18" charset="0"/>
                            </a:rPr>
                            <m:t>NO</m:t>
                          </m:r>
                        </m:e>
                        <m:sub>
                          <m:r>
                            <a:rPr lang="en-US">
                              <a:solidFill>
                                <a:schemeClr val="tx1"/>
                              </a:solidFill>
                              <a:latin typeface="Cambria Math" panose="02040503050406030204" pitchFamily="18" charset="0"/>
                              <a:ea typeface="Cambria Math" panose="02040503050406030204" pitchFamily="18" charset="0"/>
                            </a:rPr>
                            <m:t>2</m:t>
                          </m:r>
                        </m:sub>
                      </m:sSub>
                      <m:d>
                        <m:dPr>
                          <m:ctrlPr>
                            <a:rPr lang="en-US" i="1">
                              <a:solidFill>
                                <a:schemeClr val="tx1"/>
                              </a:solidFill>
                              <a:latin typeface="Cambria Math" panose="02040503050406030204" pitchFamily="18" charset="0"/>
                              <a:ea typeface="Cambria Math" panose="02040503050406030204" pitchFamily="18" charset="0"/>
                            </a:rPr>
                          </m:ctrlPr>
                        </m:dPr>
                        <m:e>
                          <m:r>
                            <a:rPr lang="en-US" i="1">
                              <a:solidFill>
                                <a:schemeClr val="tx1"/>
                              </a:solidFill>
                              <a:latin typeface="Cambria Math" panose="02040503050406030204" pitchFamily="18" charset="0"/>
                              <a:ea typeface="Cambria Math" panose="02040503050406030204" pitchFamily="18" charset="0"/>
                            </a:rPr>
                            <m:t>𝑔</m:t>
                          </m:r>
                        </m:e>
                      </m:d>
                      <m:r>
                        <a:rPr lang="en-US">
                          <a:solidFill>
                            <a:schemeClr val="tx1"/>
                          </a:solidFill>
                          <a:latin typeface="Cambria Math" panose="02040503050406030204" pitchFamily="18" charset="0"/>
                          <a:ea typeface="Cambria Math" panose="02040503050406030204" pitchFamily="18" charset="0"/>
                        </a:rPr>
                        <m:t>⇄</m:t>
                      </m:r>
                      <m:r>
                        <a:rPr lang="en-US">
                          <a:solidFill>
                            <a:schemeClr val="tx1"/>
                          </a:solidFill>
                          <a:latin typeface="Cambria Math" panose="02040503050406030204" pitchFamily="18" charset="0"/>
                        </a:rPr>
                        <m:t>2</m:t>
                      </m:r>
                      <m:r>
                        <m:rPr>
                          <m:sty m:val="p"/>
                        </m:rPr>
                        <a:rPr lang="en-US" smtClean="0">
                          <a:solidFill>
                            <a:schemeClr val="tx1"/>
                          </a:solidFill>
                          <a:latin typeface="Cambria Math" panose="02040503050406030204" pitchFamily="18" charset="0"/>
                        </a:rPr>
                        <m:t>NO</m:t>
                      </m:r>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𝑔</m:t>
                          </m:r>
                        </m:e>
                      </m:d>
                      <m:r>
                        <a:rPr lang="en-US">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O</m:t>
                          </m:r>
                        </m:e>
                        <m:sub>
                          <m:r>
                            <a:rPr lang="en-US">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𝑔</m:t>
                          </m:r>
                        </m:e>
                      </m:d>
                    </m:oMath>
                  </m:oMathPara>
                </a14:m>
                <a:endParaRPr lang="en-US" dirty="0">
                  <a:latin typeface="Calibri"/>
                </a:endParaRPr>
              </a:p>
              <a:p>
                <a:pPr marL="231775" indent="-57150">
                  <a:spcAft>
                    <a:spcPts val="4000"/>
                  </a:spcAft>
                </a:pPr>
                <a14:m>
                  <m:oMathPara xmlns:m="http://schemas.openxmlformats.org/officeDocument/2006/math">
                    <m:oMathParaPr>
                      <m:jc m:val="centerGroup"/>
                    </m:oMathParaPr>
                    <m:oMath xmlns:m="http://schemas.openxmlformats.org/officeDocument/2006/math">
                      <m:r>
                        <a:rPr lang="en-US">
                          <a:solidFill>
                            <a:schemeClr val="tx1"/>
                          </a:solidFill>
                          <a:latin typeface="Cambria Math" panose="02040503050406030204" pitchFamily="18" charset="0"/>
                        </a:rPr>
                        <m:t>2</m:t>
                      </m:r>
                      <m:sSub>
                        <m:sSubPr>
                          <m:ctrlPr>
                            <a:rPr lang="en-US"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H</m:t>
                          </m:r>
                        </m:e>
                        <m:sub>
                          <m:r>
                            <a:rPr lang="en-US" b="0" i="1" smtClean="0">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𝑔</m:t>
                          </m:r>
                        </m:e>
                      </m:d>
                      <m:r>
                        <a:rPr lang="en-US">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O</m:t>
                          </m:r>
                        </m:e>
                        <m:sub>
                          <m:r>
                            <a:rPr lang="en-US">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𝑔</m:t>
                          </m:r>
                        </m:e>
                      </m:d>
                      <m:r>
                        <a:rPr lang="en-US">
                          <a:solidFill>
                            <a:schemeClr val="tx1"/>
                          </a:solidFill>
                          <a:latin typeface="Cambria Math" panose="02040503050406030204" pitchFamily="18" charset="0"/>
                          <a:ea typeface="Cambria Math" panose="02040503050406030204" pitchFamily="18" charset="0"/>
                        </a:rPr>
                        <m:t>⇄2</m:t>
                      </m:r>
                      <m:sSub>
                        <m:sSubPr>
                          <m:ctrlPr>
                            <a:rPr lang="en-US" i="1">
                              <a:solidFill>
                                <a:schemeClr val="tx1"/>
                              </a:solidFill>
                              <a:latin typeface="Cambria Math" panose="02040503050406030204" pitchFamily="18" charset="0"/>
                              <a:ea typeface="Cambria Math" panose="02040503050406030204" pitchFamily="18" charset="0"/>
                            </a:rPr>
                          </m:ctrlPr>
                        </m:sSubPr>
                        <m:e>
                          <m:r>
                            <m:rPr>
                              <m:sty m:val="p"/>
                            </m:rPr>
                            <a:rPr lang="en-US" i="0">
                              <a:solidFill>
                                <a:schemeClr val="tx1"/>
                              </a:solidFill>
                              <a:latin typeface="Cambria Math" panose="02040503050406030204" pitchFamily="18" charset="0"/>
                              <a:ea typeface="Cambria Math" panose="02040503050406030204" pitchFamily="18" charset="0"/>
                            </a:rPr>
                            <m:t>H</m:t>
                          </m:r>
                        </m:e>
                        <m:sub>
                          <m:r>
                            <a:rPr lang="en-US" i="1">
                              <a:solidFill>
                                <a:schemeClr val="tx1"/>
                              </a:solidFill>
                              <a:latin typeface="Cambria Math" panose="02040503050406030204" pitchFamily="18" charset="0"/>
                              <a:ea typeface="Cambria Math" panose="02040503050406030204" pitchFamily="18" charset="0"/>
                            </a:rPr>
                            <m:t>2</m:t>
                          </m:r>
                        </m:sub>
                      </m:sSub>
                      <m:r>
                        <m:rPr>
                          <m:sty m:val="p"/>
                        </m:rPr>
                        <a:rPr lang="en-US" b="0" i="0" smtClean="0">
                          <a:solidFill>
                            <a:schemeClr val="tx1"/>
                          </a:solidFill>
                          <a:latin typeface="Cambria Math" panose="02040503050406030204" pitchFamily="18" charset="0"/>
                          <a:ea typeface="Cambria Math" panose="02040503050406030204" pitchFamily="18" charset="0"/>
                        </a:rPr>
                        <m:t>O</m:t>
                      </m:r>
                      <m:d>
                        <m:dPr>
                          <m:ctrlPr>
                            <a:rPr lang="en-US" i="1">
                              <a:solidFill>
                                <a:schemeClr val="tx1"/>
                              </a:solidFill>
                              <a:latin typeface="Cambria Math" panose="02040503050406030204" pitchFamily="18" charset="0"/>
                              <a:ea typeface="Cambria Math" panose="02040503050406030204" pitchFamily="18" charset="0"/>
                            </a:rPr>
                          </m:ctrlPr>
                        </m:dPr>
                        <m:e>
                          <m:r>
                            <a:rPr lang="en-US" i="1">
                              <a:solidFill>
                                <a:schemeClr val="tx1"/>
                              </a:solidFill>
                              <a:latin typeface="Cambria Math" panose="02040503050406030204" pitchFamily="18" charset="0"/>
                              <a:ea typeface="Cambria Math" panose="02040503050406030204" pitchFamily="18" charset="0"/>
                            </a:rPr>
                            <m:t>𝑔</m:t>
                          </m:r>
                        </m:e>
                      </m:d>
                    </m:oMath>
                  </m:oMathPara>
                </a14:m>
                <a:endParaRPr lang="en-US" dirty="0">
                  <a:latin typeface="Calibri"/>
                </a:endParaRPr>
              </a:p>
              <a:p>
                <a:pPr>
                  <a:spcAft>
                    <a:spcPts val="2000"/>
                  </a:spcAft>
                </a:pPr>
                <a14:m>
                  <m:oMathPara xmlns:m="http://schemas.openxmlformats.org/officeDocument/2006/math">
                    <m:oMathParaPr>
                      <m:jc m:val="centerGroup"/>
                    </m:oMathParaPr>
                    <m:oMath xmlns:m="http://schemas.openxmlformats.org/officeDocument/2006/math">
                      <m:sSub>
                        <m:sSubPr>
                          <m:ctrlPr>
                            <a:rPr lang="en-US" sz="2700" i="1">
                              <a:solidFill>
                                <a:schemeClr val="tx1"/>
                              </a:solidFill>
                              <a:latin typeface="Cambria Math" panose="02040503050406030204" pitchFamily="18" charset="0"/>
                              <a:ea typeface="Cambria Math" panose="02040503050406030204" pitchFamily="18" charset="0"/>
                            </a:rPr>
                          </m:ctrlPr>
                        </m:sSubPr>
                        <m:e>
                          <m:r>
                            <a:rPr lang="en-US" sz="2700">
                              <a:solidFill>
                                <a:schemeClr val="tx1"/>
                              </a:solidFill>
                              <a:latin typeface="Cambria Math" panose="02040503050406030204" pitchFamily="18" charset="0"/>
                              <a:ea typeface="Cambria Math" panose="02040503050406030204" pitchFamily="18" charset="0"/>
                            </a:rPr>
                            <m:t>2</m:t>
                          </m:r>
                          <m:r>
                            <m:rPr>
                              <m:sty m:val="p"/>
                            </m:rPr>
                            <a:rPr lang="en-US" sz="2700">
                              <a:solidFill>
                                <a:schemeClr val="tx1"/>
                              </a:solidFill>
                              <a:latin typeface="Cambria Math" panose="02040503050406030204" pitchFamily="18" charset="0"/>
                              <a:ea typeface="Cambria Math" panose="02040503050406030204" pitchFamily="18" charset="0"/>
                            </a:rPr>
                            <m:t>NO</m:t>
                          </m:r>
                        </m:e>
                        <m:sub>
                          <m:r>
                            <a:rPr lang="en-US" sz="2700">
                              <a:solidFill>
                                <a:schemeClr val="tx1"/>
                              </a:solidFill>
                              <a:latin typeface="Cambria Math" panose="02040503050406030204" pitchFamily="18" charset="0"/>
                              <a:ea typeface="Cambria Math" panose="02040503050406030204" pitchFamily="18" charset="0"/>
                            </a:rPr>
                            <m:t>2</m:t>
                          </m:r>
                        </m:sub>
                      </m:sSub>
                      <m:d>
                        <m:dPr>
                          <m:ctrlPr>
                            <a:rPr lang="en-US" sz="2700" i="1">
                              <a:solidFill>
                                <a:schemeClr val="tx1"/>
                              </a:solidFill>
                              <a:latin typeface="Cambria Math" panose="02040503050406030204" pitchFamily="18" charset="0"/>
                              <a:ea typeface="Cambria Math" panose="02040503050406030204" pitchFamily="18" charset="0"/>
                            </a:rPr>
                          </m:ctrlPr>
                        </m:dPr>
                        <m:e>
                          <m:r>
                            <a:rPr lang="en-US" sz="2700" i="1">
                              <a:solidFill>
                                <a:schemeClr val="tx1"/>
                              </a:solidFill>
                              <a:latin typeface="Cambria Math" panose="02040503050406030204" pitchFamily="18" charset="0"/>
                              <a:ea typeface="Cambria Math" panose="02040503050406030204" pitchFamily="18" charset="0"/>
                            </a:rPr>
                            <m:t>𝑔</m:t>
                          </m:r>
                        </m:e>
                      </m:d>
                      <m:r>
                        <a:rPr lang="en-US" sz="2700" b="0" i="1" smtClean="0">
                          <a:solidFill>
                            <a:schemeClr val="tx1"/>
                          </a:solidFill>
                          <a:latin typeface="Cambria Math" panose="02040503050406030204" pitchFamily="18" charset="0"/>
                        </a:rPr>
                        <m:t>+</m:t>
                      </m:r>
                      <m:r>
                        <a:rPr lang="en-US" sz="2700">
                          <a:solidFill>
                            <a:schemeClr val="tx1"/>
                          </a:solidFill>
                          <a:latin typeface="Cambria Math" panose="02040503050406030204" pitchFamily="18" charset="0"/>
                        </a:rPr>
                        <m:t>2</m:t>
                      </m:r>
                      <m:sSub>
                        <m:sSubPr>
                          <m:ctrlPr>
                            <a:rPr lang="en-US" sz="2700" i="1">
                              <a:solidFill>
                                <a:schemeClr val="tx1"/>
                              </a:solidFill>
                              <a:latin typeface="Cambria Math" panose="02040503050406030204" pitchFamily="18" charset="0"/>
                            </a:rPr>
                          </m:ctrlPr>
                        </m:sSubPr>
                        <m:e>
                          <m:r>
                            <m:rPr>
                              <m:sty m:val="p"/>
                            </m:rPr>
                            <a:rPr lang="en-US" sz="2700" i="0">
                              <a:solidFill>
                                <a:schemeClr val="tx1"/>
                              </a:solidFill>
                              <a:latin typeface="Cambria Math" panose="02040503050406030204" pitchFamily="18" charset="0"/>
                            </a:rPr>
                            <m:t>H</m:t>
                          </m:r>
                        </m:e>
                        <m:sub>
                          <m:r>
                            <a:rPr lang="en-US" sz="2700" i="1">
                              <a:solidFill>
                                <a:schemeClr val="tx1"/>
                              </a:solidFill>
                              <a:latin typeface="Cambria Math" panose="02040503050406030204" pitchFamily="18" charset="0"/>
                            </a:rPr>
                            <m:t>2</m:t>
                          </m:r>
                        </m:sub>
                      </m:sSub>
                      <m:d>
                        <m:dPr>
                          <m:ctrlPr>
                            <a:rPr lang="en-US" sz="2700" i="1">
                              <a:solidFill>
                                <a:schemeClr val="tx1"/>
                              </a:solidFill>
                              <a:latin typeface="Cambria Math" panose="02040503050406030204" pitchFamily="18" charset="0"/>
                            </a:rPr>
                          </m:ctrlPr>
                        </m:dPr>
                        <m:e>
                          <m:r>
                            <a:rPr lang="en-US" sz="2700" i="1">
                              <a:solidFill>
                                <a:schemeClr val="tx1"/>
                              </a:solidFill>
                              <a:latin typeface="Cambria Math" panose="02040503050406030204" pitchFamily="18" charset="0"/>
                            </a:rPr>
                            <m:t>𝑔</m:t>
                          </m:r>
                        </m:e>
                      </m:d>
                      <m:r>
                        <a:rPr lang="en-US" sz="2700">
                          <a:solidFill>
                            <a:schemeClr val="tx1"/>
                          </a:solidFill>
                          <a:latin typeface="Cambria Math" panose="02040503050406030204" pitchFamily="18" charset="0"/>
                        </a:rPr>
                        <m:t>+</m:t>
                      </m:r>
                      <m:sSub>
                        <m:sSubPr>
                          <m:ctrlPr>
                            <a:rPr lang="en-US" sz="2700" i="1">
                              <a:solidFill>
                                <a:schemeClr val="tx1"/>
                              </a:solidFill>
                              <a:latin typeface="Cambria Math" panose="02040503050406030204" pitchFamily="18" charset="0"/>
                            </a:rPr>
                          </m:ctrlPr>
                        </m:sSubPr>
                        <m:e>
                          <m:r>
                            <m:rPr>
                              <m:sty m:val="p"/>
                            </m:rPr>
                            <a:rPr lang="en-US" sz="2700">
                              <a:solidFill>
                                <a:schemeClr val="tx1"/>
                              </a:solidFill>
                              <a:latin typeface="Cambria Math" panose="02040503050406030204" pitchFamily="18" charset="0"/>
                            </a:rPr>
                            <m:t>O</m:t>
                          </m:r>
                        </m:e>
                        <m:sub>
                          <m:r>
                            <a:rPr lang="en-US" sz="2700">
                              <a:solidFill>
                                <a:schemeClr val="tx1"/>
                              </a:solidFill>
                              <a:latin typeface="Cambria Math" panose="02040503050406030204" pitchFamily="18" charset="0"/>
                            </a:rPr>
                            <m:t>2</m:t>
                          </m:r>
                        </m:sub>
                      </m:sSub>
                      <m:d>
                        <m:dPr>
                          <m:ctrlPr>
                            <a:rPr lang="en-US" sz="2700" i="1">
                              <a:solidFill>
                                <a:schemeClr val="tx1"/>
                              </a:solidFill>
                              <a:latin typeface="Cambria Math" panose="02040503050406030204" pitchFamily="18" charset="0"/>
                            </a:rPr>
                          </m:ctrlPr>
                        </m:dPr>
                        <m:e>
                          <m:r>
                            <a:rPr lang="en-US" sz="2700" i="1">
                              <a:solidFill>
                                <a:schemeClr val="tx1"/>
                              </a:solidFill>
                              <a:latin typeface="Cambria Math" panose="02040503050406030204" pitchFamily="18" charset="0"/>
                            </a:rPr>
                            <m:t>𝑔</m:t>
                          </m:r>
                        </m:e>
                      </m:d>
                      <m:r>
                        <a:rPr lang="en-US" sz="2700">
                          <a:solidFill>
                            <a:schemeClr val="tx1"/>
                          </a:solidFill>
                          <a:latin typeface="Cambria Math" panose="02040503050406030204" pitchFamily="18" charset="0"/>
                          <a:ea typeface="Cambria Math" panose="02040503050406030204" pitchFamily="18" charset="0"/>
                        </a:rPr>
                        <m:t>⇄</m:t>
                      </m:r>
                      <m:r>
                        <a:rPr lang="en-US" sz="2700" b="0" i="0" smtClean="0">
                          <a:solidFill>
                            <a:schemeClr val="tx1"/>
                          </a:solidFill>
                          <a:latin typeface="Cambria Math" panose="02040503050406030204" pitchFamily="18" charset="0"/>
                          <a:ea typeface="Cambria Math" panose="02040503050406030204" pitchFamily="18" charset="0"/>
                        </a:rPr>
                        <m:t>2</m:t>
                      </m:r>
                      <m:r>
                        <m:rPr>
                          <m:sty m:val="p"/>
                        </m:rPr>
                        <a:rPr lang="en-US" sz="2700" b="0" i="0" smtClean="0">
                          <a:solidFill>
                            <a:schemeClr val="tx1"/>
                          </a:solidFill>
                          <a:latin typeface="Cambria Math" panose="02040503050406030204" pitchFamily="18" charset="0"/>
                          <a:ea typeface="Cambria Math" panose="02040503050406030204" pitchFamily="18" charset="0"/>
                        </a:rPr>
                        <m:t>NO</m:t>
                      </m:r>
                      <m:d>
                        <m:dPr>
                          <m:ctrlPr>
                            <a:rPr lang="en-US" sz="2700" b="0" i="1" smtClean="0">
                              <a:solidFill>
                                <a:schemeClr val="tx1"/>
                              </a:solidFill>
                              <a:latin typeface="Cambria Math" panose="02040503050406030204" pitchFamily="18" charset="0"/>
                              <a:ea typeface="Cambria Math" panose="02040503050406030204" pitchFamily="18" charset="0"/>
                            </a:rPr>
                          </m:ctrlPr>
                        </m:dPr>
                        <m:e>
                          <m:r>
                            <a:rPr lang="en-US" sz="2700" b="0" i="1" smtClean="0">
                              <a:solidFill>
                                <a:schemeClr val="tx1"/>
                              </a:solidFill>
                              <a:latin typeface="Cambria Math" panose="02040503050406030204" pitchFamily="18" charset="0"/>
                              <a:ea typeface="Cambria Math" panose="02040503050406030204" pitchFamily="18" charset="0"/>
                            </a:rPr>
                            <m:t>𝑔</m:t>
                          </m:r>
                        </m:e>
                      </m:d>
                      <m:r>
                        <a:rPr lang="en-US" sz="2700" b="0" i="1" smtClean="0">
                          <a:solidFill>
                            <a:schemeClr val="tx1"/>
                          </a:solidFill>
                          <a:latin typeface="Cambria Math" panose="02040503050406030204" pitchFamily="18" charset="0"/>
                          <a:ea typeface="Cambria Math" panose="02040503050406030204" pitchFamily="18" charset="0"/>
                        </a:rPr>
                        <m:t>+</m:t>
                      </m:r>
                      <m:sSub>
                        <m:sSubPr>
                          <m:ctrlPr>
                            <a:rPr lang="en-US" sz="2700" i="1">
                              <a:solidFill>
                                <a:schemeClr val="tx1"/>
                              </a:solidFill>
                              <a:latin typeface="Cambria Math" panose="02040503050406030204" pitchFamily="18" charset="0"/>
                            </a:rPr>
                          </m:ctrlPr>
                        </m:sSubPr>
                        <m:e>
                          <m:r>
                            <m:rPr>
                              <m:sty m:val="p"/>
                            </m:rPr>
                            <a:rPr lang="en-US" sz="2700">
                              <a:solidFill>
                                <a:schemeClr val="tx1"/>
                              </a:solidFill>
                              <a:latin typeface="Cambria Math" panose="02040503050406030204" pitchFamily="18" charset="0"/>
                            </a:rPr>
                            <m:t>O</m:t>
                          </m:r>
                        </m:e>
                        <m:sub>
                          <m:r>
                            <a:rPr lang="en-US" sz="2700">
                              <a:solidFill>
                                <a:schemeClr val="tx1"/>
                              </a:solidFill>
                              <a:latin typeface="Cambria Math" panose="02040503050406030204" pitchFamily="18" charset="0"/>
                            </a:rPr>
                            <m:t>2</m:t>
                          </m:r>
                        </m:sub>
                      </m:sSub>
                      <m:d>
                        <m:dPr>
                          <m:ctrlPr>
                            <a:rPr lang="en-US" sz="2700" i="1">
                              <a:solidFill>
                                <a:schemeClr val="tx1"/>
                              </a:solidFill>
                              <a:latin typeface="Cambria Math" panose="02040503050406030204" pitchFamily="18" charset="0"/>
                            </a:rPr>
                          </m:ctrlPr>
                        </m:dPr>
                        <m:e>
                          <m:r>
                            <a:rPr lang="en-US" sz="2700" i="1">
                              <a:solidFill>
                                <a:schemeClr val="tx1"/>
                              </a:solidFill>
                              <a:latin typeface="Cambria Math" panose="02040503050406030204" pitchFamily="18" charset="0"/>
                            </a:rPr>
                            <m:t>𝑔</m:t>
                          </m:r>
                        </m:e>
                      </m:d>
                      <m:r>
                        <a:rPr lang="en-US" sz="2700" b="0" i="1" smtClean="0">
                          <a:solidFill>
                            <a:schemeClr val="tx1"/>
                          </a:solidFill>
                          <a:latin typeface="Cambria Math" panose="02040503050406030204" pitchFamily="18" charset="0"/>
                        </a:rPr>
                        <m:t>+</m:t>
                      </m:r>
                      <m:r>
                        <a:rPr lang="en-US" sz="2700">
                          <a:solidFill>
                            <a:schemeClr val="tx1"/>
                          </a:solidFill>
                          <a:latin typeface="Cambria Math" panose="02040503050406030204" pitchFamily="18" charset="0"/>
                          <a:ea typeface="Cambria Math" panose="02040503050406030204" pitchFamily="18" charset="0"/>
                        </a:rPr>
                        <m:t>2</m:t>
                      </m:r>
                      <m:sSub>
                        <m:sSubPr>
                          <m:ctrlPr>
                            <a:rPr lang="en-US" sz="2700" i="1">
                              <a:solidFill>
                                <a:schemeClr val="tx1"/>
                              </a:solidFill>
                              <a:latin typeface="Cambria Math" panose="02040503050406030204" pitchFamily="18" charset="0"/>
                              <a:ea typeface="Cambria Math" panose="02040503050406030204" pitchFamily="18" charset="0"/>
                            </a:rPr>
                          </m:ctrlPr>
                        </m:sSubPr>
                        <m:e>
                          <m:r>
                            <m:rPr>
                              <m:sty m:val="p"/>
                            </m:rPr>
                            <a:rPr lang="en-US" sz="2700" i="0">
                              <a:solidFill>
                                <a:schemeClr val="tx1"/>
                              </a:solidFill>
                              <a:latin typeface="Cambria Math" panose="02040503050406030204" pitchFamily="18" charset="0"/>
                              <a:ea typeface="Cambria Math" panose="02040503050406030204" pitchFamily="18" charset="0"/>
                            </a:rPr>
                            <m:t>H</m:t>
                          </m:r>
                        </m:e>
                        <m:sub>
                          <m:r>
                            <a:rPr lang="en-US" sz="2700" i="1">
                              <a:solidFill>
                                <a:schemeClr val="tx1"/>
                              </a:solidFill>
                              <a:latin typeface="Cambria Math" panose="02040503050406030204" pitchFamily="18" charset="0"/>
                              <a:ea typeface="Cambria Math" panose="02040503050406030204" pitchFamily="18" charset="0"/>
                            </a:rPr>
                            <m:t>2</m:t>
                          </m:r>
                        </m:sub>
                      </m:sSub>
                      <m:r>
                        <m:rPr>
                          <m:sty m:val="p"/>
                        </m:rPr>
                        <a:rPr lang="en-US" sz="2700" i="0">
                          <a:solidFill>
                            <a:schemeClr val="tx1"/>
                          </a:solidFill>
                          <a:latin typeface="Cambria Math" panose="02040503050406030204" pitchFamily="18" charset="0"/>
                          <a:ea typeface="Cambria Math" panose="02040503050406030204" pitchFamily="18" charset="0"/>
                        </a:rPr>
                        <m:t>O</m:t>
                      </m:r>
                      <m:d>
                        <m:dPr>
                          <m:ctrlPr>
                            <a:rPr lang="en-US" sz="2700" i="1">
                              <a:solidFill>
                                <a:schemeClr val="tx1"/>
                              </a:solidFill>
                              <a:latin typeface="Cambria Math" panose="02040503050406030204" pitchFamily="18" charset="0"/>
                              <a:ea typeface="Cambria Math" panose="02040503050406030204" pitchFamily="18" charset="0"/>
                            </a:rPr>
                          </m:ctrlPr>
                        </m:dPr>
                        <m:e>
                          <m:r>
                            <a:rPr lang="en-US" sz="2700" i="1">
                              <a:solidFill>
                                <a:schemeClr val="tx1"/>
                              </a:solidFill>
                              <a:latin typeface="Cambria Math" panose="02040503050406030204" pitchFamily="18" charset="0"/>
                              <a:ea typeface="Cambria Math" panose="02040503050406030204" pitchFamily="18" charset="0"/>
                            </a:rPr>
                            <m:t>𝑔</m:t>
                          </m:r>
                        </m:e>
                      </m:d>
                    </m:oMath>
                  </m:oMathPara>
                </a14:m>
                <a:endParaRPr lang="en-US" sz="2700" dirty="0">
                  <a:latin typeface="Calibri"/>
                </a:endParaRPr>
              </a:p>
              <a:p>
                <a:pPr>
                  <a:spcAft>
                    <a:spcPts val="2800"/>
                  </a:spcAft>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m:rPr>
                              <m:sty m:val="p"/>
                            </m:rPr>
                            <a:rPr lang="en-US" b="0" i="0" smtClean="0">
                              <a:solidFill>
                                <a:schemeClr val="tx1"/>
                              </a:solidFill>
                              <a:latin typeface="Cambria Math" panose="02040503050406030204" pitchFamily="18" charset="0"/>
                            </a:rPr>
                            <m:t>c</m:t>
                          </m:r>
                        </m:sub>
                      </m:sSub>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r>
                                    <m:rPr>
                                      <m:sty m:val="p"/>
                                    </m:rPr>
                                    <a:rPr lang="en-US" b="0" i="0" smtClean="0">
                                      <a:solidFill>
                                        <a:schemeClr val="tx1"/>
                                      </a:solidFill>
                                      <a:latin typeface="Cambria Math" panose="02040503050406030204" pitchFamily="18" charset="0"/>
                                    </a:rPr>
                                    <m:t>NO</m:t>
                                  </m:r>
                                </m:e>
                              </m:d>
                            </m:e>
                            <m:sup>
                              <m:r>
                                <a:rPr lang="en-US" b="0" i="1" smtClean="0">
                                  <a:solidFill>
                                    <a:schemeClr val="tx1"/>
                                  </a:solidFill>
                                  <a:latin typeface="Cambria Math" panose="02040503050406030204" pitchFamily="18" charset="0"/>
                                </a:rPr>
                                <m:t>2</m:t>
                              </m:r>
                            </m:sup>
                          </m:sSup>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O</m:t>
                                  </m:r>
                                </m:e>
                                <m:sub>
                                  <m:r>
                                    <a:rPr lang="en-US" b="0" i="1" smtClean="0">
                                      <a:solidFill>
                                        <a:schemeClr val="tx1"/>
                                      </a:solidFill>
                                      <a:latin typeface="Cambria Math" panose="02040503050406030204" pitchFamily="18" charset="0"/>
                                    </a:rPr>
                                    <m:t>2</m:t>
                                  </m:r>
                                </m:sub>
                              </m:sSub>
                            </m:e>
                          </m:d>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H</m:t>
                                      </m:r>
                                    </m:e>
                                    <m:sub>
                                      <m:r>
                                        <a:rPr lang="en-US" b="0" i="1" smtClean="0">
                                          <a:solidFill>
                                            <a:schemeClr val="tx1"/>
                                          </a:solidFill>
                                          <a:latin typeface="Cambria Math" panose="02040503050406030204" pitchFamily="18" charset="0"/>
                                        </a:rPr>
                                        <m:t>2</m:t>
                                      </m:r>
                                    </m:sub>
                                  </m:sSub>
                                  <m:r>
                                    <m:rPr>
                                      <m:sty m:val="p"/>
                                    </m:rPr>
                                    <a:rPr lang="en-US" b="0" i="0" smtClean="0">
                                      <a:solidFill>
                                        <a:schemeClr val="tx1"/>
                                      </a:solidFill>
                                      <a:latin typeface="Cambria Math" panose="02040503050406030204" pitchFamily="18" charset="0"/>
                                    </a:rPr>
                                    <m:t>O</m:t>
                                  </m:r>
                                </m:e>
                              </m:d>
                            </m:e>
                            <m:sup>
                              <m:r>
                                <a:rPr lang="en-US" b="0" i="1" smtClean="0">
                                  <a:solidFill>
                                    <a:schemeClr val="tx1"/>
                                  </a:solidFill>
                                  <a:latin typeface="Cambria Math" panose="02040503050406030204" pitchFamily="18" charset="0"/>
                                </a:rPr>
                                <m:t>2</m:t>
                              </m:r>
                            </m:sup>
                          </m:sSup>
                        </m:num>
                        <m:den>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NO</m:t>
                                      </m:r>
                                    </m:e>
                                    <m:sub>
                                      <m:r>
                                        <a:rPr lang="en-US" b="0" i="1" smtClean="0">
                                          <a:solidFill>
                                            <a:schemeClr val="tx1"/>
                                          </a:solidFill>
                                          <a:latin typeface="Cambria Math" panose="02040503050406030204" pitchFamily="18" charset="0"/>
                                        </a:rPr>
                                        <m:t>2</m:t>
                                      </m:r>
                                    </m:sub>
                                  </m:sSub>
                                </m:e>
                              </m:d>
                            </m:e>
                            <m:sup>
                              <m:r>
                                <a:rPr lang="en-US" b="0" i="1" smtClean="0">
                                  <a:solidFill>
                                    <a:schemeClr val="tx1"/>
                                  </a:solidFill>
                                  <a:latin typeface="Cambria Math" panose="02040503050406030204" pitchFamily="18" charset="0"/>
                                </a:rPr>
                                <m:t>2</m:t>
                              </m:r>
                            </m:sup>
                          </m:sSup>
                          <m:sSup>
                            <m:sSupPr>
                              <m:ctrlPr>
                                <a:rPr lang="en-US" b="0" i="1" smtClean="0">
                                  <a:solidFill>
                                    <a:schemeClr val="tx1"/>
                                  </a:solidFill>
                                  <a:latin typeface="Cambria Math" panose="02040503050406030204" pitchFamily="18" charset="0"/>
                                </a:rPr>
                              </m:ctrlPr>
                            </m:sSupPr>
                            <m:e>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H</m:t>
                                      </m:r>
                                    </m:e>
                                    <m:sub>
                                      <m:r>
                                        <a:rPr lang="en-US" b="0" i="1" smtClean="0">
                                          <a:solidFill>
                                            <a:schemeClr val="tx1"/>
                                          </a:solidFill>
                                          <a:latin typeface="Cambria Math" panose="02040503050406030204" pitchFamily="18" charset="0"/>
                                        </a:rPr>
                                        <m:t>2</m:t>
                                      </m:r>
                                    </m:sub>
                                  </m:sSub>
                                </m:e>
                              </m:d>
                            </m:e>
                            <m:sup>
                              <m:r>
                                <a:rPr lang="en-US" b="0" i="1" smtClean="0">
                                  <a:solidFill>
                                    <a:schemeClr val="tx1"/>
                                  </a:solidFill>
                                  <a:latin typeface="Cambria Math" panose="02040503050406030204" pitchFamily="18" charset="0"/>
                                </a:rPr>
                                <m:t>2</m:t>
                              </m:r>
                            </m:sup>
                          </m:sSup>
                          <m:d>
                            <m:dPr>
                              <m:begChr m:val="["/>
                              <m:endChr m:val="]"/>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O</m:t>
                                  </m:r>
                                </m:e>
                                <m:sub>
                                  <m:r>
                                    <a:rPr lang="en-US" b="0" i="1" smtClean="0">
                                      <a:solidFill>
                                        <a:schemeClr val="tx1"/>
                                      </a:solidFill>
                                      <a:latin typeface="Cambria Math" panose="02040503050406030204" pitchFamily="18" charset="0"/>
                                    </a:rPr>
                                    <m:t>2</m:t>
                                  </m:r>
                                </m:sub>
                              </m:sSub>
                            </m:e>
                          </m:d>
                        </m:den>
                      </m:f>
                    </m:oMath>
                  </m:oMathPara>
                </a14:m>
                <a:endParaRPr lang="en-US" dirty="0">
                  <a:latin typeface="Calibri"/>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1081314"/>
                <a:ext cx="9120809" cy="3810001"/>
              </a:xfrm>
              <a:blipFill>
                <a:blip r:embed="rId2"/>
                <a:stretch>
                  <a:fillRect l="-1337" t="-1440"/>
                </a:stretch>
              </a:blipFill>
            </p:spPr>
            <p:txBody>
              <a:bodyPr/>
              <a:lstStyle/>
              <a:p>
                <a:r>
                  <a:rPr lang="en-US">
                    <a:noFill/>
                  </a:rPr>
                  <a:t> </a:t>
                </a:r>
              </a:p>
            </p:txBody>
          </p:sp>
        </mc:Fallback>
      </mc:AlternateContent>
      <p:sp>
        <p:nvSpPr>
          <p:cNvPr id="17" name="Content Placeholder 16"/>
          <p:cNvSpPr>
            <a:spLocks noGrp="1"/>
          </p:cNvSpPr>
          <p:nvPr>
            <p:ph sz="quarter" idx="24"/>
          </p:nvPr>
        </p:nvSpPr>
        <p:spPr>
          <a:xfrm>
            <a:off x="0" y="4967514"/>
            <a:ext cx="9120810" cy="990600"/>
          </a:xfrm>
        </p:spPr>
        <p:txBody>
          <a:bodyPr/>
          <a:lstStyle/>
          <a:p>
            <a:r>
              <a:rPr lang="en-US" dirty="0"/>
              <a:t>This is the </a:t>
            </a:r>
            <a:r>
              <a:rPr lang="en-US" i="1" dirty="0"/>
              <a:t>product </a:t>
            </a:r>
            <a:r>
              <a:rPr lang="en-US" dirty="0"/>
              <a:t>of the two corresponding equilibrium expressions.</a:t>
            </a:r>
          </a:p>
        </p:txBody>
      </p:sp>
    </p:spTree>
    <p:extLst>
      <p:ext uri="{BB962C8B-B14F-4D97-AF65-F5344CB8AC3E}">
        <p14:creationId xmlns:p14="http://schemas.microsoft.com/office/powerpoint/2010/main" val="3017781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marL="228600" indent="0">
              <a:tabLst>
                <a:tab pos="1433513" algn="l"/>
                <a:tab pos="1497013" algn="l"/>
              </a:tabLst>
            </a:pPr>
            <a:r>
              <a:rPr lang="en-US" dirty="0">
                <a:solidFill>
                  <a:schemeClr val="bg1"/>
                </a:solidFill>
              </a:rPr>
              <a:t>15.1</a:t>
            </a:r>
            <a:r>
              <a:rPr lang="en-US" dirty="0"/>
              <a:t>	</a:t>
            </a:r>
            <a:r>
              <a:rPr lang="en-US" dirty="0">
                <a:latin typeface="Calibri"/>
              </a:rPr>
              <a:t>The Concept of Equilibrium</a:t>
            </a:r>
            <a:r>
              <a:rPr lang="en-US" dirty="0"/>
              <a:t>	</a:t>
            </a:r>
          </a:p>
        </p:txBody>
      </p:sp>
      <p:sp>
        <p:nvSpPr>
          <p:cNvPr id="3" name="Content Placeholder 2"/>
          <p:cNvSpPr>
            <a:spLocks noGrp="1"/>
          </p:cNvSpPr>
          <p:nvPr>
            <p:ph sz="quarter" idx="12"/>
          </p:nvPr>
        </p:nvSpPr>
        <p:spPr>
          <a:xfrm>
            <a:off x="3962400" y="1219200"/>
            <a:ext cx="1295400" cy="609600"/>
          </a:xfrm>
        </p:spPr>
        <p:txBody>
          <a:bodyPr/>
          <a:lstStyle/>
          <a:p>
            <a:r>
              <a:rPr lang="en-US" b="1" dirty="0">
                <a:solidFill>
                  <a:srgbClr val="4F74A7"/>
                </a:solidFill>
              </a:rPr>
              <a:t>Topics</a:t>
            </a:r>
          </a:p>
        </p:txBody>
      </p:sp>
      <p:sp>
        <p:nvSpPr>
          <p:cNvPr id="20" name="Content Placeholder 19"/>
          <p:cNvSpPr>
            <a:spLocks noGrp="1"/>
          </p:cNvSpPr>
          <p:nvPr>
            <p:ph sz="quarter" idx="11"/>
          </p:nvPr>
        </p:nvSpPr>
        <p:spPr>
          <a:xfrm>
            <a:off x="2057400" y="1843314"/>
            <a:ext cx="5029200" cy="1371600"/>
          </a:xfrm>
        </p:spPr>
        <p:txBody>
          <a:bodyPr/>
          <a:lstStyle/>
          <a:p>
            <a:r>
              <a:rPr lang="en-US" dirty="0"/>
              <a:t>The Concept of Equilibrium</a:t>
            </a:r>
          </a:p>
        </p:txBody>
      </p:sp>
    </p:spTree>
    <p:extLst>
      <p:ext uri="{BB962C8B-B14F-4D97-AF65-F5344CB8AC3E}">
        <p14:creationId xmlns:p14="http://schemas.microsoft.com/office/powerpoint/2010/main" val="1631130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94001"/>
          </a:xfrm>
        </p:spPr>
        <p:txBody>
          <a:bodyPr/>
          <a:lstStyle/>
          <a:p>
            <a:pPr>
              <a:tabLst>
                <a:tab pos="1427163" algn="l"/>
              </a:tabLst>
            </a:pPr>
            <a:r>
              <a:rPr lang="en-US" dirty="0">
                <a:solidFill>
                  <a:schemeClr val="bg1"/>
                </a:solidFill>
              </a:rPr>
              <a:t>15.3</a:t>
            </a:r>
            <a:r>
              <a:rPr lang="en-US" dirty="0"/>
              <a:t>	</a:t>
            </a:r>
            <a:r>
              <a:rPr lang="en-US" dirty="0">
                <a:latin typeface="Calibri"/>
              </a:rPr>
              <a:t>Equilibrium Expressions (5)</a:t>
            </a:r>
            <a:endParaRPr lang="en-US" dirty="0"/>
          </a:p>
        </p:txBody>
      </p:sp>
      <p:sp>
        <p:nvSpPr>
          <p:cNvPr id="15" name="Text Placeholder 14"/>
          <p:cNvSpPr>
            <a:spLocks noGrp="1"/>
          </p:cNvSpPr>
          <p:nvPr>
            <p:ph type="body" sz="quarter" idx="22"/>
          </p:nvPr>
        </p:nvSpPr>
        <p:spPr>
          <a:xfrm>
            <a:off x="0" y="1066800"/>
            <a:ext cx="9120809" cy="609601"/>
          </a:xfrm>
        </p:spPr>
        <p:txBody>
          <a:bodyPr/>
          <a:lstStyle/>
          <a:p>
            <a:r>
              <a:rPr lang="en-US" dirty="0">
                <a:latin typeface="Calibri"/>
              </a:rPr>
              <a:t>Manipulating Equilibrium Expressions</a:t>
            </a:r>
          </a:p>
        </p:txBody>
      </p:sp>
      <p:sp>
        <p:nvSpPr>
          <p:cNvPr id="3" name="Content Placeholder 2"/>
          <p:cNvSpPr>
            <a:spLocks noGrp="1"/>
          </p:cNvSpPr>
          <p:nvPr>
            <p:ph sz="quarter" idx="24"/>
          </p:nvPr>
        </p:nvSpPr>
        <p:spPr>
          <a:xfrm>
            <a:off x="114300" y="1510299"/>
            <a:ext cx="7162800" cy="441601"/>
          </a:xfrm>
        </p:spPr>
        <p:txBody>
          <a:bodyPr/>
          <a:lstStyle/>
          <a:p>
            <a:pPr marL="0" indent="0" defTabSz="741363">
              <a:buNone/>
            </a:pPr>
            <a:r>
              <a:rPr lang="en-US" sz="1800" dirty="0"/>
              <a:t>TABLE 15.2	Manipulation of Equilibrium Constant Expression*</a:t>
            </a:r>
          </a:p>
        </p:txBody>
      </p:sp>
      <mc:AlternateContent xmlns:mc="http://schemas.openxmlformats.org/markup-compatibility/2006" xmlns:a14="http://schemas.microsoft.com/office/drawing/2010/main">
        <mc:Choice Requires="a14">
          <p:sp>
            <p:nvSpPr>
              <p:cNvPr id="4" name="Content Placeholder 3"/>
              <p:cNvSpPr>
                <a:spLocks noGrp="1"/>
              </p:cNvSpPr>
              <p:nvPr>
                <p:ph sz="quarter" idx="25"/>
              </p:nvPr>
            </p:nvSpPr>
            <p:spPr>
              <a:xfrm>
                <a:off x="2590800" y="1825560"/>
                <a:ext cx="4572000" cy="689040"/>
              </a:xfrm>
            </p:spPr>
            <p:txBody>
              <a:bodyPr/>
              <a:lstStyle/>
              <a:p>
                <a:pPr marL="0" indent="0" defTabSz="1143000">
                  <a:spcAft>
                    <a:spcPts val="500"/>
                  </a:spcAft>
                  <a:buNone/>
                </a:pPr>
                <a14:m>
                  <m:oMath xmlns:m="http://schemas.openxmlformats.org/officeDocument/2006/math">
                    <m:r>
                      <m:rPr>
                        <m:sty m:val="p"/>
                      </m:rPr>
                      <a:rPr lang="en-US" sz="1400" b="0" i="0" smtClean="0">
                        <a:latin typeface="Cambria Math" panose="02040503050406030204" pitchFamily="18" charset="0"/>
                      </a:rPr>
                      <m:t>A</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𝑔</m:t>
                        </m:r>
                      </m:e>
                    </m:d>
                    <m:r>
                      <a:rPr lang="en-US" sz="1400" b="0" i="1" smtClean="0">
                        <a:latin typeface="Cambria Math" panose="02040503050406030204" pitchFamily="18" charset="0"/>
                      </a:rPr>
                      <m:t>+</m:t>
                    </m:r>
                    <m:r>
                      <m:rPr>
                        <m:sty m:val="p"/>
                      </m:rPr>
                      <a:rPr lang="en-US" sz="1400" b="0" i="0" smtClean="0">
                        <a:latin typeface="Cambria Math" panose="02040503050406030204" pitchFamily="18" charset="0"/>
                      </a:rPr>
                      <m:t>B</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𝑔</m:t>
                        </m:r>
                      </m:e>
                    </m:d>
                    <m:r>
                      <a:rPr lang="en-US" sz="1400" b="0" i="1" smtClean="0">
                        <a:latin typeface="Cambria Math" panose="02040503050406030204" pitchFamily="18" charset="0"/>
                        <a:ea typeface="Cambria Math" panose="02040503050406030204" pitchFamily="18" charset="0"/>
                      </a:rPr>
                      <m:t>⇄</m:t>
                    </m:r>
                    <m:r>
                      <a:rPr lang="en-US" sz="1400" b="0" i="0" smtClean="0">
                        <a:latin typeface="Cambria Math" panose="02040503050406030204" pitchFamily="18" charset="0"/>
                        <a:ea typeface="Cambria Math" panose="02040503050406030204" pitchFamily="18" charset="0"/>
                      </a:rPr>
                      <m:t>2</m:t>
                    </m:r>
                    <m:r>
                      <m:rPr>
                        <m:sty m:val="p"/>
                      </m:rPr>
                      <a:rPr lang="en-US" sz="1400" b="0" i="0" smtClean="0">
                        <a:latin typeface="Cambria Math" panose="02040503050406030204" pitchFamily="18" charset="0"/>
                        <a:ea typeface="Cambria Math" panose="02040503050406030204" pitchFamily="18" charset="0"/>
                      </a:rPr>
                      <m:t>C</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𝑔</m:t>
                    </m:r>
                    <m:r>
                      <a:rPr lang="en-US" sz="1400" b="0" i="1" smtClean="0">
                        <a:latin typeface="Cambria Math" panose="02040503050406030204" pitchFamily="18" charset="0"/>
                        <a:ea typeface="Cambria Math" panose="02040503050406030204" pitchFamily="18" charset="0"/>
                      </a:rPr>
                      <m:t>)</m:t>
                    </m:r>
                  </m:oMath>
                </a14:m>
                <a:r>
                  <a:rPr lang="en-US" sz="1400" dirty="0"/>
                  <a:t>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𝐾</m:t>
                        </m:r>
                      </m:e>
                      <m:sub>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𝑐</m:t>
                            </m:r>
                          </m:e>
                          <m:sub>
                            <m:r>
                              <a:rPr lang="en-US" sz="1400" b="0" i="1" smtClean="0">
                                <a:latin typeface="Cambria Math" panose="02040503050406030204" pitchFamily="18" charset="0"/>
                              </a:rPr>
                              <m:t>1</m:t>
                            </m:r>
                          </m:sub>
                        </m:sSub>
                      </m:sub>
                    </m:sSub>
                    <m:r>
                      <a:rPr lang="en-US" sz="1400" b="0" i="1" smtClean="0">
                        <a:latin typeface="Cambria Math" panose="02040503050406030204" pitchFamily="18" charset="0"/>
                      </a:rPr>
                      <m:t>=4.39</m:t>
                    </m:r>
                    <m:r>
                      <a:rPr lang="en-US" sz="1400" b="0" i="1" smtClean="0">
                        <a:latin typeface="Cambria Math" panose="02040503050406030204" pitchFamily="18" charset="0"/>
                        <a:ea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−3</m:t>
                        </m:r>
                      </m:sup>
                    </m:sSup>
                  </m:oMath>
                </a14:m>
                <a:endParaRPr lang="en-US" sz="1400" dirty="0"/>
              </a:p>
              <a:p>
                <a:pPr marL="114300" indent="0" defTabSz="942975">
                  <a:buNone/>
                  <a:tabLst>
                    <a:tab pos="2286000" algn="l"/>
                  </a:tabLst>
                </a:pPr>
                <a14:m>
                  <m:oMath xmlns:m="http://schemas.openxmlformats.org/officeDocument/2006/math">
                    <m:r>
                      <a:rPr lang="en-US" sz="1400" i="0">
                        <a:latin typeface="Cambria Math" panose="02040503050406030204" pitchFamily="18" charset="0"/>
                        <a:ea typeface="Cambria Math" panose="02040503050406030204" pitchFamily="18" charset="0"/>
                      </a:rPr>
                      <m:t>2</m:t>
                    </m:r>
                    <m:r>
                      <m:rPr>
                        <m:sty m:val="p"/>
                      </m:rPr>
                      <a:rPr lang="en-US" sz="1400" i="0">
                        <a:latin typeface="Cambria Math" panose="02040503050406030204" pitchFamily="18" charset="0"/>
                        <a:ea typeface="Cambria Math" panose="02040503050406030204" pitchFamily="18" charset="0"/>
                      </a:rPr>
                      <m:t>C</m:t>
                    </m:r>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𝑔</m:t>
                    </m:r>
                    <m:r>
                      <a:rPr lang="en-US" sz="1400" i="1">
                        <a:latin typeface="Cambria Math" panose="02040503050406030204" pitchFamily="18" charset="0"/>
                        <a:ea typeface="Cambria Math" panose="02040503050406030204" pitchFamily="18" charset="0"/>
                      </a:rPr>
                      <m:t>)⇄</m:t>
                    </m:r>
                    <m:r>
                      <m:rPr>
                        <m:sty m:val="p"/>
                      </m:rPr>
                      <a:rPr lang="en-US" sz="1400" b="0" i="0" smtClean="0">
                        <a:latin typeface="Cambria Math" panose="02040503050406030204" pitchFamily="18" charset="0"/>
                      </a:rPr>
                      <m:t>D</m:t>
                    </m:r>
                    <m:d>
                      <m:dPr>
                        <m:ctrlPr>
                          <a:rPr lang="en-US" sz="1400" i="1">
                            <a:latin typeface="Cambria Math" panose="02040503050406030204" pitchFamily="18" charset="0"/>
                          </a:rPr>
                        </m:ctrlPr>
                      </m:dPr>
                      <m:e>
                        <m:r>
                          <a:rPr lang="en-US" sz="1400" i="1">
                            <a:latin typeface="Cambria Math" panose="02040503050406030204" pitchFamily="18" charset="0"/>
                          </a:rPr>
                          <m:t>𝑔</m:t>
                        </m:r>
                      </m:e>
                    </m:d>
                    <m:r>
                      <a:rPr lang="en-US" sz="1400" i="1">
                        <a:latin typeface="Cambria Math" panose="02040503050406030204" pitchFamily="18" charset="0"/>
                      </a:rPr>
                      <m:t>+</m:t>
                    </m:r>
                    <m:r>
                      <m:rPr>
                        <m:sty m:val="p"/>
                      </m:rPr>
                      <a:rPr lang="en-US" sz="1400" b="0" i="0" smtClean="0">
                        <a:latin typeface="Cambria Math" panose="02040503050406030204" pitchFamily="18" charset="0"/>
                      </a:rPr>
                      <m:t>E</m:t>
                    </m:r>
                    <m:d>
                      <m:dPr>
                        <m:ctrlPr>
                          <a:rPr lang="en-US" sz="1400" i="1">
                            <a:latin typeface="Cambria Math" panose="02040503050406030204" pitchFamily="18" charset="0"/>
                          </a:rPr>
                        </m:ctrlPr>
                      </m:dPr>
                      <m:e>
                        <m:r>
                          <a:rPr lang="en-US" sz="1400" i="1">
                            <a:latin typeface="Cambria Math" panose="02040503050406030204" pitchFamily="18" charset="0"/>
                          </a:rPr>
                          <m:t>𝑔</m:t>
                        </m:r>
                      </m:e>
                    </m:d>
                  </m:oMath>
                </a14:m>
                <a:r>
                  <a:rPr lang="en-US" sz="1400" dirty="0"/>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𝐾</m:t>
                        </m:r>
                      </m:e>
                      <m:sub>
                        <m:sSub>
                          <m:sSubPr>
                            <m:ctrlPr>
                              <a:rPr lang="en-US" sz="1400" i="1">
                                <a:latin typeface="Cambria Math" panose="02040503050406030204" pitchFamily="18" charset="0"/>
                              </a:rPr>
                            </m:ctrlPr>
                          </m:sSubPr>
                          <m:e>
                            <m:r>
                              <a:rPr lang="en-US" sz="1400" i="1">
                                <a:latin typeface="Cambria Math" panose="02040503050406030204" pitchFamily="18" charset="0"/>
                              </a:rPr>
                              <m:t>𝑐</m:t>
                            </m:r>
                          </m:e>
                          <m:sub>
                            <m:r>
                              <a:rPr lang="en-US" sz="1400" b="0" i="1" smtClean="0">
                                <a:latin typeface="Cambria Math" panose="02040503050406030204" pitchFamily="18" charset="0"/>
                              </a:rPr>
                              <m:t>2</m:t>
                            </m:r>
                          </m:sub>
                        </m:sSub>
                      </m:sub>
                    </m:sSub>
                    <m:r>
                      <a:rPr lang="en-US" sz="1400" i="1">
                        <a:latin typeface="Cambria Math" panose="02040503050406030204" pitchFamily="18" charset="0"/>
                      </a:rPr>
                      <m:t>=</m:t>
                    </m:r>
                    <m:r>
                      <a:rPr lang="en-US" sz="1400" b="0" i="1" smtClean="0">
                        <a:latin typeface="Cambria Math" panose="02040503050406030204" pitchFamily="18" charset="0"/>
                      </a:rPr>
                      <m:t>1.15</m:t>
                    </m:r>
                    <m:r>
                      <a:rPr lang="en-US" sz="1400" i="1">
                        <a:latin typeface="Cambria Math" panose="02040503050406030204" pitchFamily="18" charset="0"/>
                        <a:ea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10</m:t>
                        </m:r>
                      </m:e>
                      <m:sup>
                        <m:r>
                          <a:rPr lang="en-US" sz="1400" b="0" i="1" smtClean="0">
                            <a:latin typeface="Cambria Math" panose="02040503050406030204" pitchFamily="18" charset="0"/>
                          </a:rPr>
                          <m:t>4</m:t>
                        </m:r>
                      </m:sup>
                    </m:sSup>
                  </m:oMath>
                </a14:m>
                <a:endParaRPr lang="en-US" sz="14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25"/>
              </p:nvPr>
            </p:nvSpPr>
            <p:spPr>
              <a:xfrm>
                <a:off x="2590800" y="1825560"/>
                <a:ext cx="4572000" cy="689040"/>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Placeholder 6"/>
              <p:cNvGraphicFramePr>
                <a:graphicFrameLocks noGrp="1"/>
              </p:cNvGraphicFramePr>
              <p:nvPr>
                <p:ph type="tbl" sz="quarter" idx="23"/>
                <p:extLst>
                  <p:ext uri="{D42A27DB-BD31-4B8C-83A1-F6EECF244321}">
                    <p14:modId xmlns:p14="http://schemas.microsoft.com/office/powerpoint/2010/main" val="3067642688"/>
                  </p:ext>
                </p:extLst>
              </p:nvPr>
            </p:nvGraphicFramePr>
            <p:xfrm>
              <a:off x="0" y="2538417"/>
              <a:ext cx="9133508" cy="2884483"/>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xmlns="" val="724492462"/>
                        </a:ext>
                      </a:extLst>
                    </a:gridCol>
                    <a:gridCol w="1975954">
                      <a:extLst>
                        <a:ext uri="{9D8B030D-6E8A-4147-A177-3AD203B41FA5}">
                          <a16:colId xmlns:a16="http://schemas.microsoft.com/office/drawing/2014/main" xmlns="" val="2914676394"/>
                        </a:ext>
                      </a:extLst>
                    </a:gridCol>
                    <a:gridCol w="2209800">
                      <a:extLst>
                        <a:ext uri="{9D8B030D-6E8A-4147-A177-3AD203B41FA5}">
                          <a16:colId xmlns:a16="http://schemas.microsoft.com/office/drawing/2014/main" xmlns="" val="4155646218"/>
                        </a:ext>
                      </a:extLst>
                    </a:gridCol>
                    <a:gridCol w="2204554">
                      <a:extLst>
                        <a:ext uri="{9D8B030D-6E8A-4147-A177-3AD203B41FA5}">
                          <a16:colId xmlns:a16="http://schemas.microsoft.com/office/drawing/2014/main" xmlns="" val="4085142278"/>
                        </a:ext>
                      </a:extLst>
                    </a:gridCol>
                  </a:tblGrid>
                  <a:tr h="354324">
                    <a:tc>
                      <a:txBody>
                        <a:bodyPr/>
                        <a:lstStyle/>
                        <a:p>
                          <a:pPr algn="ctr"/>
                          <a:r>
                            <a:rPr lang="en-US" sz="1300" dirty="0">
                              <a:solidFill>
                                <a:schemeClr val="tx1"/>
                              </a:solidFill>
                            </a:rPr>
                            <a:t>Equation</a:t>
                          </a:r>
                        </a:p>
                      </a:txBody>
                      <a:tcPr>
                        <a:solidFill>
                          <a:srgbClr val="E2E3E4"/>
                        </a:solidFill>
                      </a:tcPr>
                    </a:tc>
                    <a:tc>
                      <a:txBody>
                        <a:bodyPr/>
                        <a:lstStyle/>
                        <a:p>
                          <a:pPr algn="ctr"/>
                          <a:r>
                            <a:rPr lang="en-US" sz="1300" dirty="0">
                              <a:solidFill>
                                <a:schemeClr val="tx1"/>
                              </a:solidFill>
                            </a:rPr>
                            <a:t>Equilibrium Expression</a:t>
                          </a:r>
                        </a:p>
                      </a:txBody>
                      <a:tcPr>
                        <a:solidFill>
                          <a:srgbClr val="E2E3E4"/>
                        </a:solidFill>
                      </a:tcPr>
                    </a:tc>
                    <a:tc>
                      <a:txBody>
                        <a:bodyPr/>
                        <a:lstStyle/>
                        <a:p>
                          <a:pPr algn="ctr"/>
                          <a:r>
                            <a:rPr lang="en-US" sz="1300" dirty="0">
                              <a:solidFill>
                                <a:schemeClr val="tx1"/>
                              </a:solidFill>
                            </a:rPr>
                            <a:t>Relationship to Original</a:t>
                          </a:r>
                          <a:r>
                            <a:rPr lang="en-US" sz="1300" baseline="0" dirty="0">
                              <a:solidFill>
                                <a:schemeClr val="tx1"/>
                              </a:solidFill>
                            </a:rPr>
                            <a:t> </a:t>
                          </a:r>
                          <a14:m>
                            <m:oMath xmlns:m="http://schemas.openxmlformats.org/officeDocument/2006/math">
                              <m:sSub>
                                <m:sSubPr>
                                  <m:ctrlPr>
                                    <a:rPr lang="en-US" sz="1300" i="1" baseline="0" smtClean="0">
                                      <a:solidFill>
                                        <a:schemeClr val="tx1"/>
                                      </a:solidFill>
                                      <a:latin typeface="Cambria Math" panose="02040503050406030204" pitchFamily="18" charset="0"/>
                                    </a:rPr>
                                  </m:ctrlPr>
                                </m:sSubPr>
                                <m:e>
                                  <m:r>
                                    <a:rPr lang="en-US" sz="1300" b="1" i="1" baseline="0" smtClean="0">
                                      <a:solidFill>
                                        <a:schemeClr val="tx1"/>
                                      </a:solidFill>
                                      <a:latin typeface="Cambria Math" panose="02040503050406030204" pitchFamily="18" charset="0"/>
                                    </a:rPr>
                                    <m:t>𝑲</m:t>
                                  </m:r>
                                </m:e>
                                <m:sub>
                                  <m:r>
                                    <a:rPr lang="en-US" sz="1300" b="1" i="1" baseline="0" smtClean="0">
                                      <a:solidFill>
                                        <a:schemeClr val="tx1"/>
                                      </a:solidFill>
                                      <a:latin typeface="Cambria Math" panose="02040503050406030204" pitchFamily="18" charset="0"/>
                                    </a:rPr>
                                    <m:t>𝒄</m:t>
                                  </m:r>
                                </m:sub>
                              </m:sSub>
                            </m:oMath>
                          </a14:m>
                          <a:endParaRPr lang="en-US" sz="1300" dirty="0">
                            <a:solidFill>
                              <a:schemeClr val="tx1"/>
                            </a:solidFill>
                          </a:endParaRPr>
                        </a:p>
                      </a:txBody>
                      <a:tcPr>
                        <a:solidFill>
                          <a:srgbClr val="E2E3E4"/>
                        </a:solidFill>
                      </a:tcPr>
                    </a:tc>
                    <a:tc>
                      <a:txBody>
                        <a:bodyPr/>
                        <a:lstStyle/>
                        <a:p>
                          <a:pPr algn="ctr"/>
                          <a:r>
                            <a:rPr lang="en-US" sz="1300" dirty="0">
                              <a:solidFill>
                                <a:schemeClr val="tx1"/>
                              </a:solidFill>
                            </a:rPr>
                            <a:t>Equilibrium Constant</a:t>
                          </a:r>
                        </a:p>
                      </a:txBody>
                      <a:tcPr>
                        <a:solidFill>
                          <a:srgbClr val="E2E3E4"/>
                        </a:solidFill>
                      </a:tcPr>
                    </a:tc>
                    <a:extLst>
                      <a:ext uri="{0D108BD9-81ED-4DB2-BD59-A6C34878D82A}">
                        <a16:rowId xmlns:a16="http://schemas.microsoft.com/office/drawing/2014/main" xmlns="" val="1360274570"/>
                      </a:ext>
                    </a:extLst>
                  </a:tr>
                  <a:tr h="463994">
                    <a:tc>
                      <a:txBody>
                        <a:bodyPr/>
                        <a:lstStyle/>
                        <a:p>
                          <a:pPr algn="ctr"/>
                          <a14:m>
                            <m:oMathPara xmlns:m="http://schemas.openxmlformats.org/officeDocument/2006/math">
                              <m:oMathParaPr>
                                <m:jc m:val="centerGroup"/>
                              </m:oMathParaPr>
                              <m:oMath xmlns:m="http://schemas.openxmlformats.org/officeDocument/2006/math">
                                <m:r>
                                  <a:rPr lang="en-US" sz="1500" i="0" smtClean="0">
                                    <a:latin typeface="Cambria Math" panose="02040503050406030204" pitchFamily="18" charset="0"/>
                                    <a:ea typeface="Cambria Math" panose="02040503050406030204" pitchFamily="18" charset="0"/>
                                  </a:rPr>
                                  <m:t>2</m:t>
                                </m:r>
                                <m:r>
                                  <m:rPr>
                                    <m:sty m:val="p"/>
                                  </m:rPr>
                                  <a:rPr lang="en-US" sz="1500" i="0" smtClean="0">
                                    <a:latin typeface="Cambria Math" panose="02040503050406030204" pitchFamily="18" charset="0"/>
                                    <a:ea typeface="Cambria Math" panose="02040503050406030204" pitchFamily="18" charset="0"/>
                                  </a:rPr>
                                  <m:t>C</m:t>
                                </m:r>
                                <m:r>
                                  <a:rPr lang="en-US" sz="1500" i="1">
                                    <a:latin typeface="Cambria Math" panose="02040503050406030204" pitchFamily="18" charset="0"/>
                                    <a:ea typeface="Cambria Math" panose="02040503050406030204" pitchFamily="18" charset="0"/>
                                  </a:rPr>
                                  <m:t>(</m:t>
                                </m:r>
                                <m:r>
                                  <a:rPr lang="en-US" sz="1500" i="1">
                                    <a:latin typeface="Cambria Math" panose="02040503050406030204" pitchFamily="18" charset="0"/>
                                    <a:ea typeface="Cambria Math" panose="02040503050406030204" pitchFamily="18" charset="0"/>
                                  </a:rPr>
                                  <m:t>𝑔</m:t>
                                </m:r>
                                <m:r>
                                  <a:rPr lang="en-US" sz="1500" i="1">
                                    <a:latin typeface="Cambria Math" panose="02040503050406030204" pitchFamily="18" charset="0"/>
                                    <a:ea typeface="Cambria Math" panose="02040503050406030204" pitchFamily="18" charset="0"/>
                                  </a:rPr>
                                  <m:t>)⇄</m:t>
                                </m:r>
                                <m:r>
                                  <m:rPr>
                                    <m:sty m:val="p"/>
                                  </m:rPr>
                                  <a:rPr lang="en-US" sz="1500" b="0" i="0" smtClean="0">
                                    <a:latin typeface="Cambria Math" panose="02040503050406030204" pitchFamily="18" charset="0"/>
                                  </a:rPr>
                                  <m:t>A</m:t>
                                </m:r>
                                <m:d>
                                  <m:dPr>
                                    <m:ctrlPr>
                                      <a:rPr lang="en-US" sz="1500" i="1">
                                        <a:latin typeface="Cambria Math" panose="02040503050406030204" pitchFamily="18" charset="0"/>
                                      </a:rPr>
                                    </m:ctrlPr>
                                  </m:dPr>
                                  <m:e>
                                    <m:r>
                                      <a:rPr lang="en-US" sz="1500" i="1">
                                        <a:latin typeface="Cambria Math" panose="02040503050406030204" pitchFamily="18" charset="0"/>
                                      </a:rPr>
                                      <m:t>𝑔</m:t>
                                    </m:r>
                                  </m:e>
                                </m:d>
                                <m:r>
                                  <a:rPr lang="en-US" sz="1500" i="1">
                                    <a:latin typeface="Cambria Math" panose="02040503050406030204" pitchFamily="18" charset="0"/>
                                  </a:rPr>
                                  <m:t>+</m:t>
                                </m:r>
                                <m:r>
                                  <m:rPr>
                                    <m:sty m:val="p"/>
                                  </m:rPr>
                                  <a:rPr lang="en-US" sz="1500" b="0" i="0" smtClean="0">
                                    <a:latin typeface="Cambria Math" panose="02040503050406030204" pitchFamily="18" charset="0"/>
                                  </a:rPr>
                                  <m:t>B</m:t>
                                </m:r>
                                <m:d>
                                  <m:dPr>
                                    <m:ctrlPr>
                                      <a:rPr lang="en-US" sz="1500" i="1">
                                        <a:latin typeface="Cambria Math" panose="02040503050406030204" pitchFamily="18" charset="0"/>
                                      </a:rPr>
                                    </m:ctrlPr>
                                  </m:dPr>
                                  <m:e>
                                    <m:r>
                                      <a:rPr lang="en-US" sz="1500" i="1">
                                        <a:latin typeface="Cambria Math" panose="02040503050406030204" pitchFamily="18" charset="0"/>
                                      </a:rPr>
                                      <m:t>𝑔</m:t>
                                    </m:r>
                                  </m:e>
                                </m:d>
                              </m:oMath>
                            </m:oMathPara>
                          </a14:m>
                          <a:endParaRPr lang="en-US" sz="1500" dirty="0"/>
                        </a:p>
                        <a:p>
                          <a:pPr algn="ctr"/>
                          <a:r>
                            <a:rPr lang="en-US" sz="900" dirty="0"/>
                            <a:t>Original equation is reversed</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bSup>
                                  <m:sSubSupPr>
                                    <m:ctrlPr>
                                      <a:rPr lang="en-US" sz="1500" i="1" smtClean="0">
                                        <a:latin typeface="Cambria Math" panose="02040503050406030204" pitchFamily="18" charset="0"/>
                                      </a:rPr>
                                    </m:ctrlPr>
                                  </m:sSubSupPr>
                                  <m:e>
                                    <m:r>
                                      <a:rPr lang="en-US" sz="1500" b="0" i="1" smtClean="0">
                                        <a:latin typeface="Cambria Math" panose="02040503050406030204" pitchFamily="18" charset="0"/>
                                      </a:rPr>
                                      <m:t>𝐾</m:t>
                                    </m:r>
                                  </m:e>
                                  <m:sub>
                                    <m:sSub>
                                      <m:sSubPr>
                                        <m:ctrlPr>
                                          <a:rPr lang="en-US" sz="1500" i="1" smtClean="0">
                                            <a:latin typeface="Cambria Math" panose="02040503050406030204" pitchFamily="18" charset="0"/>
                                          </a:rPr>
                                        </m:ctrlPr>
                                      </m:sSubPr>
                                      <m:e>
                                        <m:r>
                                          <a:rPr lang="en-US" sz="1500" b="0" i="1" smtClean="0">
                                            <a:latin typeface="Cambria Math" panose="02040503050406030204" pitchFamily="18" charset="0"/>
                                          </a:rPr>
                                          <m:t>𝑐</m:t>
                                        </m:r>
                                      </m:e>
                                      <m:sub>
                                        <m:r>
                                          <a:rPr lang="en-US" sz="1500" b="0" i="1" smtClean="0">
                                            <a:latin typeface="Cambria Math" panose="02040503050406030204" pitchFamily="18" charset="0"/>
                                          </a:rPr>
                                          <m:t>1</m:t>
                                        </m:r>
                                      </m:sub>
                                    </m:sSub>
                                  </m:sub>
                                  <m:sup>
                                    <m:r>
                                      <a:rPr lang="en-US" sz="1500" b="0" i="1" smtClean="0">
                                        <a:latin typeface="Cambria Math" panose="02040503050406030204" pitchFamily="18" charset="0"/>
                                      </a:rPr>
                                      <m:t>′</m:t>
                                    </m:r>
                                  </m:sup>
                                </m:sSubSup>
                                <m:r>
                                  <a:rPr lang="en-US" sz="1500" b="0" i="0" smtClean="0">
                                    <a:latin typeface="Cambria Math" panose="02040503050406030204" pitchFamily="18" charset="0"/>
                                  </a:rPr>
                                  <m:t>=</m:t>
                                </m:r>
                                <m:f>
                                  <m:fPr>
                                    <m:ctrlPr>
                                      <a:rPr lang="en-US" sz="1500" b="0" i="1" smtClean="0">
                                        <a:latin typeface="Cambria Math" panose="02040503050406030204" pitchFamily="18" charset="0"/>
                                      </a:rPr>
                                    </m:ctrlPr>
                                  </m:fPr>
                                  <m:num>
                                    <m:d>
                                      <m:dPr>
                                        <m:begChr m:val="["/>
                                        <m:endChr m:val="]"/>
                                        <m:ctrlPr>
                                          <a:rPr lang="en-US" sz="1500" b="0" i="1" smtClean="0">
                                            <a:latin typeface="Cambria Math" panose="02040503050406030204" pitchFamily="18" charset="0"/>
                                          </a:rPr>
                                        </m:ctrlPr>
                                      </m:dPr>
                                      <m:e>
                                        <m:r>
                                          <m:rPr>
                                            <m:sty m:val="p"/>
                                          </m:rPr>
                                          <a:rPr lang="en-US" sz="1500" b="0" i="0" smtClean="0">
                                            <a:latin typeface="Cambria Math" panose="02040503050406030204" pitchFamily="18" charset="0"/>
                                          </a:rPr>
                                          <m:t>A</m:t>
                                        </m:r>
                                      </m:e>
                                    </m:d>
                                    <m:r>
                                      <a:rPr lang="en-US" sz="1500" b="0" i="0" smtClean="0">
                                        <a:latin typeface="Cambria Math" panose="02040503050406030204" pitchFamily="18" charset="0"/>
                                      </a:rPr>
                                      <m:t>[</m:t>
                                    </m:r>
                                    <m:r>
                                      <m:rPr>
                                        <m:sty m:val="p"/>
                                      </m:rPr>
                                      <a:rPr lang="en-US" sz="1500" b="0" i="0" smtClean="0">
                                        <a:latin typeface="Cambria Math" panose="02040503050406030204" pitchFamily="18" charset="0"/>
                                      </a:rPr>
                                      <m:t>B</m:t>
                                    </m:r>
                                    <m:r>
                                      <a:rPr lang="en-US" sz="1500" b="0" i="0" smtClean="0">
                                        <a:latin typeface="Cambria Math" panose="02040503050406030204" pitchFamily="18" charset="0"/>
                                      </a:rPr>
                                      <m:t>]</m:t>
                                    </m:r>
                                  </m:num>
                                  <m:den>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C</m:t>
                                        </m:r>
                                        <m:r>
                                          <a:rPr lang="en-US" sz="1500" b="0" i="0" smtClean="0">
                                            <a:latin typeface="Cambria Math" panose="02040503050406030204" pitchFamily="18" charset="0"/>
                                          </a:rPr>
                                          <m:t>]</m:t>
                                        </m:r>
                                      </m:e>
                                      <m:sup>
                                        <m:r>
                                          <a:rPr lang="en-US" sz="1500" b="0" i="0" smtClean="0">
                                            <a:latin typeface="Cambria Math" panose="02040503050406030204" pitchFamily="18" charset="0"/>
                                          </a:rPr>
                                          <m:t>2</m:t>
                                        </m:r>
                                      </m:sup>
                                    </m:sSup>
                                  </m:den>
                                </m:f>
                              </m:oMath>
                            </m:oMathPara>
                          </a14:m>
                          <a:endParaRPr lang="en-US" sz="1500" i="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f>
                                  <m:fPr>
                                    <m:ctrlPr>
                                      <a:rPr lang="en-US" sz="1500" i="1" smtClean="0">
                                        <a:latin typeface="Cambria Math" panose="02040503050406030204" pitchFamily="18" charset="0"/>
                                      </a:rPr>
                                    </m:ctrlPr>
                                  </m:fPr>
                                  <m:num>
                                    <m:r>
                                      <a:rPr lang="en-US" sz="1500" b="0" i="1" smtClean="0">
                                        <a:latin typeface="Cambria Math" panose="02040503050406030204" pitchFamily="18" charset="0"/>
                                      </a:rPr>
                                      <m:t>1</m:t>
                                    </m:r>
                                  </m:num>
                                  <m:den>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𝐾</m:t>
                                        </m:r>
                                      </m:e>
                                      <m:sub>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𝑐</m:t>
                                            </m:r>
                                          </m:e>
                                          <m:sub>
                                            <m:r>
                                              <a:rPr lang="en-US" sz="1600" b="0" i="1" smtClean="0">
                                                <a:latin typeface="Cambria Math" panose="02040503050406030204" pitchFamily="18" charset="0"/>
                                              </a:rPr>
                                              <m:t>1</m:t>
                                            </m:r>
                                          </m:sub>
                                        </m:sSub>
                                      </m:sub>
                                    </m:sSub>
                                  </m:den>
                                </m:f>
                              </m:oMath>
                            </m:oMathPara>
                          </a14:m>
                          <a:endParaRPr lang="en-US" sz="150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sz="1500" b="0" i="1" smtClean="0">
                                    <a:latin typeface="Cambria Math" panose="02040503050406030204" pitchFamily="18" charset="0"/>
                                  </a:rPr>
                                  <m:t>2.28</m:t>
                                </m:r>
                                <m:r>
                                  <a:rPr lang="en-US" sz="1500" b="0" i="1" smtClean="0">
                                    <a:latin typeface="Cambria Math" panose="02040503050406030204" pitchFamily="18" charset="0"/>
                                    <a:ea typeface="Cambria Math" panose="02040503050406030204" pitchFamily="18" charset="0"/>
                                  </a:rPr>
                                  <m:t>×</m:t>
                                </m:r>
                                <m:sSup>
                                  <m:sSupPr>
                                    <m:ctrlPr>
                                      <a:rPr lang="en-US" sz="1500" b="0" i="1" smtClean="0">
                                        <a:latin typeface="Cambria Math" panose="02040503050406030204" pitchFamily="18" charset="0"/>
                                        <a:ea typeface="Cambria Math" panose="02040503050406030204" pitchFamily="18" charset="0"/>
                                      </a:rPr>
                                    </m:ctrlPr>
                                  </m:sSupPr>
                                  <m:e>
                                    <m:r>
                                      <a:rPr lang="en-US" sz="1500" b="0" i="1" smtClean="0">
                                        <a:latin typeface="Cambria Math" panose="02040503050406030204" pitchFamily="18" charset="0"/>
                                        <a:ea typeface="Cambria Math" panose="02040503050406030204" pitchFamily="18" charset="0"/>
                                      </a:rPr>
                                      <m:t>10</m:t>
                                    </m:r>
                                  </m:e>
                                  <m:sup>
                                    <m:r>
                                      <a:rPr lang="en-US" sz="1500" b="0" i="1" smtClean="0">
                                        <a:latin typeface="Cambria Math" panose="02040503050406030204" pitchFamily="18" charset="0"/>
                                        <a:ea typeface="Cambria Math" panose="02040503050406030204" pitchFamily="18" charset="0"/>
                                      </a:rPr>
                                      <m:t>2</m:t>
                                    </m:r>
                                  </m:sup>
                                </m:sSup>
                              </m:oMath>
                            </m:oMathPara>
                          </a14:m>
                          <a:endParaRPr lang="en-US" sz="1500" dirty="0"/>
                        </a:p>
                        <a:p>
                          <a:pPr algn="l"/>
                          <a:r>
                            <a:rPr lang="en-US" sz="900" dirty="0"/>
                            <a:t>New constant is the reciprocal of the original</a:t>
                          </a:r>
                        </a:p>
                      </a:txBody>
                      <a:tcPr>
                        <a:solidFill>
                          <a:srgbClr val="F3F3F3"/>
                        </a:solidFill>
                      </a:tcPr>
                    </a:tc>
                    <a:extLst>
                      <a:ext uri="{0D108BD9-81ED-4DB2-BD59-A6C34878D82A}">
                        <a16:rowId xmlns:a16="http://schemas.microsoft.com/office/drawing/2014/main" xmlns="" val="2353479737"/>
                      </a:ext>
                    </a:extLst>
                  </a:tr>
                  <a:tr h="463994">
                    <a:tc>
                      <a:txBody>
                        <a:bodyPr/>
                        <a:lstStyle/>
                        <a:p>
                          <a:pPr algn="ctr"/>
                          <a14:m>
                            <m:oMathPara xmlns:m="http://schemas.openxmlformats.org/officeDocument/2006/math">
                              <m:oMathParaPr>
                                <m:jc m:val="centerGroup"/>
                              </m:oMathParaPr>
                              <m:oMath xmlns:m="http://schemas.openxmlformats.org/officeDocument/2006/math">
                                <m:r>
                                  <a:rPr lang="en-US" sz="1600" b="0" i="0" smtClean="0">
                                    <a:latin typeface="Cambria Math" panose="02040503050406030204" pitchFamily="18" charset="0"/>
                                  </a:rPr>
                                  <m:t>2</m:t>
                                </m:r>
                                <m:r>
                                  <m:rPr>
                                    <m:sty m:val="p"/>
                                  </m:rPr>
                                  <a:rPr lang="en-US" sz="1600" b="0" i="0" smtClean="0">
                                    <a:latin typeface="Cambria Math" panose="02040503050406030204" pitchFamily="18" charset="0"/>
                                  </a:rPr>
                                  <m:t>A</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𝑔</m:t>
                                    </m:r>
                                  </m:e>
                                </m:d>
                                <m:r>
                                  <a:rPr lang="en-US" sz="1600" b="0" i="1" smtClean="0">
                                    <a:latin typeface="Cambria Math" panose="02040503050406030204" pitchFamily="18" charset="0"/>
                                  </a:rPr>
                                  <m:t>+2</m:t>
                                </m:r>
                                <m:r>
                                  <m:rPr>
                                    <m:sty m:val="p"/>
                                  </m:rPr>
                                  <a:rPr lang="en-US" sz="1600" b="0" i="0" smtClean="0">
                                    <a:latin typeface="Cambria Math" panose="02040503050406030204" pitchFamily="18" charset="0"/>
                                  </a:rPr>
                                  <m:t>B</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𝑔</m:t>
                                    </m:r>
                                  </m:e>
                                </m:d>
                                <m:r>
                                  <a:rPr lang="en-US" sz="1600" b="0" i="1"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4</m:t>
                                </m:r>
                                <m:r>
                                  <m:rPr>
                                    <m:sty m:val="p"/>
                                  </m:rPr>
                                  <a:rPr lang="en-US" sz="1600" b="0" i="0" smtClean="0">
                                    <a:latin typeface="Cambria Math" panose="02040503050406030204" pitchFamily="18" charset="0"/>
                                    <a:ea typeface="Cambria Math" panose="02040503050406030204" pitchFamily="18" charset="0"/>
                                  </a:rPr>
                                  <m:t>C</m:t>
                                </m:r>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𝑔</m:t>
                                    </m:r>
                                  </m:e>
                                </m:d>
                              </m:oMath>
                            </m:oMathPara>
                          </a14:m>
                          <a:endParaRPr lang="en-US" sz="1600" b="0" dirty="0">
                            <a:ea typeface="Cambria Math" panose="02040503050406030204" pitchFamily="18" charset="0"/>
                          </a:endParaRPr>
                        </a:p>
                        <a:p>
                          <a:pPr algn="ctr"/>
                          <a:r>
                            <a:rPr lang="en-US" sz="900" dirty="0"/>
                            <a:t>Original equation is multiplied by a number</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bSup>
                                  <m:sSubSupPr>
                                    <m:ctrlPr>
                                      <a:rPr lang="en-US" sz="1500" i="1" smtClean="0">
                                        <a:latin typeface="Cambria Math" panose="02040503050406030204" pitchFamily="18" charset="0"/>
                                      </a:rPr>
                                    </m:ctrlPr>
                                  </m:sSubSupPr>
                                  <m:e>
                                    <m:r>
                                      <a:rPr lang="en-US" sz="1500" b="0" i="1" smtClean="0">
                                        <a:latin typeface="Cambria Math" panose="02040503050406030204" pitchFamily="18" charset="0"/>
                                      </a:rPr>
                                      <m:t>𝐾</m:t>
                                    </m:r>
                                  </m:e>
                                  <m:sub>
                                    <m:sSub>
                                      <m:sSubPr>
                                        <m:ctrlPr>
                                          <a:rPr lang="en-US" sz="1500" i="1" smtClean="0">
                                            <a:latin typeface="Cambria Math" panose="02040503050406030204" pitchFamily="18" charset="0"/>
                                          </a:rPr>
                                        </m:ctrlPr>
                                      </m:sSubPr>
                                      <m:e>
                                        <m:r>
                                          <a:rPr lang="en-US" sz="1500" b="0" i="1" smtClean="0">
                                            <a:latin typeface="Cambria Math" panose="02040503050406030204" pitchFamily="18" charset="0"/>
                                          </a:rPr>
                                          <m:t>𝑐</m:t>
                                        </m:r>
                                      </m:e>
                                      <m:sub>
                                        <m:r>
                                          <a:rPr lang="en-US" sz="1500" b="0" i="1" smtClean="0">
                                            <a:latin typeface="Cambria Math" panose="02040503050406030204" pitchFamily="18" charset="0"/>
                                          </a:rPr>
                                          <m:t>1</m:t>
                                        </m:r>
                                      </m:sub>
                                    </m:sSub>
                                  </m:sub>
                                  <m:sup>
                                    <m:r>
                                      <a:rPr lang="en-US" sz="1500" b="0" i="1" smtClean="0">
                                        <a:latin typeface="Cambria Math" panose="02040503050406030204" pitchFamily="18" charset="0"/>
                                      </a:rPr>
                                      <m:t>′′</m:t>
                                    </m:r>
                                  </m:sup>
                                </m:sSubSup>
                                <m:r>
                                  <a:rPr lang="en-US" sz="1500" b="0" i="0" smtClean="0">
                                    <a:latin typeface="Cambria Math" panose="02040503050406030204" pitchFamily="18" charset="0"/>
                                  </a:rPr>
                                  <m:t>=</m:t>
                                </m:r>
                                <m:f>
                                  <m:fPr>
                                    <m:ctrlPr>
                                      <a:rPr lang="en-US" sz="1500" b="0" i="1" smtClean="0">
                                        <a:latin typeface="Cambria Math" panose="02040503050406030204" pitchFamily="18" charset="0"/>
                                      </a:rPr>
                                    </m:ctrlPr>
                                  </m:fPr>
                                  <m:num>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C</m:t>
                                        </m:r>
                                        <m:r>
                                          <a:rPr lang="en-US" sz="1500" b="0" i="0" smtClean="0">
                                            <a:latin typeface="Cambria Math" panose="02040503050406030204" pitchFamily="18" charset="0"/>
                                          </a:rPr>
                                          <m:t>]</m:t>
                                        </m:r>
                                      </m:e>
                                      <m:sup>
                                        <m:r>
                                          <a:rPr lang="en-US" sz="1500" b="0" i="0" smtClean="0">
                                            <a:latin typeface="Cambria Math" panose="02040503050406030204" pitchFamily="18" charset="0"/>
                                          </a:rPr>
                                          <m:t>4</m:t>
                                        </m:r>
                                      </m:sup>
                                    </m:sSup>
                                  </m:num>
                                  <m:den>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A</m:t>
                                        </m:r>
                                        <m:r>
                                          <a:rPr lang="en-US" sz="1500" b="0" i="0" smtClean="0">
                                            <a:latin typeface="Cambria Math" panose="02040503050406030204" pitchFamily="18" charset="0"/>
                                          </a:rPr>
                                          <m:t>]</m:t>
                                        </m:r>
                                      </m:e>
                                      <m:sup>
                                        <m:r>
                                          <a:rPr lang="en-US" sz="1500" b="0" i="0" smtClean="0">
                                            <a:latin typeface="Cambria Math" panose="02040503050406030204" pitchFamily="18" charset="0"/>
                                          </a:rPr>
                                          <m:t>2</m:t>
                                        </m:r>
                                      </m:sup>
                                    </m:sSup>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B</m:t>
                                        </m:r>
                                        <m:r>
                                          <a:rPr lang="en-US" sz="1500" b="0" i="0" smtClean="0">
                                            <a:latin typeface="Cambria Math" panose="02040503050406030204" pitchFamily="18" charset="0"/>
                                          </a:rPr>
                                          <m:t>]</m:t>
                                        </m:r>
                                      </m:e>
                                      <m:sup>
                                        <m:r>
                                          <a:rPr lang="en-US" sz="1500" b="0" i="0" smtClean="0">
                                            <a:latin typeface="Cambria Math" panose="02040503050406030204" pitchFamily="18" charset="0"/>
                                          </a:rPr>
                                          <m:t>2</m:t>
                                        </m:r>
                                      </m:sup>
                                    </m:sSup>
                                  </m:den>
                                </m:f>
                              </m:oMath>
                            </m:oMathPara>
                          </a14:m>
                          <a:endParaRPr lang="en-US" sz="150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p>
                                  <m:sSupPr>
                                    <m:ctrlPr>
                                      <a:rPr lang="en-US" sz="1500" i="1" smtClean="0">
                                        <a:latin typeface="Cambria Math" panose="02040503050406030204" pitchFamily="18" charset="0"/>
                                      </a:rPr>
                                    </m:ctrlPr>
                                  </m:sSupPr>
                                  <m:e>
                                    <m:d>
                                      <m:dPr>
                                        <m:ctrlPr>
                                          <a:rPr lang="en-US" sz="1500" i="1" smtClean="0">
                                            <a:latin typeface="Cambria Math" panose="02040503050406030204" pitchFamily="18" charset="0"/>
                                          </a:rPr>
                                        </m:ctrlPr>
                                      </m:dPr>
                                      <m:e>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𝐾</m:t>
                                            </m:r>
                                          </m:e>
                                          <m:sub>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𝑐</m:t>
                                                </m:r>
                                              </m:e>
                                              <m:sub>
                                                <m:r>
                                                  <a:rPr lang="en-US" sz="1600" b="0" i="1" smtClean="0">
                                                    <a:latin typeface="Cambria Math" panose="02040503050406030204" pitchFamily="18" charset="0"/>
                                                  </a:rPr>
                                                  <m:t>1</m:t>
                                                </m:r>
                                              </m:sub>
                                            </m:sSub>
                                          </m:sub>
                                        </m:sSub>
                                      </m:e>
                                    </m:d>
                                  </m:e>
                                  <m:sup>
                                    <m:r>
                                      <a:rPr lang="en-US" sz="1500" b="0" i="1" smtClean="0">
                                        <a:latin typeface="Cambria Math" panose="02040503050406030204" pitchFamily="18" charset="0"/>
                                      </a:rPr>
                                      <m:t>2</m:t>
                                    </m:r>
                                  </m:sup>
                                </m:sSup>
                              </m:oMath>
                            </m:oMathPara>
                          </a14:m>
                          <a:endParaRPr lang="en-US" sz="150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sz="1500" b="0" i="1" smtClean="0">
                                    <a:latin typeface="Cambria Math" panose="02040503050406030204" pitchFamily="18" charset="0"/>
                                  </a:rPr>
                                  <m:t>1.93</m:t>
                                </m:r>
                                <m:r>
                                  <a:rPr lang="en-US" sz="1500" b="0" i="1" smtClean="0">
                                    <a:latin typeface="Cambria Math" panose="02040503050406030204" pitchFamily="18" charset="0"/>
                                    <a:ea typeface="Cambria Math" panose="02040503050406030204" pitchFamily="18" charset="0"/>
                                  </a:rPr>
                                  <m:t>×</m:t>
                                </m:r>
                                <m:sSup>
                                  <m:sSupPr>
                                    <m:ctrlPr>
                                      <a:rPr lang="en-US" sz="1500" b="0" i="1" smtClean="0">
                                        <a:latin typeface="Cambria Math" panose="02040503050406030204" pitchFamily="18" charset="0"/>
                                        <a:ea typeface="Cambria Math" panose="02040503050406030204" pitchFamily="18" charset="0"/>
                                      </a:rPr>
                                    </m:ctrlPr>
                                  </m:sSupPr>
                                  <m:e>
                                    <m:r>
                                      <a:rPr lang="en-US" sz="1500" b="0" i="1" smtClean="0">
                                        <a:latin typeface="Cambria Math" panose="02040503050406030204" pitchFamily="18" charset="0"/>
                                        <a:ea typeface="Cambria Math" panose="02040503050406030204" pitchFamily="18" charset="0"/>
                                      </a:rPr>
                                      <m:t>10</m:t>
                                    </m:r>
                                  </m:e>
                                  <m:sup>
                                    <m:r>
                                      <a:rPr lang="en-US" sz="1500" b="0" i="1" smtClean="0">
                                        <a:latin typeface="Cambria Math" panose="02040503050406030204" pitchFamily="18" charset="0"/>
                                        <a:ea typeface="Cambria Math" panose="02040503050406030204" pitchFamily="18" charset="0"/>
                                      </a:rPr>
                                      <m:t>−5</m:t>
                                    </m:r>
                                  </m:sup>
                                </m:sSup>
                              </m:oMath>
                            </m:oMathPara>
                          </a14:m>
                          <a:endParaRPr lang="en-US" sz="1500" dirty="0"/>
                        </a:p>
                        <a:p>
                          <a:pPr algn="ctr"/>
                          <a:r>
                            <a:rPr lang="en-US" sz="900" dirty="0"/>
                            <a:t>New constant is the</a:t>
                          </a:r>
                          <a:r>
                            <a:rPr lang="en-US" sz="900" baseline="0" dirty="0"/>
                            <a:t> original raised to the same number</a:t>
                          </a:r>
                          <a:endParaRPr lang="en-US" sz="900" dirty="0"/>
                        </a:p>
                      </a:txBody>
                      <a:tcPr>
                        <a:solidFill>
                          <a:srgbClr val="F3F3F3"/>
                        </a:solidFill>
                      </a:tcPr>
                    </a:tc>
                    <a:extLst>
                      <a:ext uri="{0D108BD9-81ED-4DB2-BD59-A6C34878D82A}">
                        <a16:rowId xmlns:a16="http://schemas.microsoft.com/office/drawing/2014/main" xmlns="" val="1742381934"/>
                      </a:ext>
                    </a:extLst>
                  </a:tr>
                  <a:tr h="463994">
                    <a:tc>
                      <a:txBody>
                        <a:bodyPr/>
                        <a:lstStyle/>
                        <a:p>
                          <a:pPr algn="ctr"/>
                          <a14:m>
                            <m:oMathPara xmlns:m="http://schemas.openxmlformats.org/officeDocument/2006/math">
                              <m:oMathParaPr>
                                <m:jc m:val="centerGroup"/>
                              </m:oMathParaPr>
                              <m:oMath xmlns:m="http://schemas.openxmlformats.org/officeDocument/2006/math">
                                <m:f>
                                  <m:fPr>
                                    <m:ctrlPr>
                                      <a:rPr lang="en-US" sz="1500" i="1" smtClean="0">
                                        <a:latin typeface="Cambria Math" panose="02040503050406030204" pitchFamily="18" charset="0"/>
                                      </a:rPr>
                                    </m:ctrlPr>
                                  </m:fPr>
                                  <m:num>
                                    <m:r>
                                      <a:rPr lang="en-US" sz="1500" b="0" i="1" smtClean="0">
                                        <a:latin typeface="Cambria Math" panose="02040503050406030204" pitchFamily="18" charset="0"/>
                                      </a:rPr>
                                      <m:t>1</m:t>
                                    </m:r>
                                  </m:num>
                                  <m:den>
                                    <m:r>
                                      <a:rPr lang="en-US" sz="1500" b="0" i="1" smtClean="0">
                                        <a:latin typeface="Cambria Math" panose="02040503050406030204" pitchFamily="18" charset="0"/>
                                      </a:rPr>
                                      <m:t>2</m:t>
                                    </m:r>
                                  </m:den>
                                </m:f>
                                <m:r>
                                  <m:rPr>
                                    <m:sty m:val="p"/>
                                  </m:rPr>
                                  <a:rPr lang="en-US" sz="1600" b="0" i="0" smtClean="0">
                                    <a:latin typeface="Cambria Math" panose="02040503050406030204" pitchFamily="18" charset="0"/>
                                  </a:rPr>
                                  <m:t>A</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𝑔</m:t>
                                    </m:r>
                                  </m:e>
                                </m:d>
                                <m:r>
                                  <a:rPr lang="en-US" sz="1600" b="0" i="1" smtClean="0">
                                    <a:latin typeface="Cambria Math" panose="02040503050406030204" pitchFamily="18" charset="0"/>
                                  </a:rPr>
                                  <m:t>+</m:t>
                                </m:r>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2</m:t>
                                    </m:r>
                                  </m:den>
                                </m:f>
                                <m:r>
                                  <m:rPr>
                                    <m:sty m:val="p"/>
                                  </m:rPr>
                                  <a:rPr lang="en-US" sz="1600" b="0" i="0" smtClean="0">
                                    <a:latin typeface="Cambria Math" panose="02040503050406030204" pitchFamily="18" charset="0"/>
                                  </a:rPr>
                                  <m:t>B</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𝑔</m:t>
                                    </m:r>
                                  </m:e>
                                </m:d>
                                <m:r>
                                  <a:rPr lang="en-US" sz="1600" b="0" i="1"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2</m:t>
                                </m:r>
                                <m:r>
                                  <m:rPr>
                                    <m:sty m:val="p"/>
                                  </m:rPr>
                                  <a:rPr lang="en-US" sz="1600" b="0" i="0" smtClean="0">
                                    <a:latin typeface="Cambria Math" panose="02040503050406030204" pitchFamily="18" charset="0"/>
                                    <a:ea typeface="Cambria Math" panose="02040503050406030204" pitchFamily="18" charset="0"/>
                                  </a:rPr>
                                  <m:t>C</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𝑔</m:t>
                                </m:r>
                                <m:r>
                                  <a:rPr lang="en-US" sz="1600" b="0" i="1" smtClean="0">
                                    <a:latin typeface="Cambria Math" panose="02040503050406030204" pitchFamily="18" charset="0"/>
                                    <a:ea typeface="Cambria Math" panose="02040503050406030204" pitchFamily="18" charset="0"/>
                                  </a:rPr>
                                  <m:t>)</m:t>
                                </m:r>
                              </m:oMath>
                            </m:oMathPara>
                          </a14:m>
                          <a:endParaRPr lang="en-US" sz="1500" dirty="0"/>
                        </a:p>
                        <a:p>
                          <a:pPr algn="ctr"/>
                          <a:r>
                            <a:rPr lang="en-US" sz="900" dirty="0"/>
                            <a:t>Original Equation is divided by 2</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bSup>
                                  <m:sSubSupPr>
                                    <m:ctrlPr>
                                      <a:rPr lang="en-US" sz="1500" i="1" smtClean="0">
                                        <a:latin typeface="Cambria Math" panose="02040503050406030204" pitchFamily="18" charset="0"/>
                                      </a:rPr>
                                    </m:ctrlPr>
                                  </m:sSubSupPr>
                                  <m:e>
                                    <m:r>
                                      <a:rPr lang="en-US" sz="1500" b="0" i="1" smtClean="0">
                                        <a:latin typeface="Cambria Math" panose="02040503050406030204" pitchFamily="18" charset="0"/>
                                      </a:rPr>
                                      <m:t>𝐾</m:t>
                                    </m:r>
                                  </m:e>
                                  <m:sub>
                                    <m:sSub>
                                      <m:sSubPr>
                                        <m:ctrlPr>
                                          <a:rPr lang="en-US" sz="1500" i="1" smtClean="0">
                                            <a:latin typeface="Cambria Math" panose="02040503050406030204" pitchFamily="18" charset="0"/>
                                          </a:rPr>
                                        </m:ctrlPr>
                                      </m:sSubPr>
                                      <m:e>
                                        <m:r>
                                          <a:rPr lang="en-US" sz="1500" b="0" i="1" smtClean="0">
                                            <a:latin typeface="Cambria Math" panose="02040503050406030204" pitchFamily="18" charset="0"/>
                                          </a:rPr>
                                          <m:t>𝑐</m:t>
                                        </m:r>
                                      </m:e>
                                      <m:sub>
                                        <m:r>
                                          <a:rPr lang="en-US" sz="1500" b="0" i="1" smtClean="0">
                                            <a:latin typeface="Cambria Math" panose="02040503050406030204" pitchFamily="18" charset="0"/>
                                          </a:rPr>
                                          <m:t>1</m:t>
                                        </m:r>
                                      </m:sub>
                                    </m:sSub>
                                  </m:sub>
                                  <m:sup>
                                    <m:r>
                                      <a:rPr lang="en-US" sz="1500" b="0" i="1" smtClean="0">
                                        <a:latin typeface="Cambria Math" panose="02040503050406030204" pitchFamily="18" charset="0"/>
                                      </a:rPr>
                                      <m:t>′′′</m:t>
                                    </m:r>
                                  </m:sup>
                                </m:sSubSup>
                                <m:r>
                                  <a:rPr lang="en-US" sz="1500" b="0" i="0" smtClean="0">
                                    <a:latin typeface="Cambria Math" panose="02040503050406030204" pitchFamily="18" charset="0"/>
                                  </a:rPr>
                                  <m:t>=</m:t>
                                </m:r>
                                <m:f>
                                  <m:fPr>
                                    <m:ctrlPr>
                                      <a:rPr lang="en-US" sz="1500" b="0" i="1" smtClean="0">
                                        <a:latin typeface="Cambria Math" panose="02040503050406030204" pitchFamily="18" charset="0"/>
                                      </a:rPr>
                                    </m:ctrlPr>
                                  </m:fPr>
                                  <m:num>
                                    <m:r>
                                      <a:rPr lang="en-US" sz="1500" b="0" i="1" smtClean="0">
                                        <a:latin typeface="Cambria Math" panose="02040503050406030204" pitchFamily="18" charset="0"/>
                                      </a:rPr>
                                      <m:t>[</m:t>
                                    </m:r>
                                    <m:r>
                                      <a:rPr lang="en-US" sz="1500" b="0" i="1" smtClean="0">
                                        <a:latin typeface="Cambria Math" panose="02040503050406030204" pitchFamily="18" charset="0"/>
                                      </a:rPr>
                                      <m:t>𝐶</m:t>
                                    </m:r>
                                    <m:r>
                                      <a:rPr lang="en-US" sz="1500" b="0" i="1" smtClean="0">
                                        <a:latin typeface="Cambria Math" panose="02040503050406030204" pitchFamily="18" charset="0"/>
                                      </a:rPr>
                                      <m:t>]</m:t>
                                    </m:r>
                                  </m:num>
                                  <m:den>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A</m:t>
                                        </m:r>
                                        <m:r>
                                          <a:rPr lang="en-US" sz="1500" b="0" i="0" smtClean="0">
                                            <a:latin typeface="Cambria Math" panose="02040503050406030204" pitchFamily="18" charset="0"/>
                                          </a:rPr>
                                          <m:t>]</m:t>
                                        </m:r>
                                      </m:e>
                                      <m:sup>
                                        <m:r>
                                          <a:rPr lang="en-US" sz="1500" b="0" i="0" smtClean="0">
                                            <a:latin typeface="Cambria Math" panose="02040503050406030204" pitchFamily="18" charset="0"/>
                                          </a:rPr>
                                          <m:t>1/2</m:t>
                                        </m:r>
                                      </m:sup>
                                    </m:sSup>
                                    <m:sSup>
                                      <m:sSupPr>
                                        <m:ctrlPr>
                                          <a:rPr lang="en-US" sz="1500" b="0" i="1" smtClean="0">
                                            <a:latin typeface="Cambria Math" panose="02040503050406030204" pitchFamily="18" charset="0"/>
                                          </a:rPr>
                                        </m:ctrlPr>
                                      </m:sSupPr>
                                      <m:e>
                                        <m:r>
                                          <a:rPr lang="en-US" sz="1500" b="0" i="0" smtClean="0">
                                            <a:latin typeface="Cambria Math" panose="02040503050406030204" pitchFamily="18" charset="0"/>
                                          </a:rPr>
                                          <m:t>[</m:t>
                                        </m:r>
                                        <m:r>
                                          <m:rPr>
                                            <m:sty m:val="p"/>
                                          </m:rPr>
                                          <a:rPr lang="en-US" sz="1500" b="0" i="0" smtClean="0">
                                            <a:latin typeface="Cambria Math" panose="02040503050406030204" pitchFamily="18" charset="0"/>
                                          </a:rPr>
                                          <m:t>B</m:t>
                                        </m:r>
                                        <m:r>
                                          <a:rPr lang="en-US" sz="1500" b="0" i="0" smtClean="0">
                                            <a:latin typeface="Cambria Math" panose="02040503050406030204" pitchFamily="18" charset="0"/>
                                          </a:rPr>
                                          <m:t>]</m:t>
                                        </m:r>
                                      </m:e>
                                      <m:sup>
                                        <m:r>
                                          <a:rPr lang="en-US" sz="1500" b="0" i="0" smtClean="0">
                                            <a:latin typeface="Cambria Math" panose="02040503050406030204" pitchFamily="18" charset="0"/>
                                          </a:rPr>
                                          <m:t>1/2</m:t>
                                        </m:r>
                                      </m:sup>
                                    </m:sSup>
                                  </m:den>
                                </m:f>
                              </m:oMath>
                            </m:oMathPara>
                          </a14:m>
                          <a:endParaRPr lang="en-US" sz="150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ad>
                                  <m:radPr>
                                    <m:degHide m:val="on"/>
                                    <m:ctrlPr>
                                      <a:rPr lang="en-US" sz="1500" i="1" smtClean="0">
                                        <a:latin typeface="Cambria Math" panose="02040503050406030204" pitchFamily="18" charset="0"/>
                                      </a:rPr>
                                    </m:ctrlPr>
                                  </m:radPr>
                                  <m:deg/>
                                  <m:e>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𝐾</m:t>
                                        </m:r>
                                      </m:e>
                                      <m:sub>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𝑐</m:t>
                                            </m:r>
                                          </m:e>
                                          <m:sub>
                                            <m:r>
                                              <a:rPr lang="en-US" sz="1600" b="0" i="1" smtClean="0">
                                                <a:latin typeface="Cambria Math" panose="02040503050406030204" pitchFamily="18" charset="0"/>
                                              </a:rPr>
                                              <m:t>1</m:t>
                                            </m:r>
                                          </m:sub>
                                        </m:sSub>
                                      </m:sub>
                                    </m:sSub>
                                  </m:e>
                                </m:rad>
                              </m:oMath>
                            </m:oMathPara>
                          </a14:m>
                          <a:endParaRPr lang="en-US" sz="1500"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sz="1500" b="0" i="1" smtClean="0">
                                    <a:latin typeface="Cambria Math" panose="02040503050406030204" pitchFamily="18" charset="0"/>
                                  </a:rPr>
                                  <m:t>6.63</m:t>
                                </m:r>
                                <m:r>
                                  <a:rPr lang="en-US" sz="1500" b="0" i="1" smtClean="0">
                                    <a:latin typeface="Cambria Math" panose="02040503050406030204" pitchFamily="18" charset="0"/>
                                    <a:ea typeface="Cambria Math" panose="02040503050406030204" pitchFamily="18" charset="0"/>
                                  </a:rPr>
                                  <m:t>×</m:t>
                                </m:r>
                                <m:sSup>
                                  <m:sSupPr>
                                    <m:ctrlPr>
                                      <a:rPr lang="en-US" sz="1500" b="0" i="1" smtClean="0">
                                        <a:latin typeface="Cambria Math" panose="02040503050406030204" pitchFamily="18" charset="0"/>
                                        <a:ea typeface="Cambria Math" panose="02040503050406030204" pitchFamily="18" charset="0"/>
                                      </a:rPr>
                                    </m:ctrlPr>
                                  </m:sSupPr>
                                  <m:e>
                                    <m:r>
                                      <a:rPr lang="en-US" sz="1500" b="0" i="1" smtClean="0">
                                        <a:latin typeface="Cambria Math" panose="02040503050406030204" pitchFamily="18" charset="0"/>
                                        <a:ea typeface="Cambria Math" panose="02040503050406030204" pitchFamily="18" charset="0"/>
                                      </a:rPr>
                                      <m:t>10</m:t>
                                    </m:r>
                                  </m:e>
                                  <m:sup>
                                    <m:r>
                                      <a:rPr lang="en-US" sz="1500" b="0" i="1" smtClean="0">
                                        <a:latin typeface="Cambria Math" panose="02040503050406030204" pitchFamily="18" charset="0"/>
                                        <a:ea typeface="Cambria Math" panose="02040503050406030204" pitchFamily="18" charset="0"/>
                                      </a:rPr>
                                      <m:t>−2</m:t>
                                    </m:r>
                                  </m:sup>
                                </m:sSup>
                              </m:oMath>
                            </m:oMathPara>
                          </a14:m>
                          <a:endParaRPr lang="en-US" sz="1500" dirty="0"/>
                        </a:p>
                        <a:p>
                          <a:pPr algn="ctr"/>
                          <a:r>
                            <a:rPr lang="en-US" sz="900" dirty="0"/>
                            <a:t>New constant</a:t>
                          </a:r>
                          <a:r>
                            <a:rPr lang="en-US" sz="900" baseline="0" dirty="0"/>
                            <a:t> is the square of original</a:t>
                          </a:r>
                          <a:endParaRPr lang="en-US" sz="900" dirty="0"/>
                        </a:p>
                      </a:txBody>
                      <a:tcPr>
                        <a:solidFill>
                          <a:srgbClr val="F3F3F3"/>
                        </a:solidFill>
                      </a:tcPr>
                    </a:tc>
                    <a:extLst>
                      <a:ext uri="{0D108BD9-81ED-4DB2-BD59-A6C34878D82A}">
                        <a16:rowId xmlns:a16="http://schemas.microsoft.com/office/drawing/2014/main" xmlns="" val="136840782"/>
                      </a:ext>
                    </a:extLst>
                  </a:tr>
                  <a:tr h="463994">
                    <a:tc>
                      <a:txBody>
                        <a:bodyPr/>
                        <a:lstStyle/>
                        <a:p>
                          <a:pPr algn="ctr"/>
                          <a14:m>
                            <m:oMathPara xmlns:m="http://schemas.openxmlformats.org/officeDocument/2006/math">
                              <m:oMathParaPr>
                                <m:jc m:val="centerGroup"/>
                              </m:oMathParaPr>
                              <m:oMath xmlns:m="http://schemas.openxmlformats.org/officeDocument/2006/math">
                                <m:r>
                                  <m:rPr>
                                    <m:sty m:val="p"/>
                                  </m:rPr>
                                  <a:rPr lang="en-US" sz="1500" b="0" i="0" smtClean="0">
                                    <a:latin typeface="Cambria Math" panose="02040503050406030204" pitchFamily="18" charset="0"/>
                                  </a:rPr>
                                  <m:t>A</m:t>
                                </m:r>
                                <m:d>
                                  <m:dPr>
                                    <m:ctrlPr>
                                      <a:rPr lang="en-US" sz="1500" b="0" i="1" smtClean="0">
                                        <a:latin typeface="Cambria Math" panose="02040503050406030204" pitchFamily="18" charset="0"/>
                                      </a:rPr>
                                    </m:ctrlPr>
                                  </m:dPr>
                                  <m:e>
                                    <m:r>
                                      <a:rPr lang="en-US" sz="1500" b="0" i="1" smtClean="0">
                                        <a:latin typeface="Cambria Math" panose="02040503050406030204" pitchFamily="18" charset="0"/>
                                      </a:rPr>
                                      <m:t>𝑔</m:t>
                                    </m:r>
                                  </m:e>
                                </m:d>
                                <m:r>
                                  <a:rPr lang="en-US" sz="1500" b="0" i="1" smtClean="0">
                                    <a:latin typeface="Cambria Math" panose="02040503050406030204" pitchFamily="18" charset="0"/>
                                  </a:rPr>
                                  <m:t>+</m:t>
                                </m:r>
                                <m:r>
                                  <m:rPr>
                                    <m:sty m:val="p"/>
                                  </m:rPr>
                                  <a:rPr lang="en-US" sz="1500" b="0" i="0" smtClean="0">
                                    <a:latin typeface="Cambria Math" panose="02040503050406030204" pitchFamily="18" charset="0"/>
                                  </a:rPr>
                                  <m:t>B</m:t>
                                </m:r>
                                <m:d>
                                  <m:dPr>
                                    <m:ctrlPr>
                                      <a:rPr lang="en-US" sz="1500" b="0" i="1" smtClean="0">
                                        <a:latin typeface="Cambria Math" panose="02040503050406030204" pitchFamily="18" charset="0"/>
                                      </a:rPr>
                                    </m:ctrlPr>
                                  </m:dPr>
                                  <m:e>
                                    <m:r>
                                      <a:rPr lang="en-US" sz="1500" b="0" i="1" smtClean="0">
                                        <a:latin typeface="Cambria Math" panose="02040503050406030204" pitchFamily="18" charset="0"/>
                                      </a:rPr>
                                      <m:t>𝑔</m:t>
                                    </m:r>
                                  </m:e>
                                </m:d>
                                <m:r>
                                  <a:rPr lang="en-US" sz="1500" b="0" i="1" smtClean="0">
                                    <a:latin typeface="Cambria Math" panose="02040503050406030204" pitchFamily="18" charset="0"/>
                                    <a:ea typeface="Cambria Math" panose="02040503050406030204" pitchFamily="18" charset="0"/>
                                  </a:rPr>
                                  <m:t>⇄</m:t>
                                </m:r>
                                <m:r>
                                  <m:rPr>
                                    <m:sty m:val="p"/>
                                  </m:rPr>
                                  <a:rPr lang="en-US" sz="1500" b="0" i="0" smtClean="0">
                                    <a:latin typeface="Cambria Math" panose="02040503050406030204" pitchFamily="18" charset="0"/>
                                  </a:rPr>
                                  <m:t>D</m:t>
                                </m:r>
                                <m:d>
                                  <m:dPr>
                                    <m:ctrlPr>
                                      <a:rPr lang="en-US" sz="1500" i="1">
                                        <a:latin typeface="Cambria Math" panose="02040503050406030204" pitchFamily="18" charset="0"/>
                                      </a:rPr>
                                    </m:ctrlPr>
                                  </m:dPr>
                                  <m:e>
                                    <m:r>
                                      <a:rPr lang="en-US" sz="1500" i="1">
                                        <a:latin typeface="Cambria Math" panose="02040503050406030204" pitchFamily="18" charset="0"/>
                                      </a:rPr>
                                      <m:t>𝑔</m:t>
                                    </m:r>
                                  </m:e>
                                </m:d>
                                <m:r>
                                  <a:rPr lang="en-US" sz="1500" i="1">
                                    <a:latin typeface="Cambria Math" panose="02040503050406030204" pitchFamily="18" charset="0"/>
                                  </a:rPr>
                                  <m:t>+</m:t>
                                </m:r>
                                <m:r>
                                  <m:rPr>
                                    <m:sty m:val="p"/>
                                  </m:rPr>
                                  <a:rPr lang="en-US" sz="1500" b="0" i="0" smtClean="0">
                                    <a:latin typeface="Cambria Math" panose="02040503050406030204" pitchFamily="18" charset="0"/>
                                  </a:rPr>
                                  <m:t>E</m:t>
                                </m:r>
                                <m:d>
                                  <m:dPr>
                                    <m:ctrlPr>
                                      <a:rPr lang="en-US" sz="1500" i="1">
                                        <a:latin typeface="Cambria Math" panose="02040503050406030204" pitchFamily="18" charset="0"/>
                                      </a:rPr>
                                    </m:ctrlPr>
                                  </m:dPr>
                                  <m:e>
                                    <m:r>
                                      <a:rPr lang="en-US" sz="1500" i="1">
                                        <a:latin typeface="Cambria Math" panose="02040503050406030204" pitchFamily="18" charset="0"/>
                                      </a:rPr>
                                      <m:t>𝑔</m:t>
                                    </m:r>
                                  </m:e>
                                </m:d>
                              </m:oMath>
                            </m:oMathPara>
                          </a14:m>
                          <a:endParaRPr lang="en-US" sz="900" dirty="0"/>
                        </a:p>
                        <a:p>
                          <a:pPr algn="ctr"/>
                          <a:r>
                            <a:rPr lang="en-US" sz="900" dirty="0"/>
                            <a:t>Two equation are added</a:t>
                          </a:r>
                          <a:r>
                            <a:rPr lang="en-US" sz="1800" dirty="0"/>
                            <a:t>	</a:t>
                          </a:r>
                          <a:endParaRPr lang="en-US"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𝐾</m:t>
                                    </m:r>
                                  </m:e>
                                  <m:sub>
                                    <m:sSub>
                                      <m:sSubPr>
                                        <m:ctrlPr>
                                          <a:rPr lang="en-US" sz="1800" i="1" smtClean="0">
                                            <a:latin typeface="Cambria Math" panose="02040503050406030204" pitchFamily="18" charset="0"/>
                                          </a:rPr>
                                        </m:ctrlPr>
                                      </m:sSubPr>
                                      <m:e>
                                        <m:r>
                                          <m:rPr>
                                            <m:sty m:val="p"/>
                                          </m:rPr>
                                          <a:rPr lang="en-US" sz="1800" b="0" i="0" smtClean="0">
                                            <a:latin typeface="Cambria Math" panose="02040503050406030204" pitchFamily="18" charset="0"/>
                                          </a:rPr>
                                          <m:t>c</m:t>
                                        </m:r>
                                      </m:e>
                                      <m:sub>
                                        <m:r>
                                          <a:rPr lang="en-US" sz="1800" b="0" i="0" smtClean="0">
                                            <a:latin typeface="Cambria Math" panose="02040503050406030204" pitchFamily="18" charset="0"/>
                                          </a:rPr>
                                          <m:t>3</m:t>
                                        </m:r>
                                      </m:sub>
                                    </m:sSub>
                                  </m:sub>
                                </m:sSub>
                                <m:r>
                                  <a:rPr lang="en-US" sz="1800" b="0" i="0" smtClean="0">
                                    <a:latin typeface="Cambria Math" panose="02040503050406030204" pitchFamily="18" charset="0"/>
                                  </a:rPr>
                                  <m:t>=</m:t>
                                </m:r>
                                <m:f>
                                  <m:fPr>
                                    <m:ctrlPr>
                                      <a:rPr lang="en-US" sz="1800" b="0" i="1" smtClean="0">
                                        <a:latin typeface="Cambria Math" panose="02040503050406030204" pitchFamily="18" charset="0"/>
                                      </a:rPr>
                                    </m:ctrlPr>
                                  </m:fPr>
                                  <m:num>
                                    <m:d>
                                      <m:dPr>
                                        <m:begChr m:val="["/>
                                        <m:endChr m:val="]"/>
                                        <m:ctrlPr>
                                          <a:rPr lang="en-US" sz="1800" b="0" i="1" smtClean="0">
                                            <a:latin typeface="Cambria Math" panose="02040503050406030204" pitchFamily="18" charset="0"/>
                                          </a:rPr>
                                        </m:ctrlPr>
                                      </m:dPr>
                                      <m:e>
                                        <m:r>
                                          <m:rPr>
                                            <m:sty m:val="p"/>
                                          </m:rPr>
                                          <a:rPr lang="en-US" sz="1800" b="0" i="0" smtClean="0">
                                            <a:latin typeface="Cambria Math" panose="02040503050406030204" pitchFamily="18" charset="0"/>
                                          </a:rPr>
                                          <m:t>D</m:t>
                                        </m:r>
                                      </m:e>
                                    </m:d>
                                    <m:r>
                                      <a:rPr lang="en-US" sz="1800" b="0" i="0" smtClean="0">
                                        <a:latin typeface="Cambria Math" panose="02040503050406030204" pitchFamily="18" charset="0"/>
                                      </a:rPr>
                                      <m:t>[</m:t>
                                    </m:r>
                                    <m:r>
                                      <m:rPr>
                                        <m:sty m:val="p"/>
                                      </m:rPr>
                                      <a:rPr lang="en-US" sz="1800" b="0" i="0" smtClean="0">
                                        <a:latin typeface="Cambria Math" panose="02040503050406030204" pitchFamily="18" charset="0"/>
                                      </a:rPr>
                                      <m:t>E</m:t>
                                    </m:r>
                                    <m:r>
                                      <a:rPr lang="en-US" sz="1800" b="0" i="0" smtClean="0">
                                        <a:latin typeface="Cambria Math" panose="02040503050406030204" pitchFamily="18" charset="0"/>
                                      </a:rPr>
                                      <m:t>]</m:t>
                                    </m:r>
                                  </m:num>
                                  <m:den>
                                    <m:d>
                                      <m:dPr>
                                        <m:begChr m:val="["/>
                                        <m:endChr m:val="]"/>
                                        <m:ctrlPr>
                                          <a:rPr lang="en-US" sz="1800" b="0" i="1" smtClean="0">
                                            <a:latin typeface="Cambria Math" panose="02040503050406030204" pitchFamily="18" charset="0"/>
                                          </a:rPr>
                                        </m:ctrlPr>
                                      </m:dPr>
                                      <m:e>
                                        <m:r>
                                          <m:rPr>
                                            <m:sty m:val="p"/>
                                          </m:rPr>
                                          <a:rPr lang="en-US" sz="1800" b="0" i="0" smtClean="0">
                                            <a:latin typeface="Cambria Math" panose="02040503050406030204" pitchFamily="18" charset="0"/>
                                          </a:rPr>
                                          <m:t>A</m:t>
                                        </m:r>
                                      </m:e>
                                    </m:d>
                                    <m:r>
                                      <a:rPr lang="en-US" sz="1800" b="0" i="0" smtClean="0">
                                        <a:latin typeface="Cambria Math" panose="02040503050406030204" pitchFamily="18" charset="0"/>
                                      </a:rPr>
                                      <m:t>[</m:t>
                                    </m:r>
                                    <m:r>
                                      <m:rPr>
                                        <m:sty m:val="p"/>
                                      </m:rPr>
                                      <a:rPr lang="en-US" sz="1800" b="0" i="0" smtClean="0">
                                        <a:latin typeface="Cambria Math" panose="02040503050406030204" pitchFamily="18" charset="0"/>
                                      </a:rPr>
                                      <m:t>B</m:t>
                                    </m:r>
                                    <m:r>
                                      <a:rPr lang="en-US" sz="1800" b="0" i="0" smtClean="0">
                                        <a:latin typeface="Cambria Math" panose="02040503050406030204" pitchFamily="18" charset="0"/>
                                      </a:rPr>
                                      <m:t>]</m:t>
                                    </m:r>
                                  </m:den>
                                </m:f>
                              </m:oMath>
                            </m:oMathPara>
                          </a14:m>
                          <a:endParaRPr lang="en-US" dirty="0"/>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𝐾</m:t>
                                    </m:r>
                                  </m:e>
                                  <m:sub>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𝑐</m:t>
                                        </m:r>
                                      </m:e>
                                      <m:sub>
                                        <m:r>
                                          <a:rPr lang="en-US" sz="1800" b="0" i="1" smtClean="0">
                                            <a:latin typeface="Cambria Math" panose="02040503050406030204" pitchFamily="18" charset="0"/>
                                          </a:rPr>
                                          <m:t>1</m:t>
                                        </m:r>
                                      </m:sub>
                                    </m:sSub>
                                  </m:sub>
                                </m:sSub>
                                <m:r>
                                  <a:rPr lang="en-US" sz="1800" b="0" i="1" smtClean="0">
                                    <a:latin typeface="Cambria Math" panose="02040503050406030204" pitchFamily="18" charset="0"/>
                                    <a:ea typeface="Cambria Math" panose="02040503050406030204" pitchFamily="18" charset="0"/>
                                  </a:rPr>
                                  <m:t>×</m:t>
                                </m:r>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𝐾</m:t>
                                    </m:r>
                                  </m:e>
                                  <m:sub>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𝑐</m:t>
                                        </m:r>
                                      </m:e>
                                      <m:sub>
                                        <m:r>
                                          <a:rPr lang="en-US" sz="1800" b="0" i="1" smtClean="0">
                                            <a:latin typeface="Cambria Math" panose="02040503050406030204" pitchFamily="18" charset="0"/>
                                          </a:rPr>
                                          <m:t>2</m:t>
                                        </m:r>
                                      </m:sub>
                                    </m:sSub>
                                  </m:sub>
                                </m:sSub>
                              </m:oMath>
                            </m:oMathPara>
                          </a14:m>
                          <a:endParaRPr lang="en-US" dirty="0"/>
                        </a:p>
                      </a:txBody>
                      <a:tcPr>
                        <a:solidFill>
                          <a:srgbClr val="F3F3F3"/>
                        </a:solidFill>
                      </a:tcPr>
                    </a:tc>
                    <a:tc>
                      <a:txBody>
                        <a:bodyPr/>
                        <a:lstStyle/>
                        <a:p>
                          <a:pPr algn="ctr"/>
                          <a:r>
                            <a:rPr lang="en-US" dirty="0"/>
                            <a:t>50.5</a:t>
                          </a:r>
                        </a:p>
                        <a:p>
                          <a:pPr algn="ctr"/>
                          <a:r>
                            <a:rPr lang="en-US" sz="900" dirty="0"/>
                            <a:t>New constant is the product of the two original constants.</a:t>
                          </a:r>
                        </a:p>
                      </a:txBody>
                      <a:tcPr>
                        <a:solidFill>
                          <a:srgbClr val="F3F3F3"/>
                        </a:solidFill>
                      </a:tcPr>
                    </a:tc>
                    <a:extLst>
                      <a:ext uri="{0D108BD9-81ED-4DB2-BD59-A6C34878D82A}">
                        <a16:rowId xmlns:a16="http://schemas.microsoft.com/office/drawing/2014/main" xmlns="" val="4168531496"/>
                      </a:ext>
                    </a:extLst>
                  </a:tr>
                </a:tbl>
              </a:graphicData>
            </a:graphic>
          </p:graphicFrame>
        </mc:Choice>
        <mc:Fallback xmlns="">
          <p:graphicFrame>
            <p:nvGraphicFramePr>
              <p:cNvPr id="7" name="Table Placeholder 6"/>
              <p:cNvGraphicFramePr>
                <a:graphicFrameLocks noGrp="1"/>
              </p:cNvGraphicFramePr>
              <p:nvPr>
                <p:ph type="tbl" sz="quarter" idx="23"/>
                <p:extLst>
                  <p:ext uri="{D42A27DB-BD31-4B8C-83A1-F6EECF244321}">
                    <p14:modId xmlns:p14="http://schemas.microsoft.com/office/powerpoint/2010/main" val="3067642688"/>
                  </p:ext>
                </p:extLst>
              </p:nvPr>
            </p:nvGraphicFramePr>
            <p:xfrm>
              <a:off x="0" y="2538417"/>
              <a:ext cx="9133508" cy="2884483"/>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724492462"/>
                        </a:ext>
                      </a:extLst>
                    </a:gridCol>
                    <a:gridCol w="1975954">
                      <a:extLst>
                        <a:ext uri="{9D8B030D-6E8A-4147-A177-3AD203B41FA5}">
                          <a16:colId xmlns:a16="http://schemas.microsoft.com/office/drawing/2014/main" val="2914676394"/>
                        </a:ext>
                      </a:extLst>
                    </a:gridCol>
                    <a:gridCol w="2209800">
                      <a:extLst>
                        <a:ext uri="{9D8B030D-6E8A-4147-A177-3AD203B41FA5}">
                          <a16:colId xmlns:a16="http://schemas.microsoft.com/office/drawing/2014/main" val="4155646218"/>
                        </a:ext>
                      </a:extLst>
                    </a:gridCol>
                    <a:gridCol w="2204554">
                      <a:extLst>
                        <a:ext uri="{9D8B030D-6E8A-4147-A177-3AD203B41FA5}">
                          <a16:colId xmlns:a16="http://schemas.microsoft.com/office/drawing/2014/main" val="4085142278"/>
                        </a:ext>
                      </a:extLst>
                    </a:gridCol>
                  </a:tblGrid>
                  <a:tr h="354324">
                    <a:tc>
                      <a:txBody>
                        <a:bodyPr/>
                        <a:lstStyle/>
                        <a:p>
                          <a:pPr algn="ctr"/>
                          <a:r>
                            <a:rPr lang="en-US" sz="1300" dirty="0">
                              <a:solidFill>
                                <a:schemeClr val="tx1"/>
                              </a:solidFill>
                            </a:rPr>
                            <a:t>Equation</a:t>
                          </a:r>
                        </a:p>
                      </a:txBody>
                      <a:tcPr>
                        <a:solidFill>
                          <a:srgbClr val="E2E3E4"/>
                        </a:solidFill>
                      </a:tcPr>
                    </a:tc>
                    <a:tc>
                      <a:txBody>
                        <a:bodyPr/>
                        <a:lstStyle/>
                        <a:p>
                          <a:pPr algn="ctr"/>
                          <a:r>
                            <a:rPr lang="en-US" sz="1300" dirty="0">
                              <a:solidFill>
                                <a:schemeClr val="tx1"/>
                              </a:solidFill>
                            </a:rPr>
                            <a:t>Equilibrium Expression</a:t>
                          </a:r>
                        </a:p>
                      </a:txBody>
                      <a:tcPr>
                        <a:solidFill>
                          <a:srgbClr val="E2E3E4"/>
                        </a:solidFill>
                      </a:tcPr>
                    </a:tc>
                    <a:tc>
                      <a:txBody>
                        <a:bodyPr/>
                        <a:lstStyle/>
                        <a:p>
                          <a:endParaRPr lang="en-US"/>
                        </a:p>
                      </a:txBody>
                      <a:tcPr>
                        <a:blipFill>
                          <a:blip r:embed="rId3"/>
                          <a:stretch>
                            <a:fillRect l="-214641" t="-1724" r="-101105" b="-720690"/>
                          </a:stretch>
                        </a:blipFill>
                      </a:tcPr>
                    </a:tc>
                    <a:tc>
                      <a:txBody>
                        <a:bodyPr/>
                        <a:lstStyle/>
                        <a:p>
                          <a:pPr algn="ctr"/>
                          <a:r>
                            <a:rPr lang="en-US" sz="1300" dirty="0">
                              <a:solidFill>
                                <a:schemeClr val="tx1"/>
                              </a:solidFill>
                            </a:rPr>
                            <a:t>Equilibrium Constant</a:t>
                          </a:r>
                        </a:p>
                      </a:txBody>
                      <a:tcPr>
                        <a:solidFill>
                          <a:srgbClr val="E2E3E4"/>
                        </a:solidFill>
                      </a:tcPr>
                    </a:tc>
                    <a:extLst>
                      <a:ext uri="{0D108BD9-81ED-4DB2-BD59-A6C34878D82A}">
                        <a16:rowId xmlns:a16="http://schemas.microsoft.com/office/drawing/2014/main" val="1360274570"/>
                      </a:ext>
                    </a:extLst>
                  </a:tr>
                  <a:tr h="594360">
                    <a:tc>
                      <a:txBody>
                        <a:bodyPr/>
                        <a:lstStyle/>
                        <a:p>
                          <a:endParaRPr lang="en-US"/>
                        </a:p>
                      </a:txBody>
                      <a:tcPr>
                        <a:blipFill>
                          <a:blip r:embed="rId3"/>
                          <a:stretch>
                            <a:fillRect l="-444" t="-60204" r="-234000" b="-326531"/>
                          </a:stretch>
                        </a:blipFill>
                      </a:tcPr>
                    </a:tc>
                    <a:tc>
                      <a:txBody>
                        <a:bodyPr/>
                        <a:lstStyle/>
                        <a:p>
                          <a:endParaRPr lang="en-US"/>
                        </a:p>
                      </a:txBody>
                      <a:tcPr>
                        <a:blipFill>
                          <a:blip r:embed="rId3"/>
                          <a:stretch>
                            <a:fillRect l="-139077" t="-60204" r="-224000" b="-326531"/>
                          </a:stretch>
                        </a:blipFill>
                      </a:tcPr>
                    </a:tc>
                    <a:tc>
                      <a:txBody>
                        <a:bodyPr/>
                        <a:lstStyle/>
                        <a:p>
                          <a:endParaRPr lang="en-US"/>
                        </a:p>
                      </a:txBody>
                      <a:tcPr>
                        <a:blipFill>
                          <a:blip r:embed="rId3"/>
                          <a:stretch>
                            <a:fillRect l="-214641" t="-60204" r="-101105" b="-326531"/>
                          </a:stretch>
                        </a:blipFill>
                      </a:tcPr>
                    </a:tc>
                    <a:tc>
                      <a:txBody>
                        <a:bodyPr/>
                        <a:lstStyle/>
                        <a:p>
                          <a:endParaRPr lang="en-US"/>
                        </a:p>
                      </a:txBody>
                      <a:tcPr>
                        <a:blipFill>
                          <a:blip r:embed="rId3"/>
                          <a:stretch>
                            <a:fillRect l="-314641" t="-60204" r="-1105" b="-326531"/>
                          </a:stretch>
                        </a:blipFill>
                      </a:tcPr>
                    </a:tc>
                    <a:extLst>
                      <a:ext uri="{0D108BD9-81ED-4DB2-BD59-A6C34878D82A}">
                        <a16:rowId xmlns:a16="http://schemas.microsoft.com/office/drawing/2014/main" val="2353479737"/>
                      </a:ext>
                    </a:extLst>
                  </a:tr>
                  <a:tr h="596964">
                    <a:tc>
                      <a:txBody>
                        <a:bodyPr/>
                        <a:lstStyle/>
                        <a:p>
                          <a:endParaRPr lang="en-US"/>
                        </a:p>
                      </a:txBody>
                      <a:tcPr>
                        <a:blipFill>
                          <a:blip r:embed="rId3"/>
                          <a:stretch>
                            <a:fillRect l="-444" t="-160204" r="-234000" b="-226531"/>
                          </a:stretch>
                        </a:blipFill>
                      </a:tcPr>
                    </a:tc>
                    <a:tc>
                      <a:txBody>
                        <a:bodyPr/>
                        <a:lstStyle/>
                        <a:p>
                          <a:endParaRPr lang="en-US"/>
                        </a:p>
                      </a:txBody>
                      <a:tcPr>
                        <a:blipFill>
                          <a:blip r:embed="rId3"/>
                          <a:stretch>
                            <a:fillRect l="-139077" t="-160204" r="-224000" b="-226531"/>
                          </a:stretch>
                        </a:blipFill>
                      </a:tcPr>
                    </a:tc>
                    <a:tc>
                      <a:txBody>
                        <a:bodyPr/>
                        <a:lstStyle/>
                        <a:p>
                          <a:endParaRPr lang="en-US"/>
                        </a:p>
                      </a:txBody>
                      <a:tcPr>
                        <a:blipFill>
                          <a:blip r:embed="rId3"/>
                          <a:stretch>
                            <a:fillRect l="-214641" t="-160204" r="-101105" b="-226531"/>
                          </a:stretch>
                        </a:blipFill>
                      </a:tcPr>
                    </a:tc>
                    <a:tc>
                      <a:txBody>
                        <a:bodyPr/>
                        <a:lstStyle/>
                        <a:p>
                          <a:endParaRPr lang="en-US"/>
                        </a:p>
                      </a:txBody>
                      <a:tcPr>
                        <a:blipFill>
                          <a:blip r:embed="rId3"/>
                          <a:stretch>
                            <a:fillRect l="-314641" t="-160204" r="-1105" b="-226531"/>
                          </a:stretch>
                        </a:blipFill>
                      </a:tcPr>
                    </a:tc>
                    <a:extLst>
                      <a:ext uri="{0D108BD9-81ED-4DB2-BD59-A6C34878D82A}">
                        <a16:rowId xmlns:a16="http://schemas.microsoft.com/office/drawing/2014/main" val="1742381934"/>
                      </a:ext>
                    </a:extLst>
                  </a:tr>
                  <a:tr h="665163">
                    <a:tc>
                      <a:txBody>
                        <a:bodyPr/>
                        <a:lstStyle/>
                        <a:p>
                          <a:endParaRPr lang="en-US"/>
                        </a:p>
                      </a:txBody>
                      <a:tcPr>
                        <a:blipFill>
                          <a:blip r:embed="rId3"/>
                          <a:stretch>
                            <a:fillRect l="-444" t="-233945" r="-234000" b="-103670"/>
                          </a:stretch>
                        </a:blipFill>
                      </a:tcPr>
                    </a:tc>
                    <a:tc>
                      <a:txBody>
                        <a:bodyPr/>
                        <a:lstStyle/>
                        <a:p>
                          <a:endParaRPr lang="en-US"/>
                        </a:p>
                      </a:txBody>
                      <a:tcPr>
                        <a:blipFill>
                          <a:blip r:embed="rId3"/>
                          <a:stretch>
                            <a:fillRect l="-139077" t="-233945" r="-224000" b="-103670"/>
                          </a:stretch>
                        </a:blipFill>
                      </a:tcPr>
                    </a:tc>
                    <a:tc>
                      <a:txBody>
                        <a:bodyPr/>
                        <a:lstStyle/>
                        <a:p>
                          <a:endParaRPr lang="en-US"/>
                        </a:p>
                      </a:txBody>
                      <a:tcPr>
                        <a:blipFill>
                          <a:blip r:embed="rId3"/>
                          <a:stretch>
                            <a:fillRect l="-214641" t="-233945" r="-101105" b="-103670"/>
                          </a:stretch>
                        </a:blipFill>
                      </a:tcPr>
                    </a:tc>
                    <a:tc>
                      <a:txBody>
                        <a:bodyPr/>
                        <a:lstStyle/>
                        <a:p>
                          <a:endParaRPr lang="en-US"/>
                        </a:p>
                      </a:txBody>
                      <a:tcPr>
                        <a:blipFill>
                          <a:blip r:embed="rId3"/>
                          <a:stretch>
                            <a:fillRect l="-314641" t="-233945" r="-1105" b="-103670"/>
                          </a:stretch>
                        </a:blipFill>
                      </a:tcPr>
                    </a:tc>
                    <a:extLst>
                      <a:ext uri="{0D108BD9-81ED-4DB2-BD59-A6C34878D82A}">
                        <a16:rowId xmlns:a16="http://schemas.microsoft.com/office/drawing/2014/main" val="136840782"/>
                      </a:ext>
                    </a:extLst>
                  </a:tr>
                  <a:tr h="673672">
                    <a:tc>
                      <a:txBody>
                        <a:bodyPr/>
                        <a:lstStyle/>
                        <a:p>
                          <a:endParaRPr lang="en-US"/>
                        </a:p>
                      </a:txBody>
                      <a:tcPr>
                        <a:blipFill>
                          <a:blip r:embed="rId3"/>
                          <a:stretch>
                            <a:fillRect l="-444" t="-327928" r="-234000" b="-1802"/>
                          </a:stretch>
                        </a:blipFill>
                      </a:tcPr>
                    </a:tc>
                    <a:tc>
                      <a:txBody>
                        <a:bodyPr/>
                        <a:lstStyle/>
                        <a:p>
                          <a:endParaRPr lang="en-US"/>
                        </a:p>
                      </a:txBody>
                      <a:tcPr>
                        <a:blipFill>
                          <a:blip r:embed="rId3"/>
                          <a:stretch>
                            <a:fillRect l="-139077" t="-327928" r="-224000" b="-1802"/>
                          </a:stretch>
                        </a:blipFill>
                      </a:tcPr>
                    </a:tc>
                    <a:tc>
                      <a:txBody>
                        <a:bodyPr/>
                        <a:lstStyle/>
                        <a:p>
                          <a:endParaRPr lang="en-US"/>
                        </a:p>
                      </a:txBody>
                      <a:tcPr>
                        <a:blipFill>
                          <a:blip r:embed="rId3"/>
                          <a:stretch>
                            <a:fillRect l="-214641" t="-327928" r="-101105" b="-1802"/>
                          </a:stretch>
                        </a:blipFill>
                      </a:tcPr>
                    </a:tc>
                    <a:tc>
                      <a:txBody>
                        <a:bodyPr/>
                        <a:lstStyle/>
                        <a:p>
                          <a:pPr algn="ctr"/>
                          <a:r>
                            <a:rPr lang="en-US" dirty="0"/>
                            <a:t>50.5</a:t>
                          </a:r>
                        </a:p>
                        <a:p>
                          <a:pPr algn="ctr"/>
                          <a:r>
                            <a:rPr lang="en-US" sz="900" dirty="0"/>
                            <a:t>New constant is the product of the two original constants.</a:t>
                          </a:r>
                        </a:p>
                      </a:txBody>
                      <a:tcPr>
                        <a:solidFill>
                          <a:srgbClr val="F3F3F3"/>
                        </a:solidFill>
                      </a:tcPr>
                    </a:tc>
                    <a:extLst>
                      <a:ext uri="{0D108BD9-81ED-4DB2-BD59-A6C34878D82A}">
                        <a16:rowId xmlns:a16="http://schemas.microsoft.com/office/drawing/2014/main" val="4168531496"/>
                      </a:ext>
                    </a:extLst>
                  </a:tr>
                </a:tbl>
              </a:graphicData>
            </a:graphic>
          </p:graphicFrame>
        </mc:Fallback>
      </mc:AlternateContent>
      <p:sp>
        <p:nvSpPr>
          <p:cNvPr id="6" name="Content Placeholder 5"/>
          <p:cNvSpPr>
            <a:spLocks noGrp="1"/>
          </p:cNvSpPr>
          <p:nvPr>
            <p:ph sz="quarter" idx="26"/>
          </p:nvPr>
        </p:nvSpPr>
        <p:spPr>
          <a:xfrm>
            <a:off x="88900" y="5422900"/>
            <a:ext cx="4114800" cy="228600"/>
          </a:xfrm>
        </p:spPr>
        <p:txBody>
          <a:bodyPr/>
          <a:lstStyle/>
          <a:p>
            <a:pPr marL="0" indent="0">
              <a:buNone/>
            </a:pPr>
            <a:r>
              <a:rPr lang="en-US" sz="1000" dirty="0"/>
              <a:t>*Temperature is the same for all reactions.</a:t>
            </a:r>
          </a:p>
        </p:txBody>
      </p:sp>
    </p:spTree>
    <p:extLst>
      <p:ext uri="{BB962C8B-B14F-4D97-AF65-F5344CB8AC3E}">
        <p14:creationId xmlns:p14="http://schemas.microsoft.com/office/powerpoint/2010/main" val="34464048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 pos="4508500" algn="l"/>
              </a:tabLst>
            </a:pPr>
            <a:r>
              <a:rPr lang="en-US" b="1" dirty="0">
                <a:solidFill>
                  <a:srgbClr val="FFF799"/>
                </a:solidFill>
              </a:rPr>
              <a:t>SAMPLE PROBLEM</a:t>
            </a:r>
            <a:r>
              <a:rPr lang="en-US" dirty="0"/>
              <a:t>	</a:t>
            </a:r>
            <a:r>
              <a:rPr lang="en-US" b="1" dirty="0">
                <a:solidFill>
                  <a:schemeClr val="bg1"/>
                </a:solidFill>
              </a:rPr>
              <a:t>15.4	Cont.	</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61572"/>
                <a:ext cx="9105900" cy="5410200"/>
              </a:xfrm>
            </p:spPr>
            <p:txBody>
              <a:bodyPr/>
              <a:lstStyle/>
              <a:p>
                <a:pPr>
                  <a:spcBef>
                    <a:spcPts val="0"/>
                  </a:spcBef>
                  <a:spcAft>
                    <a:spcPts val="600"/>
                  </a:spcAft>
                </a:pPr>
                <a:r>
                  <a:rPr lang="en-US" dirty="0"/>
                  <a:t>The following reactions have the indicated equilibrium constants at 100°C: </a:t>
                </a:r>
              </a:p>
              <a:p>
                <a:pPr marL="2235200" indent="-2235200">
                  <a:spcBef>
                    <a:spcPts val="0"/>
                  </a:spcBef>
                  <a:spcAft>
                    <a:spcPts val="600"/>
                  </a:spcAft>
                  <a:buAutoNum type="arabicParenBoth"/>
                  <a:tabLst>
                    <a:tab pos="6797675" algn="l"/>
                    <a:tab pos="7608888" algn="l"/>
                    <a:tab pos="7780338" algn="l"/>
                  </a:tabLst>
                </a:pPr>
                <a:r>
                  <a:rPr lang="en-US" sz="2400" dirty="0"/>
                  <a:t> </a:t>
                </a:r>
                <a14:m>
                  <m:oMath xmlns:m="http://schemas.openxmlformats.org/officeDocument/2006/math">
                    <m:r>
                      <a:rPr lang="en-US" sz="2400" i="1">
                        <a:latin typeface="Cambria Math" panose="02040503050406030204" pitchFamily="18" charset="0"/>
                      </a:rPr>
                      <m:t>2</m:t>
                    </m:r>
                    <m:r>
                      <m:rPr>
                        <m:sty m:val="p"/>
                      </m:rPr>
                      <a:rPr lang="en-US" sz="2400" i="0">
                        <a:latin typeface="Cambria Math" panose="02040503050406030204" pitchFamily="18" charset="0"/>
                      </a:rPr>
                      <m:t>NOBr</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⇄2</m:t>
                    </m:r>
                    <m:r>
                      <m:rPr>
                        <m:sty m:val="p"/>
                      </m:rPr>
                      <a:rPr lang="en-US" sz="2400" i="0">
                        <a:latin typeface="Cambria Math" panose="02040503050406030204" pitchFamily="18" charset="0"/>
                        <a:ea typeface="Cambria Math" panose="02040503050406030204" pitchFamily="18" charset="0"/>
                      </a:rPr>
                      <m:t>NO</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Br</m:t>
                        </m:r>
                      </m:e>
                      <m:sub>
                        <m:r>
                          <a:rPr lang="en-US" sz="2400" i="1">
                            <a:latin typeface="Cambria Math" panose="02040503050406030204" pitchFamily="18" charset="0"/>
                            <a:ea typeface="Cambria Math" panose="02040503050406030204" pitchFamily="18" charset="0"/>
                          </a:rPr>
                          <m:t>2</m:t>
                        </m:r>
                      </m:sub>
                    </m:sSub>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oMath>
                </a14:m>
                <a:r>
                  <a:rPr lang="en-US" sz="2400" dirty="0"/>
                  <a:t>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𝐾</m:t>
                        </m:r>
                      </m:e>
                      <m:sub>
                        <m:r>
                          <m:rPr>
                            <m:sty m:val="p"/>
                          </m:rPr>
                          <a:rPr lang="en-US" sz="2400" i="0">
                            <a:latin typeface="Cambria Math" panose="02040503050406030204" pitchFamily="18" charset="0"/>
                            <a:ea typeface="Cambria Math" panose="02040503050406030204" pitchFamily="18" charset="0"/>
                          </a:rPr>
                          <m:t>c</m:t>
                        </m:r>
                      </m:sub>
                    </m:sSub>
                    <m:r>
                      <a:rPr lang="en-US" sz="2400" i="1">
                        <a:latin typeface="Cambria Math" panose="02040503050406030204" pitchFamily="18" charset="0"/>
                        <a:ea typeface="Cambria Math" panose="02040503050406030204" pitchFamily="18" charset="0"/>
                      </a:rPr>
                      <m:t>=0.014</m:t>
                    </m:r>
                  </m:oMath>
                </a14:m>
                <a:endParaRPr lang="en-US" sz="2400" dirty="0"/>
              </a:p>
              <a:p>
                <a:pPr marL="1597025" indent="-1597025">
                  <a:spcBef>
                    <a:spcPts val="0"/>
                  </a:spcBef>
                  <a:spcAft>
                    <a:spcPts val="2600"/>
                  </a:spcAft>
                  <a:buAutoNum type="arabicParenBoth"/>
                  <a:tabLst>
                    <a:tab pos="6865938" algn="l"/>
                  </a:tabLst>
                </a:pPr>
                <a:r>
                  <a:rPr lang="en-US" sz="2400" dirty="0"/>
                  <a:t> </a:t>
                </a:r>
                <a14:m>
                  <m:oMath xmlns:m="http://schemas.openxmlformats.org/officeDocument/2006/math">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Br</m:t>
                        </m:r>
                      </m:e>
                      <m:sub>
                        <m:r>
                          <a:rPr lang="en-US" sz="2400" i="1">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CI</m:t>
                        </m:r>
                      </m:e>
                      <m:sub>
                        <m:r>
                          <a:rPr lang="en-US" sz="2400" i="1">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⇄2</m:t>
                    </m:r>
                    <m:r>
                      <m:rPr>
                        <m:sty m:val="p"/>
                      </m:rPr>
                      <a:rPr lang="en-US" sz="2400" i="0">
                        <a:latin typeface="Cambria Math" panose="02040503050406030204" pitchFamily="18" charset="0"/>
                        <a:ea typeface="Cambria Math" panose="02040503050406030204" pitchFamily="18" charset="0"/>
                      </a:rPr>
                      <m:t>BrC</m:t>
                    </m:r>
                    <m:r>
                      <m:rPr>
                        <m:sty m:val="p"/>
                      </m:rPr>
                      <a:rPr lang="en-US" sz="2400" b="0" i="0" smtClean="0">
                        <a:latin typeface="Cambria Math" panose="02040503050406030204" pitchFamily="18" charset="0"/>
                        <a:ea typeface="Cambria Math" panose="02040503050406030204" pitchFamily="18" charset="0"/>
                      </a:rPr>
                      <m:t>l</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 </m:t>
                    </m:r>
                  </m:oMath>
                </a14:m>
                <a:r>
                  <a:rPr lang="en-US" sz="2400" dirty="0"/>
                  <a:t>	</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𝐾</m:t>
                        </m:r>
                      </m:e>
                      <m:sub>
                        <m:r>
                          <m:rPr>
                            <m:sty m:val="p"/>
                          </m:rPr>
                          <a:rPr lang="en-US" sz="2400" i="0" dirty="0">
                            <a:latin typeface="Cambria Math" panose="02040503050406030204" pitchFamily="18" charset="0"/>
                          </a:rPr>
                          <m:t>c</m:t>
                        </m:r>
                      </m:sub>
                    </m:sSub>
                    <m:r>
                      <a:rPr lang="en-US" sz="2400" i="1" dirty="0">
                        <a:latin typeface="Cambria Math" panose="02040503050406030204" pitchFamily="18" charset="0"/>
                        <a:ea typeface="Cambria Math" panose="02040503050406030204" pitchFamily="18" charset="0"/>
                      </a:rPr>
                      <m:t>=7.2</m:t>
                    </m:r>
                  </m:oMath>
                </a14:m>
                <a:r>
                  <a:rPr lang="en-US" dirty="0"/>
                  <a:t>	</a:t>
                </a:r>
              </a:p>
              <a:p>
                <a:pPr>
                  <a:spcBef>
                    <a:spcPts val="0"/>
                  </a:spcBef>
                </a:pPr>
                <a:r>
                  <a:rPr lang="en-US" dirty="0"/>
                  <a:t>Determine the value of </a:t>
                </a:r>
                <a:r>
                  <a:rPr lang="en-US" i="1" dirty="0"/>
                  <a:t>K</a:t>
                </a:r>
                <a:r>
                  <a:rPr lang="en-US" baseline="-25000" dirty="0"/>
                  <a:t>c</a:t>
                </a:r>
                <a:r>
                  <a:rPr lang="en-US" dirty="0"/>
                  <a:t> for the following reactions at 100°C:</a:t>
                </a:r>
              </a:p>
              <a:p>
                <a:pPr marL="1944688" indent="290513">
                  <a:spcBef>
                    <a:spcPts val="0"/>
                  </a:spcBef>
                  <a:spcAft>
                    <a:spcPts val="1000"/>
                  </a:spcAft>
                  <a:buAutoNum type="alphaLcParenBoth"/>
                </a:pPr>
                <a:r>
                  <a:rPr lang="en-US" sz="2400" dirty="0"/>
                  <a:t> </a:t>
                </a:r>
                <a14:m>
                  <m:oMath xmlns:m="http://schemas.openxmlformats.org/officeDocument/2006/math">
                    <m:r>
                      <a:rPr lang="en-US" sz="2400" i="1">
                        <a:latin typeface="Cambria Math" panose="02040503050406030204" pitchFamily="18" charset="0"/>
                      </a:rPr>
                      <m:t>2</m:t>
                    </m:r>
                    <m:r>
                      <m:rPr>
                        <m:sty m:val="p"/>
                      </m:rPr>
                      <a:rPr lang="en-US" sz="2400" i="0">
                        <a:latin typeface="Cambria Math" panose="02040503050406030204" pitchFamily="18" charset="0"/>
                      </a:rPr>
                      <m:t>NO</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Br</m:t>
                        </m:r>
                      </m:e>
                      <m:sub>
                        <m:r>
                          <a:rPr lang="en-US" sz="2400" i="1">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⇄2</m:t>
                    </m:r>
                    <m:r>
                      <m:rPr>
                        <m:sty m:val="p"/>
                      </m:rPr>
                      <a:rPr lang="en-US" sz="2400" i="0">
                        <a:latin typeface="Cambria Math" panose="02040503050406030204" pitchFamily="18" charset="0"/>
                        <a:ea typeface="Cambria Math" panose="02040503050406030204" pitchFamily="18" charset="0"/>
                      </a:rPr>
                      <m:t>NOBr</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oMath>
                </a14:m>
                <a:endParaRPr lang="en-US" sz="2400" dirty="0"/>
              </a:p>
              <a:p>
                <a:pPr marL="1944688" indent="349250">
                  <a:spcBef>
                    <a:spcPts val="0"/>
                  </a:spcBef>
                  <a:spcAft>
                    <a:spcPts val="1000"/>
                  </a:spcAft>
                  <a:buAutoNum type="alphaLcParenBoth"/>
                </a:pPr>
                <a:r>
                  <a:rPr lang="en-US" sz="2400" dirty="0"/>
                  <a:t> </a:t>
                </a:r>
                <a14:m>
                  <m:oMath xmlns:m="http://schemas.openxmlformats.org/officeDocument/2006/math">
                    <m:r>
                      <a:rPr lang="en-US" sz="2400" i="1">
                        <a:latin typeface="Cambria Math" panose="02040503050406030204" pitchFamily="18" charset="0"/>
                      </a:rPr>
                      <m:t>4</m:t>
                    </m:r>
                    <m:r>
                      <m:rPr>
                        <m:sty m:val="p"/>
                      </m:rPr>
                      <a:rPr lang="en-US" sz="2400" i="0">
                        <a:latin typeface="Cambria Math" panose="02040503050406030204" pitchFamily="18" charset="0"/>
                      </a:rPr>
                      <m:t>NOBr</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⇄4</m:t>
                    </m:r>
                    <m:r>
                      <m:rPr>
                        <m:sty m:val="p"/>
                      </m:rPr>
                      <a:rPr lang="en-US" sz="2400" i="0">
                        <a:latin typeface="Cambria Math" panose="02040503050406030204" pitchFamily="18" charset="0"/>
                        <a:ea typeface="Cambria Math" panose="02040503050406030204" pitchFamily="18" charset="0"/>
                      </a:rPr>
                      <m:t>NO</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+2</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Br</m:t>
                        </m:r>
                      </m:e>
                      <m:sub>
                        <m:r>
                          <a:rPr lang="en-US" sz="2400" i="1">
                            <a:latin typeface="Cambria Math" panose="02040503050406030204" pitchFamily="18" charset="0"/>
                            <a:ea typeface="Cambria Math" panose="02040503050406030204" pitchFamily="18" charset="0"/>
                          </a:rPr>
                          <m:t>2</m:t>
                        </m:r>
                      </m:sub>
                    </m:sSub>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oMath>
                </a14:m>
                <a:endParaRPr lang="en-US" sz="2400" dirty="0"/>
              </a:p>
              <a:p>
                <a:pPr marL="1944688" indent="349250">
                  <a:spcBef>
                    <a:spcPts val="0"/>
                  </a:spcBef>
                  <a:buAutoNum type="alphaLcParenBoth"/>
                </a:pPr>
                <a:r>
                  <a:rPr lang="en-US" sz="2400" dirty="0"/>
                  <a:t> </a:t>
                </a:r>
                <a14:m>
                  <m:oMath xmlns:m="http://schemas.openxmlformats.org/officeDocument/2006/math">
                    <m:r>
                      <m:rPr>
                        <m:sty m:val="p"/>
                      </m:rPr>
                      <a:rPr lang="en-US" sz="2400" i="0">
                        <a:latin typeface="Cambria Math" panose="02040503050406030204" pitchFamily="18" charset="0"/>
                      </a:rPr>
                      <m:t>NOBr</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r>
                      <m:rPr>
                        <m:sty m:val="p"/>
                      </m:rPr>
                      <a:rPr lang="en-US" sz="2400" i="0">
                        <a:latin typeface="Cambria Math" panose="02040503050406030204" pitchFamily="18" charset="0"/>
                        <a:ea typeface="Cambria Math" panose="02040503050406030204" pitchFamily="18" charset="0"/>
                      </a:rPr>
                      <m:t>NO</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1</m:t>
                        </m:r>
                      </m:num>
                      <m:den>
                        <m:r>
                          <a:rPr lang="en-US" sz="2400" i="1">
                            <a:latin typeface="Cambria Math" panose="02040503050406030204" pitchFamily="18" charset="0"/>
                            <a:ea typeface="Cambria Math" panose="02040503050406030204" pitchFamily="18" charset="0"/>
                          </a:rPr>
                          <m:t>2</m:t>
                        </m:r>
                      </m:den>
                    </m:f>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Br</m:t>
                        </m:r>
                      </m:e>
                      <m:sub>
                        <m:r>
                          <a:rPr lang="en-US" sz="2400" i="1">
                            <a:latin typeface="Cambria Math" panose="02040503050406030204" pitchFamily="18" charset="0"/>
                            <a:ea typeface="Cambria Math" panose="02040503050406030204" pitchFamily="18" charset="0"/>
                          </a:rPr>
                          <m:t>2</m:t>
                        </m:r>
                      </m:sub>
                    </m:sSub>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oMath>
                </a14:m>
                <a:endParaRPr lang="en-US" sz="2400" dirty="0"/>
              </a:p>
              <a:p>
                <a:pPr marL="1379538" indent="-290513">
                  <a:spcBef>
                    <a:spcPts val="0"/>
                  </a:spcBef>
                  <a:buAutoNum type="alphaLcParenBoth"/>
                </a:pPr>
                <a:r>
                  <a:rPr lang="en-US" sz="2400" dirty="0"/>
                  <a:t> </a:t>
                </a:r>
                <a14:m>
                  <m:oMath xmlns:m="http://schemas.openxmlformats.org/officeDocument/2006/math">
                    <m:r>
                      <m:rPr>
                        <m:nor/>
                      </m:rPr>
                      <a:rPr lang="en-US" sz="2400" i="1" dirty="0"/>
                      <m:t>2</m:t>
                    </m:r>
                    <m:r>
                      <m:rPr>
                        <m:nor/>
                      </m:rPr>
                      <a:rPr lang="en-US" sz="2400" dirty="0"/>
                      <m:t>NOBr</m:t>
                    </m:r>
                    <m:d>
                      <m:dPr>
                        <m:ctrlPr>
                          <a:rPr lang="en-US" sz="2400" i="1" dirty="0">
                            <a:latin typeface="Cambria Math" panose="02040503050406030204" pitchFamily="18" charset="0"/>
                          </a:rPr>
                        </m:ctrlPr>
                      </m:dPr>
                      <m:e>
                        <m:r>
                          <a:rPr lang="en-US" sz="2400" i="1" dirty="0">
                            <a:latin typeface="Cambria Math" panose="02040503050406030204" pitchFamily="18" charset="0"/>
                          </a:rPr>
                          <m:t>𝑔</m:t>
                        </m:r>
                      </m:e>
                    </m:d>
                    <m:r>
                      <a:rPr lang="en-US" sz="2400" b="0" i="1" dirty="0"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smtClean="0">
                            <a:latin typeface="Cambria Math" panose="02040503050406030204" pitchFamily="18" charset="0"/>
                          </a:rPr>
                          <m:t>Cl</m:t>
                        </m:r>
                      </m:e>
                      <m:sub>
                        <m:r>
                          <a:rPr lang="en-US" sz="2400" i="1">
                            <a:latin typeface="Cambria Math" panose="02040503050406030204" pitchFamily="18" charset="0"/>
                          </a:rPr>
                          <m:t>2</m:t>
                        </m:r>
                      </m:sub>
                    </m:sSub>
                    <m:r>
                      <a:rPr lang="en-US" sz="2400" b="0" i="1" smtClean="0">
                        <a:latin typeface="Cambria Math" panose="02040503050406030204" pitchFamily="18" charset="0"/>
                      </a:rPr>
                      <m:t>(</m:t>
                    </m:r>
                    <m:r>
                      <a:rPr lang="en-US" sz="2400" b="0" i="1" smtClean="0">
                        <a:latin typeface="Cambria Math" panose="02040503050406030204" pitchFamily="18" charset="0"/>
                      </a:rPr>
                      <m:t>𝑔</m:t>
                    </m:r>
                    <m:r>
                      <a:rPr lang="en-US" sz="2400" b="0" i="1" smtClean="0">
                        <a:latin typeface="Cambria Math" panose="02040503050406030204" pitchFamily="18" charset="0"/>
                      </a:rPr>
                      <m:t>)⇄2</m:t>
                    </m:r>
                    <m:r>
                      <m:rPr>
                        <m:sty m:val="p"/>
                      </m:rPr>
                      <a:rPr lang="en-US" sz="2400" i="0" dirty="0">
                        <a:latin typeface="Cambria Math" panose="02040503050406030204" pitchFamily="18" charset="0"/>
                        <a:ea typeface="Cambria Math" panose="02040503050406030204" pitchFamily="18" charset="0"/>
                      </a:rPr>
                      <m:t>NO</m:t>
                    </m:r>
                    <m:d>
                      <m:dPr>
                        <m:ctrlPr>
                          <a:rPr lang="en-US" sz="2400" i="1" dirty="0">
                            <a:latin typeface="Cambria Math" panose="02040503050406030204" pitchFamily="18" charset="0"/>
                            <a:ea typeface="Cambria Math" panose="02040503050406030204" pitchFamily="18" charset="0"/>
                          </a:rPr>
                        </m:ctrlPr>
                      </m:dPr>
                      <m:e>
                        <m:r>
                          <a:rPr lang="en-US" sz="2400" i="1" dirty="0">
                            <a:latin typeface="Cambria Math" panose="02040503050406030204" pitchFamily="18" charset="0"/>
                            <a:ea typeface="Cambria Math" panose="02040503050406030204" pitchFamily="18" charset="0"/>
                          </a:rPr>
                          <m:t>𝑔</m:t>
                        </m:r>
                      </m:e>
                    </m:d>
                    <m:r>
                      <a:rPr lang="en-US" sz="2400" i="1" dirty="0">
                        <a:latin typeface="Cambria Math" panose="02040503050406030204" pitchFamily="18" charset="0"/>
                        <a:ea typeface="Cambria Math" panose="02040503050406030204" pitchFamily="18" charset="0"/>
                      </a:rPr>
                      <m:t>+2</m:t>
                    </m:r>
                    <m:r>
                      <m:rPr>
                        <m:sty m:val="p"/>
                      </m:rPr>
                      <a:rPr lang="en-US" sz="2400" i="0" dirty="0">
                        <a:latin typeface="Cambria Math" panose="02040503050406030204" pitchFamily="18" charset="0"/>
                        <a:ea typeface="Cambria Math" panose="02040503050406030204" pitchFamily="18" charset="0"/>
                      </a:rPr>
                      <m:t>BrC</m:t>
                    </m:r>
                    <m:r>
                      <m:rPr>
                        <m:sty m:val="p"/>
                      </m:rPr>
                      <a:rPr lang="en-US" sz="2400" b="0" i="0" dirty="0" smtClean="0">
                        <a:latin typeface="Cambria Math" panose="02040503050406030204" pitchFamily="18" charset="0"/>
                        <a:ea typeface="Cambria Math" panose="02040503050406030204" pitchFamily="18" charset="0"/>
                      </a:rPr>
                      <m:t>l</m:t>
                    </m:r>
                    <m:d>
                      <m:dPr>
                        <m:ctrlPr>
                          <a:rPr lang="en-US" sz="2400" i="1" dirty="0">
                            <a:latin typeface="Cambria Math" panose="02040503050406030204" pitchFamily="18" charset="0"/>
                            <a:ea typeface="Cambria Math" panose="02040503050406030204" pitchFamily="18" charset="0"/>
                          </a:rPr>
                        </m:ctrlPr>
                      </m:dPr>
                      <m:e>
                        <m:r>
                          <a:rPr lang="en-US" sz="2400" i="1" dirty="0">
                            <a:latin typeface="Cambria Math" panose="02040503050406030204" pitchFamily="18" charset="0"/>
                            <a:ea typeface="Cambria Math" panose="02040503050406030204" pitchFamily="18" charset="0"/>
                          </a:rPr>
                          <m:t>𝑔</m:t>
                        </m:r>
                      </m:e>
                    </m:d>
                  </m:oMath>
                </a14:m>
                <a:endParaRPr lang="en-US" sz="2400" dirty="0"/>
              </a:p>
              <a:p>
                <a:pPr marL="1379538" indent="-290513">
                  <a:spcBef>
                    <a:spcPts val="0"/>
                  </a:spcBef>
                  <a:buAutoNum type="alphaLcParenBoth"/>
                </a:pPr>
                <a:r>
                  <a:rPr lang="en-US" sz="2400" dirty="0"/>
                  <a:t> </a:t>
                </a:r>
                <a14:m>
                  <m:oMath xmlns:m="http://schemas.openxmlformats.org/officeDocument/2006/math">
                    <m:r>
                      <m:rPr>
                        <m:sty m:val="p"/>
                      </m:rPr>
                      <a:rPr lang="en-US" sz="2400" i="0">
                        <a:latin typeface="Cambria Math" panose="02040503050406030204" pitchFamily="18" charset="0"/>
                      </a:rPr>
                      <m:t>NO</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rPr>
                      <m:t>+</m:t>
                    </m:r>
                    <m:r>
                      <m:rPr>
                        <m:sty m:val="p"/>
                      </m:rPr>
                      <a:rPr lang="en-US" sz="2400" i="0">
                        <a:latin typeface="Cambria Math" panose="02040503050406030204" pitchFamily="18" charset="0"/>
                      </a:rPr>
                      <m:t>BrC</m:t>
                    </m:r>
                    <m:r>
                      <m:rPr>
                        <m:sty m:val="p"/>
                      </m:rPr>
                      <a:rPr lang="en-US" sz="2400" b="0" i="0" smtClean="0">
                        <a:latin typeface="Cambria Math" panose="02040503050406030204" pitchFamily="18" charset="0"/>
                      </a:rPr>
                      <m:t>l</m:t>
                    </m:r>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r>
                      <m:rPr>
                        <m:sty m:val="p"/>
                      </m:rPr>
                      <a:rPr lang="en-US" sz="2400" i="0">
                        <a:latin typeface="Cambria Math" panose="02040503050406030204" pitchFamily="18" charset="0"/>
                        <a:ea typeface="Cambria Math" panose="02040503050406030204" pitchFamily="18" charset="0"/>
                      </a:rPr>
                      <m:t>NOBr</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1</m:t>
                        </m:r>
                      </m:num>
                      <m:den>
                        <m:r>
                          <a:rPr lang="en-US" sz="2400" i="1">
                            <a:latin typeface="Cambria Math" panose="02040503050406030204" pitchFamily="18" charset="0"/>
                            <a:ea typeface="Cambria Math" panose="02040503050406030204" pitchFamily="18" charset="0"/>
                          </a:rPr>
                          <m:t>2</m:t>
                        </m:r>
                      </m:den>
                    </m:f>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C</m:t>
                        </m:r>
                        <m:r>
                          <m:rPr>
                            <m:sty m:val="p"/>
                          </m:rPr>
                          <a:rPr lang="en-US" sz="2400" b="0" i="0" smtClean="0">
                            <a:latin typeface="Cambria Math" panose="02040503050406030204" pitchFamily="18" charset="0"/>
                            <a:ea typeface="Cambria Math" panose="02040503050406030204" pitchFamily="18" charset="0"/>
                          </a:rPr>
                          <m:t>l</m:t>
                        </m:r>
                      </m:e>
                      <m:sub>
                        <m:r>
                          <a:rPr lang="en-US" sz="2400" i="1">
                            <a:latin typeface="Cambria Math" panose="02040503050406030204" pitchFamily="18" charset="0"/>
                            <a:ea typeface="Cambria Math" panose="02040503050406030204" pitchFamily="18" charset="0"/>
                          </a:rPr>
                          <m:t>2</m:t>
                        </m:r>
                      </m:sub>
                    </m:sSub>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𝑔</m:t>
                        </m:r>
                      </m:e>
                    </m:d>
                  </m:oMath>
                </a14:m>
                <a:endParaRPr lang="en-US" sz="2400" dirty="0"/>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61572"/>
                <a:ext cx="9105900" cy="5410200"/>
              </a:xfrm>
              <a:blipFill>
                <a:blip r:embed="rId2"/>
                <a:stretch>
                  <a:fillRect l="-1339" t="-1127" b="-2142"/>
                </a:stretch>
              </a:blipFill>
            </p:spPr>
            <p:txBody>
              <a:bodyPr/>
              <a:lstStyle/>
              <a:p>
                <a:r>
                  <a:rPr lang="en-US">
                    <a:noFill/>
                  </a:rPr>
                  <a:t> </a:t>
                </a:r>
              </a:p>
            </p:txBody>
          </p:sp>
        </mc:Fallback>
      </mc:AlternateContent>
    </p:spTree>
    <p:extLst>
      <p:ext uri="{BB962C8B-B14F-4D97-AF65-F5344CB8AC3E}">
        <p14:creationId xmlns:p14="http://schemas.microsoft.com/office/powerpoint/2010/main" val="40048389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Lst>
            </a:pPr>
            <a:r>
              <a:rPr lang="en-US" b="1" dirty="0">
                <a:solidFill>
                  <a:srgbClr val="FFF799"/>
                </a:solidFill>
              </a:rPr>
              <a:t>SAMPLE PROBLEM</a:t>
            </a:r>
            <a:r>
              <a:rPr lang="en-US" dirty="0"/>
              <a:t>	</a:t>
            </a:r>
            <a:r>
              <a:rPr lang="en-US" b="1" dirty="0">
                <a:solidFill>
                  <a:schemeClr val="bg1"/>
                </a:solidFill>
              </a:rPr>
              <a:t>15.4	Solution</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76200" y="990600"/>
                <a:ext cx="9067800" cy="5638800"/>
              </a:xfrm>
            </p:spPr>
            <p:txBody>
              <a:bodyPr/>
              <a:lstStyle/>
              <a:p>
                <a:r>
                  <a:rPr lang="en-US" b="1" dirty="0">
                    <a:solidFill>
                      <a:srgbClr val="43638E"/>
                    </a:solidFill>
                  </a:rPr>
                  <a:t>Solution</a:t>
                </a:r>
              </a:p>
              <a:p>
                <a:pPr defTabSz="1133475">
                  <a:spcBef>
                    <a:spcPts val="0"/>
                  </a:spcBef>
                  <a:tabLst>
                    <a:tab pos="1320800" algn="l"/>
                    <a:tab pos="6797675" algn="l"/>
                  </a:tabLst>
                </a:pPr>
                <a:r>
                  <a:rPr lang="en-US" dirty="0"/>
                  <a:t>(1) </a:t>
                </a:r>
                <a14:m>
                  <m:oMath xmlns:m="http://schemas.openxmlformats.org/officeDocument/2006/math">
                    <m:r>
                      <a:rPr lang="en-US" i="1">
                        <a:latin typeface="Cambria Math" panose="02040503050406030204" pitchFamily="18" charset="0"/>
                      </a:rPr>
                      <m:t>2</m:t>
                    </m:r>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r>
                  <a:rPr lang="en-US" dirty="0"/>
                  <a: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a:rPr lang="en-US" i="1">
                            <a:latin typeface="Cambria Math" panose="02040503050406030204" pitchFamily="18" charset="0"/>
                            <a:ea typeface="Cambria Math" panose="02040503050406030204" pitchFamily="18" charset="0"/>
                          </a:rPr>
                          <m:t>𝑐</m:t>
                        </m:r>
                      </m:sub>
                    </m:sSub>
                    <m:r>
                      <a:rPr lang="en-US" i="1">
                        <a:latin typeface="Cambria Math" panose="02040503050406030204" pitchFamily="18" charset="0"/>
                        <a:ea typeface="Cambria Math" panose="02040503050406030204" pitchFamily="18" charset="0"/>
                      </a:rPr>
                      <m:t>=0.014</m:t>
                    </m:r>
                  </m:oMath>
                </a14:m>
                <a:endParaRPr lang="en-US" dirty="0"/>
              </a:p>
              <a:p>
                <a:pPr defTabSz="971550">
                  <a:spcBef>
                    <a:spcPts val="600"/>
                  </a:spcBef>
                  <a:spcAft>
                    <a:spcPts val="600"/>
                  </a:spcAft>
                  <a:tabLst>
                    <a:tab pos="1084263" algn="l"/>
                    <a:tab pos="6111875" algn="l"/>
                  </a:tabLst>
                </a:pPr>
                <a:r>
                  <a:rPr lang="en-US" b="0" dirty="0"/>
                  <a:t>(2) </a:t>
                </a: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Br</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C</m:t>
                        </m:r>
                        <m:r>
                          <m:rPr>
                            <m:sty m:val="p"/>
                          </m:rPr>
                          <a:rPr lang="en-US" b="0" i="0" smtClean="0">
                            <a:latin typeface="Cambria Math" panose="02040503050406030204" pitchFamily="18" charset="0"/>
                          </a:rPr>
                          <m:t>l</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BrC</m:t>
                    </m:r>
                    <m:r>
                      <m:rPr>
                        <m:sty m:val="p"/>
                      </m:rPr>
                      <a:rPr lang="en-US" b="0" i="0" smtClean="0">
                        <a:latin typeface="Cambria Math" panose="02040503050406030204" pitchFamily="18" charset="0"/>
                        <a:ea typeface="Cambria Math" panose="02040503050406030204" pitchFamily="18" charset="0"/>
                      </a:rPr>
                      <m:t>l</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r>
                  <a:rPr lang="en-US" dirty="0"/>
                  <a:t>		</a:t>
                </a:r>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𝐾</m:t>
                        </m:r>
                      </m:e>
                      <m:sub>
                        <m:r>
                          <a:rPr lang="en-US" b="0" i="1" dirty="0" smtClean="0">
                            <a:latin typeface="Cambria Math" panose="02040503050406030204" pitchFamily="18" charset="0"/>
                          </a:rPr>
                          <m:t>𝑐</m:t>
                        </m:r>
                      </m:sub>
                    </m:sSub>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7.2</m:t>
                    </m:r>
                  </m:oMath>
                </a14:m>
                <a:r>
                  <a:rPr lang="en-US" dirty="0"/>
                  <a:t>		(a)</a:t>
                </a:r>
                <a14:m>
                  <m:oMath xmlns:m="http://schemas.openxmlformats.org/officeDocument/2006/math">
                    <m:r>
                      <a:rPr lang="en-US">
                        <a:latin typeface="Cambria Math" panose="02040503050406030204" pitchFamily="18" charset="0"/>
                      </a:rPr>
                      <m:t> </m:t>
                    </m:r>
                    <m:r>
                      <a:rPr lang="en-US" i="1">
                        <a:latin typeface="Cambria Math" panose="02040503050406030204" pitchFamily="18" charset="0"/>
                      </a:rPr>
                      <m:t>2</m:t>
                    </m:r>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Br</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NOBr</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ea typeface="Cambria Math" panose="02040503050406030204" pitchFamily="18" charset="0"/>
                </a:endParaRPr>
              </a:p>
              <a:p>
                <a:pPr defTabSz="1084263">
                  <a:spcBef>
                    <a:spcPts val="0"/>
                  </a:spcBef>
                  <a:tabLst>
                    <a:tab pos="1033463" algn="l"/>
                  </a:tabLst>
                </a:pPr>
                <a:r>
                  <a:rPr lang="en-US" dirty="0"/>
                  <a:t>	 (b)</a:t>
                </a:r>
                <a14:m>
                  <m:oMath xmlns:m="http://schemas.openxmlformats.org/officeDocument/2006/math">
                    <m:r>
                      <a:rPr lang="en-US">
                        <a:latin typeface="Cambria Math" panose="02040503050406030204" pitchFamily="18" charset="0"/>
                      </a:rPr>
                      <m:t> </m:t>
                    </m:r>
                    <m:r>
                      <a:rPr lang="en-US" i="1">
                        <a:latin typeface="Cambria Math" panose="02040503050406030204" pitchFamily="18" charset="0"/>
                      </a:rPr>
                      <m:t>4</m:t>
                    </m:r>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⇄4</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defTabSz="1084263">
                  <a:spcBef>
                    <a:spcPts val="0"/>
                  </a:spcBef>
                </a:pPr>
                <a:r>
                  <a:rPr lang="en-US" dirty="0"/>
                  <a:t>	 (c) </a:t>
                </a:r>
                <a14:m>
                  <m:oMath xmlns:m="http://schemas.openxmlformats.org/officeDocument/2006/math">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2</m:t>
                        </m:r>
                      </m:den>
                    </m:f>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a:spcBef>
                    <a:spcPts val="0"/>
                  </a:spcBef>
                  <a:tabLst>
                    <a:tab pos="627063" algn="l"/>
                    <a:tab pos="693738" algn="l"/>
                    <a:tab pos="744538" algn="l"/>
                  </a:tabLst>
                </a:pPr>
                <a:r>
                  <a:rPr lang="en-US" dirty="0"/>
                  <a:t> 	(d)</a:t>
                </a:r>
                <a14:m>
                  <m:oMath xmlns:m="http://schemas.openxmlformats.org/officeDocument/2006/math">
                    <m:r>
                      <m:rPr>
                        <m:nor/>
                      </m:rPr>
                      <a:rPr lang="en-US" dirty="0"/>
                      <m:t>2</m:t>
                    </m:r>
                    <m:r>
                      <m:rPr>
                        <m:nor/>
                      </m:rPr>
                      <a:rPr lang="en-US" dirty="0"/>
                      <m:t>NOBr</m:t>
                    </m:r>
                    <m:d>
                      <m:dPr>
                        <m:ctrlPr>
                          <a:rPr lang="en-US" i="1" dirty="0">
                            <a:latin typeface="Cambria Math" panose="02040503050406030204" pitchFamily="18" charset="0"/>
                          </a:rPr>
                        </m:ctrlPr>
                      </m:dPr>
                      <m:e>
                        <m:r>
                          <a:rPr lang="en-US" i="1" dirty="0">
                            <a:latin typeface="Cambria Math" panose="02040503050406030204" pitchFamily="18" charset="0"/>
                          </a:rPr>
                          <m:t>𝑔</m:t>
                        </m:r>
                      </m:e>
                    </m:d>
                    <m:r>
                      <a:rPr lang="en-US" i="1" dirty="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Cl</m:t>
                        </m:r>
                      </m:e>
                      <m:sub>
                        <m:r>
                          <a:rPr lang="en-US" i="1">
                            <a:latin typeface="Cambria Math" panose="02040503050406030204" pitchFamily="18" charset="0"/>
                          </a:rPr>
                          <m:t>2</m:t>
                        </m:r>
                      </m:sub>
                    </m:sSub>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)+2</m:t>
                    </m:r>
                    <m:r>
                      <m:rPr>
                        <m:sty m:val="p"/>
                      </m:rPr>
                      <a:rPr lang="en-US" i="0" dirty="0">
                        <a:latin typeface="Cambria Math" panose="02040503050406030204" pitchFamily="18" charset="0"/>
                        <a:ea typeface="Cambria Math" panose="02040503050406030204" pitchFamily="18" charset="0"/>
                      </a:rPr>
                      <m:t>NO</m:t>
                    </m:r>
                    <m:d>
                      <m:dPr>
                        <m:ctrlPr>
                          <a:rPr lang="en-US" i="1" dirty="0">
                            <a:latin typeface="Cambria Math" panose="02040503050406030204" pitchFamily="18" charset="0"/>
                            <a:ea typeface="Cambria Math" panose="02040503050406030204" pitchFamily="18" charset="0"/>
                          </a:rPr>
                        </m:ctrlPr>
                      </m:dPr>
                      <m:e>
                        <m:r>
                          <a:rPr lang="en-US" i="1" dirty="0">
                            <a:latin typeface="Cambria Math" panose="02040503050406030204" pitchFamily="18" charset="0"/>
                            <a:ea typeface="Cambria Math" panose="02040503050406030204" pitchFamily="18" charset="0"/>
                          </a:rPr>
                          <m:t>𝑔</m:t>
                        </m:r>
                      </m:e>
                    </m:d>
                    <m:r>
                      <a:rPr lang="en-US" i="1" dirty="0">
                        <a:latin typeface="Cambria Math" panose="02040503050406030204" pitchFamily="18" charset="0"/>
                        <a:ea typeface="Cambria Math" panose="02040503050406030204" pitchFamily="18" charset="0"/>
                      </a:rPr>
                      <m:t>+2</m:t>
                    </m:r>
                    <m:r>
                      <m:rPr>
                        <m:sty m:val="p"/>
                      </m:rPr>
                      <a:rPr lang="en-US" i="0" dirty="0">
                        <a:latin typeface="Cambria Math" panose="02040503050406030204" pitchFamily="18" charset="0"/>
                        <a:ea typeface="Cambria Math" panose="02040503050406030204" pitchFamily="18" charset="0"/>
                      </a:rPr>
                      <m:t>BrCI</m:t>
                    </m:r>
                    <m:d>
                      <m:dPr>
                        <m:ctrlPr>
                          <a:rPr lang="en-US" i="1" dirty="0">
                            <a:latin typeface="Cambria Math" panose="02040503050406030204" pitchFamily="18" charset="0"/>
                            <a:ea typeface="Cambria Math" panose="02040503050406030204" pitchFamily="18" charset="0"/>
                          </a:rPr>
                        </m:ctrlPr>
                      </m:dPr>
                      <m:e>
                        <m:r>
                          <a:rPr lang="en-US" i="1" dirty="0">
                            <a:latin typeface="Cambria Math" panose="02040503050406030204" pitchFamily="18" charset="0"/>
                            <a:ea typeface="Cambria Math" panose="02040503050406030204" pitchFamily="18" charset="0"/>
                          </a:rPr>
                          <m:t>𝑔</m:t>
                        </m:r>
                      </m:e>
                    </m:d>
                  </m:oMath>
                </a14:m>
                <a:endParaRPr lang="en-US" dirty="0">
                  <a:ea typeface="Cambria Math" panose="02040503050406030204" pitchFamily="18" charset="0"/>
                </a:endParaRPr>
              </a:p>
              <a:p>
                <a:pPr>
                  <a:spcBef>
                    <a:spcPts val="0"/>
                  </a:spcBef>
                  <a:spcAft>
                    <a:spcPts val="2000"/>
                  </a:spcAft>
                  <a:tabLst>
                    <a:tab pos="627063" algn="l"/>
                    <a:tab pos="693738" algn="l"/>
                  </a:tabLst>
                </a:pPr>
                <a:r>
                  <a:rPr lang="en-US" dirty="0"/>
                  <a:t> 	(e) </a:t>
                </a:r>
                <a14:m>
                  <m:oMath xmlns:m="http://schemas.openxmlformats.org/officeDocument/2006/math">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r>
                      <m:rPr>
                        <m:sty m:val="p"/>
                      </m:rPr>
                      <a:rPr lang="en-US" i="0">
                        <a:latin typeface="Cambria Math" panose="02040503050406030204" pitchFamily="18" charset="0"/>
                      </a:rPr>
                      <m:t>BrC</m:t>
                    </m:r>
                    <m:r>
                      <m:rPr>
                        <m:sty m:val="p"/>
                      </m:rPr>
                      <a:rPr lang="en-US" b="0" i="0" smtClean="0">
                        <a:latin typeface="Cambria Math" panose="02040503050406030204" pitchFamily="18" charset="0"/>
                      </a:rPr>
                      <m:t>l</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ea typeface="Cambria Math" panose="02040503050406030204" pitchFamily="18" charset="0"/>
                      </a:rPr>
                      <m:t>NOBr</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2</m:t>
                        </m:r>
                      </m:den>
                    </m:f>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C</m:t>
                        </m:r>
                        <m:r>
                          <m:rPr>
                            <m:sty m:val="p"/>
                          </m:rPr>
                          <a:rPr lang="en-US" b="0" i="0" smtClean="0">
                            <a:latin typeface="Cambria Math" panose="02040503050406030204" pitchFamily="18" charset="0"/>
                            <a:ea typeface="Cambria Math" panose="02040503050406030204" pitchFamily="18" charset="0"/>
                          </a:rPr>
                          <m:t>l</m:t>
                        </m:r>
                      </m:e>
                      <m:sub>
                        <m:r>
                          <a:rPr lang="en-US" i="0">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a:spcBef>
                    <a:spcPts val="0"/>
                  </a:spcBef>
                  <a:spcAft>
                    <a:spcPts val="2000"/>
                  </a:spcAft>
                </a:pPr>
                <a:r>
                  <a:rPr lang="en-US" dirty="0"/>
                  <a:t> </a:t>
                </a:r>
                <a:r>
                  <a:rPr lang="en-US" sz="2600" dirty="0"/>
                  <a:t>(a) </a:t>
                </a:r>
                <a14:m>
                  <m:oMath xmlns:m="http://schemas.openxmlformats.org/officeDocument/2006/math">
                    <m:sSub>
                      <m:sSubPr>
                        <m:ctrlPr>
                          <a:rPr lang="en-US" sz="2600" i="1" smtClean="0">
                            <a:latin typeface="Cambria Math" panose="02040503050406030204" pitchFamily="18" charset="0"/>
                          </a:rPr>
                        </m:ctrlPr>
                      </m:sSubPr>
                      <m:e>
                        <m:r>
                          <a:rPr lang="en-US" sz="2600" b="0" i="1" smtClean="0">
                            <a:latin typeface="Cambria Math" panose="02040503050406030204" pitchFamily="18" charset="0"/>
                          </a:rPr>
                          <m:t>𝐾</m:t>
                        </m:r>
                      </m:e>
                      <m:sub>
                        <m:r>
                          <a:rPr lang="en-US" sz="2600" b="0" i="1" smtClean="0">
                            <a:latin typeface="Cambria Math" panose="02040503050406030204" pitchFamily="18" charset="0"/>
                          </a:rPr>
                          <m:t>𝑐</m:t>
                        </m:r>
                        <m:r>
                          <a:rPr lang="en-US" sz="2600" b="0" i="1" smtClean="0">
                            <a:latin typeface="Cambria Math" panose="02040503050406030204" pitchFamily="18" charset="0"/>
                          </a:rPr>
                          <m:t>=</m:t>
                        </m:r>
                      </m:sub>
                    </m:sSub>
                    <m:f>
                      <m:fPr>
                        <m:type m:val="lin"/>
                        <m:ctrlPr>
                          <a:rPr lang="en-US" sz="2600" i="1" smtClean="0">
                            <a:latin typeface="Cambria Math" panose="02040503050406030204" pitchFamily="18" charset="0"/>
                          </a:rPr>
                        </m:ctrlPr>
                      </m:fPr>
                      <m:num>
                        <m:r>
                          <a:rPr lang="en-US" sz="2600" b="0" i="1" smtClean="0">
                            <a:latin typeface="Cambria Math" panose="02040503050406030204" pitchFamily="18" charset="0"/>
                          </a:rPr>
                          <m:t>1</m:t>
                        </m:r>
                      </m:num>
                      <m:den>
                        <m:r>
                          <a:rPr lang="en-US" sz="2600" b="0" i="1" smtClean="0">
                            <a:latin typeface="Cambria Math" panose="02040503050406030204" pitchFamily="18" charset="0"/>
                          </a:rPr>
                          <m:t>0.014=71</m:t>
                        </m:r>
                      </m:den>
                    </m:f>
                  </m:oMath>
                </a14:m>
                <a:r>
                  <a:rPr lang="en-US" sz="2600" b="1" dirty="0">
                    <a:solidFill>
                      <a:srgbClr val="4F74A7"/>
                    </a:solidFill>
                  </a:rPr>
                  <a:t>	</a:t>
                </a:r>
                <a:r>
                  <a:rPr lang="en-US" sz="2600" dirty="0">
                    <a:solidFill>
                      <a:schemeClr val="tx1"/>
                    </a:solidFill>
                  </a:rPr>
                  <a:t>(b)</a:t>
                </a:r>
                <a14:m>
                  <m:oMath xmlns:m="http://schemas.openxmlformats.org/officeDocument/2006/math">
                    <m:sSub>
                      <m:sSubPr>
                        <m:ctrlPr>
                          <a:rPr lang="en-US" sz="2600" i="1" smtClean="0">
                            <a:solidFill>
                              <a:schemeClr val="tx1"/>
                            </a:solidFill>
                            <a:latin typeface="Cambria Math" panose="02040503050406030204" pitchFamily="18" charset="0"/>
                          </a:rPr>
                        </m:ctrlPr>
                      </m:sSubPr>
                      <m:e>
                        <m:r>
                          <a:rPr lang="en-US" sz="2600" b="0" i="1" smtClean="0">
                            <a:solidFill>
                              <a:schemeClr val="tx1"/>
                            </a:solidFill>
                            <a:latin typeface="Cambria Math" panose="02040503050406030204" pitchFamily="18" charset="0"/>
                          </a:rPr>
                          <m:t>𝐾</m:t>
                        </m:r>
                      </m:e>
                      <m:sub>
                        <m:r>
                          <a:rPr lang="en-US" sz="2600" b="0" i="1" smtClean="0">
                            <a:solidFill>
                              <a:schemeClr val="tx1"/>
                            </a:solidFill>
                            <a:latin typeface="Cambria Math" panose="02040503050406030204" pitchFamily="18" charset="0"/>
                          </a:rPr>
                          <m:t>𝑐</m:t>
                        </m:r>
                      </m:sub>
                    </m:sSub>
                    <m:r>
                      <a:rPr lang="en-US" sz="2600" b="0" i="1" smtClean="0">
                        <a:solidFill>
                          <a:schemeClr val="tx1"/>
                        </a:solidFill>
                        <a:latin typeface="Cambria Math" panose="02040503050406030204" pitchFamily="18" charset="0"/>
                      </a:rPr>
                      <m:t>=</m:t>
                    </m:r>
                    <m:sSup>
                      <m:sSupPr>
                        <m:ctrlPr>
                          <a:rPr lang="en-US" sz="2600" i="1" smtClean="0">
                            <a:solidFill>
                              <a:schemeClr val="tx1"/>
                            </a:solidFill>
                            <a:latin typeface="Cambria Math" panose="02040503050406030204" pitchFamily="18" charset="0"/>
                          </a:rPr>
                        </m:ctrlPr>
                      </m:sSupPr>
                      <m:e>
                        <m:r>
                          <a:rPr lang="en-US" sz="2600" b="0" i="1" smtClean="0">
                            <a:solidFill>
                              <a:schemeClr val="tx1"/>
                            </a:solidFill>
                            <a:latin typeface="Cambria Math" panose="02040503050406030204" pitchFamily="18" charset="0"/>
                          </a:rPr>
                          <m:t>(0.014)</m:t>
                        </m:r>
                      </m:e>
                      <m:sup>
                        <m:r>
                          <a:rPr lang="en-US" sz="2600" b="0" i="1" smtClean="0">
                            <a:solidFill>
                              <a:schemeClr val="tx1"/>
                            </a:solidFill>
                            <a:latin typeface="Cambria Math" panose="02040503050406030204" pitchFamily="18" charset="0"/>
                          </a:rPr>
                          <m:t>2</m:t>
                        </m:r>
                      </m:sup>
                    </m:sSup>
                    <m:r>
                      <a:rPr lang="en-US" sz="2600" b="0" i="1" smtClean="0">
                        <a:solidFill>
                          <a:schemeClr val="tx1"/>
                        </a:solidFill>
                        <a:latin typeface="Cambria Math" panose="02040503050406030204" pitchFamily="18" charset="0"/>
                      </a:rPr>
                      <m:t>=2.0</m:t>
                    </m:r>
                    <m:r>
                      <a:rPr lang="en-US" sz="2600" b="0" i="1" smtClean="0">
                        <a:solidFill>
                          <a:schemeClr val="tx1"/>
                        </a:solidFill>
                        <a:latin typeface="Cambria Math" panose="02040503050406030204" pitchFamily="18" charset="0"/>
                        <a:ea typeface="Cambria Math" panose="02040503050406030204" pitchFamily="18" charset="0"/>
                      </a:rPr>
                      <m:t>×</m:t>
                    </m:r>
                    <m:sSup>
                      <m:sSupPr>
                        <m:ctrlPr>
                          <a:rPr lang="en-US" sz="2600" i="1" smtClean="0">
                            <a:solidFill>
                              <a:schemeClr val="tx1"/>
                            </a:solidFill>
                            <a:latin typeface="Cambria Math" panose="02040503050406030204" pitchFamily="18" charset="0"/>
                            <a:ea typeface="Cambria Math" panose="02040503050406030204" pitchFamily="18" charset="0"/>
                          </a:rPr>
                        </m:ctrlPr>
                      </m:sSupPr>
                      <m:e>
                        <m:r>
                          <a:rPr lang="en-US" sz="2600" b="0" i="1" smtClean="0">
                            <a:solidFill>
                              <a:schemeClr val="tx1"/>
                            </a:solidFill>
                            <a:latin typeface="Cambria Math" panose="02040503050406030204" pitchFamily="18" charset="0"/>
                            <a:ea typeface="Cambria Math" panose="02040503050406030204" pitchFamily="18" charset="0"/>
                          </a:rPr>
                          <m:t>10</m:t>
                        </m:r>
                      </m:e>
                      <m:sup>
                        <m:r>
                          <a:rPr lang="en-US" sz="2600" b="0" i="1" smtClean="0">
                            <a:solidFill>
                              <a:schemeClr val="tx1"/>
                            </a:solidFill>
                            <a:latin typeface="Cambria Math" panose="02040503050406030204" pitchFamily="18" charset="0"/>
                            <a:ea typeface="Cambria Math" panose="02040503050406030204" pitchFamily="18" charset="0"/>
                          </a:rPr>
                          <m:t>−4</m:t>
                        </m:r>
                      </m:sup>
                    </m:sSup>
                  </m:oMath>
                </a14:m>
                <a:endParaRPr lang="en-US" sz="2600" dirty="0">
                  <a:solidFill>
                    <a:schemeClr val="tx1"/>
                  </a:solidFill>
                </a:endParaRPr>
              </a:p>
              <a:p>
                <a:pPr>
                  <a:spcBef>
                    <a:spcPts val="0"/>
                  </a:spcBef>
                  <a:spcAft>
                    <a:spcPts val="2000"/>
                  </a:spcAft>
                </a:pPr>
                <a:r>
                  <a:rPr lang="en-US" dirty="0"/>
                  <a:t> </a:t>
                </a:r>
                <a:r>
                  <a:rPr lang="en-US" sz="2600" dirty="0">
                    <a:latin typeface="Cambria Math" panose="02040503050406030204" pitchFamily="18" charset="0"/>
                    <a:ea typeface="Cambria Math" panose="02040503050406030204" pitchFamily="18" charset="0"/>
                  </a:rPr>
                  <a:t>(c)</a:t>
                </a:r>
                <a14:m>
                  <m:oMath xmlns:m="http://schemas.openxmlformats.org/officeDocument/2006/math">
                    <m:sSub>
                      <m:sSubPr>
                        <m:ctrlPr>
                          <a:rPr lang="en-US" sz="2600" i="1" smtClean="0">
                            <a:latin typeface="Cambria Math" panose="02040503050406030204" pitchFamily="18" charset="0"/>
                            <a:ea typeface="Cambria Math" panose="02040503050406030204" pitchFamily="18" charset="0"/>
                          </a:rPr>
                        </m:ctrlPr>
                      </m:sSubPr>
                      <m:e>
                        <m:r>
                          <a:rPr lang="en-US" sz="2600" b="0" i="1" smtClean="0">
                            <a:latin typeface="Cambria Math" panose="02040503050406030204" pitchFamily="18" charset="0"/>
                            <a:ea typeface="Cambria Math" panose="02040503050406030204" pitchFamily="18" charset="0"/>
                          </a:rPr>
                          <m:t>𝐾</m:t>
                        </m:r>
                      </m:e>
                      <m:sub>
                        <m:r>
                          <a:rPr lang="en-US" sz="2600" b="0" i="1" smtClean="0">
                            <a:latin typeface="Cambria Math" panose="02040503050406030204" pitchFamily="18" charset="0"/>
                            <a:ea typeface="Cambria Math" panose="02040503050406030204" pitchFamily="18" charset="0"/>
                          </a:rPr>
                          <m:t>𝑐</m:t>
                        </m:r>
                      </m:sub>
                    </m:sSub>
                    <m:r>
                      <a:rPr lang="en-US" sz="2600" b="0" i="1" smtClean="0">
                        <a:latin typeface="Cambria Math" panose="02040503050406030204" pitchFamily="18" charset="0"/>
                        <a:ea typeface="Cambria Math" panose="02040503050406030204" pitchFamily="18" charset="0"/>
                      </a:rPr>
                      <m:t>=</m:t>
                    </m:r>
                    <m:sSup>
                      <m:sSupPr>
                        <m:ctrlPr>
                          <a:rPr lang="en-US" sz="2600" b="0" i="1" smtClean="0">
                            <a:latin typeface="Cambria Math" panose="02040503050406030204" pitchFamily="18" charset="0"/>
                            <a:ea typeface="Cambria Math" panose="02040503050406030204" pitchFamily="18" charset="0"/>
                          </a:rPr>
                        </m:ctrlPr>
                      </m:sSupPr>
                      <m:e>
                        <m:r>
                          <a:rPr lang="en-US" sz="2600" b="0" i="1" smtClean="0">
                            <a:latin typeface="Cambria Math" panose="02040503050406030204" pitchFamily="18" charset="0"/>
                            <a:ea typeface="Cambria Math" panose="02040503050406030204" pitchFamily="18" charset="0"/>
                          </a:rPr>
                          <m:t>(0.014)</m:t>
                        </m:r>
                      </m:e>
                      <m:sup>
                        <m:f>
                          <m:fPr>
                            <m:type m:val="skw"/>
                            <m:ctrlPr>
                              <a:rPr lang="en-US" sz="2600" b="0" i="1" smtClean="0">
                                <a:latin typeface="Cambria Math" panose="02040503050406030204" pitchFamily="18" charset="0"/>
                                <a:ea typeface="Cambria Math" panose="02040503050406030204" pitchFamily="18" charset="0"/>
                              </a:rPr>
                            </m:ctrlPr>
                          </m:fPr>
                          <m:num>
                            <m:r>
                              <a:rPr lang="en-US" sz="2600" b="0" i="1" smtClean="0">
                                <a:latin typeface="Cambria Math" panose="02040503050406030204" pitchFamily="18" charset="0"/>
                                <a:ea typeface="Cambria Math" panose="02040503050406030204" pitchFamily="18" charset="0"/>
                              </a:rPr>
                              <m:t>1</m:t>
                            </m:r>
                          </m:num>
                          <m:den>
                            <m:r>
                              <a:rPr lang="en-US" sz="2600" b="0" i="1" smtClean="0">
                                <a:latin typeface="Cambria Math" panose="02040503050406030204" pitchFamily="18" charset="0"/>
                                <a:ea typeface="Cambria Math" panose="02040503050406030204" pitchFamily="18" charset="0"/>
                              </a:rPr>
                              <m:t>2</m:t>
                            </m:r>
                          </m:den>
                        </m:f>
                      </m:sup>
                    </m:sSup>
                    <m:r>
                      <a:rPr lang="en-US" sz="2600" b="0" i="1" smtClean="0">
                        <a:latin typeface="Cambria Math" panose="02040503050406030204" pitchFamily="18" charset="0"/>
                        <a:ea typeface="Cambria Math" panose="02040503050406030204" pitchFamily="18" charset="0"/>
                      </a:rPr>
                      <m:t>=</m:t>
                    </m:r>
                  </m:oMath>
                </a14:m>
                <a:r>
                  <a:rPr lang="en-US" sz="2600" dirty="0">
                    <a:solidFill>
                      <a:schemeClr val="tx1"/>
                    </a:solidFill>
                    <a:latin typeface="Cambria Math" panose="02040503050406030204" pitchFamily="18" charset="0"/>
                    <a:ea typeface="Cambria Math" panose="02040503050406030204" pitchFamily="18" charset="0"/>
                  </a:rPr>
                  <a:t>0.12	(d)</a:t>
                </a:r>
                <a14:m>
                  <m:oMath xmlns:m="http://schemas.openxmlformats.org/officeDocument/2006/math">
                    <m:sSub>
                      <m:sSubPr>
                        <m:ctrlPr>
                          <a:rPr lang="en-US" sz="2600" i="1" smtClean="0">
                            <a:solidFill>
                              <a:schemeClr val="tx1"/>
                            </a:solidFill>
                            <a:latin typeface="Cambria Math" panose="02040503050406030204" pitchFamily="18" charset="0"/>
                            <a:ea typeface="Cambria Math" panose="02040503050406030204" pitchFamily="18" charset="0"/>
                          </a:rPr>
                        </m:ctrlPr>
                      </m:sSubPr>
                      <m:e>
                        <m:r>
                          <a:rPr lang="en-US" sz="2600" b="0" i="1" smtClean="0">
                            <a:solidFill>
                              <a:schemeClr val="tx1"/>
                            </a:solidFill>
                            <a:latin typeface="Cambria Math" panose="02040503050406030204" pitchFamily="18" charset="0"/>
                            <a:ea typeface="Cambria Math" panose="02040503050406030204" pitchFamily="18" charset="0"/>
                          </a:rPr>
                          <m:t>𝐾</m:t>
                        </m:r>
                      </m:e>
                      <m:sub>
                        <m:r>
                          <a:rPr lang="en-US" sz="2600" b="0" i="1" smtClean="0">
                            <a:solidFill>
                              <a:schemeClr val="tx1"/>
                            </a:solidFill>
                            <a:latin typeface="Cambria Math" panose="02040503050406030204" pitchFamily="18" charset="0"/>
                            <a:ea typeface="Cambria Math" panose="02040503050406030204" pitchFamily="18" charset="0"/>
                          </a:rPr>
                          <m:t>𝑐</m:t>
                        </m:r>
                      </m:sub>
                    </m:sSub>
                    <m:r>
                      <a:rPr lang="en-US" sz="2600" b="0" i="1" smtClean="0">
                        <a:solidFill>
                          <a:schemeClr val="tx1"/>
                        </a:solidFill>
                        <a:latin typeface="Cambria Math" panose="02040503050406030204" pitchFamily="18" charset="0"/>
                        <a:ea typeface="Cambria Math" panose="02040503050406030204" pitchFamily="18" charset="0"/>
                      </a:rPr>
                      <m:t>=</m:t>
                    </m:r>
                    <m:d>
                      <m:dPr>
                        <m:ctrlPr>
                          <a:rPr lang="en-US" sz="2600" b="0" i="1" smtClean="0">
                            <a:solidFill>
                              <a:schemeClr val="tx1"/>
                            </a:solidFill>
                            <a:latin typeface="Cambria Math" panose="02040503050406030204" pitchFamily="18" charset="0"/>
                            <a:ea typeface="Cambria Math" panose="02040503050406030204" pitchFamily="18" charset="0"/>
                          </a:rPr>
                        </m:ctrlPr>
                      </m:dPr>
                      <m:e>
                        <m:r>
                          <a:rPr lang="en-US" sz="2600" b="0" i="1" smtClean="0">
                            <a:solidFill>
                              <a:schemeClr val="tx1"/>
                            </a:solidFill>
                            <a:latin typeface="Cambria Math" panose="02040503050406030204" pitchFamily="18" charset="0"/>
                            <a:ea typeface="Cambria Math" panose="02040503050406030204" pitchFamily="18" charset="0"/>
                          </a:rPr>
                          <m:t>0.014</m:t>
                        </m:r>
                      </m:e>
                    </m:d>
                    <m:d>
                      <m:dPr>
                        <m:ctrlPr>
                          <a:rPr lang="en-US" sz="2600" b="0" i="1" smtClean="0">
                            <a:solidFill>
                              <a:schemeClr val="tx1"/>
                            </a:solidFill>
                            <a:latin typeface="Cambria Math" panose="02040503050406030204" pitchFamily="18" charset="0"/>
                            <a:ea typeface="Cambria Math" panose="02040503050406030204" pitchFamily="18" charset="0"/>
                          </a:rPr>
                        </m:ctrlPr>
                      </m:dPr>
                      <m:e>
                        <m:r>
                          <a:rPr lang="en-US" sz="2600" b="0" i="1" smtClean="0">
                            <a:solidFill>
                              <a:schemeClr val="tx1"/>
                            </a:solidFill>
                            <a:latin typeface="Cambria Math" panose="02040503050406030204" pitchFamily="18" charset="0"/>
                            <a:ea typeface="Cambria Math" panose="02040503050406030204" pitchFamily="18" charset="0"/>
                          </a:rPr>
                          <m:t>7.2</m:t>
                        </m:r>
                      </m:e>
                    </m:d>
                    <m:r>
                      <a:rPr lang="en-US" sz="2600" b="0" i="1" smtClean="0">
                        <a:solidFill>
                          <a:schemeClr val="tx1"/>
                        </a:solidFill>
                        <a:latin typeface="Cambria Math" panose="02040503050406030204" pitchFamily="18" charset="0"/>
                        <a:ea typeface="Cambria Math" panose="02040503050406030204" pitchFamily="18" charset="0"/>
                      </a:rPr>
                      <m:t>=0.10</m:t>
                    </m:r>
                  </m:oMath>
                </a14:m>
                <a:endParaRPr lang="en-US" sz="2600" dirty="0">
                  <a:solidFill>
                    <a:schemeClr val="tx1"/>
                  </a:solidFill>
                  <a:latin typeface="Cambria Math" panose="02040503050406030204" pitchFamily="18" charset="0"/>
                  <a:ea typeface="Cambria Math" panose="02040503050406030204" pitchFamily="18" charset="0"/>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76200" y="990600"/>
                <a:ext cx="9067800" cy="5638800"/>
              </a:xfrm>
              <a:blipFill>
                <a:blip r:embed="rId2"/>
                <a:stretch>
                  <a:fillRect l="-1412" t="-1081"/>
                </a:stretch>
              </a:blipFill>
            </p:spPr>
            <p:txBody>
              <a:bodyPr/>
              <a:lstStyle/>
              <a:p>
                <a:r>
                  <a:rPr lang="en-US">
                    <a:noFill/>
                  </a:rPr>
                  <a:t> </a:t>
                </a:r>
              </a:p>
            </p:txBody>
          </p:sp>
        </mc:Fallback>
      </mc:AlternateContent>
    </p:spTree>
    <p:extLst>
      <p:ext uri="{BB962C8B-B14F-4D97-AF65-F5344CB8AC3E}">
        <p14:creationId xmlns:p14="http://schemas.microsoft.com/office/powerpoint/2010/main" val="2248827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5813" algn="l"/>
                <a:tab pos="3484563" algn="l"/>
                <a:tab pos="4459288" algn="l"/>
              </a:tabLst>
            </a:pPr>
            <a:r>
              <a:rPr lang="en-US" b="1" dirty="0">
                <a:solidFill>
                  <a:srgbClr val="FFF799"/>
                </a:solidFill>
              </a:rPr>
              <a:t>SAMPLE PROBLEM</a:t>
            </a:r>
            <a:r>
              <a:rPr lang="en-US" dirty="0"/>
              <a:t>	</a:t>
            </a:r>
            <a:r>
              <a:rPr lang="en-US" b="1" dirty="0">
                <a:solidFill>
                  <a:schemeClr val="bg1"/>
                </a:solidFill>
              </a:rPr>
              <a:t>15.4	Solution, Cont.</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14400"/>
                <a:ext cx="9144000" cy="5486400"/>
              </a:xfrm>
            </p:spPr>
            <p:txBody>
              <a:bodyPr/>
              <a:lstStyle/>
              <a:p>
                <a:r>
                  <a:rPr lang="en-US" b="1" dirty="0">
                    <a:solidFill>
                      <a:srgbClr val="43638E"/>
                    </a:solidFill>
                  </a:rPr>
                  <a:t>Solution</a:t>
                </a:r>
              </a:p>
              <a:p>
                <a:pPr defTabSz="857250">
                  <a:spcBef>
                    <a:spcPts val="0"/>
                  </a:spcBef>
                  <a:spcAft>
                    <a:spcPts val="1200"/>
                  </a:spcAft>
                  <a:tabLst>
                    <a:tab pos="1778000" algn="l"/>
                    <a:tab pos="6797675" algn="l"/>
                  </a:tabLst>
                </a:pPr>
                <a:r>
                  <a:rPr lang="en-US" dirty="0"/>
                  <a:t>(1)</a:t>
                </a:r>
                <a14:m>
                  <m:oMath xmlns:m="http://schemas.openxmlformats.org/officeDocument/2006/math">
                    <m:r>
                      <a:rPr lang="en-US" i="1">
                        <a:latin typeface="Cambria Math" panose="02040503050406030204" pitchFamily="18" charset="0"/>
                      </a:rPr>
                      <m:t>2</m:t>
                    </m:r>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r>
                  <a:rPr lang="en-US" dirty="0"/>
                  <a: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a:rPr lang="en-US" i="1">
                            <a:latin typeface="Cambria Math" panose="02040503050406030204" pitchFamily="18" charset="0"/>
                            <a:ea typeface="Cambria Math" panose="02040503050406030204" pitchFamily="18" charset="0"/>
                          </a:rPr>
                          <m:t>𝑐</m:t>
                        </m:r>
                      </m:sub>
                    </m:sSub>
                    <m:r>
                      <a:rPr lang="en-US" i="1">
                        <a:latin typeface="Cambria Math" panose="02040503050406030204" pitchFamily="18" charset="0"/>
                        <a:ea typeface="Cambria Math" panose="02040503050406030204" pitchFamily="18" charset="0"/>
                      </a:rPr>
                      <m:t>=0.014</m:t>
                    </m:r>
                  </m:oMath>
                </a14:m>
                <a:endParaRPr lang="en-US" dirty="0"/>
              </a:p>
              <a:p>
                <a:pPr>
                  <a:spcBef>
                    <a:spcPts val="0"/>
                  </a:spcBef>
                  <a:spcAft>
                    <a:spcPts val="1200"/>
                  </a:spcAft>
                  <a:tabLst>
                    <a:tab pos="862013" algn="l"/>
                    <a:tab pos="6807200" algn="l"/>
                  </a:tabLst>
                </a:pPr>
                <a:r>
                  <a:rPr lang="en-US" dirty="0"/>
                  <a:t>(2) </a:t>
                </a: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Br</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C</m:t>
                        </m:r>
                        <m:r>
                          <m:rPr>
                            <m:sty m:val="p"/>
                          </m:rPr>
                          <a:rPr lang="en-US" b="0" i="0" smtClean="0">
                            <a:latin typeface="Cambria Math" panose="02040503050406030204" pitchFamily="18" charset="0"/>
                          </a:rPr>
                          <m:t>l</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BrC</m:t>
                    </m:r>
                    <m:r>
                      <m:rPr>
                        <m:sty m:val="p"/>
                      </m:rPr>
                      <a:rPr lang="en-US" b="0" i="0" smtClean="0">
                        <a:latin typeface="Cambria Math" panose="02040503050406030204" pitchFamily="18" charset="0"/>
                        <a:ea typeface="Cambria Math" panose="02040503050406030204" pitchFamily="18" charset="0"/>
                      </a:rPr>
                      <m:t>l</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r>
                  <a:rPr lang="en-US" dirty="0"/>
                  <a:t> 	</a:t>
                </a:r>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𝐾</m:t>
                        </m:r>
                      </m:e>
                      <m:sub>
                        <m:r>
                          <a:rPr lang="en-US" b="0" i="1" dirty="0" smtClean="0">
                            <a:latin typeface="Cambria Math" panose="02040503050406030204" pitchFamily="18" charset="0"/>
                          </a:rPr>
                          <m:t>𝑐</m:t>
                        </m:r>
                      </m:sub>
                    </m:sSub>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7.2</m:t>
                    </m:r>
                  </m:oMath>
                </a14:m>
                <a:r>
                  <a:rPr lang="en-US" dirty="0"/>
                  <a:t> 	(a)</a:t>
                </a:r>
                <a14:m>
                  <m:oMath xmlns:m="http://schemas.openxmlformats.org/officeDocument/2006/math">
                    <m:r>
                      <a:rPr lang="en-US">
                        <a:latin typeface="Cambria Math" panose="02040503050406030204" pitchFamily="18" charset="0"/>
                      </a:rPr>
                      <m:t> </m:t>
                    </m:r>
                    <m:r>
                      <a:rPr lang="en-US" i="1">
                        <a:latin typeface="Cambria Math" panose="02040503050406030204" pitchFamily="18" charset="0"/>
                      </a:rPr>
                      <m:t>2</m:t>
                    </m:r>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Br</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NOBr</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ea typeface="Cambria Math" panose="02040503050406030204" pitchFamily="18" charset="0"/>
                </a:endParaRPr>
              </a:p>
              <a:p>
                <a:pPr marL="965200" indent="-965200">
                  <a:spcBef>
                    <a:spcPts val="0"/>
                  </a:spcBef>
                  <a:tabLst>
                    <a:tab pos="914400" algn="l"/>
                    <a:tab pos="1541463" algn="l"/>
                  </a:tabLst>
                </a:pPr>
                <a:r>
                  <a:rPr lang="en-US" dirty="0"/>
                  <a:t>	(b)</a:t>
                </a:r>
                <a14:m>
                  <m:oMath xmlns:m="http://schemas.openxmlformats.org/officeDocument/2006/math">
                    <m:r>
                      <a:rPr lang="en-US">
                        <a:latin typeface="Cambria Math" panose="02040503050406030204" pitchFamily="18" charset="0"/>
                      </a:rPr>
                      <m:t> </m:t>
                    </m:r>
                    <m:r>
                      <a:rPr lang="en-US" i="1">
                        <a:latin typeface="Cambria Math" panose="02040503050406030204" pitchFamily="18" charset="0"/>
                      </a:rPr>
                      <m:t>4</m:t>
                    </m:r>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⇄4</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a:spcBef>
                    <a:spcPts val="1200"/>
                  </a:spcBef>
                </a:pPr>
                <a:r>
                  <a:rPr lang="en-US" dirty="0"/>
                  <a:t>	(c) </a:t>
                </a:r>
                <a14:m>
                  <m:oMath xmlns:m="http://schemas.openxmlformats.org/officeDocument/2006/math">
                    <m:r>
                      <m:rPr>
                        <m:sty m:val="p"/>
                      </m:rPr>
                      <a:rPr lang="en-US" i="0">
                        <a:latin typeface="Cambria Math" panose="02040503050406030204" pitchFamily="18" charset="0"/>
                      </a:rPr>
                      <m:t>NOBr</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ea typeface="Cambria Math" panose="02040503050406030204" pitchFamily="18" charset="0"/>
                      </a:rPr>
                      <m:t>NO</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2</m:t>
                        </m:r>
                      </m:den>
                    </m:f>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Br</m:t>
                        </m:r>
                      </m:e>
                      <m:sub>
                        <m:r>
                          <a:rPr lang="en-US" i="0">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marL="693738" indent="-693738">
                  <a:spcBef>
                    <a:spcPts val="0"/>
                  </a:spcBef>
                  <a:tabLst>
                    <a:tab pos="508000" algn="l"/>
                    <a:tab pos="627063" algn="l"/>
                  </a:tabLst>
                </a:pPr>
                <a:r>
                  <a:rPr lang="en-US" dirty="0"/>
                  <a:t>	(d)</a:t>
                </a:r>
                <a14:m>
                  <m:oMath xmlns:m="http://schemas.openxmlformats.org/officeDocument/2006/math">
                    <m:r>
                      <m:rPr>
                        <m:nor/>
                      </m:rPr>
                      <a:rPr lang="en-US" dirty="0"/>
                      <m:t>2</m:t>
                    </m:r>
                    <m:r>
                      <m:rPr>
                        <m:nor/>
                      </m:rPr>
                      <a:rPr lang="en-US" dirty="0"/>
                      <m:t>NOBr</m:t>
                    </m:r>
                    <m:d>
                      <m:dPr>
                        <m:ctrlPr>
                          <a:rPr lang="en-US" i="1" dirty="0">
                            <a:latin typeface="Cambria Math" panose="02040503050406030204" pitchFamily="18" charset="0"/>
                          </a:rPr>
                        </m:ctrlPr>
                      </m:dPr>
                      <m:e>
                        <m:r>
                          <a:rPr lang="en-US" i="1" dirty="0">
                            <a:latin typeface="Cambria Math" panose="02040503050406030204" pitchFamily="18" charset="0"/>
                          </a:rPr>
                          <m:t>𝑔</m:t>
                        </m:r>
                      </m:e>
                    </m:d>
                    <m:sSub>
                      <m:sSubPr>
                        <m:ctrlPr>
                          <a:rPr lang="en-US" i="1">
                            <a:latin typeface="Cambria Math" panose="02040503050406030204" pitchFamily="18" charset="0"/>
                          </a:rPr>
                        </m:ctrlPr>
                      </m:sSubPr>
                      <m:e>
                        <m:r>
                          <a:rPr lang="en-US" b="0" i="0" smtClean="0">
                            <a:latin typeface="Cambria Math" panose="02040503050406030204" pitchFamily="18" charset="0"/>
                          </a:rPr>
                          <m:t>+</m:t>
                        </m:r>
                        <m:r>
                          <m:rPr>
                            <m:sty m:val="p"/>
                          </m:rPr>
                          <a:rPr lang="en-US">
                            <a:latin typeface="Cambria Math" panose="02040503050406030204" pitchFamily="18" charset="0"/>
                          </a:rPr>
                          <m:t>Cl</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dirty="0">
                        <a:latin typeface="Cambria Math" panose="02040503050406030204" pitchFamily="18" charset="0"/>
                        <a:ea typeface="Cambria Math" panose="02040503050406030204" pitchFamily="18" charset="0"/>
                      </a:rPr>
                      <m:t>⇄2</m:t>
                    </m:r>
                    <m:r>
                      <m:rPr>
                        <m:sty m:val="p"/>
                      </m:rPr>
                      <a:rPr lang="en-US" i="0" dirty="0">
                        <a:latin typeface="Cambria Math" panose="02040503050406030204" pitchFamily="18" charset="0"/>
                        <a:ea typeface="Cambria Math" panose="02040503050406030204" pitchFamily="18" charset="0"/>
                      </a:rPr>
                      <m:t>NO</m:t>
                    </m:r>
                    <m:d>
                      <m:dPr>
                        <m:ctrlPr>
                          <a:rPr lang="en-US" i="1" dirty="0">
                            <a:latin typeface="Cambria Math" panose="02040503050406030204" pitchFamily="18" charset="0"/>
                            <a:ea typeface="Cambria Math" panose="02040503050406030204" pitchFamily="18" charset="0"/>
                          </a:rPr>
                        </m:ctrlPr>
                      </m:dPr>
                      <m:e>
                        <m:r>
                          <a:rPr lang="en-US" i="1" dirty="0">
                            <a:latin typeface="Cambria Math" panose="02040503050406030204" pitchFamily="18" charset="0"/>
                            <a:ea typeface="Cambria Math" panose="02040503050406030204" pitchFamily="18" charset="0"/>
                          </a:rPr>
                          <m:t>𝑔</m:t>
                        </m:r>
                      </m:e>
                    </m:d>
                    <m:r>
                      <a:rPr lang="en-US" i="1" dirty="0">
                        <a:latin typeface="Cambria Math" panose="02040503050406030204" pitchFamily="18" charset="0"/>
                        <a:ea typeface="Cambria Math" panose="02040503050406030204" pitchFamily="18" charset="0"/>
                      </a:rPr>
                      <m:t>+2</m:t>
                    </m:r>
                    <m:r>
                      <m:rPr>
                        <m:sty m:val="p"/>
                      </m:rPr>
                      <a:rPr lang="en-US" i="0" dirty="0">
                        <a:latin typeface="Cambria Math" panose="02040503050406030204" pitchFamily="18" charset="0"/>
                        <a:ea typeface="Cambria Math" panose="02040503050406030204" pitchFamily="18" charset="0"/>
                      </a:rPr>
                      <m:t>BrC</m:t>
                    </m:r>
                    <m:r>
                      <m:rPr>
                        <m:sty m:val="p"/>
                      </m:rPr>
                      <a:rPr lang="en-US" b="0" i="0" dirty="0" smtClean="0">
                        <a:latin typeface="Cambria Math" panose="02040503050406030204" pitchFamily="18" charset="0"/>
                        <a:ea typeface="Cambria Math" panose="02040503050406030204" pitchFamily="18" charset="0"/>
                      </a:rPr>
                      <m:t>l</m:t>
                    </m:r>
                    <m:d>
                      <m:dPr>
                        <m:ctrlPr>
                          <a:rPr lang="en-US" i="1" dirty="0">
                            <a:latin typeface="Cambria Math" panose="02040503050406030204" pitchFamily="18" charset="0"/>
                            <a:ea typeface="Cambria Math" panose="02040503050406030204" pitchFamily="18" charset="0"/>
                          </a:rPr>
                        </m:ctrlPr>
                      </m:dPr>
                      <m:e>
                        <m:r>
                          <a:rPr lang="en-US" i="1" dirty="0">
                            <a:latin typeface="Cambria Math" panose="02040503050406030204" pitchFamily="18" charset="0"/>
                            <a:ea typeface="Cambria Math" panose="02040503050406030204" pitchFamily="18" charset="0"/>
                          </a:rPr>
                          <m:t>𝑔</m:t>
                        </m:r>
                      </m:e>
                    </m:d>
                  </m:oMath>
                </a14:m>
                <a:endParaRPr lang="en-US" dirty="0">
                  <a:ea typeface="Cambria Math" panose="02040503050406030204" pitchFamily="18" charset="0"/>
                </a:endParaRPr>
              </a:p>
              <a:p>
                <a:pPr defTabSz="508000">
                  <a:spcBef>
                    <a:spcPts val="0"/>
                  </a:spcBef>
                  <a:spcAft>
                    <a:spcPts val="2000"/>
                  </a:spcAft>
                </a:pPr>
                <a:r>
                  <a:rPr lang="en-US" dirty="0"/>
                  <a:t>	(e) </a:t>
                </a:r>
                <a14:m>
                  <m:oMath xmlns:m="http://schemas.openxmlformats.org/officeDocument/2006/math">
                    <m:r>
                      <m:rPr>
                        <m:sty m:val="p"/>
                      </m:rPr>
                      <a:rPr lang="en-US" i="0">
                        <a:latin typeface="Cambria Math" panose="02040503050406030204" pitchFamily="18" charset="0"/>
                      </a:rPr>
                      <m:t>NO</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r>
                      <m:rPr>
                        <m:sty m:val="p"/>
                      </m:rPr>
                      <a:rPr lang="en-US" i="0">
                        <a:latin typeface="Cambria Math" panose="02040503050406030204" pitchFamily="18" charset="0"/>
                      </a:rPr>
                      <m:t>BrC</m:t>
                    </m:r>
                    <m:r>
                      <m:rPr>
                        <m:sty m:val="p"/>
                      </m:rPr>
                      <a:rPr lang="en-US" b="0" i="0" smtClean="0">
                        <a:latin typeface="Cambria Math" panose="02040503050406030204" pitchFamily="18" charset="0"/>
                      </a:rPr>
                      <m:t>l</m:t>
                    </m:r>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ea typeface="Cambria Math" panose="02040503050406030204" pitchFamily="18" charset="0"/>
                      </a:rPr>
                      <m:t>NOBr</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2</m:t>
                        </m:r>
                      </m:den>
                    </m:f>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C</m:t>
                        </m:r>
                        <m:r>
                          <m:rPr>
                            <m:sty m:val="p"/>
                          </m:rPr>
                          <a:rPr lang="en-US" b="0" i="0" smtClean="0">
                            <a:latin typeface="Cambria Math" panose="02040503050406030204" pitchFamily="18" charset="0"/>
                            <a:ea typeface="Cambria Math" panose="02040503050406030204" pitchFamily="18" charset="0"/>
                          </a:rPr>
                          <m:t>l</m:t>
                        </m:r>
                      </m:e>
                      <m:sub>
                        <m:r>
                          <a:rPr lang="en-US" i="0">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b="1" dirty="0">
                  <a:solidFill>
                    <a:srgbClr val="4F74A7"/>
                  </a:solidFill>
                </a:endParaRPr>
              </a:p>
              <a:p>
                <a:pPr>
                  <a:spcBef>
                    <a:spcPts val="0"/>
                  </a:spcBef>
                  <a:spcAft>
                    <a:spcPts val="2000"/>
                  </a:spcAft>
                </a:pPr>
                <a:r>
                  <a:rPr lang="en-US" b="1" dirty="0">
                    <a:solidFill>
                      <a:srgbClr val="4F74A7"/>
                    </a:solidFill>
                  </a:rPr>
                  <a:t>			</a:t>
                </a:r>
                <a:r>
                  <a:rPr lang="en-US" dirty="0">
                    <a:solidFill>
                      <a:schemeClr val="tx1"/>
                    </a:solidFill>
                  </a:rPr>
                  <a:t>(e)</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a:rPr lang="en-US" b="0" i="1" smtClean="0">
                            <a:solidFill>
                              <a:schemeClr val="tx1"/>
                            </a:solidFill>
                            <a:latin typeface="Cambria Math" panose="02040503050406030204" pitchFamily="18" charset="0"/>
                          </a:rPr>
                          <m:t>𝑐</m:t>
                        </m:r>
                      </m:sub>
                    </m:sSub>
                    <m:r>
                      <a:rPr lang="en-US" b="0" i="1" smtClean="0">
                        <a:solidFill>
                          <a:schemeClr val="tx1"/>
                        </a:solidFill>
                        <a:latin typeface="Cambria Math" panose="02040503050406030204" pitchFamily="18" charset="0"/>
                      </a:rPr>
                      <m:t>=</m:t>
                    </m:r>
                    <m:sSup>
                      <m:sSupPr>
                        <m:ctrlPr>
                          <a:rPr lang="en-US" i="1" smtClean="0">
                            <a:solidFill>
                              <a:schemeClr val="tx1"/>
                            </a:solidFill>
                            <a:latin typeface="Cambria Math" panose="02040503050406030204" pitchFamily="18" charset="0"/>
                          </a:rPr>
                        </m:ctrlPr>
                      </m:sSupPr>
                      <m:e>
                        <m:f>
                          <m:fPr>
                            <m:type m:val="lin"/>
                            <m:ctrlPr>
                              <a:rPr lang="en-US"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b="0" i="1" smtClean="0">
                                <a:solidFill>
                                  <a:schemeClr val="tx1"/>
                                </a:solidFill>
                                <a:latin typeface="Cambria Math" panose="02040503050406030204" pitchFamily="18" charset="0"/>
                              </a:rPr>
                              <m:t>0.10)</m:t>
                            </m:r>
                          </m:den>
                        </m:f>
                      </m:e>
                      <m:sup>
                        <m:f>
                          <m:fPr>
                            <m:type m:val="skw"/>
                            <m:ctrlPr>
                              <a:rPr lang="en-US"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b="0" i="1" smtClean="0">
                                <a:solidFill>
                                  <a:schemeClr val="tx1"/>
                                </a:solidFill>
                                <a:latin typeface="Cambria Math" panose="02040503050406030204" pitchFamily="18" charset="0"/>
                              </a:rPr>
                              <m:t>2</m:t>
                            </m:r>
                          </m:den>
                        </m:f>
                      </m:sup>
                    </m:sSup>
                    <m:r>
                      <a:rPr lang="en-US" b="0" i="1" smtClean="0">
                        <a:solidFill>
                          <a:schemeClr val="tx1"/>
                        </a:solidFill>
                        <a:latin typeface="Cambria Math" panose="02040503050406030204" pitchFamily="18" charset="0"/>
                      </a:rPr>
                      <m:t>=3.2</m:t>
                    </m:r>
                  </m:oMath>
                </a14:m>
                <a:endParaRPr lang="en-US" dirty="0">
                  <a:solidFill>
                    <a:schemeClr val="tx1"/>
                  </a:solidFill>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14400"/>
                <a:ext cx="9144000" cy="5486400"/>
              </a:xfrm>
              <a:blipFill>
                <a:blip r:embed="rId3"/>
                <a:stretch>
                  <a:fillRect l="-1333" t="-1000"/>
                </a:stretch>
              </a:blipFill>
            </p:spPr>
            <p:txBody>
              <a:bodyPr/>
              <a:lstStyle/>
              <a:p>
                <a:r>
                  <a:rPr lang="en-US">
                    <a:noFill/>
                  </a:rPr>
                  <a:t> </a:t>
                </a:r>
              </a:p>
            </p:txBody>
          </p:sp>
        </mc:Fallback>
      </mc:AlternateContent>
    </p:spTree>
    <p:extLst>
      <p:ext uri="{BB962C8B-B14F-4D97-AF65-F5344CB8AC3E}">
        <p14:creationId xmlns:p14="http://schemas.microsoft.com/office/powerpoint/2010/main" val="4205358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27163"/>
            <a:r>
              <a:rPr lang="en-US" dirty="0">
                <a:solidFill>
                  <a:schemeClr val="bg1"/>
                </a:solidFill>
              </a:rPr>
              <a:t>15.3</a:t>
            </a:r>
            <a:r>
              <a:rPr lang="en-US" dirty="0"/>
              <a:t>	</a:t>
            </a:r>
            <a:r>
              <a:rPr lang="en-US" dirty="0">
                <a:latin typeface="Calibri"/>
              </a:rPr>
              <a:t>Equilibrium Expressions (6)</a:t>
            </a:r>
            <a:endParaRPr lang="en-US" dirty="0"/>
          </a:p>
        </p:txBody>
      </p:sp>
      <p:sp>
        <p:nvSpPr>
          <p:cNvPr id="15" name="Text Placeholder 14"/>
          <p:cNvSpPr>
            <a:spLocks noGrp="1"/>
          </p:cNvSpPr>
          <p:nvPr>
            <p:ph type="body" sz="quarter" idx="22"/>
          </p:nvPr>
        </p:nvSpPr>
        <p:spPr>
          <a:xfrm>
            <a:off x="-14910" y="990599"/>
            <a:ext cx="9120809" cy="609601"/>
          </a:xfrm>
        </p:spPr>
        <p:txBody>
          <a:bodyPr/>
          <a:lstStyle/>
          <a:p>
            <a:r>
              <a:rPr lang="en-US" dirty="0">
                <a:latin typeface="Calibri"/>
              </a:rPr>
              <a:t>Equilibrium Expressions Containing Only Gases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685800" y="1600200"/>
                <a:ext cx="8458200" cy="3794402"/>
              </a:xfrm>
            </p:spPr>
            <p:txBody>
              <a:bodyPr/>
              <a:lstStyle/>
              <a:p>
                <a:pPr marL="274320"/>
                <a:r>
                  <a:rPr lang="en-US" dirty="0"/>
                  <a:t>		</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NO</m:t>
                        </m:r>
                      </m:e>
                      <m:sub>
                        <m:r>
                          <a:rPr lang="en-US" b="0" i="0" smtClean="0">
                            <a:latin typeface="Cambria Math" panose="02040503050406030204" pitchFamily="18" charset="0"/>
                            <a:ea typeface="Cambria Math" panose="02040503050406030204" pitchFamily="18" charset="0"/>
                          </a:rPr>
                          <m:t>2</m:t>
                        </m:r>
                      </m:sub>
                    </m:sSub>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a14:m>
                <a:endParaRPr lang="en-US" dirty="0"/>
              </a:p>
              <a:p>
                <a:pPr marL="914400"/>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NO</m:t>
                                    </m:r>
                                  </m:e>
                                  <m:sub>
                                    <m:r>
                                      <a:rPr lang="en-US" i="0">
                                        <a:latin typeface="Cambria Math" panose="02040503050406030204" pitchFamily="18" charset="0"/>
                                      </a:rPr>
                                      <m:t>2</m:t>
                                    </m:r>
                                  </m:sub>
                                </m:sSub>
                              </m:e>
                            </m:d>
                          </m:e>
                          <m:sup>
                            <m:r>
                              <a:rPr lang="en-US" i="0">
                                <a:latin typeface="Cambria Math" panose="02040503050406030204" pitchFamily="18" charset="0"/>
                              </a:rPr>
                              <m:t>2</m:t>
                            </m:r>
                          </m:sup>
                        </m:sSup>
                      </m:num>
                      <m:den>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e>
                        </m:d>
                      </m:den>
                    </m:f>
                  </m:oMath>
                </a14:m>
                <a:endParaRPr lang="en-US" dirty="0"/>
              </a:p>
              <a:p>
                <a:pPr marL="914400"/>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𝑃</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i="0">
                                        <a:latin typeface="Cambria Math" panose="02040503050406030204" pitchFamily="18" charset="0"/>
                                      </a:rPr>
                                      <m:t>NO</m:t>
                                    </m:r>
                                  </m:e>
                                  <m:sub>
                                    <m:r>
                                      <a:rPr lang="en-US" i="1">
                                        <a:latin typeface="Cambria Math" panose="02040503050406030204" pitchFamily="18" charset="0"/>
                                      </a:rPr>
                                      <m:t>2</m:t>
                                    </m:r>
                                  </m:sub>
                                </m:sSub>
                              </m:sub>
                            </m:sSub>
                            <m:r>
                              <a:rPr lang="en-US" b="0" i="1" smtClean="0">
                                <a:latin typeface="Cambria Math" panose="02040503050406030204" pitchFamily="18" charset="0"/>
                              </a:rPr>
                              <m:t>)</m:t>
                            </m:r>
                          </m:e>
                          <m:sup>
                            <m:r>
                              <a:rPr lang="en-US" b="0" i="1" smtClean="0">
                                <a:latin typeface="Cambria Math" panose="02040503050406030204" pitchFamily="18" charset="0"/>
                              </a:rPr>
                              <m:t>2</m:t>
                            </m:r>
                          </m:sup>
                        </m:sSup>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sub>
                        </m:sSub>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685800" y="1600200"/>
                <a:ext cx="8458200" cy="3794402"/>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112866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27163"/>
            <a:r>
              <a:rPr lang="en-US" dirty="0">
                <a:solidFill>
                  <a:schemeClr val="bg1"/>
                </a:solidFill>
              </a:rPr>
              <a:t>15.3</a:t>
            </a:r>
            <a:r>
              <a:rPr lang="en-US" dirty="0"/>
              <a:t>	</a:t>
            </a:r>
            <a:r>
              <a:rPr lang="en-US" dirty="0">
                <a:latin typeface="Calibri"/>
              </a:rPr>
              <a:t>Equilibrium Expressions (7)</a:t>
            </a:r>
            <a:endParaRPr lang="en-US" dirty="0"/>
          </a:p>
        </p:txBody>
      </p:sp>
      <p:sp>
        <p:nvSpPr>
          <p:cNvPr id="15" name="Text Placeholder 14"/>
          <p:cNvSpPr>
            <a:spLocks noGrp="1"/>
          </p:cNvSpPr>
          <p:nvPr>
            <p:ph type="body" sz="quarter" idx="22"/>
          </p:nvPr>
        </p:nvSpPr>
        <p:spPr>
          <a:xfrm>
            <a:off x="8346" y="990600"/>
            <a:ext cx="9120809" cy="609601"/>
          </a:xfrm>
        </p:spPr>
        <p:txBody>
          <a:bodyPr/>
          <a:lstStyle/>
          <a:p>
            <a:r>
              <a:rPr lang="en-US" dirty="0">
                <a:latin typeface="Calibri"/>
              </a:rPr>
              <a:t>Equilibrium Expressions Containing Only Gases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0" y="1600201"/>
                <a:ext cx="9120810" cy="4952999"/>
              </a:xfrm>
            </p:spPr>
            <p:txBody>
              <a:bodyPr/>
              <a:lstStyle/>
              <a:p>
                <a:pPr>
                  <a:spcBef>
                    <a:spcPts val="0"/>
                  </a:spcBef>
                  <a:spcAft>
                    <a:spcPts val="22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𝑎</m:t>
                      </m:r>
                      <m:r>
                        <m:rPr>
                          <m:sty m:val="p"/>
                        </m:rPr>
                        <a:rPr lang="en-US" b="0" i="0" smtClean="0">
                          <a:latin typeface="Cambria Math" panose="02040503050406030204" pitchFamily="18" charset="0"/>
                        </a:rPr>
                        <m:t>A</m:t>
                      </m:r>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0"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m:t>
                      </m:r>
                      <m:r>
                        <m:rPr>
                          <m:sty m:val="p"/>
                        </m:rPr>
                        <a:rPr lang="en-US" b="0" i="0" smtClean="0">
                          <a:latin typeface="Cambria Math" panose="02040503050406030204" pitchFamily="18" charset="0"/>
                          <a:ea typeface="Cambria Math" panose="02040503050406030204" pitchFamily="18" charset="0"/>
                        </a:rPr>
                        <m:t>B</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b="0" dirty="0">
                  <a:ea typeface="Cambria Math" panose="02040503050406030204" pitchFamily="18" charset="0"/>
                </a:endParaRPr>
              </a:p>
              <a:p>
                <a:pPr>
                  <a:spcBef>
                    <a:spcPts val="0"/>
                  </a:spcBef>
                  <a:spcAft>
                    <a:spcPts val="22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𝑐</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𝐵</m:t>
                                  </m:r>
                                </m:e>
                              </m:d>
                            </m:e>
                            <m:sup>
                              <m:r>
                                <a:rPr lang="en-US" b="0" i="1" smtClean="0">
                                  <a:latin typeface="Cambria Math" panose="02040503050406030204" pitchFamily="18" charset="0"/>
                                  <a:ea typeface="Cambria Math" panose="02040503050406030204" pitchFamily="18" charset="0"/>
                                </a:rPr>
                                <m:t>𝑏</m:t>
                              </m:r>
                            </m:sup>
                          </m:sSup>
                        </m:num>
                        <m:den>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𝐴</m:t>
                                  </m:r>
                                </m:e>
                              </m:d>
                            </m:e>
                            <m:sup>
                              <m:r>
                                <a:rPr lang="en-US" b="0" i="1" smtClean="0">
                                  <a:latin typeface="Cambria Math" panose="02040503050406030204" pitchFamily="18" charset="0"/>
                                  <a:ea typeface="Cambria Math" panose="02040503050406030204" pitchFamily="18" charset="0"/>
                                </a:rPr>
                                <m:t>𝑎</m:t>
                              </m:r>
                            </m:sup>
                          </m:sSup>
                        </m:den>
                      </m:f>
                      <m:r>
                        <a:rPr lang="en-US" b="0" i="0" smtClean="0">
                          <a:latin typeface="Cambria Math" panose="02040503050406030204" pitchFamily="18" charset="0"/>
                          <a:ea typeface="Cambria Math" panose="02040503050406030204" pitchFamily="18" charset="0"/>
                        </a:rPr>
                        <m:t> </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𝑃</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𝑃</m:t>
                                      </m:r>
                                    </m:e>
                                    <m:sub>
                                      <m:r>
                                        <a:rPr lang="en-US" i="1">
                                          <a:latin typeface="Cambria Math" panose="02040503050406030204" pitchFamily="18" charset="0"/>
                                          <a:ea typeface="Cambria Math" panose="02040503050406030204" pitchFamily="18" charset="0"/>
                                        </a:rPr>
                                        <m:t>𝐵</m:t>
                                      </m:r>
                                    </m:sub>
                                  </m:sSub>
                                </m:e>
                              </m:d>
                            </m:e>
                            <m:sup>
                              <m:r>
                                <a:rPr lang="en-US" i="1">
                                  <a:latin typeface="Cambria Math" panose="02040503050406030204" pitchFamily="18" charset="0"/>
                                  <a:ea typeface="Cambria Math" panose="02040503050406030204" pitchFamily="18" charset="0"/>
                                </a:rPr>
                                <m:t>𝑏</m:t>
                              </m:r>
                            </m:sup>
                          </m:sSup>
                        </m:num>
                        <m:den>
                          <m:sSup>
                            <m:sSupPr>
                              <m:ctrlPr>
                                <a:rPr lang="en-US" i="1">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𝑃</m:t>
                                      </m:r>
                                    </m:e>
                                    <m:sub>
                                      <m:r>
                                        <a:rPr lang="en-US" b="0" i="1" smtClean="0">
                                          <a:latin typeface="Cambria Math" panose="02040503050406030204" pitchFamily="18" charset="0"/>
                                          <a:ea typeface="Cambria Math" panose="02040503050406030204" pitchFamily="18" charset="0"/>
                                        </a:rPr>
                                        <m:t>𝐴</m:t>
                                      </m:r>
                                    </m:sub>
                                  </m:sSub>
                                </m:e>
                              </m:d>
                            </m:e>
                            <m:sup>
                              <m:r>
                                <a:rPr lang="en-US" b="0" i="1" smtClean="0">
                                  <a:latin typeface="Cambria Math" panose="02040503050406030204" pitchFamily="18" charset="0"/>
                                  <a:ea typeface="Cambria Math" panose="02040503050406030204" pitchFamily="18" charset="0"/>
                                </a:rPr>
                                <m:t>𝑎</m:t>
                              </m:r>
                            </m:sup>
                          </m:sSup>
                        </m:den>
                      </m:f>
                    </m:oMath>
                  </m:oMathPara>
                </a14:m>
                <a:endParaRPr lang="en-US" dirty="0">
                  <a:ea typeface="Cambria Math" panose="02040503050406030204" pitchFamily="18" charset="0"/>
                </a:endParaRPr>
              </a:p>
              <a:p>
                <a:pPr>
                  <a:spcBef>
                    <a:spcPts val="0"/>
                  </a:spcBef>
                  <a:spcAft>
                    <a:spcPts val="2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m:rPr>
                              <m:sty m:val="p"/>
                            </m:rPr>
                            <a:rPr lang="en-US" i="0">
                              <a:latin typeface="Cambria Math" panose="02040503050406030204" pitchFamily="18" charset="0"/>
                            </a:rPr>
                            <m:t>A</m:t>
                          </m:r>
                        </m:sub>
                      </m:sSub>
                      <m:r>
                        <a:rPr lang="en-US" i="1">
                          <a:latin typeface="Cambria Math" panose="02040503050406030204" pitchFamily="18" charset="0"/>
                        </a:rPr>
                        <m:t>𝑉</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𝑛</m:t>
                          </m:r>
                        </m:e>
                        <m:sub>
                          <m:r>
                            <m:rPr>
                              <m:sty m:val="p"/>
                            </m:rPr>
                            <a:rPr lang="en-US" i="0">
                              <a:latin typeface="Cambria Math" panose="02040503050406030204" pitchFamily="18" charset="0"/>
                            </a:rPr>
                            <m:t>A</m:t>
                          </m:r>
                        </m:sub>
                      </m:sSub>
                      <m:r>
                        <a:rPr lang="en-US" i="1">
                          <a:latin typeface="Cambria Math" panose="02040503050406030204" pitchFamily="18" charset="0"/>
                        </a:rPr>
                        <m:t>𝑅𝑇</m:t>
                      </m:r>
                    </m:oMath>
                  </m:oMathPara>
                </a14:m>
                <a:endParaRPr lang="en-US" dirty="0"/>
              </a:p>
              <a:p>
                <a:pPr>
                  <a:spcBef>
                    <a:spcPts val="0"/>
                  </a:spcBef>
                  <a:spcAft>
                    <a:spcPts val="2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m:rPr>
                              <m:sty m:val="p"/>
                            </m:rPr>
                            <a:rPr lang="en-US" i="0">
                              <a:latin typeface="Cambria Math" panose="02040503050406030204" pitchFamily="18" charset="0"/>
                            </a:rPr>
                            <m:t>A</m:t>
                          </m:r>
                        </m:sub>
                      </m:sSub>
                      <m:r>
                        <a:rPr lang="en-US" i="1">
                          <a:latin typeface="Cambria Math" panose="02040503050406030204" pitchFamily="18" charset="0"/>
                        </a:rPr>
                        <m:t>𝑉</m:t>
                      </m:r>
                      <m:r>
                        <a:rPr lang="en-US" i="1">
                          <a:latin typeface="Cambria Math" panose="02040503050406030204" pitchFamily="18" charset="0"/>
                        </a:rPr>
                        <m:t>=</m:t>
                      </m:r>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𝑛</m:t>
                              </m:r>
                            </m:e>
                            <m:sub>
                              <m:r>
                                <m:rPr>
                                  <m:sty m:val="p"/>
                                </m:rPr>
                                <a:rPr lang="en-US" i="0">
                                  <a:latin typeface="Cambria Math" panose="02040503050406030204" pitchFamily="18" charset="0"/>
                                </a:rPr>
                                <m:t>A</m:t>
                              </m:r>
                            </m:sub>
                          </m:sSub>
                          <m:r>
                            <a:rPr lang="en-US" i="1">
                              <a:latin typeface="Cambria Math" panose="02040503050406030204" pitchFamily="18" charset="0"/>
                            </a:rPr>
                            <m:t>𝑅𝑇</m:t>
                          </m:r>
                          <m:r>
                            <m:rPr>
                              <m:nor/>
                            </m:rPr>
                            <a:rPr lang="en-US" dirty="0"/>
                            <m:t> </m:t>
                          </m:r>
                        </m:num>
                        <m:den>
                          <m:r>
                            <a:rPr lang="en-US" b="0" i="1" smtClean="0">
                              <a:latin typeface="Cambria Math" panose="02040503050406030204" pitchFamily="18" charset="0"/>
                            </a:rPr>
                            <m:t>𝑉</m:t>
                          </m:r>
                        </m:den>
                      </m:f>
                      <m:r>
                        <a:rPr lang="en-US" b="0" i="1" smtClean="0">
                          <a:latin typeface="Cambria Math" panose="02040503050406030204" pitchFamily="18" charset="0"/>
                        </a:rPr>
                        <m:t>=</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m:rPr>
                                      <m:sty m:val="p"/>
                                    </m:rPr>
                                    <a:rPr lang="en-US" b="0" i="0" smtClean="0">
                                      <a:latin typeface="Cambria Math" panose="02040503050406030204" pitchFamily="18" charset="0"/>
                                    </a:rPr>
                                    <m:t>A</m:t>
                                  </m:r>
                                </m:sub>
                              </m:sSub>
                            </m:num>
                            <m:den>
                              <m:r>
                                <a:rPr lang="en-US" b="0" i="1" smtClean="0">
                                  <a:latin typeface="Cambria Math" panose="02040503050406030204" pitchFamily="18" charset="0"/>
                                </a:rPr>
                                <m:t>𝑉</m:t>
                              </m:r>
                            </m:den>
                          </m:f>
                        </m:e>
                      </m:d>
                      <m:r>
                        <a:rPr lang="en-US" b="0" i="1" smtClean="0">
                          <a:latin typeface="Cambria Math" panose="02040503050406030204" pitchFamily="18" charset="0"/>
                        </a:rPr>
                        <m:t>𝑅𝑇</m:t>
                      </m:r>
                    </m:oMath>
                  </m:oMathPara>
                </a14:m>
                <a:endParaRPr lang="en-US" b="0" i="1" dirty="0">
                  <a:latin typeface="Cambria Math" panose="02040503050406030204" pitchFamily="18" charset="0"/>
                </a:endParaRPr>
              </a:p>
              <a:p>
                <a:pPr>
                  <a:spcBef>
                    <a:spcPts val="0"/>
                  </a:spcBef>
                  <a:spcAft>
                    <a:spcPts val="2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𝑃</m:t>
                          </m:r>
                        </m:e>
                        <m:sub>
                          <m:r>
                            <m:rPr>
                              <m:sty m:val="p"/>
                            </m:rPr>
                            <a:rPr lang="en-US" i="0">
                              <a:latin typeface="Cambria Math" panose="02040503050406030204" pitchFamily="18" charset="0"/>
                              <a:ea typeface="Cambria Math" panose="02040503050406030204" pitchFamily="18" charset="0"/>
                            </a:rPr>
                            <m:t>A</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m:rPr>
                              <m:sty m:val="p"/>
                            </m:rPr>
                            <a:rPr lang="en-US" i="0">
                              <a:latin typeface="Cambria Math" panose="02040503050406030204" pitchFamily="18" charset="0"/>
                              <a:ea typeface="Cambria Math" panose="02040503050406030204" pitchFamily="18" charset="0"/>
                            </a:rPr>
                            <m:t>A</m:t>
                          </m:r>
                        </m:e>
                      </m:d>
                      <m:r>
                        <a:rPr lang="en-US" i="1">
                          <a:latin typeface="Cambria Math" panose="02040503050406030204" pitchFamily="18" charset="0"/>
                          <a:ea typeface="Cambria Math" panose="02040503050406030204" pitchFamily="18" charset="0"/>
                        </a:rPr>
                        <m:t>𝑅𝑇</m:t>
                      </m:r>
                    </m:oMath>
                  </m:oMathPara>
                </a14:m>
                <a:endParaRPr lang="en-US" dirty="0">
                  <a:ea typeface="Cambria Math" panose="02040503050406030204" pitchFamily="18" charset="0"/>
                </a:endParaRPr>
              </a:p>
              <a:p>
                <a:pPr>
                  <a:spcBef>
                    <a:spcPts val="0"/>
                  </a:spcBef>
                  <a:spcAft>
                    <a:spcPts val="2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𝑃</m:t>
                          </m:r>
                        </m:e>
                        <m:sub>
                          <m:r>
                            <m:rPr>
                              <m:sty m:val="p"/>
                            </m:rPr>
                            <a:rPr lang="en-US" i="0">
                              <a:latin typeface="Cambria Math" panose="02040503050406030204" pitchFamily="18" charset="0"/>
                              <a:ea typeface="Cambria Math" panose="02040503050406030204" pitchFamily="18" charset="0"/>
                            </a:rPr>
                            <m:t>B</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m:rPr>
                              <m:sty m:val="p"/>
                            </m:rPr>
                            <a:rPr lang="en-US" i="0">
                              <a:latin typeface="Cambria Math" panose="02040503050406030204" pitchFamily="18" charset="0"/>
                              <a:ea typeface="Cambria Math" panose="02040503050406030204" pitchFamily="18" charset="0"/>
                            </a:rPr>
                            <m:t>B</m:t>
                          </m:r>
                        </m:e>
                      </m:d>
                      <m:r>
                        <a:rPr lang="en-US" i="1">
                          <a:latin typeface="Cambria Math" panose="02040503050406030204" pitchFamily="18" charset="0"/>
                          <a:ea typeface="Cambria Math" panose="02040503050406030204" pitchFamily="18" charset="0"/>
                        </a:rPr>
                        <m:t>𝑅𝑇</m:t>
                      </m:r>
                    </m:oMath>
                  </m:oMathPara>
                </a14:m>
                <a:endParaRPr lang="en-US" dirty="0">
                  <a:ea typeface="Cambria Math" panose="02040503050406030204" pitchFamily="18" charset="0"/>
                </a:endParaRPr>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0" y="1600201"/>
                <a:ext cx="9120810" cy="4952999"/>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679374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27163"/>
            <a:r>
              <a:rPr lang="en-US" dirty="0">
                <a:solidFill>
                  <a:schemeClr val="bg1"/>
                </a:solidFill>
              </a:rPr>
              <a:t>15.3</a:t>
            </a:r>
            <a:r>
              <a:rPr lang="en-US" dirty="0"/>
              <a:t>	</a:t>
            </a:r>
            <a:r>
              <a:rPr lang="en-US" dirty="0">
                <a:latin typeface="Calibri"/>
              </a:rPr>
              <a:t>Equilibrium Expressions (8)</a:t>
            </a:r>
            <a:endParaRPr lang="en-US" dirty="0"/>
          </a:p>
        </p:txBody>
      </p:sp>
      <p:sp>
        <p:nvSpPr>
          <p:cNvPr id="15" name="Text Placeholder 14"/>
          <p:cNvSpPr>
            <a:spLocks noGrp="1"/>
          </p:cNvSpPr>
          <p:nvPr>
            <p:ph type="body" sz="quarter" idx="22"/>
          </p:nvPr>
        </p:nvSpPr>
        <p:spPr/>
        <p:txBody>
          <a:bodyPr/>
          <a:lstStyle/>
          <a:p>
            <a:r>
              <a:rPr lang="en-US" dirty="0">
                <a:latin typeface="Calibri"/>
              </a:rPr>
              <a:t>Equilibrium Expressions Containing Only Gases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23190" y="1905000"/>
                <a:ext cx="9120810" cy="3794402"/>
              </a:xfrm>
            </p:spPr>
            <p:txBody>
              <a:bodyPr/>
              <a:lstStyle/>
              <a:p>
                <a:pPr>
                  <a:tabLst>
                    <a:tab pos="3208338" algn="l"/>
                    <a:tab pos="3321050" algn="l"/>
                  </a:tabLs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𝑃</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𝐵</m:t>
                                      </m:r>
                                    </m:sub>
                                  </m:sSub>
                                </m:e>
                              </m:d>
                            </m:e>
                            <m:sup>
                              <m:r>
                                <a:rPr lang="en-US" b="0" i="1" smtClean="0">
                                  <a:latin typeface="Cambria Math" panose="02040503050406030204" pitchFamily="18" charset="0"/>
                                </a:rPr>
                                <m:t>𝑏</m:t>
                              </m:r>
                            </m:sup>
                          </m:s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𝐴</m:t>
                                      </m:r>
                                    </m:sub>
                                  </m:sSub>
                                </m:e>
                              </m:d>
                            </m:e>
                            <m:sup>
                              <m:r>
                                <a:rPr lang="en-US" b="0" i="1" smtClean="0">
                                  <a:latin typeface="Cambria Math" panose="02040503050406030204" pitchFamily="18" charset="0"/>
                                </a:rPr>
                                <m:t>𝑎</m:t>
                              </m:r>
                            </m:sup>
                          </m:sSup>
                        </m:den>
                      </m:f>
                    </m:oMath>
                  </m:oMathPara>
                </a14:m>
                <a:endParaRPr lang="en-US" b="0" dirty="0"/>
              </a:p>
              <a:p>
                <a:pPr>
                  <a:spcBef>
                    <a:spcPts val="0"/>
                  </a:spcBef>
                  <a:spcAft>
                    <a:spcPts val="2000"/>
                  </a:spcAft>
                </a:pPr>
                <a:r>
                  <a:rPr lang="en-US" b="0" dirty="0"/>
                  <a:t>				 </a:t>
                </a:r>
                <a14:m>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𝐵</m:t>
                                </m:r>
                              </m:e>
                            </m:d>
                          </m:e>
                          <m:sup>
                            <m:r>
                              <a:rPr lang="en-US" b="0" i="1" smtClean="0">
                                <a:latin typeface="Cambria Math" panose="02040503050406030204" pitchFamily="18" charset="0"/>
                              </a:rPr>
                              <m:t>𝑏</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𝐴</m:t>
                                </m:r>
                              </m:e>
                            </m:d>
                          </m:e>
                          <m:sup>
                            <m:r>
                              <a:rPr lang="en-US" b="0" i="1" smtClean="0">
                                <a:latin typeface="Cambria Math" panose="02040503050406030204" pitchFamily="18" charset="0"/>
                              </a:rPr>
                              <m:t>𝑎</m:t>
                            </m:r>
                          </m:sup>
                        </m:sSup>
                      </m:den>
                    </m:f>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𝑅𝑇</m:t>
                            </m:r>
                          </m:e>
                        </m:d>
                      </m:e>
                      <m:sup>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𝑎</m:t>
                        </m:r>
                      </m:sup>
                    </m:sSup>
                  </m:oMath>
                </a14:m>
                <a:endParaRPr lang="en-US" b="0" dirty="0"/>
              </a:p>
              <a:p>
                <a:pPr>
                  <a:spcBef>
                    <a:spcPts val="0"/>
                  </a:spcBef>
                  <a:spcAft>
                    <a:spcPts val="4200"/>
                  </a:spcAft>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𝑅𝑇</m:t>
                              </m:r>
                            </m:e>
                          </m:d>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sup>
                      </m:sSup>
                    </m:oMath>
                  </m:oMathPara>
                </a14:m>
                <a:endParaRPr lang="en-US" b="0" dirty="0"/>
              </a:p>
              <a:p>
                <a:pPr>
                  <a:spcBef>
                    <a:spcPts val="0"/>
                  </a:spcBef>
                  <a:spcAft>
                    <a:spcPts val="3000"/>
                  </a:spcAft>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𝑛</m:t>
                      </m:r>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moles</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of</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gaseous</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products</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moles</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of</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gaseous</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reactants</m:t>
                      </m:r>
                    </m:oMath>
                  </m:oMathPara>
                </a14:m>
                <a:endParaRPr lang="en-US" sz="2400" b="0"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23190" y="1905000"/>
                <a:ext cx="9120810" cy="3794402"/>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984957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92250">
              <a:tabLst>
                <a:tab pos="1427163" algn="l"/>
              </a:tabLst>
            </a:pPr>
            <a:r>
              <a:rPr lang="en-US" dirty="0">
                <a:solidFill>
                  <a:schemeClr val="bg1"/>
                </a:solidFill>
              </a:rPr>
              <a:t>15.3</a:t>
            </a:r>
            <a:r>
              <a:rPr lang="en-US" dirty="0"/>
              <a:t>	</a:t>
            </a:r>
            <a:r>
              <a:rPr lang="en-US" dirty="0">
                <a:latin typeface="Calibri"/>
              </a:rPr>
              <a:t>Equilibrium Expressions (9)</a:t>
            </a:r>
            <a:endParaRPr lang="en-US" dirty="0"/>
          </a:p>
        </p:txBody>
      </p:sp>
      <p:sp>
        <p:nvSpPr>
          <p:cNvPr id="15" name="Text Placeholder 14"/>
          <p:cNvSpPr>
            <a:spLocks noGrp="1"/>
          </p:cNvSpPr>
          <p:nvPr>
            <p:ph type="body" sz="quarter" idx="22"/>
          </p:nvPr>
        </p:nvSpPr>
        <p:spPr/>
        <p:txBody>
          <a:bodyPr/>
          <a:lstStyle/>
          <a:p>
            <a:r>
              <a:rPr lang="en-US" dirty="0">
                <a:latin typeface="Calibri"/>
              </a:rPr>
              <a:t>Equilibrium Expressions Containing Only Gases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0" y="1676400"/>
                <a:ext cx="8839200" cy="3794402"/>
              </a:xfrm>
            </p:spPr>
            <p:txBody>
              <a:bodyPr/>
              <a:lstStyle/>
              <a:p>
                <a:pPr>
                  <a:spcAft>
                    <a:spcPts val="24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Br</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HBr</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b="0" dirty="0">
                  <a:ea typeface="Cambria Math" panose="02040503050406030204" pitchFamily="18" charset="0"/>
                </a:endParaRPr>
              </a:p>
              <a:p>
                <a:pPr>
                  <a:spcBef>
                    <a:spcPts val="0"/>
                  </a:spcBef>
                  <a:spcAft>
                    <a:spcPts val="24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0.08206 </m:t>
                                  </m:r>
                                  <m:r>
                                    <m:rPr>
                                      <m:sty m:val="p"/>
                                    </m:rPr>
                                    <a:rPr lang="en-US" b="0" i="0" smtClean="0">
                                      <a:latin typeface="Cambria Math" panose="02040503050406030204" pitchFamily="18" charset="0"/>
                                    </a:rPr>
                                    <m:t>L</m:t>
                                  </m:r>
                                  <m:r>
                                    <a:rPr lang="en-US" b="0" i="0" smtClean="0">
                                      <a:latin typeface="Cambria Math" panose="02040503050406030204" pitchFamily="18" charset="0"/>
                                    </a:rPr>
                                    <m:t>.</m:t>
                                  </m:r>
                                  <m:r>
                                    <m:rPr>
                                      <m:sty m:val="p"/>
                                    </m:rPr>
                                    <a:rPr lang="en-US" b="0" i="0" smtClean="0">
                                      <a:latin typeface="Cambria Math" panose="02040503050406030204" pitchFamily="18" charset="0"/>
                                    </a:rPr>
                                    <m:t>atm</m:t>
                                  </m:r>
                                  <m:r>
                                    <a:rPr lang="en-US" b="0" i="0" smtClean="0">
                                      <a:latin typeface="Cambria Math" panose="02040503050406030204" pitchFamily="18" charset="0"/>
                                    </a:rPr>
                                    <m:t>/</m:t>
                                  </m:r>
                                  <m:r>
                                    <m:rPr>
                                      <m:sty m:val="p"/>
                                    </m:rPr>
                                    <a:rPr lang="en-US" b="0" i="0" smtClean="0">
                                      <a:latin typeface="Cambria Math" panose="02040503050406030204" pitchFamily="18" charset="0"/>
                                    </a:rPr>
                                    <m:t>K</m:t>
                                  </m:r>
                                  <m:r>
                                    <a:rPr lang="en-US" b="0" i="0" smtClean="0">
                                      <a:latin typeface="Cambria Math" panose="02040503050406030204" pitchFamily="18" charset="0"/>
                                    </a:rPr>
                                    <m:t>.</m:t>
                                  </m:r>
                                  <m:r>
                                    <m:rPr>
                                      <m:sty m:val="p"/>
                                    </m:rPr>
                                    <a:rPr lang="en-US" b="0" i="0" smtClean="0">
                                      <a:latin typeface="Cambria Math" panose="02040503050406030204" pitchFamily="18" charset="0"/>
                                    </a:rPr>
                                    <m:t>mol</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e>
                          </m:d>
                        </m:e>
                        <m:sup>
                          <m:r>
                            <a:rPr lang="en-US" b="0" i="1" smtClean="0">
                              <a:latin typeface="Cambria Math" panose="02040503050406030204" pitchFamily="18" charset="0"/>
                              <a:ea typeface="Cambria Math" panose="02040503050406030204" pitchFamily="18" charset="0"/>
                            </a:rPr>
                            <m:t>°</m:t>
                          </m:r>
                        </m:sup>
                      </m:sSup>
                    </m:oMath>
                  </m:oMathPara>
                </a14:m>
                <a:endParaRPr lang="en-US" b="0" i="1" dirty="0">
                  <a:latin typeface="Cambria Math" panose="02040503050406030204" pitchFamily="18" charset="0"/>
                  <a:ea typeface="Cambria Math" panose="02040503050406030204" pitchFamily="18" charset="0"/>
                </a:endParaRPr>
              </a:p>
              <a:p>
                <a:pPr marL="1951038">
                  <a:spcBef>
                    <a:spcPts val="0"/>
                  </a:spcBef>
                  <a:spcAft>
                    <a:spcPts val="2400"/>
                  </a:spcAft>
                  <a:tabLst>
                    <a:tab pos="1997075" algn="l"/>
                  </a:tabLst>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oMath>
                  </m:oMathPara>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0" y="1676400"/>
                <a:ext cx="8839200" cy="3794402"/>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14774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1050"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15.5	Solution</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14400"/>
                <a:ext cx="8929255" cy="2425412"/>
              </a:xfrm>
            </p:spPr>
            <p:txBody>
              <a:bodyPr/>
              <a:lstStyle/>
              <a:p>
                <a:pPr>
                  <a:spcBef>
                    <a:spcPts val="0"/>
                  </a:spcBef>
                </a:pPr>
                <a:r>
                  <a:rPr lang="en-US" dirty="0"/>
                  <a:t>Write </a:t>
                </a:r>
                <a:r>
                  <a:rPr lang="en-US" i="1" dirty="0"/>
                  <a:t>K</a:t>
                </a:r>
                <a:r>
                  <a:rPr lang="en-US" i="1" baseline="-25000" dirty="0"/>
                  <a:t>P</a:t>
                </a:r>
                <a:r>
                  <a:rPr lang="en-US" i="1" dirty="0"/>
                  <a:t> </a:t>
                </a:r>
                <a:r>
                  <a:rPr lang="en-US" dirty="0"/>
                  <a:t>expressions for</a:t>
                </a:r>
              </a:p>
              <a:p>
                <a:pPr indent="2052638">
                  <a:spcBef>
                    <a:spcPts val="0"/>
                  </a:spcBef>
                </a:pPr>
                <a:r>
                  <a:rPr lang="en-US" dirty="0"/>
                  <a:t>(a)</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PCl</m:t>
                        </m:r>
                      </m:e>
                      <m:sub>
                        <m:r>
                          <a:rPr lang="en-US" b="0" i="0" smtClean="0">
                            <a:latin typeface="Cambria Math" panose="02040503050406030204" pitchFamily="18" charset="0"/>
                          </a:rPr>
                          <m:t>3</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CI</m:t>
                        </m:r>
                      </m:e>
                      <m:sub>
                        <m:r>
                          <a:rPr lang="en-US" b="0" i="1" smtClean="0">
                            <a:latin typeface="Cambria Math" panose="02040503050406030204" pitchFamily="18" charset="0"/>
                          </a:rPr>
                          <m:t>2</m:t>
                        </m:r>
                      </m:sub>
                    </m:sSub>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PCl</m:t>
                        </m:r>
                      </m:e>
                      <m:sub>
                        <m:r>
                          <a:rPr lang="en-US" b="0" i="0" smtClean="0">
                            <a:latin typeface="Cambria Math" panose="02040503050406030204" pitchFamily="18" charset="0"/>
                            <a:ea typeface="Cambria Math" panose="02040503050406030204" pitchFamily="18" charset="0"/>
                          </a:rPr>
                          <m:t>5</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a14:m>
                <a:endParaRPr lang="en-US" b="0" dirty="0">
                  <a:ea typeface="Cambria Math" panose="02040503050406030204" pitchFamily="18" charset="0"/>
                </a:endParaRPr>
              </a:p>
              <a:p>
                <a:pPr algn="ctr">
                  <a:spcBef>
                    <a:spcPts val="0"/>
                  </a:spcBef>
                  <a:spcAft>
                    <a:spcPts val="2000"/>
                  </a:spcAft>
                </a:pPr>
                <a:r>
                  <a:rPr lang="en-US" dirty="0"/>
                  <a:t>(b)</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0" smtClean="0">
                            <a:latin typeface="Cambria Math" panose="02040503050406030204" pitchFamily="18" charset="0"/>
                          </a:rPr>
                          <m:t>2</m:t>
                        </m:r>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H</m:t>
                        </m:r>
                      </m:e>
                      <m:sub>
                        <m:r>
                          <a:rPr lang="en-US" b="0" i="0" smtClean="0">
                            <a:latin typeface="Cambria Math" panose="02040503050406030204" pitchFamily="18" charset="0"/>
                            <a:ea typeface="Cambria Math" panose="02040503050406030204" pitchFamily="18" charset="0"/>
                          </a:rPr>
                          <m:t>2</m:t>
                        </m:r>
                      </m:sub>
                    </m:sSub>
                    <m:r>
                      <m:rPr>
                        <m:sty m:val="p"/>
                      </m:rPr>
                      <a:rPr lang="en-US" b="0" i="0" smtClean="0">
                        <a:latin typeface="Cambria Math" panose="02040503050406030204" pitchFamily="18" charset="0"/>
                        <a:ea typeface="Cambria Math" panose="02040503050406030204" pitchFamily="18" charset="0"/>
                      </a:rPr>
                      <m:t>O</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𝑙</m:t>
                        </m:r>
                      </m:e>
                    </m:d>
                  </m:oMath>
                </a14:m>
                <a:endParaRPr lang="en-US" b="0" dirty="0">
                  <a:ea typeface="Cambria Math" panose="02040503050406030204" pitchFamily="18" charset="0"/>
                </a:endParaRPr>
              </a:p>
              <a:p>
                <a:pPr algn="ctr">
                  <a:spcBef>
                    <a:spcPts val="0"/>
                  </a:spcBef>
                  <a:spcAft>
                    <a:spcPts val="2000"/>
                  </a:spcAft>
                </a:pPr>
                <a:r>
                  <a:rPr lang="en-US" dirty="0"/>
                  <a:t>(c)</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0"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0" smtClean="0">
                            <a:latin typeface="Cambria Math" panose="02040503050406030204" pitchFamily="18" charset="0"/>
                          </a:rPr>
                          <m:t>2</m:t>
                        </m:r>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HF</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a14:m>
                <a:endParaRPr lang="en-US" dirty="0"/>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14400"/>
                <a:ext cx="8929255" cy="2425412"/>
              </a:xfrm>
              <a:blipFill>
                <a:blip r:embed="rId2"/>
                <a:stretch>
                  <a:fillRect l="-1365" t="-22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 Placeholder 16"/>
              <p:cNvSpPr>
                <a:spLocks noGrp="1"/>
              </p:cNvSpPr>
              <p:nvPr>
                <p:ph type="body" sz="quarter" idx="23"/>
              </p:nvPr>
            </p:nvSpPr>
            <p:spPr>
              <a:xfrm>
                <a:off x="0" y="3505202"/>
                <a:ext cx="9074728" cy="2895598"/>
              </a:xfrm>
            </p:spPr>
            <p:txBody>
              <a:bodyPr/>
              <a:lstStyle/>
              <a:p>
                <a:pPr>
                  <a:spcBef>
                    <a:spcPts val="0"/>
                  </a:spcBef>
                  <a:spcAft>
                    <a:spcPts val="1800"/>
                  </a:spcAft>
                </a:pPr>
                <a:r>
                  <a:rPr lang="en-US" b="1" dirty="0">
                    <a:solidFill>
                      <a:srgbClr val="43638E"/>
                    </a:solidFill>
                  </a:rPr>
                  <a:t>Solution</a:t>
                </a:r>
                <a:endParaRPr lang="en-US" dirty="0">
                  <a:solidFill>
                    <a:srgbClr val="43638E"/>
                  </a:solidFill>
                </a:endParaRPr>
              </a:p>
              <a:p>
                <a:pPr algn="ctr">
                  <a:spcBef>
                    <a:spcPts val="0"/>
                  </a:spcBef>
                  <a:tabLst>
                    <a:tab pos="1652588" algn="l"/>
                    <a:tab pos="1941513" algn="l"/>
                  </a:tabLst>
                </a:pPr>
                <a:r>
                  <a:rPr lang="en-US" dirty="0"/>
                  <a:t>(a)</a:t>
                </a:r>
                <a14:m>
                  <m:oMath xmlns:m="http://schemas.openxmlformats.org/officeDocument/2006/math">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𝑃</m:t>
                        </m:r>
                      </m:sub>
                    </m:sSub>
                    <m:r>
                      <a:rPr lang="en-US" i="1">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sSub>
                                  <m:sSubPr>
                                    <m:ctrlPr>
                                      <a:rPr lang="en-US" i="1" smtClean="0">
                                        <a:latin typeface="Cambria Math" panose="02040503050406030204" pitchFamily="18" charset="0"/>
                                      </a:rPr>
                                    </m:ctrlPr>
                                  </m:sSubPr>
                                  <m:e>
                                    <m:r>
                                      <m:rPr>
                                        <m:sty m:val="p"/>
                                      </m:rPr>
                                      <a:rPr lang="en-US" i="0">
                                        <a:latin typeface="Cambria Math" panose="02040503050406030204" pitchFamily="18" charset="0"/>
                                      </a:rPr>
                                      <m:t>PC</m:t>
                                    </m:r>
                                    <m:r>
                                      <m:rPr>
                                        <m:sty m:val="p"/>
                                      </m:rPr>
                                      <a:rPr lang="en-US" b="0" i="0" smtClean="0">
                                        <a:latin typeface="Cambria Math" panose="02040503050406030204" pitchFamily="18" charset="0"/>
                                      </a:rPr>
                                      <m:t>l</m:t>
                                    </m:r>
                                  </m:e>
                                  <m:sub>
                                    <m:r>
                                      <a:rPr lang="en-US" i="0">
                                        <a:latin typeface="Cambria Math" panose="02040503050406030204" pitchFamily="18" charset="0"/>
                                      </a:rPr>
                                      <m:t>5</m:t>
                                    </m:r>
                                  </m:sub>
                                </m:sSub>
                              </m:sub>
                            </m:sSub>
                          </m:e>
                        </m:d>
                      </m:num>
                      <m:den>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i="0">
                                        <a:latin typeface="Cambria Math" panose="02040503050406030204" pitchFamily="18" charset="0"/>
                                      </a:rPr>
                                      <m:t>PC</m:t>
                                    </m:r>
                                    <m:r>
                                      <m:rPr>
                                        <m:sty m:val="p"/>
                                      </m:rPr>
                                      <a:rPr lang="en-US" b="0" i="0" smtClean="0">
                                        <a:latin typeface="Cambria Math" panose="02040503050406030204" pitchFamily="18" charset="0"/>
                                      </a:rPr>
                                      <m:t>l</m:t>
                                    </m:r>
                                  </m:e>
                                  <m:sub>
                                    <m:r>
                                      <a:rPr lang="en-US" i="0">
                                        <a:latin typeface="Cambria Math" panose="02040503050406030204" pitchFamily="18" charset="0"/>
                                      </a:rPr>
                                      <m:t>3</m:t>
                                    </m:r>
                                  </m:sub>
                                </m:sSub>
                              </m:sub>
                            </m:sSub>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i="0">
                                        <a:latin typeface="Cambria Math" panose="02040503050406030204" pitchFamily="18" charset="0"/>
                                      </a:rPr>
                                      <m:t>C</m:t>
                                    </m:r>
                                    <m:r>
                                      <m:rPr>
                                        <m:sty m:val="p"/>
                                      </m:rPr>
                                      <a:rPr lang="en-US" b="0" i="0" smtClean="0">
                                        <a:latin typeface="Cambria Math" panose="02040503050406030204" pitchFamily="18" charset="0"/>
                                      </a:rPr>
                                      <m:t>l</m:t>
                                    </m:r>
                                  </m:e>
                                  <m:sub>
                                    <m:r>
                                      <a:rPr lang="en-US" i="0">
                                        <a:latin typeface="Cambria Math" panose="02040503050406030204" pitchFamily="18" charset="0"/>
                                      </a:rPr>
                                      <m:t>2</m:t>
                                    </m:r>
                                  </m:sub>
                                </m:sSub>
                              </m:sub>
                            </m:sSub>
                          </m:e>
                        </m:d>
                      </m:den>
                    </m:f>
                  </m:oMath>
                </a14:m>
                <a:r>
                  <a:rPr lang="en-US" dirty="0"/>
                  <a:t>	(b)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𝑃</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sub>
                            </m:sSub>
                          </m:e>
                        </m:d>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0" i="1" smtClean="0">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ub>
                                </m:sSub>
                              </m:e>
                            </m:d>
                          </m:e>
                          <m:sup>
                            <m:r>
                              <a:rPr lang="en-US" b="0" i="1" smtClean="0">
                                <a:latin typeface="Cambria Math" panose="02040503050406030204" pitchFamily="18" charset="0"/>
                              </a:rPr>
                              <m:t>2</m:t>
                            </m:r>
                          </m:sup>
                        </m:sSup>
                      </m:den>
                    </m:f>
                  </m:oMath>
                </a14:m>
                <a:endParaRPr lang="en-US" b="0" dirty="0"/>
              </a:p>
              <a:p>
                <a:pPr algn="ctr"/>
                <a:r>
                  <a:rPr lang="en-US" dirty="0"/>
                  <a:t>(c)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𝑃</m:t>
                        </m:r>
                      </m:sub>
                    </m:sSub>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r>
                                      <m:rPr>
                                        <m:sty m:val="p"/>
                                      </m:rPr>
                                      <a:rPr lang="en-US" i="0">
                                        <a:latin typeface="Cambria Math" panose="02040503050406030204" pitchFamily="18" charset="0"/>
                                      </a:rPr>
                                      <m:t>HF</m:t>
                                    </m:r>
                                  </m:sub>
                                </m:sSub>
                              </m:e>
                            </m:d>
                          </m:e>
                          <m:sup>
                            <m:r>
                              <a:rPr lang="en-US" i="1">
                                <a:latin typeface="Cambria Math" panose="02040503050406030204" pitchFamily="18" charset="0"/>
                              </a:rPr>
                              <m:t>2</m:t>
                            </m:r>
                          </m:sup>
                        </m:sSup>
                      </m:num>
                      <m:den>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i="0">
                                        <a:latin typeface="Cambria Math" panose="02040503050406030204" pitchFamily="18" charset="0"/>
                                      </a:rPr>
                                      <m:t>F</m:t>
                                    </m:r>
                                  </m:e>
                                  <m:sub>
                                    <m:r>
                                      <a:rPr lang="en-US" i="0">
                                        <a:latin typeface="Cambria Math" panose="02040503050406030204" pitchFamily="18" charset="0"/>
                                      </a:rPr>
                                      <m:t>2</m:t>
                                    </m:r>
                                  </m:sub>
                                </m:sSub>
                              </m:sub>
                            </m:sSub>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𝑃</m:t>
                                </m:r>
                              </m:e>
                              <m:sub>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i="0">
                                        <a:latin typeface="Cambria Math" panose="02040503050406030204" pitchFamily="18" charset="0"/>
                                      </a:rPr>
                                      <m:t>2</m:t>
                                    </m:r>
                                  </m:sub>
                                </m:sSub>
                              </m:sub>
                            </m:sSub>
                          </m:e>
                        </m:d>
                      </m:den>
                    </m:f>
                  </m:oMath>
                </a14:m>
                <a:endParaRPr lang="en-US" dirty="0"/>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3"/>
              </p:nvPr>
            </p:nvSpPr>
            <p:spPr>
              <a:xfrm>
                <a:off x="0" y="3505202"/>
                <a:ext cx="9074728" cy="2895598"/>
              </a:xfrm>
              <a:blipFill>
                <a:blip r:embed="rId3"/>
                <a:stretch>
                  <a:fillRect l="-1343" t="-1895"/>
                </a:stretch>
              </a:blipFill>
            </p:spPr>
            <p:txBody>
              <a:bodyPr/>
              <a:lstStyle/>
              <a:p>
                <a:r>
                  <a:rPr lang="en-US">
                    <a:noFill/>
                  </a:rPr>
                  <a:t> </a:t>
                </a:r>
              </a:p>
            </p:txBody>
          </p:sp>
        </mc:Fallback>
      </mc:AlternateContent>
    </p:spTree>
    <p:extLst>
      <p:ext uri="{BB962C8B-B14F-4D97-AF65-F5344CB8AC3E}">
        <p14:creationId xmlns:p14="http://schemas.microsoft.com/office/powerpoint/2010/main" val="18643299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52400" y="228600"/>
            <a:ext cx="8915400" cy="533400"/>
          </a:xfrm>
        </p:spPr>
        <p:txBody>
          <a:bodyPr/>
          <a:lstStyle/>
          <a:p>
            <a:pPr defTabSz="892175">
              <a:tabLst>
                <a:tab pos="3255963"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15.6	Setup</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23734" y="914400"/>
                <a:ext cx="8929255" cy="5093743"/>
              </a:xfrm>
            </p:spPr>
            <p:txBody>
              <a:bodyPr/>
              <a:lstStyle/>
              <a:p>
                <a:pPr>
                  <a:spcBef>
                    <a:spcPts val="0"/>
                  </a:spcBef>
                  <a:spcAft>
                    <a:spcPts val="2800"/>
                  </a:spcAft>
                </a:pPr>
                <a:r>
                  <a:rPr lang="en-US" dirty="0"/>
                  <a:t>The equilibrium constant, </a:t>
                </a:r>
                <a:r>
                  <a:rPr lang="en-US" i="1" dirty="0"/>
                  <a:t>K</a:t>
                </a:r>
                <a:r>
                  <a:rPr lang="en-US" baseline="-25000" dirty="0"/>
                  <a:t>c</a:t>
                </a:r>
                <a:r>
                  <a:rPr lang="en-US" dirty="0"/>
                  <a:t>, for the reaction</a:t>
                </a:r>
              </a:p>
              <a:p>
                <a:pPr>
                  <a:spcBef>
                    <a:spcPts val="0"/>
                  </a:spcBef>
                  <a:spcAft>
                    <a:spcPts val="2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NO</m:t>
                          </m:r>
                        </m:e>
                        <m:sub>
                          <m:r>
                            <a:rPr lang="en-US" b="0" i="0" smtClean="0">
                              <a:latin typeface="Cambria Math" panose="02040503050406030204" pitchFamily="18" charset="0"/>
                              <a:ea typeface="Cambria Math" panose="02040503050406030204" pitchFamily="18" charset="0"/>
                            </a:rPr>
                            <m:t>2</m:t>
                          </m:r>
                        </m:sub>
                      </m:sSub>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dirty="0"/>
              </a:p>
              <a:p>
                <a:pPr>
                  <a:spcBef>
                    <a:spcPts val="0"/>
                  </a:spcBef>
                  <a:spcAft>
                    <a:spcPts val="1800"/>
                  </a:spcAft>
                </a:pPr>
                <a:r>
                  <a:rPr lang="en-US" dirty="0"/>
                  <a:t>is </a:t>
                </a:r>
                <a14:m>
                  <m:oMath xmlns:m="http://schemas.openxmlformats.org/officeDocument/2006/math">
                    <m:r>
                      <a:rPr lang="en-US" i="1">
                        <a:latin typeface="Cambria Math" panose="02040503050406030204" pitchFamily="18" charset="0"/>
                      </a:rPr>
                      <m:t>4.63</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oMath>
                </a14:m>
                <a:r>
                  <a:rPr lang="en-US" dirty="0"/>
                  <a:t> at 25°C. What is the value of </a:t>
                </a:r>
                <a:r>
                  <a:rPr lang="en-US" i="1" dirty="0"/>
                  <a:t>K</a:t>
                </a:r>
                <a:r>
                  <a:rPr lang="en-US" i="1" baseline="-25000" dirty="0"/>
                  <a:t>P</a:t>
                </a:r>
                <a:r>
                  <a:rPr lang="en-US" i="1" dirty="0"/>
                  <a:t> </a:t>
                </a:r>
                <a:r>
                  <a:rPr lang="en-US" dirty="0"/>
                  <a:t>at this temperature? </a:t>
                </a:r>
              </a:p>
              <a:p>
                <a:pPr defTabSz="1169988">
                  <a:spcBef>
                    <a:spcPts val="0"/>
                  </a:spcBef>
                  <a:spcAft>
                    <a:spcPts val="2400"/>
                  </a:spcAft>
                  <a:tabLst>
                    <a:tab pos="1716088" algn="l"/>
                    <a:tab pos="2679700" algn="l"/>
                  </a:tabLst>
                </a:pPr>
                <a:r>
                  <a:rPr lang="en-US" b="1" dirty="0">
                    <a:solidFill>
                      <a:srgbClr val="4F74A7"/>
                    </a:solidFill>
                  </a:rPr>
                  <a:t>Setup		</a:t>
                </a: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𝑛</m:t>
                    </m:r>
                    <m:r>
                      <a:rPr lang="en-US" b="0" i="1" smtClean="0">
                        <a:solidFill>
                          <a:schemeClr val="tx1"/>
                        </a:solidFill>
                        <a:latin typeface="Cambria Math" panose="02040503050406030204" pitchFamily="18" charset="0"/>
                        <a:ea typeface="Cambria Math" panose="02040503050406030204" pitchFamily="18" charset="0"/>
                      </a:rPr>
                      <m:t>=2</m:t>
                    </m:r>
                    <m:d>
                      <m:dPr>
                        <m:ctrlPr>
                          <a:rPr lang="en-US" i="1" smtClean="0">
                            <a:solidFill>
                              <a:schemeClr val="tx1"/>
                            </a:solidFill>
                            <a:latin typeface="Cambria Math" panose="02040503050406030204" pitchFamily="18" charset="0"/>
                            <a:ea typeface="Cambria Math" panose="02040503050406030204" pitchFamily="18" charset="0"/>
                          </a:rPr>
                        </m:ctrlPr>
                      </m:dPr>
                      <m:e>
                        <m:sSub>
                          <m:sSubPr>
                            <m:ctrlPr>
                              <a:rPr lang="en-US" i="1" smtClean="0">
                                <a:solidFill>
                                  <a:schemeClr val="tx1"/>
                                </a:solidFill>
                                <a:latin typeface="Cambria Math" panose="02040503050406030204" pitchFamily="18" charset="0"/>
                                <a:ea typeface="Cambria Math" panose="02040503050406030204" pitchFamily="18" charset="0"/>
                              </a:rPr>
                            </m:ctrlPr>
                          </m:sSubPr>
                          <m:e>
                            <m:r>
                              <m:rPr>
                                <m:sty m:val="p"/>
                              </m:rPr>
                              <a:rPr lang="en-US" b="0" i="0" smtClean="0">
                                <a:solidFill>
                                  <a:schemeClr val="tx1"/>
                                </a:solidFill>
                                <a:latin typeface="Cambria Math" panose="02040503050406030204" pitchFamily="18" charset="0"/>
                                <a:ea typeface="Cambria Math" panose="02040503050406030204" pitchFamily="18" charset="0"/>
                              </a:rPr>
                              <m:t>NO</m:t>
                            </m:r>
                          </m:e>
                          <m:sub>
                            <m:r>
                              <a:rPr lang="en-US" b="0" i="1" smtClean="0">
                                <a:solidFill>
                                  <a:schemeClr val="tx1"/>
                                </a:solidFill>
                                <a:latin typeface="Cambria Math" panose="02040503050406030204" pitchFamily="18" charset="0"/>
                                <a:ea typeface="Cambria Math" panose="02040503050406030204" pitchFamily="18" charset="0"/>
                              </a:rPr>
                              <m:t>2</m:t>
                            </m:r>
                          </m:sub>
                        </m:sSub>
                      </m:e>
                    </m:d>
                    <m:r>
                      <a:rPr lang="en-US" b="0" i="1" smtClean="0">
                        <a:solidFill>
                          <a:schemeClr val="tx1"/>
                        </a:solidFill>
                        <a:latin typeface="Cambria Math" panose="02040503050406030204" pitchFamily="18" charset="0"/>
                        <a:ea typeface="Cambria Math" panose="02040503050406030204" pitchFamily="18" charset="0"/>
                      </a:rPr>
                      <m:t>−1</m:t>
                    </m:r>
                    <m:d>
                      <m:dPr>
                        <m:ctrlPr>
                          <a:rPr lang="en-US" i="1" smtClean="0">
                            <a:solidFill>
                              <a:schemeClr val="tx1"/>
                            </a:solidFill>
                            <a:latin typeface="Cambria Math" panose="02040503050406030204" pitchFamily="18" charset="0"/>
                            <a:ea typeface="Cambria Math" panose="02040503050406030204" pitchFamily="18" charset="0"/>
                          </a:rPr>
                        </m:ctrlPr>
                      </m:dPr>
                      <m:e>
                        <m:sSub>
                          <m:sSubPr>
                            <m:ctrlPr>
                              <a:rPr lang="en-US" i="1" smtClean="0">
                                <a:solidFill>
                                  <a:schemeClr val="tx1"/>
                                </a:solidFill>
                                <a:latin typeface="Cambria Math" panose="02040503050406030204" pitchFamily="18" charset="0"/>
                                <a:ea typeface="Cambria Math" panose="02040503050406030204" pitchFamily="18" charset="0"/>
                              </a:rPr>
                            </m:ctrlPr>
                          </m:sSubPr>
                          <m:e>
                            <m:r>
                              <m:rPr>
                                <m:sty m:val="p"/>
                              </m:rPr>
                              <a:rPr lang="en-US" b="0" i="0" smtClean="0">
                                <a:solidFill>
                                  <a:schemeClr val="tx1"/>
                                </a:solidFill>
                                <a:latin typeface="Cambria Math" panose="02040503050406030204" pitchFamily="18" charset="0"/>
                                <a:ea typeface="Cambria Math" panose="02040503050406030204" pitchFamily="18" charset="0"/>
                              </a:rPr>
                              <m:t>N</m:t>
                            </m:r>
                          </m:e>
                          <m:sub>
                            <m:r>
                              <a:rPr lang="en-US" b="0" i="0" smtClean="0">
                                <a:solidFill>
                                  <a:schemeClr val="tx1"/>
                                </a:solidFill>
                                <a:latin typeface="Cambria Math" panose="02040503050406030204" pitchFamily="18" charset="0"/>
                                <a:ea typeface="Cambria Math" panose="02040503050406030204" pitchFamily="18" charset="0"/>
                              </a:rPr>
                              <m:t>2</m:t>
                            </m:r>
                          </m:sub>
                        </m:sSub>
                        <m:sSub>
                          <m:sSubPr>
                            <m:ctrlPr>
                              <a:rPr lang="en-US" i="1" smtClean="0">
                                <a:solidFill>
                                  <a:schemeClr val="tx1"/>
                                </a:solidFill>
                                <a:latin typeface="Cambria Math" panose="02040503050406030204" pitchFamily="18" charset="0"/>
                                <a:ea typeface="Cambria Math" panose="02040503050406030204" pitchFamily="18" charset="0"/>
                              </a:rPr>
                            </m:ctrlPr>
                          </m:sSubPr>
                          <m:e>
                            <m:r>
                              <m:rPr>
                                <m:sty m:val="p"/>
                              </m:rPr>
                              <a:rPr lang="en-US" b="0" i="0" smtClean="0">
                                <a:solidFill>
                                  <a:schemeClr val="tx1"/>
                                </a:solidFill>
                                <a:latin typeface="Cambria Math" panose="02040503050406030204" pitchFamily="18" charset="0"/>
                                <a:ea typeface="Cambria Math" panose="02040503050406030204" pitchFamily="18" charset="0"/>
                              </a:rPr>
                              <m:t>O</m:t>
                            </m:r>
                          </m:e>
                          <m:sub>
                            <m:r>
                              <a:rPr lang="en-US" b="0" i="0" smtClean="0">
                                <a:solidFill>
                                  <a:schemeClr val="tx1"/>
                                </a:solidFill>
                                <a:latin typeface="Cambria Math" panose="02040503050406030204" pitchFamily="18" charset="0"/>
                                <a:ea typeface="Cambria Math" panose="02040503050406030204" pitchFamily="18" charset="0"/>
                              </a:rPr>
                              <m:t>4</m:t>
                            </m:r>
                          </m:sub>
                        </m:sSub>
                      </m:e>
                    </m:d>
                    <m:r>
                      <a:rPr lang="en-US" b="0" i="1" smtClean="0">
                        <a:solidFill>
                          <a:schemeClr val="tx1"/>
                        </a:solidFill>
                        <a:latin typeface="Cambria Math" panose="02040503050406030204" pitchFamily="18" charset="0"/>
                        <a:ea typeface="Cambria Math" panose="02040503050406030204" pitchFamily="18" charset="0"/>
                      </a:rPr>
                      <m:t>=1</m:t>
                    </m:r>
                  </m:oMath>
                </a14:m>
                <a:endParaRPr lang="en-US" dirty="0">
                  <a:solidFill>
                    <a:schemeClr val="tx1"/>
                  </a:solidFill>
                </a:endParaRPr>
              </a:p>
              <a:p>
                <a:pPr>
                  <a:spcBef>
                    <a:spcPts val="0"/>
                  </a:spcBef>
                  <a:spcAft>
                    <a:spcPts val="1200"/>
                  </a:spcAft>
                </a:pPr>
                <a:r>
                  <a:rPr lang="en-US" b="1" dirty="0">
                    <a:solidFill>
                      <a:srgbClr val="4F74A7"/>
                    </a:solidFill>
                  </a:rPr>
                  <a:t>Solution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a:rPr lang="en-US" b="0" i="1" smtClean="0">
                            <a:solidFill>
                              <a:schemeClr val="tx1"/>
                            </a:solidFill>
                            <a:latin typeface="Cambria Math" panose="02040503050406030204" pitchFamily="18" charset="0"/>
                          </a:rPr>
                          <m:t>𝑃</m:t>
                        </m:r>
                      </m:sub>
                    </m:sSub>
                    <m:r>
                      <a:rPr lang="en-US" b="0" i="1" smtClean="0">
                        <a:solidFill>
                          <a:schemeClr val="tx1"/>
                        </a:solidFill>
                        <a:latin typeface="Cambria Math" panose="02040503050406030204" pitchFamily="18" charset="0"/>
                      </a:rPr>
                      <m:t>=</m:t>
                    </m:r>
                    <m:d>
                      <m:dPr>
                        <m:begChr m:val="["/>
                        <m:endChr m:val="]"/>
                        <m:ctrlPr>
                          <a:rPr lang="en-US" i="1" smtClean="0">
                            <a:solidFill>
                              <a:schemeClr val="tx1"/>
                            </a:solidFill>
                            <a:latin typeface="Cambria Math" panose="02040503050406030204" pitchFamily="18" charset="0"/>
                          </a:rPr>
                        </m:ctrlPr>
                      </m:dPr>
                      <m:e>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𝐾</m:t>
                            </m:r>
                          </m:e>
                          <m:sub>
                            <m:r>
                              <a:rPr lang="en-US" b="0" i="1" smtClean="0">
                                <a:solidFill>
                                  <a:schemeClr val="tx1"/>
                                </a:solidFill>
                                <a:latin typeface="Cambria Math" panose="02040503050406030204" pitchFamily="18" charset="0"/>
                              </a:rPr>
                              <m:t>𝑐</m:t>
                            </m:r>
                          </m:sub>
                        </m:sSub>
                        <m:d>
                          <m:dPr>
                            <m:ctrlPr>
                              <a:rPr lang="en-US" i="1" smtClean="0">
                                <a:solidFill>
                                  <a:schemeClr val="tx1"/>
                                </a:solidFill>
                                <a:latin typeface="Cambria Math" panose="02040503050406030204" pitchFamily="18" charset="0"/>
                              </a:rPr>
                            </m:ctrlPr>
                          </m:dPr>
                          <m:e>
                            <m:f>
                              <m:fPr>
                                <m:ctrlPr>
                                  <a:rPr lang="en-US"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0.08206 </m:t>
                                </m:r>
                                <m:r>
                                  <m:rPr>
                                    <m:sty m:val="p"/>
                                  </m:rPr>
                                  <a:rPr lang="en-US" b="0" i="0" smtClean="0">
                                    <a:solidFill>
                                      <a:schemeClr val="tx1"/>
                                    </a:solidFill>
                                    <a:latin typeface="Cambria Math" panose="02040503050406030204" pitchFamily="18" charset="0"/>
                                  </a:rPr>
                                  <m:t>L</m:t>
                                </m:r>
                                <m:r>
                                  <a:rPr lang="en-US" b="0" i="1"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atm</m:t>
                                </m:r>
                              </m:num>
                              <m:den>
                                <m:r>
                                  <m:rPr>
                                    <m:sty m:val="p"/>
                                  </m:rPr>
                                  <a:rPr lang="en-US" b="0" i="0" smtClean="0">
                                    <a:solidFill>
                                      <a:schemeClr val="tx1"/>
                                    </a:solidFill>
                                    <a:latin typeface="Cambria Math" panose="02040503050406030204" pitchFamily="18" charset="0"/>
                                  </a:rPr>
                                  <m:t>K</m:t>
                                </m:r>
                                <m:r>
                                  <a:rPr lang="en-US" b="0" i="0"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mol</m:t>
                                </m:r>
                              </m:den>
                            </m:f>
                          </m:e>
                        </m:d>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𝑇</m:t>
                        </m:r>
                      </m:e>
                    </m:d>
                  </m:oMath>
                </a14:m>
                <a:endParaRPr lang="en-US" dirty="0">
                  <a:solidFill>
                    <a:schemeClr val="tx1"/>
                  </a:solidFill>
                </a:endParaRPr>
              </a:p>
              <a:p>
                <a:pPr>
                  <a:spcBef>
                    <a:spcPts val="0"/>
                  </a:spcBef>
                  <a:spcAft>
                    <a:spcPts val="1200"/>
                  </a:spcAft>
                </a:pPr>
                <a:r>
                  <a:rPr lang="en-US" dirty="0">
                    <a:solidFill>
                      <a:schemeClr val="tx1"/>
                    </a:solidFill>
                  </a:rPr>
                  <a:t>			</a:t>
                </a:r>
                <a14:m>
                  <m:oMath xmlns:m="http://schemas.openxmlformats.org/officeDocument/2006/math">
                    <m:r>
                      <a:rPr lang="en-US" b="0" i="1" smtClean="0">
                        <a:solidFill>
                          <a:schemeClr val="tx1"/>
                        </a:solidFill>
                        <a:latin typeface="Cambria Math" panose="02040503050406030204" pitchFamily="18" charset="0"/>
                      </a:rPr>
                      <m:t>=</m:t>
                    </m:r>
                    <m:d>
                      <m:dPr>
                        <m:ctrlPr>
                          <a:rPr lang="en-US"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4.63</m:t>
                        </m:r>
                        <m:r>
                          <a:rPr lang="en-US" b="0" i="1" smtClean="0">
                            <a:solidFill>
                              <a:schemeClr val="tx1"/>
                            </a:solidFill>
                            <a:latin typeface="Cambria Math" panose="02040503050406030204" pitchFamily="18" charset="0"/>
                            <a:ea typeface="Cambria Math" panose="02040503050406030204" pitchFamily="18" charset="0"/>
                          </a:rPr>
                          <m:t>×</m:t>
                        </m:r>
                        <m:sSup>
                          <m:sSupPr>
                            <m:ctrlPr>
                              <a:rPr lang="en-US" i="1" smtClean="0">
                                <a:solidFill>
                                  <a:schemeClr val="tx1"/>
                                </a:solidFill>
                                <a:latin typeface="Cambria Math" panose="02040503050406030204" pitchFamily="18" charset="0"/>
                                <a:ea typeface="Cambria Math" panose="02040503050406030204" pitchFamily="18" charset="0"/>
                              </a:rPr>
                            </m:ctrlPr>
                          </m:sSupPr>
                          <m:e>
                            <m:r>
                              <a:rPr lang="en-US" b="0" i="1" smtClean="0">
                                <a:solidFill>
                                  <a:schemeClr val="tx1"/>
                                </a:solidFill>
                                <a:latin typeface="Cambria Math" panose="02040503050406030204" pitchFamily="18" charset="0"/>
                                <a:ea typeface="Cambria Math" panose="02040503050406030204" pitchFamily="18" charset="0"/>
                              </a:rPr>
                              <m:t>10</m:t>
                            </m:r>
                          </m:e>
                          <m:sup>
                            <m:r>
                              <a:rPr lang="en-US" b="0" i="1" smtClean="0">
                                <a:solidFill>
                                  <a:schemeClr val="tx1"/>
                                </a:solidFill>
                                <a:latin typeface="Cambria Math" panose="02040503050406030204" pitchFamily="18" charset="0"/>
                                <a:ea typeface="Cambria Math" panose="02040503050406030204" pitchFamily="18" charset="0"/>
                              </a:rPr>
                              <m:t>−3</m:t>
                            </m:r>
                          </m:sup>
                        </m:sSup>
                      </m:e>
                    </m:d>
                    <m:d>
                      <m:dPr>
                        <m:ctrlPr>
                          <a:rPr lang="en-US"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0.08206</m:t>
                        </m:r>
                        <m:r>
                          <a:rPr lang="en-US" b="0" i="1" smtClean="0">
                            <a:solidFill>
                              <a:schemeClr val="tx1"/>
                            </a:solidFill>
                            <a:latin typeface="Cambria Math" panose="02040503050406030204" pitchFamily="18" charset="0"/>
                            <a:ea typeface="Cambria Math" panose="02040503050406030204" pitchFamily="18" charset="0"/>
                          </a:rPr>
                          <m:t>×298</m:t>
                        </m:r>
                      </m:e>
                    </m:d>
                  </m:oMath>
                </a14:m>
                <a:endParaRPr lang="en-US" dirty="0">
                  <a:solidFill>
                    <a:schemeClr val="tx1"/>
                  </a:solidFill>
                </a:endParaRPr>
              </a:p>
              <a:p>
                <a:pPr>
                  <a:spcBef>
                    <a:spcPts val="0"/>
                  </a:spcBef>
                </a:pPr>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0.113</m:t>
                    </m:r>
                  </m:oMath>
                </a14:m>
                <a:endParaRPr lang="en-US" dirty="0">
                  <a:solidFill>
                    <a:schemeClr val="tx1"/>
                  </a:solidFill>
                </a:endParaRPr>
              </a:p>
              <a:p>
                <a:pPr>
                  <a:spcBef>
                    <a:spcPts val="0"/>
                  </a:spcBef>
                </a:pPr>
                <a:r>
                  <a:rPr lang="en-US" dirty="0"/>
                  <a:t>			</a:t>
                </a:r>
                <a:endParaRPr lang="en-US" dirty="0">
                  <a:solidFill>
                    <a:schemeClr val="tx1"/>
                  </a:solidFill>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23734" y="914400"/>
                <a:ext cx="8929255" cy="5093743"/>
              </a:xfrm>
              <a:blipFill>
                <a:blip r:embed="rId2"/>
                <a:stretch>
                  <a:fillRect l="-1433" t="-1077" b="-718"/>
                </a:stretch>
              </a:blipFill>
            </p:spPr>
            <p:txBody>
              <a:bodyPr/>
              <a:lstStyle/>
              <a:p>
                <a:r>
                  <a:rPr lang="en-US">
                    <a:noFill/>
                  </a:rPr>
                  <a:t> </a:t>
                </a:r>
              </a:p>
            </p:txBody>
          </p:sp>
        </mc:Fallback>
      </mc:AlternateContent>
    </p:spTree>
    <p:extLst>
      <p:ext uri="{BB962C8B-B14F-4D97-AF65-F5344CB8AC3E}">
        <p14:creationId xmlns:p14="http://schemas.microsoft.com/office/powerpoint/2010/main" val="292354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a:xfrm>
            <a:off x="0" y="0"/>
            <a:ext cx="8686800" cy="517801"/>
          </a:xfrm>
        </p:spPr>
        <p:txBody>
          <a:bodyPr/>
          <a:lstStyle/>
          <a:p>
            <a:pPr marL="290513" indent="0">
              <a:tabLst>
                <a:tab pos="1427163" algn="l"/>
              </a:tabLst>
            </a:pPr>
            <a:r>
              <a:rPr lang="en-US" dirty="0">
                <a:solidFill>
                  <a:schemeClr val="bg1"/>
                </a:solidFill>
              </a:rPr>
              <a:t>15.1</a:t>
            </a:r>
            <a:r>
              <a:rPr lang="en-US" dirty="0"/>
              <a:t>	</a:t>
            </a:r>
            <a:r>
              <a:rPr lang="en-US" dirty="0">
                <a:latin typeface="Calibri"/>
              </a:rPr>
              <a:t>The Concept of Equilibrium (1)</a:t>
            </a:r>
            <a:endParaRPr lang="en-US" dirty="0"/>
          </a:p>
        </p:txBody>
      </p:sp>
      <p:sp>
        <p:nvSpPr>
          <p:cNvPr id="23" name="Text Placeholder 22"/>
          <p:cNvSpPr>
            <a:spLocks noGrp="1"/>
          </p:cNvSpPr>
          <p:nvPr>
            <p:ph type="body" sz="quarter" idx="22"/>
          </p:nvPr>
        </p:nvSpPr>
        <p:spPr>
          <a:xfrm>
            <a:off x="8676" y="1066800"/>
            <a:ext cx="9120809" cy="609601"/>
          </a:xfrm>
        </p:spPr>
        <p:txBody>
          <a:bodyPr/>
          <a:lstStyle/>
          <a:p>
            <a:r>
              <a:rPr lang="en-US" dirty="0">
                <a:solidFill>
                  <a:srgbClr val="4F74A7"/>
                </a:solidFill>
                <a:latin typeface="Calibri"/>
              </a:rPr>
              <a:t>The Concept of Equilibrium</a:t>
            </a:r>
          </a:p>
        </p:txBody>
      </p:sp>
      <mc:AlternateContent xmlns:mc="http://schemas.openxmlformats.org/markup-compatibility/2006" xmlns:a14="http://schemas.microsoft.com/office/drawing/2010/main">
        <mc:Choice Requires="a14">
          <p:sp>
            <p:nvSpPr>
              <p:cNvPr id="24" name="Content Placeholder 23"/>
              <p:cNvSpPr>
                <a:spLocks noGrp="1"/>
              </p:cNvSpPr>
              <p:nvPr>
                <p:ph sz="quarter" idx="24"/>
              </p:nvPr>
            </p:nvSpPr>
            <p:spPr>
              <a:xfrm>
                <a:off x="0" y="1600200"/>
                <a:ext cx="9120810" cy="3794402"/>
              </a:xfrm>
            </p:spPr>
            <p:txBody>
              <a:bodyPr/>
              <a:lstStyle/>
              <a:p>
                <a:pPr>
                  <a:spcBef>
                    <a:spcPts val="200"/>
                  </a:spcBef>
                  <a:spcAft>
                    <a:spcPts val="2800"/>
                  </a:spcAft>
                </a:pPr>
                <a:r>
                  <a:rPr lang="en-US" dirty="0"/>
                  <a:t>A system in which both forward and reverse processes are occurring at the same rate is at </a:t>
                </a:r>
                <a:r>
                  <a:rPr lang="en-US" b="1" i="1" dirty="0"/>
                  <a:t>equilibrium. </a:t>
                </a:r>
              </a:p>
              <a:p>
                <a:pPr>
                  <a:spcBef>
                    <a:spcPts val="200"/>
                  </a:spcBef>
                  <a:spcAft>
                    <a:spcPts val="2800"/>
                  </a:spcAft>
                </a:pPr>
                <a:r>
                  <a:rPr lang="en-US" b="1" i="1" dirty="0"/>
                  <a:t>			</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NO</m:t>
                        </m:r>
                      </m:e>
                      <m:sub>
                        <m:r>
                          <a:rPr lang="en-US" b="0" i="1" smtClean="0">
                            <a:latin typeface="Cambria Math" panose="02040503050406030204" pitchFamily="18" charset="0"/>
                            <a:ea typeface="Cambria Math" panose="02040503050406030204" pitchFamily="18" charset="0"/>
                          </a:rPr>
                          <m:t>2</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a14:m>
                <a:endParaRPr lang="en-US" i="1" dirty="0">
                  <a:ea typeface="Cambria Math" panose="02040503050406030204" pitchFamily="18" charset="0"/>
                </a:endParaRPr>
              </a:p>
              <a:p>
                <a:pPr indent="347663" defTabSz="833438">
                  <a:spcBef>
                    <a:spcPts val="200"/>
                  </a:spcBef>
                  <a:spcAft>
                    <a:spcPts val="2800"/>
                  </a:spcAft>
                  <a:tabLst>
                    <a:tab pos="3208338" algn="l"/>
                  </a:tabLst>
                </a:pPr>
                <a:r>
                  <a:rPr lang="en-US" sz="2700" dirty="0"/>
                  <a:t> </a:t>
                </a:r>
                <a14:m>
                  <m:oMath xmlns:m="http://schemas.openxmlformats.org/officeDocument/2006/math">
                    <m:sSub>
                      <m:sSubPr>
                        <m:ctrlPr>
                          <a:rPr lang="en-US" sz="2700" i="1" smtClean="0">
                            <a:latin typeface="Cambria Math" panose="02040503050406030204" pitchFamily="18" charset="0"/>
                          </a:rPr>
                        </m:ctrlPr>
                      </m:sSubPr>
                      <m:e>
                        <m:r>
                          <m:rPr>
                            <m:sty m:val="p"/>
                          </m:rPr>
                          <a:rPr lang="en-US" sz="2700" b="0" i="0" smtClean="0">
                            <a:latin typeface="Cambria Math" panose="02040503050406030204" pitchFamily="18" charset="0"/>
                          </a:rPr>
                          <m:t>rate</m:t>
                        </m:r>
                      </m:e>
                      <m:sub>
                        <m:r>
                          <m:rPr>
                            <m:sty m:val="p"/>
                          </m:rPr>
                          <a:rPr lang="en-US" sz="2700" b="0" i="0" smtClean="0">
                            <a:latin typeface="Cambria Math" panose="02040503050406030204" pitchFamily="18" charset="0"/>
                          </a:rPr>
                          <m:t>forward</m:t>
                        </m:r>
                      </m:sub>
                    </m:sSub>
                    <m:r>
                      <a:rPr lang="en-US" sz="2700" b="0" i="1" smtClean="0">
                        <a:latin typeface="Cambria Math" panose="02040503050406030204" pitchFamily="18" charset="0"/>
                      </a:rPr>
                      <m:t>=</m:t>
                    </m:r>
                    <m:sSub>
                      <m:sSubPr>
                        <m:ctrlPr>
                          <a:rPr lang="en-US" sz="2700" b="0" i="1" smtClean="0">
                            <a:latin typeface="Cambria Math" panose="02040503050406030204" pitchFamily="18" charset="0"/>
                          </a:rPr>
                        </m:ctrlPr>
                      </m:sSubPr>
                      <m:e>
                        <m:r>
                          <a:rPr lang="en-US" sz="2700" b="0" i="1" smtClean="0">
                            <a:latin typeface="Cambria Math" panose="02040503050406030204" pitchFamily="18" charset="0"/>
                          </a:rPr>
                          <m:t>𝑘</m:t>
                        </m:r>
                      </m:e>
                      <m:sub>
                        <m:r>
                          <m:rPr>
                            <m:sty m:val="p"/>
                          </m:rPr>
                          <a:rPr lang="en-US" sz="2700" b="0" i="0" smtClean="0">
                            <a:latin typeface="Cambria Math" panose="02040503050406030204" pitchFamily="18" charset="0"/>
                          </a:rPr>
                          <m:t>f</m:t>
                        </m:r>
                      </m:sub>
                    </m:sSub>
                    <m:d>
                      <m:dPr>
                        <m:begChr m:val="["/>
                        <m:endChr m:val="]"/>
                        <m:ctrlPr>
                          <a:rPr lang="en-US" sz="2700" b="0" i="1" smtClean="0">
                            <a:latin typeface="Cambria Math" panose="02040503050406030204" pitchFamily="18" charset="0"/>
                          </a:rPr>
                        </m:ctrlPr>
                      </m:dPr>
                      <m:e>
                        <m:sSub>
                          <m:sSubPr>
                            <m:ctrlPr>
                              <a:rPr lang="en-US" sz="2700" b="0" i="1" smtClean="0">
                                <a:latin typeface="Cambria Math" panose="02040503050406030204" pitchFamily="18" charset="0"/>
                              </a:rPr>
                            </m:ctrlPr>
                          </m:sSubPr>
                          <m:e>
                            <m:r>
                              <m:rPr>
                                <m:sty m:val="p"/>
                              </m:rPr>
                              <a:rPr lang="en-US" sz="2700" b="0" i="0" smtClean="0">
                                <a:latin typeface="Cambria Math" panose="02040503050406030204" pitchFamily="18" charset="0"/>
                              </a:rPr>
                              <m:t>N</m:t>
                            </m:r>
                          </m:e>
                          <m:sub>
                            <m:r>
                              <a:rPr lang="en-US" sz="2700" b="0" i="1" smtClean="0">
                                <a:latin typeface="Cambria Math" panose="02040503050406030204" pitchFamily="18" charset="0"/>
                              </a:rPr>
                              <m:t>2</m:t>
                            </m:r>
                          </m:sub>
                        </m:sSub>
                        <m:sSub>
                          <m:sSubPr>
                            <m:ctrlPr>
                              <a:rPr lang="en-US" sz="2700" b="0" i="1" smtClean="0">
                                <a:latin typeface="Cambria Math" panose="02040503050406030204" pitchFamily="18" charset="0"/>
                              </a:rPr>
                            </m:ctrlPr>
                          </m:sSubPr>
                          <m:e>
                            <m:r>
                              <m:rPr>
                                <m:sty m:val="p"/>
                              </m:rPr>
                              <a:rPr lang="en-US" sz="2700" b="0" i="0" smtClean="0">
                                <a:latin typeface="Cambria Math" panose="02040503050406030204" pitchFamily="18" charset="0"/>
                              </a:rPr>
                              <m:t>O</m:t>
                            </m:r>
                          </m:e>
                          <m:sub>
                            <m:r>
                              <a:rPr lang="en-US" sz="2700" b="0" i="1" smtClean="0">
                                <a:latin typeface="Cambria Math" panose="02040503050406030204" pitchFamily="18" charset="0"/>
                              </a:rPr>
                              <m:t>4</m:t>
                            </m:r>
                          </m:sub>
                        </m:sSub>
                      </m:e>
                    </m:d>
                  </m:oMath>
                </a14:m>
                <a:r>
                  <a:rPr lang="en-US" sz="2700" dirty="0"/>
                  <a:t>	and	</a:t>
                </a:r>
                <a14:m>
                  <m:oMath xmlns:m="http://schemas.openxmlformats.org/officeDocument/2006/math">
                    <m:sSub>
                      <m:sSubPr>
                        <m:ctrlPr>
                          <a:rPr lang="en-US" sz="2700" i="1">
                            <a:latin typeface="Cambria Math" panose="02040503050406030204" pitchFamily="18" charset="0"/>
                          </a:rPr>
                        </m:ctrlPr>
                      </m:sSubPr>
                      <m:e>
                        <m:r>
                          <m:rPr>
                            <m:sty m:val="p"/>
                          </m:rPr>
                          <a:rPr lang="en-US" sz="2700">
                            <a:latin typeface="Cambria Math" panose="02040503050406030204" pitchFamily="18" charset="0"/>
                          </a:rPr>
                          <m:t>rate</m:t>
                        </m:r>
                      </m:e>
                      <m:sub>
                        <m:r>
                          <m:rPr>
                            <m:sty m:val="p"/>
                          </m:rPr>
                          <a:rPr lang="en-US" sz="2700">
                            <a:latin typeface="Cambria Math" panose="02040503050406030204" pitchFamily="18" charset="0"/>
                          </a:rPr>
                          <m:t>reverse</m:t>
                        </m:r>
                      </m:sub>
                    </m:sSub>
                    <m:r>
                      <a:rPr lang="en-US" sz="2700">
                        <a:latin typeface="Cambria Math" panose="02040503050406030204" pitchFamily="18" charset="0"/>
                      </a:rPr>
                      <m:t>=</m:t>
                    </m:r>
                    <m:sSup>
                      <m:sSupPr>
                        <m:ctrlPr>
                          <a:rPr lang="en-US" sz="2700" i="1">
                            <a:latin typeface="Cambria Math" panose="02040503050406030204" pitchFamily="18" charset="0"/>
                          </a:rPr>
                        </m:ctrlPr>
                      </m:sSupPr>
                      <m:e>
                        <m:sSub>
                          <m:sSubPr>
                            <m:ctrlPr>
                              <a:rPr lang="en-US" sz="2700" i="1">
                                <a:latin typeface="Cambria Math" panose="02040503050406030204" pitchFamily="18" charset="0"/>
                              </a:rPr>
                            </m:ctrlPr>
                          </m:sSubPr>
                          <m:e>
                            <m:r>
                              <a:rPr lang="en-US" sz="2700" i="1">
                                <a:latin typeface="Cambria Math" panose="02040503050406030204" pitchFamily="18" charset="0"/>
                              </a:rPr>
                              <m:t>𝑘</m:t>
                            </m:r>
                          </m:e>
                          <m:sub>
                            <m:r>
                              <m:rPr>
                                <m:sty m:val="p"/>
                              </m:rPr>
                              <a:rPr lang="en-US" sz="2700" i="0">
                                <a:latin typeface="Cambria Math" panose="02040503050406030204" pitchFamily="18" charset="0"/>
                              </a:rPr>
                              <m:t>r</m:t>
                            </m:r>
                          </m:sub>
                        </m:sSub>
                        <m:d>
                          <m:dPr>
                            <m:begChr m:val="["/>
                            <m:endChr m:val="]"/>
                            <m:ctrlPr>
                              <a:rPr lang="en-US" sz="2700" i="1">
                                <a:latin typeface="Cambria Math" panose="02040503050406030204" pitchFamily="18" charset="0"/>
                              </a:rPr>
                            </m:ctrlPr>
                          </m:dPr>
                          <m:e>
                            <m:sSub>
                              <m:sSubPr>
                                <m:ctrlPr>
                                  <a:rPr lang="en-US" sz="2700" i="1">
                                    <a:latin typeface="Cambria Math" panose="02040503050406030204" pitchFamily="18" charset="0"/>
                                  </a:rPr>
                                </m:ctrlPr>
                              </m:sSubPr>
                              <m:e>
                                <m:r>
                                  <m:rPr>
                                    <m:sty m:val="p"/>
                                  </m:rPr>
                                  <a:rPr lang="en-US" sz="2700">
                                    <a:latin typeface="Cambria Math" panose="02040503050406030204" pitchFamily="18" charset="0"/>
                                  </a:rPr>
                                  <m:t>NO</m:t>
                                </m:r>
                              </m:e>
                              <m:sub>
                                <m:r>
                                  <a:rPr lang="en-US" sz="2700" i="1">
                                    <a:latin typeface="Cambria Math" panose="02040503050406030204" pitchFamily="18" charset="0"/>
                                  </a:rPr>
                                  <m:t>2</m:t>
                                </m:r>
                              </m:sub>
                            </m:sSub>
                          </m:e>
                        </m:d>
                      </m:e>
                      <m:sup>
                        <m:r>
                          <a:rPr lang="en-US" sz="2700" i="1">
                            <a:latin typeface="Cambria Math" panose="02040503050406030204" pitchFamily="18" charset="0"/>
                          </a:rPr>
                          <m:t>2</m:t>
                        </m:r>
                      </m:sup>
                    </m:sSup>
                  </m:oMath>
                </a14:m>
                <a:endParaRPr lang="en-US" sz="2700" dirty="0"/>
              </a:p>
            </p:txBody>
          </p:sp>
        </mc:Choice>
        <mc:Fallback xmlns="">
          <p:sp>
            <p:nvSpPr>
              <p:cNvPr id="24" name="Content Placeholder 23"/>
              <p:cNvSpPr>
                <a:spLocks noGrp="1" noRot="1" noChangeAspect="1" noMove="1" noResize="1" noEditPoints="1" noAdjustHandles="1" noChangeArrowheads="1" noChangeShapeType="1" noTextEdit="1"/>
              </p:cNvSpPr>
              <p:nvPr>
                <p:ph sz="quarter" idx="24"/>
              </p:nvPr>
            </p:nvSpPr>
            <p:spPr>
              <a:xfrm>
                <a:off x="0" y="1600200"/>
                <a:ext cx="9120810" cy="3794402"/>
              </a:xfrm>
              <a:blipFill>
                <a:blip r:embed="rId2"/>
                <a:stretch>
                  <a:fillRect l="-1337" t="-1608"/>
                </a:stretch>
              </a:blipFill>
            </p:spPr>
            <p:txBody>
              <a:bodyPr/>
              <a:lstStyle/>
              <a:p>
                <a:r>
                  <a:rPr lang="en-US">
                    <a:noFill/>
                  </a:rPr>
                  <a:t> </a:t>
                </a:r>
              </a:p>
            </p:txBody>
          </p:sp>
        </mc:Fallback>
      </mc:AlternateContent>
    </p:spTree>
    <p:extLst>
      <p:ext uri="{BB962C8B-B14F-4D97-AF65-F5344CB8AC3E}">
        <p14:creationId xmlns:p14="http://schemas.microsoft.com/office/powerpoint/2010/main" val="30914972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0" y="0"/>
            <a:ext cx="9144000" cy="1066800"/>
          </a:xfrm>
        </p:spPr>
        <p:txBody>
          <a:bodyPr/>
          <a:lstStyle/>
          <a:p>
            <a:pPr marL="228600" indent="0" defTabSz="1492250">
              <a:tabLst>
                <a:tab pos="1427163" algn="l"/>
              </a:tabLst>
            </a:pPr>
            <a:r>
              <a:rPr lang="en-US" dirty="0">
                <a:solidFill>
                  <a:schemeClr val="bg1"/>
                </a:solidFill>
              </a:rPr>
              <a:t>15.4</a:t>
            </a:r>
            <a:r>
              <a:rPr lang="en-US" dirty="0"/>
              <a:t>	</a:t>
            </a:r>
            <a:r>
              <a:rPr lang="en-US" dirty="0">
                <a:latin typeface="Calibri"/>
              </a:rPr>
              <a:t>Using Equilibrium Expressions to Solve 	Problems</a:t>
            </a:r>
            <a:endParaRPr lang="en-US" dirty="0"/>
          </a:p>
        </p:txBody>
      </p:sp>
      <p:sp>
        <p:nvSpPr>
          <p:cNvPr id="2" name="Content Placeholder 1"/>
          <p:cNvSpPr>
            <a:spLocks noGrp="1"/>
          </p:cNvSpPr>
          <p:nvPr>
            <p:ph sz="quarter" idx="12"/>
          </p:nvPr>
        </p:nvSpPr>
        <p:spPr>
          <a:xfrm>
            <a:off x="2819400" y="1219200"/>
            <a:ext cx="3429001" cy="762000"/>
          </a:xfrm>
        </p:spPr>
        <p:txBody>
          <a:bodyPr/>
          <a:lstStyle/>
          <a:p>
            <a:pPr algn="ctr"/>
            <a:r>
              <a:rPr lang="en-US" b="1" dirty="0">
                <a:solidFill>
                  <a:srgbClr val="4F74A7"/>
                </a:solidFill>
              </a:rPr>
              <a:t>Topics</a:t>
            </a:r>
          </a:p>
        </p:txBody>
      </p:sp>
      <p:sp>
        <p:nvSpPr>
          <p:cNvPr id="16" name="Content Placeholder 15"/>
          <p:cNvSpPr>
            <a:spLocks noGrp="1"/>
          </p:cNvSpPr>
          <p:nvPr>
            <p:ph sz="quarter" idx="11"/>
          </p:nvPr>
        </p:nvSpPr>
        <p:spPr>
          <a:xfrm>
            <a:off x="1752600" y="1828800"/>
            <a:ext cx="5791200" cy="1905000"/>
          </a:xfrm>
        </p:spPr>
        <p:txBody>
          <a:bodyPr/>
          <a:lstStyle/>
          <a:p>
            <a:pPr fontAlgn="t">
              <a:spcBef>
                <a:spcPts val="0"/>
              </a:spcBef>
            </a:pPr>
            <a:r>
              <a:rPr lang="en-US" dirty="0"/>
              <a:t>Predicting the Direction of a Reaction</a:t>
            </a:r>
          </a:p>
          <a:p>
            <a:pPr fontAlgn="t">
              <a:spcBef>
                <a:spcPts val="0"/>
              </a:spcBef>
            </a:pPr>
            <a:r>
              <a:rPr lang="en-US" dirty="0"/>
              <a:t>Calculating Equilibrium Concentrations</a:t>
            </a:r>
          </a:p>
        </p:txBody>
      </p:sp>
    </p:spTree>
    <p:extLst>
      <p:ext uri="{BB962C8B-B14F-4D97-AF65-F5344CB8AC3E}">
        <p14:creationId xmlns:p14="http://schemas.microsoft.com/office/powerpoint/2010/main" val="35441273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92250">
              <a:tabLst>
                <a:tab pos="1427163" algn="l"/>
              </a:tabLst>
            </a:pPr>
            <a:r>
              <a:rPr lang="en-US" dirty="0">
                <a:solidFill>
                  <a:schemeClr val="bg1"/>
                </a:solidFill>
              </a:rPr>
              <a:t>15.4</a:t>
            </a:r>
            <a:r>
              <a:rPr lang="en-US" dirty="0"/>
              <a:t>	</a:t>
            </a:r>
            <a:r>
              <a:rPr lang="en-US" dirty="0">
                <a:latin typeface="Calibri"/>
              </a:rPr>
              <a:t>Using Equilibrium Expressions to Solve 	Problems (1)</a:t>
            </a:r>
            <a:endParaRPr lang="en-US" dirty="0"/>
          </a:p>
        </p:txBody>
      </p:sp>
      <p:sp>
        <p:nvSpPr>
          <p:cNvPr id="16" name="Text Placeholder 15"/>
          <p:cNvSpPr>
            <a:spLocks noGrp="1"/>
          </p:cNvSpPr>
          <p:nvPr>
            <p:ph type="body" sz="quarter" idx="22"/>
          </p:nvPr>
        </p:nvSpPr>
        <p:spPr>
          <a:xfrm>
            <a:off x="23190" y="1142999"/>
            <a:ext cx="9120809" cy="609601"/>
          </a:xfrm>
        </p:spPr>
        <p:txBody>
          <a:bodyPr/>
          <a:lstStyle/>
          <a:p>
            <a:r>
              <a:rPr lang="en-US" dirty="0">
                <a:latin typeface="Calibri"/>
              </a:rPr>
              <a:t>Predicting the Direction of a Reaction</a:t>
            </a:r>
          </a:p>
        </p:txBody>
      </p:sp>
      <p:sp>
        <p:nvSpPr>
          <p:cNvPr id="17" name="Content Placeholder 16"/>
          <p:cNvSpPr>
            <a:spLocks noGrp="1"/>
          </p:cNvSpPr>
          <p:nvPr>
            <p:ph sz="quarter" idx="24"/>
          </p:nvPr>
        </p:nvSpPr>
        <p:spPr>
          <a:xfrm>
            <a:off x="23190" y="1648691"/>
            <a:ext cx="9120810" cy="4980709"/>
          </a:xfrm>
        </p:spPr>
        <p:txBody>
          <a:bodyPr/>
          <a:lstStyle/>
          <a:p>
            <a:pPr>
              <a:spcBef>
                <a:spcPts val="0"/>
              </a:spcBef>
              <a:spcAft>
                <a:spcPts val="2800"/>
              </a:spcAft>
            </a:pPr>
            <a:r>
              <a:rPr lang="en-US" dirty="0"/>
              <a:t>To determine the direction of a reaction, compare </a:t>
            </a:r>
            <a:r>
              <a:rPr lang="en-US" i="1" dirty="0"/>
              <a:t>Q </a:t>
            </a:r>
            <a:r>
              <a:rPr lang="en-US" dirty="0"/>
              <a:t>with </a:t>
            </a:r>
            <a:r>
              <a:rPr lang="en-US" i="1" dirty="0"/>
              <a:t>K</a:t>
            </a:r>
            <a:r>
              <a:rPr lang="en-US" dirty="0"/>
              <a:t>: </a:t>
            </a:r>
            <a:endParaRPr lang="en-US" sz="1400" i="1" dirty="0"/>
          </a:p>
          <a:p>
            <a:pPr marL="1828800" indent="-1828800">
              <a:spcBef>
                <a:spcPts val="0"/>
              </a:spcBef>
              <a:spcAft>
                <a:spcPts val="2800"/>
              </a:spcAft>
            </a:pPr>
            <a:r>
              <a:rPr lang="en-US" i="1" dirty="0"/>
              <a:t>Q </a:t>
            </a:r>
            <a:r>
              <a:rPr lang="en-US" dirty="0"/>
              <a:t>&lt; </a:t>
            </a:r>
            <a:r>
              <a:rPr lang="en-US" i="1" dirty="0"/>
              <a:t>K 	</a:t>
            </a:r>
            <a:r>
              <a:rPr lang="en-US" dirty="0"/>
              <a:t>The ratio of initial concentrations of products to reactants is too small. To reach equilibrium, reactants must be converted to products. The system proceeds in the forward direction (from left to right). </a:t>
            </a:r>
            <a:endParaRPr lang="en-US" i="1" dirty="0"/>
          </a:p>
          <a:p>
            <a:pPr marL="1828800" indent="-1828800">
              <a:spcBef>
                <a:spcPts val="0"/>
              </a:spcBef>
              <a:spcAft>
                <a:spcPts val="2800"/>
              </a:spcAft>
            </a:pPr>
            <a:r>
              <a:rPr lang="en-US" i="1" dirty="0"/>
              <a:t>Q </a:t>
            </a:r>
            <a:r>
              <a:rPr lang="en-US" dirty="0"/>
              <a:t>= </a:t>
            </a:r>
            <a:r>
              <a:rPr lang="en-US" i="1" dirty="0"/>
              <a:t>K 	</a:t>
            </a:r>
            <a:r>
              <a:rPr lang="en-US" dirty="0"/>
              <a:t>The initial concentrations are equilibrium concentrations. The system is already at equilibrium, and there will be no net reaction in either direction</a:t>
            </a:r>
          </a:p>
        </p:txBody>
      </p:sp>
    </p:spTree>
    <p:extLst>
      <p:ext uri="{BB962C8B-B14F-4D97-AF65-F5344CB8AC3E}">
        <p14:creationId xmlns:p14="http://schemas.microsoft.com/office/powerpoint/2010/main" val="2938738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a:tabLst>
                <a:tab pos="1427163" algn="l"/>
              </a:tabLst>
            </a:pPr>
            <a:r>
              <a:rPr lang="en-US" dirty="0">
                <a:solidFill>
                  <a:schemeClr val="bg1"/>
                </a:solidFill>
              </a:rPr>
              <a:t>15.4</a:t>
            </a:r>
            <a:r>
              <a:rPr lang="en-US" dirty="0"/>
              <a:t>	</a:t>
            </a:r>
            <a:r>
              <a:rPr lang="en-US" dirty="0">
                <a:latin typeface="Calibri"/>
              </a:rPr>
              <a:t>Using Equilibrium Expressions to Solve 	Problems (2)</a:t>
            </a:r>
            <a:endParaRPr lang="en-US" dirty="0"/>
          </a:p>
        </p:txBody>
      </p:sp>
      <p:sp>
        <p:nvSpPr>
          <p:cNvPr id="17" name="Text Placeholder 16"/>
          <p:cNvSpPr>
            <a:spLocks noGrp="1"/>
          </p:cNvSpPr>
          <p:nvPr>
            <p:ph type="body" sz="quarter" idx="22"/>
          </p:nvPr>
        </p:nvSpPr>
        <p:spPr/>
        <p:txBody>
          <a:bodyPr/>
          <a:lstStyle/>
          <a:p>
            <a:r>
              <a:rPr lang="en-US" dirty="0">
                <a:latin typeface="Calibri"/>
              </a:rPr>
              <a:t>Predicting the Direction of a Reaction</a:t>
            </a:r>
          </a:p>
        </p:txBody>
      </p:sp>
      <mc:AlternateContent xmlns:mc="http://schemas.openxmlformats.org/markup-compatibility/2006" xmlns:a14="http://schemas.microsoft.com/office/drawing/2010/main">
        <mc:Choice Requires="a14">
          <p:sp>
            <p:nvSpPr>
              <p:cNvPr id="18" name="Content Placeholder 17"/>
              <p:cNvSpPr>
                <a:spLocks noGrp="1"/>
              </p:cNvSpPr>
              <p:nvPr>
                <p:ph sz="quarter" idx="24"/>
              </p:nvPr>
            </p:nvSpPr>
            <p:spPr>
              <a:xfrm>
                <a:off x="23190" y="1752600"/>
                <a:ext cx="9120810" cy="3794402"/>
              </a:xfrm>
            </p:spPr>
            <p:txBody>
              <a:bodyPr/>
              <a:lstStyle/>
              <a:p>
                <a:pPr marL="1828800" indent="-1828800">
                  <a:spcBef>
                    <a:spcPts val="0"/>
                  </a:spcBef>
                  <a:spcAft>
                    <a:spcPts val="2800"/>
                  </a:spcAft>
                </a:pPr>
                <a:r>
                  <a:rPr lang="en-US" i="1" dirty="0">
                    <a:solidFill>
                      <a:prstClr val="black"/>
                    </a:solidFill>
                  </a:rPr>
                  <a:t>Q &gt;</a:t>
                </a:r>
                <a:r>
                  <a:rPr lang="en-US" dirty="0">
                    <a:solidFill>
                      <a:prstClr val="black"/>
                    </a:solidFill>
                  </a:rPr>
                  <a:t> </a:t>
                </a:r>
                <a:r>
                  <a:rPr lang="en-US" i="1" dirty="0">
                    <a:solidFill>
                      <a:prstClr val="black"/>
                    </a:solidFill>
                  </a:rPr>
                  <a:t>K 	</a:t>
                </a:r>
                <a:r>
                  <a:rPr lang="en-US" dirty="0">
                    <a:solidFill>
                      <a:prstClr val="black"/>
                    </a:solidFill>
                  </a:rPr>
                  <a:t>The ratio of initial concentrations of products to reactants is too large. To reach equilibrium, products must be converted to reactants. The system proceeds in the reverse direction (from right to left). </a:t>
                </a:r>
              </a:p>
              <a:p>
                <a:pPr>
                  <a:spcBef>
                    <a:spcPts val="0"/>
                  </a:spcBef>
                  <a:spcAft>
                    <a:spcPts val="2800"/>
                  </a:spcAft>
                </a:pPr>
                <a:r>
                  <a:rPr lang="en-US" dirty="0"/>
                  <a:t>The comparison of </a:t>
                </a:r>
                <a:r>
                  <a:rPr lang="en-US" i="1" dirty="0"/>
                  <a:t>Q </a:t>
                </a:r>
                <a:r>
                  <a:rPr lang="en-US" dirty="0"/>
                  <a:t>with </a:t>
                </a:r>
                <a:r>
                  <a:rPr lang="en-US" i="1" dirty="0"/>
                  <a:t>K </a:t>
                </a:r>
                <a:r>
                  <a:rPr lang="en-US" dirty="0"/>
                  <a:t>can refer either to </a:t>
                </a:r>
                <a14:m>
                  <m:oMath xmlns:m="http://schemas.openxmlformats.org/officeDocument/2006/math">
                    <m:r>
                      <a:rPr lang="en-US" i="1" dirty="0" smtClean="0">
                        <a:latin typeface="Cambria Math" panose="02040503050406030204" pitchFamily="18" charset="0"/>
                      </a:rPr>
                      <m:t>𝑄</m:t>
                    </m:r>
                    <m:r>
                      <a:rPr lang="en-US" i="1" baseline="-25000" dirty="0">
                        <a:latin typeface="Cambria Math" panose="02040503050406030204" pitchFamily="18" charset="0"/>
                      </a:rPr>
                      <m:t>𝑐</m:t>
                    </m:r>
                  </m:oMath>
                </a14:m>
                <a:r>
                  <a:rPr lang="en-US" dirty="0"/>
                  <a:t> and </a:t>
                </a:r>
                <a14:m>
                  <m:oMath xmlns:m="http://schemas.openxmlformats.org/officeDocument/2006/math">
                    <m:r>
                      <a:rPr lang="en-US" i="1" dirty="0" smtClean="0">
                        <a:latin typeface="Cambria Math" panose="02040503050406030204" pitchFamily="18" charset="0"/>
                      </a:rPr>
                      <m:t>𝐾</m:t>
                    </m:r>
                    <m:r>
                      <a:rPr lang="en-US" i="1" baseline="-25000" dirty="0">
                        <a:latin typeface="Cambria Math" panose="02040503050406030204" pitchFamily="18" charset="0"/>
                      </a:rPr>
                      <m:t>𝑐</m:t>
                    </m:r>
                  </m:oMath>
                </a14:m>
                <a:r>
                  <a:rPr lang="en-US" dirty="0"/>
                  <a:t> or </a:t>
                </a:r>
                <a14:m>
                  <m:oMath xmlns:m="http://schemas.openxmlformats.org/officeDocument/2006/math">
                    <m:r>
                      <a:rPr lang="en-US" i="1" dirty="0" smtClean="0">
                        <a:latin typeface="Cambria Math" panose="02040503050406030204" pitchFamily="18" charset="0"/>
                      </a:rPr>
                      <m:t>𝑄</m:t>
                    </m:r>
                    <m:r>
                      <a:rPr lang="en-US" i="1" baseline="-25000" dirty="0">
                        <a:latin typeface="Cambria Math" panose="02040503050406030204" pitchFamily="18" charset="0"/>
                      </a:rPr>
                      <m:t>𝑃</m:t>
                    </m:r>
                  </m:oMath>
                </a14:m>
                <a:r>
                  <a:rPr lang="en-US" i="1" dirty="0"/>
                  <a:t> </a:t>
                </a:r>
                <a:r>
                  <a:rPr lang="en-US" dirty="0"/>
                  <a:t>and </a:t>
                </a:r>
                <a14:m>
                  <m:oMath xmlns:m="http://schemas.openxmlformats.org/officeDocument/2006/math">
                    <m:r>
                      <a:rPr lang="en-US" i="1" dirty="0" smtClean="0">
                        <a:latin typeface="Cambria Math" panose="02040503050406030204" pitchFamily="18" charset="0"/>
                      </a:rPr>
                      <m:t>𝐾</m:t>
                    </m:r>
                    <m:r>
                      <a:rPr lang="en-US" i="1" baseline="-25000" dirty="0">
                        <a:latin typeface="Cambria Math" panose="02040503050406030204" pitchFamily="18" charset="0"/>
                      </a:rPr>
                      <m:t>𝑃</m:t>
                    </m:r>
                  </m:oMath>
                </a14:m>
                <a:r>
                  <a:rPr lang="en-US" dirty="0"/>
                  <a:t>. </a:t>
                </a:r>
                <a:endParaRPr lang="en-US" dirty="0">
                  <a:solidFill>
                    <a:prstClr val="black"/>
                  </a:solidFill>
                </a:endParaRPr>
              </a:p>
            </p:txBody>
          </p:sp>
        </mc:Choice>
        <mc:Fallback xmlns="">
          <p:sp>
            <p:nvSpPr>
              <p:cNvPr id="18" name="Content Placeholder 17"/>
              <p:cNvSpPr>
                <a:spLocks noGrp="1" noRot="1" noChangeAspect="1" noMove="1" noResize="1" noEditPoints="1" noAdjustHandles="1" noChangeArrowheads="1" noChangeShapeType="1" noTextEdit="1"/>
              </p:cNvSpPr>
              <p:nvPr>
                <p:ph sz="quarter" idx="24"/>
              </p:nvPr>
            </p:nvSpPr>
            <p:spPr>
              <a:xfrm>
                <a:off x="23190" y="1752600"/>
                <a:ext cx="9120810" cy="3794402"/>
              </a:xfrm>
              <a:blipFill>
                <a:blip r:embed="rId3"/>
                <a:stretch>
                  <a:fillRect l="-1404" t="-1608"/>
                </a:stretch>
              </a:blipFill>
            </p:spPr>
            <p:txBody>
              <a:bodyPr/>
              <a:lstStyle/>
              <a:p>
                <a:r>
                  <a:rPr lang="en-US">
                    <a:noFill/>
                  </a:rPr>
                  <a:t> </a:t>
                </a:r>
              </a:p>
            </p:txBody>
          </p:sp>
        </mc:Fallback>
      </mc:AlternateContent>
    </p:spTree>
    <p:extLst>
      <p:ext uri="{BB962C8B-B14F-4D97-AF65-F5344CB8AC3E}">
        <p14:creationId xmlns:p14="http://schemas.microsoft.com/office/powerpoint/2010/main" val="38707197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21050" algn="l"/>
                <a:tab pos="4459288" algn="l"/>
              </a:tabLst>
            </a:pPr>
            <a:r>
              <a:rPr lang="en-US" b="1" dirty="0">
                <a:solidFill>
                  <a:srgbClr val="FFF799"/>
                </a:solidFill>
              </a:rPr>
              <a:t>SAMPLE PROBLEM</a:t>
            </a:r>
            <a:r>
              <a:rPr lang="en-US" dirty="0"/>
              <a:t>	</a:t>
            </a:r>
            <a:r>
              <a:rPr lang="en-US" b="1" dirty="0">
                <a:solidFill>
                  <a:schemeClr val="bg1"/>
                </a:solidFill>
              </a:rPr>
              <a:t>15.7	Solution</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52500"/>
                <a:ext cx="8929255" cy="5905500"/>
              </a:xfrm>
            </p:spPr>
            <p:txBody>
              <a:bodyPr/>
              <a:lstStyle/>
              <a:p>
                <a:pPr>
                  <a:spcBef>
                    <a:spcPts val="0"/>
                  </a:spcBef>
                  <a:spcAft>
                    <a:spcPts val="800"/>
                  </a:spcAft>
                </a:pPr>
                <a:r>
                  <a:rPr lang="en-US" dirty="0"/>
                  <a:t>At 375°C, the equilibrium constant for the reaction</a:t>
                </a:r>
              </a:p>
              <a:p>
                <a:pPr>
                  <a:spcBef>
                    <a:spcPts val="0"/>
                  </a:spcBef>
                  <a:spcAft>
                    <a:spcPts val="800"/>
                  </a:spcAft>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N</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+3</m:t>
                    </m:r>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NH</m:t>
                        </m:r>
                      </m:e>
                      <m:sub>
                        <m:r>
                          <a:rPr lang="en-US" i="1">
                            <a:latin typeface="Cambria Math" panose="02040503050406030204" pitchFamily="18" charset="0"/>
                            <a:ea typeface="Cambria Math" panose="02040503050406030204" pitchFamily="18" charset="0"/>
                          </a:rPr>
                          <m:t>3</m:t>
                        </m:r>
                      </m:sub>
                    </m:sSub>
                    <m:r>
                      <a:rPr lang="en-US" i="1">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𝑔</m:t>
                    </m:r>
                    <m:r>
                      <a:rPr lang="en-US" i="1">
                        <a:latin typeface="Cambria Math" panose="02040503050406030204" pitchFamily="18" charset="0"/>
                        <a:ea typeface="Cambria Math" panose="02040503050406030204" pitchFamily="18" charset="0"/>
                      </a:rPr>
                      <m:t>)</m:t>
                    </m:r>
                  </m:oMath>
                </a14:m>
                <a:endParaRPr lang="en-US" dirty="0"/>
              </a:p>
              <a:p>
                <a:pPr>
                  <a:spcBef>
                    <a:spcPts val="0"/>
                  </a:spcBef>
                  <a:spcAft>
                    <a:spcPts val="2600"/>
                  </a:spcAft>
                </a:pPr>
                <a:r>
                  <a:rPr lang="en-US" dirty="0"/>
                  <a:t>is 1.2. 		</a:t>
                </a:r>
              </a:p>
              <a:p>
                <a:pPr>
                  <a:spcBef>
                    <a:spcPts val="0"/>
                  </a:spcBef>
                  <a:spcAft>
                    <a:spcPts val="2800"/>
                  </a:spcAft>
                </a:pPr>
                <a:r>
                  <a:rPr lang="en-US" dirty="0"/>
                  <a:t>At the start of a reaction, the concentrations of N</a:t>
                </a:r>
                <a:r>
                  <a:rPr lang="en-US" baseline="-25000" dirty="0"/>
                  <a:t>2</a:t>
                </a:r>
                <a:r>
                  <a:rPr lang="en-US" dirty="0"/>
                  <a:t>, H</a:t>
                </a:r>
                <a:r>
                  <a:rPr lang="en-US" baseline="-25000" dirty="0"/>
                  <a:t>2</a:t>
                </a:r>
                <a:r>
                  <a:rPr lang="en-US" dirty="0"/>
                  <a:t>, and </a:t>
                </a:r>
                <a14:m>
                  <m:oMath xmlns:m="http://schemas.openxmlformats.org/officeDocument/2006/math">
                    <m:r>
                      <m:rPr>
                        <m:sty m:val="p"/>
                      </m:rPr>
                      <a:rPr lang="en-US" i="0" dirty="0" smtClean="0">
                        <a:latin typeface="Cambria Math" panose="02040503050406030204" pitchFamily="18" charset="0"/>
                      </a:rPr>
                      <m:t>NH</m:t>
                    </m:r>
                    <m:r>
                      <a:rPr lang="en-US" i="0" baseline="-25000" dirty="0">
                        <a:latin typeface="Cambria Math" panose="02040503050406030204" pitchFamily="18" charset="0"/>
                      </a:rPr>
                      <m:t>3</m:t>
                    </m:r>
                  </m:oMath>
                </a14:m>
                <a:r>
                  <a:rPr lang="en-US" dirty="0"/>
                  <a:t> are 0.071 </a:t>
                </a:r>
                <a:r>
                  <a:rPr lang="en-US" i="1" dirty="0"/>
                  <a:t>M, </a:t>
                </a:r>
                <a:r>
                  <a:rPr lang="en-US" dirty="0"/>
                  <a:t>9.2 × 10</a:t>
                </a:r>
                <a:r>
                  <a:rPr lang="en-US" baseline="30000" dirty="0"/>
                  <a:t>–3</a:t>
                </a:r>
                <a:r>
                  <a:rPr lang="en-US" dirty="0"/>
                  <a:t> </a:t>
                </a:r>
                <a:r>
                  <a:rPr lang="en-US" i="1" dirty="0"/>
                  <a:t>M, </a:t>
                </a:r>
                <a:r>
                  <a:rPr lang="en-US" dirty="0"/>
                  <a:t>and 1.83 × 10</a:t>
                </a:r>
                <a:r>
                  <a:rPr lang="en-US" baseline="30000" dirty="0"/>
                  <a:t>–4</a:t>
                </a:r>
                <a:r>
                  <a:rPr lang="en-US" dirty="0"/>
                  <a:t> </a:t>
                </a:r>
                <a:r>
                  <a:rPr lang="en-US" i="1" dirty="0"/>
                  <a:t>M, </a:t>
                </a:r>
                <a:r>
                  <a:rPr lang="en-US" dirty="0"/>
                  <a:t>respectively. </a:t>
                </a:r>
              </a:p>
              <a:p>
                <a:pPr>
                  <a:spcBef>
                    <a:spcPts val="0"/>
                  </a:spcBef>
                  <a:spcAft>
                    <a:spcPts val="2800"/>
                  </a:spcAft>
                </a:pPr>
                <a:r>
                  <a:rPr lang="en-US" dirty="0"/>
                  <a:t>Determine whether this system is at equilibrium, and if not, determine in which direction it must proceed to establish equilibrium. </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52500"/>
                <a:ext cx="8929255" cy="5905500"/>
              </a:xfrm>
              <a:blipFill>
                <a:blip r:embed="rId2"/>
                <a:stretch>
                  <a:fillRect l="-1365" t="-929" r="-478"/>
                </a:stretch>
              </a:blipFill>
            </p:spPr>
            <p:txBody>
              <a:bodyPr/>
              <a:lstStyle/>
              <a:p>
                <a:r>
                  <a:rPr lang="en-US">
                    <a:noFill/>
                  </a:rPr>
                  <a:t> </a:t>
                </a:r>
              </a:p>
            </p:txBody>
          </p:sp>
        </mc:Fallback>
      </mc:AlternateContent>
    </p:spTree>
    <p:extLst>
      <p:ext uri="{BB962C8B-B14F-4D97-AF65-F5344CB8AC3E}">
        <p14:creationId xmlns:p14="http://schemas.microsoft.com/office/powerpoint/2010/main" val="23177792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92175">
              <a:tabLst>
                <a:tab pos="3325813" algn="l"/>
                <a:tab pos="3484563" algn="l"/>
              </a:tabLst>
            </a:pPr>
            <a:r>
              <a:rPr lang="en-US" b="1" dirty="0">
                <a:solidFill>
                  <a:srgbClr val="FFF799"/>
                </a:solidFill>
              </a:rPr>
              <a:t>SAMPLE PROBLEM</a:t>
            </a:r>
            <a:r>
              <a:rPr lang="en-US" dirty="0"/>
              <a:t>	</a:t>
            </a:r>
            <a:r>
              <a:rPr lang="en-US" b="1" dirty="0">
                <a:solidFill>
                  <a:schemeClr val="bg1"/>
                </a:solidFill>
              </a:rPr>
              <a:t>15.7	Solution	</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14400"/>
                <a:ext cx="8929255" cy="5029200"/>
              </a:xfrm>
            </p:spPr>
            <p:txBody>
              <a:bodyPr/>
              <a:lstStyle/>
              <a:p>
                <a:pPr>
                  <a:spcBef>
                    <a:spcPts val="0"/>
                  </a:spcBef>
                </a:pPr>
                <a:r>
                  <a:rPr lang="en-US" b="1" dirty="0">
                    <a:solidFill>
                      <a:srgbClr val="43638E"/>
                    </a:solidFill>
                  </a:rPr>
                  <a:t>Setup</a:t>
                </a:r>
              </a:p>
              <a:p>
                <a:pPr>
                  <a:spcBef>
                    <a:spcPts val="0"/>
                  </a:spcBef>
                  <a:spcAft>
                    <a:spcPts val="2800"/>
                  </a:spcAft>
                </a:pPr>
                <a:r>
                  <a:rPr lang="en-US" dirty="0">
                    <a:solidFill>
                      <a:prstClr val="black"/>
                    </a:solidFill>
                  </a:rPr>
                  <a:t>		</a:t>
                </a:r>
                <a14:m>
                  <m:oMath xmlns:m="http://schemas.openxmlformats.org/officeDocument/2006/math">
                    <m:sSub>
                      <m:sSubPr>
                        <m:ctrlPr>
                          <a:rPr lang="en-US" i="1" smtClean="0">
                            <a:solidFill>
                              <a:prstClr val="black"/>
                            </a:solidFill>
                            <a:latin typeface="Cambria Math" panose="02040503050406030204" pitchFamily="18" charset="0"/>
                          </a:rPr>
                        </m:ctrlPr>
                      </m:sSubPr>
                      <m:e>
                        <m:r>
                          <a:rPr lang="en-US" b="0" i="1" smtClean="0">
                            <a:solidFill>
                              <a:prstClr val="black"/>
                            </a:solidFill>
                            <a:latin typeface="Cambria Math" panose="02040503050406030204" pitchFamily="18" charset="0"/>
                          </a:rPr>
                          <m:t>𝑄</m:t>
                        </m:r>
                      </m:e>
                      <m:sub>
                        <m:r>
                          <a:rPr lang="en-US" b="0" i="1" smtClean="0">
                            <a:solidFill>
                              <a:prstClr val="black"/>
                            </a:solidFill>
                            <a:latin typeface="Cambria Math" panose="02040503050406030204" pitchFamily="18" charset="0"/>
                          </a:rPr>
                          <m:t>𝑐</m:t>
                        </m:r>
                      </m:sub>
                    </m:sSub>
                    <m:r>
                      <a:rPr lang="en-US" b="0" i="1" smtClean="0">
                        <a:solidFill>
                          <a:prstClr val="black"/>
                        </a:solidFill>
                        <a:latin typeface="Cambria Math" panose="02040503050406030204" pitchFamily="18" charset="0"/>
                      </a:rPr>
                      <m:t>=</m:t>
                    </m:r>
                    <m:f>
                      <m:fPr>
                        <m:ctrlPr>
                          <a:rPr lang="en-US" b="0" i="1" smtClean="0">
                            <a:solidFill>
                              <a:prstClr val="black"/>
                            </a:solidFill>
                            <a:latin typeface="Cambria Math" panose="02040503050406030204" pitchFamily="18" charset="0"/>
                          </a:rPr>
                        </m:ctrlPr>
                      </m:fPr>
                      <m:num>
                        <m:sSubSup>
                          <m:sSubSupPr>
                            <m:ctrlPr>
                              <a:rPr lang="en-US" b="0" i="1" smtClean="0">
                                <a:solidFill>
                                  <a:prstClr val="black"/>
                                </a:solidFill>
                                <a:latin typeface="Cambria Math" panose="02040503050406030204" pitchFamily="18" charset="0"/>
                              </a:rPr>
                            </m:ctrlPr>
                          </m:sSubSupPr>
                          <m:e>
                            <m:d>
                              <m:dPr>
                                <m:begChr m:val="["/>
                                <m:endChr m:val="]"/>
                                <m:ctrlPr>
                                  <a:rPr lang="en-US" b="0" i="1" smtClean="0">
                                    <a:solidFill>
                                      <a:prstClr val="black"/>
                                    </a:solidFill>
                                    <a:latin typeface="Cambria Math" panose="02040503050406030204" pitchFamily="18" charset="0"/>
                                  </a:rPr>
                                </m:ctrlPr>
                              </m:dPr>
                              <m:e>
                                <m:sSub>
                                  <m:sSubPr>
                                    <m:ctrlPr>
                                      <a:rPr lang="en-US" b="0" i="1" smtClean="0">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NH</m:t>
                                    </m:r>
                                  </m:e>
                                  <m:sub>
                                    <m:r>
                                      <a:rPr lang="en-US" b="0" i="0" smtClean="0">
                                        <a:solidFill>
                                          <a:prstClr val="black"/>
                                        </a:solidFill>
                                        <a:latin typeface="Cambria Math" panose="02040503050406030204" pitchFamily="18" charset="0"/>
                                      </a:rPr>
                                      <m:t>3</m:t>
                                    </m:r>
                                  </m:sub>
                                </m:sSub>
                              </m:e>
                            </m:d>
                          </m:e>
                          <m:sub>
                            <m:r>
                              <a:rPr lang="en-US" b="0" i="1" smtClean="0">
                                <a:solidFill>
                                  <a:prstClr val="black"/>
                                </a:solidFill>
                                <a:latin typeface="Cambria Math" panose="02040503050406030204" pitchFamily="18" charset="0"/>
                              </a:rPr>
                              <m:t>𝑖</m:t>
                            </m:r>
                          </m:sub>
                          <m:sup>
                            <m:r>
                              <a:rPr lang="en-US" b="0" i="1" smtClean="0">
                                <a:solidFill>
                                  <a:prstClr val="black"/>
                                </a:solidFill>
                                <a:latin typeface="Cambria Math" panose="02040503050406030204" pitchFamily="18" charset="0"/>
                              </a:rPr>
                              <m:t>2</m:t>
                            </m:r>
                          </m:sup>
                        </m:sSubSup>
                      </m:num>
                      <m:den>
                        <m:sSub>
                          <m:sSubPr>
                            <m:ctrlPr>
                              <a:rPr lang="en-US" b="0" i="1" smtClean="0">
                                <a:solidFill>
                                  <a:prstClr val="black"/>
                                </a:solidFill>
                                <a:latin typeface="Cambria Math" panose="02040503050406030204" pitchFamily="18" charset="0"/>
                              </a:rPr>
                            </m:ctrlPr>
                          </m:sSubPr>
                          <m:e>
                            <m:d>
                              <m:dPr>
                                <m:begChr m:val="["/>
                                <m:endChr m:val="]"/>
                                <m:ctrlPr>
                                  <a:rPr lang="en-US" b="0" i="1" smtClean="0">
                                    <a:solidFill>
                                      <a:prstClr val="black"/>
                                    </a:solidFill>
                                    <a:latin typeface="Cambria Math" panose="02040503050406030204" pitchFamily="18" charset="0"/>
                                  </a:rPr>
                                </m:ctrlPr>
                              </m:dPr>
                              <m:e>
                                <m:sSub>
                                  <m:sSubPr>
                                    <m:ctrlPr>
                                      <a:rPr lang="en-US" b="0" i="1" smtClean="0">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N</m:t>
                                    </m:r>
                                  </m:e>
                                  <m:sub>
                                    <m:r>
                                      <a:rPr lang="en-US" b="0" i="0" smtClean="0">
                                        <a:solidFill>
                                          <a:prstClr val="black"/>
                                        </a:solidFill>
                                        <a:latin typeface="Cambria Math" panose="02040503050406030204" pitchFamily="18" charset="0"/>
                                      </a:rPr>
                                      <m:t>2</m:t>
                                    </m:r>
                                  </m:sub>
                                </m:sSub>
                              </m:e>
                            </m:d>
                          </m:e>
                          <m:sub>
                            <m:r>
                              <a:rPr lang="en-US" b="0" i="1" smtClean="0">
                                <a:solidFill>
                                  <a:prstClr val="black"/>
                                </a:solidFill>
                                <a:latin typeface="Cambria Math" panose="02040503050406030204" pitchFamily="18" charset="0"/>
                              </a:rPr>
                              <m:t>𝑖</m:t>
                            </m:r>
                          </m:sub>
                        </m:sSub>
                        <m:d>
                          <m:dPr>
                            <m:begChr m:val="["/>
                            <m:endChr m:val="]"/>
                            <m:ctrlPr>
                              <a:rPr lang="en-US" b="0" i="1" smtClean="0">
                                <a:solidFill>
                                  <a:prstClr val="black"/>
                                </a:solidFill>
                                <a:latin typeface="Cambria Math" panose="02040503050406030204" pitchFamily="18" charset="0"/>
                              </a:rPr>
                            </m:ctrlPr>
                          </m:dPr>
                          <m:e>
                            <m:sSub>
                              <m:sSubPr>
                                <m:ctrlPr>
                                  <a:rPr lang="en-US" b="0" i="1" smtClean="0">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H</m:t>
                                </m:r>
                              </m:e>
                              <m:sub>
                                <m:r>
                                  <a:rPr lang="en-US" b="0" i="0" smtClean="0">
                                    <a:solidFill>
                                      <a:prstClr val="black"/>
                                    </a:solidFill>
                                    <a:latin typeface="Cambria Math" panose="02040503050406030204" pitchFamily="18" charset="0"/>
                                  </a:rPr>
                                  <m:t>2</m:t>
                                </m:r>
                              </m:sub>
                            </m:sSub>
                          </m:e>
                        </m:d>
                        <m:m>
                          <m:mPr>
                            <m:mcs>
                              <m:mc>
                                <m:mcPr>
                                  <m:count m:val="1"/>
                                  <m:mcJc m:val="center"/>
                                </m:mcPr>
                              </m:mc>
                            </m:mcs>
                            <m:ctrlPr>
                              <a:rPr lang="en-US" b="0" i="1" smtClean="0">
                                <a:solidFill>
                                  <a:prstClr val="black"/>
                                </a:solidFill>
                                <a:latin typeface="Cambria Math" panose="02040503050406030204" pitchFamily="18" charset="0"/>
                              </a:rPr>
                            </m:ctrlPr>
                          </m:mPr>
                          <m:mr>
                            <m:e>
                              <m:r>
                                <m:rPr>
                                  <m:brk m:alnAt="7"/>
                                </m:rPr>
                                <a:rPr lang="en-US" b="0" i="1" smtClean="0">
                                  <a:solidFill>
                                    <a:prstClr val="black"/>
                                  </a:solidFill>
                                  <a:latin typeface="Cambria Math" panose="02040503050406030204" pitchFamily="18" charset="0"/>
                                </a:rPr>
                                <m:t>3</m:t>
                              </m:r>
                            </m:e>
                          </m:mr>
                          <m:mr>
                            <m:e>
                              <m:r>
                                <a:rPr lang="en-US" b="0" i="1" smtClean="0">
                                  <a:solidFill>
                                    <a:prstClr val="black"/>
                                  </a:solidFill>
                                  <a:latin typeface="Cambria Math" panose="02040503050406030204" pitchFamily="18" charset="0"/>
                                </a:rPr>
                                <m:t>𝑖</m:t>
                              </m:r>
                            </m:e>
                          </m:mr>
                        </m:m>
                      </m:den>
                    </m:f>
                    <m:r>
                      <a:rPr lang="en-US" b="0" i="1" smtClean="0">
                        <a:solidFill>
                          <a:prstClr val="black"/>
                        </a:solidFill>
                        <a:latin typeface="Cambria Math" panose="02040503050406030204" pitchFamily="18" charset="0"/>
                      </a:rPr>
                      <m:t>= </m:t>
                    </m:r>
                    <m:f>
                      <m:fPr>
                        <m:ctrlPr>
                          <a:rPr lang="en-US" b="0" i="1" smtClean="0">
                            <a:solidFill>
                              <a:prstClr val="black"/>
                            </a:solidFill>
                            <a:latin typeface="Cambria Math" panose="02040503050406030204" pitchFamily="18" charset="0"/>
                          </a:rPr>
                        </m:ctrlPr>
                      </m:fPr>
                      <m:num>
                        <m:sSup>
                          <m:sSupPr>
                            <m:ctrlPr>
                              <a:rPr lang="en-US" b="0" i="1" smtClean="0">
                                <a:solidFill>
                                  <a:prstClr val="black"/>
                                </a:solidFill>
                                <a:latin typeface="Cambria Math" panose="02040503050406030204" pitchFamily="18" charset="0"/>
                              </a:rPr>
                            </m:ctrlPr>
                          </m:sSupPr>
                          <m:e>
                            <m:d>
                              <m:dPr>
                                <m:ctrlPr>
                                  <a:rPr lang="en-US" i="1">
                                    <a:solidFill>
                                      <a:prstClr val="black"/>
                                    </a:solidFill>
                                    <a:latin typeface="Cambria Math" panose="02040503050406030204" pitchFamily="18" charset="0"/>
                                  </a:rPr>
                                </m:ctrlPr>
                              </m:dPr>
                              <m:e>
                                <m:r>
                                  <a:rPr lang="en-US" i="1">
                                    <a:solidFill>
                                      <a:prstClr val="black"/>
                                    </a:solidFill>
                                    <a:latin typeface="Cambria Math" panose="02040503050406030204" pitchFamily="18" charset="0"/>
                                  </a:rPr>
                                  <m:t>1.83 </m:t>
                                </m:r>
                                <m:r>
                                  <a:rPr lang="en-US" i="1">
                                    <a:solidFill>
                                      <a:prstClr val="black"/>
                                    </a:solidFill>
                                    <a:latin typeface="Cambria Math" panose="02040503050406030204" pitchFamily="18" charset="0"/>
                                    <a:ea typeface="Cambria Math" panose="02040503050406030204" pitchFamily="18" charset="0"/>
                                  </a:rPr>
                                  <m:t>× </m:t>
                                </m:r>
                                <m:sSup>
                                  <m:sSupPr>
                                    <m:ctrlPr>
                                      <a:rPr lang="en-US" i="1">
                                        <a:solidFill>
                                          <a:prstClr val="black"/>
                                        </a:solidFill>
                                        <a:latin typeface="Cambria Math" panose="02040503050406030204" pitchFamily="18" charset="0"/>
                                        <a:ea typeface="Cambria Math" panose="02040503050406030204" pitchFamily="18" charset="0"/>
                                      </a:rPr>
                                    </m:ctrlPr>
                                  </m:sSupPr>
                                  <m:e>
                                    <m:r>
                                      <a:rPr lang="en-US" i="1">
                                        <a:solidFill>
                                          <a:prstClr val="black"/>
                                        </a:solidFill>
                                        <a:latin typeface="Cambria Math" panose="02040503050406030204" pitchFamily="18" charset="0"/>
                                        <a:ea typeface="Cambria Math" panose="02040503050406030204" pitchFamily="18" charset="0"/>
                                      </a:rPr>
                                      <m:t>10</m:t>
                                    </m:r>
                                  </m:e>
                                  <m:sup>
                                    <m:r>
                                      <a:rPr lang="en-US" i="1">
                                        <a:solidFill>
                                          <a:prstClr val="black"/>
                                        </a:solidFill>
                                        <a:latin typeface="Cambria Math" panose="02040503050406030204" pitchFamily="18" charset="0"/>
                                        <a:ea typeface="Cambria Math" panose="02040503050406030204" pitchFamily="18" charset="0"/>
                                      </a:rPr>
                                      <m:t>−4</m:t>
                                    </m:r>
                                  </m:sup>
                                </m:sSup>
                              </m:e>
                            </m:d>
                          </m:e>
                          <m:sup>
                            <m:r>
                              <a:rPr lang="en-US" b="0" i="1" smtClean="0">
                                <a:solidFill>
                                  <a:prstClr val="black"/>
                                </a:solidFill>
                                <a:latin typeface="Cambria Math" panose="02040503050406030204" pitchFamily="18" charset="0"/>
                              </a:rPr>
                              <m:t>2</m:t>
                            </m:r>
                          </m:sup>
                        </m:sSup>
                      </m:num>
                      <m:den>
                        <m:d>
                          <m:dPr>
                            <m:ctrlPr>
                              <a:rPr lang="en-US" b="0" i="1" smtClean="0">
                                <a:solidFill>
                                  <a:prstClr val="black"/>
                                </a:solidFill>
                                <a:latin typeface="Cambria Math" panose="02040503050406030204" pitchFamily="18" charset="0"/>
                              </a:rPr>
                            </m:ctrlPr>
                          </m:dPr>
                          <m:e>
                            <m:r>
                              <a:rPr lang="en-US" b="0" i="1" smtClean="0">
                                <a:solidFill>
                                  <a:prstClr val="black"/>
                                </a:solidFill>
                                <a:latin typeface="Cambria Math" panose="02040503050406030204" pitchFamily="18" charset="0"/>
                              </a:rPr>
                              <m:t>0.071</m:t>
                            </m:r>
                          </m:e>
                        </m:d>
                        <m:sSup>
                          <m:sSupPr>
                            <m:ctrlPr>
                              <a:rPr lang="en-US" b="0" i="1" smtClean="0">
                                <a:solidFill>
                                  <a:prstClr val="black"/>
                                </a:solidFill>
                                <a:latin typeface="Cambria Math" panose="02040503050406030204" pitchFamily="18" charset="0"/>
                              </a:rPr>
                            </m:ctrlPr>
                          </m:sSupPr>
                          <m:e>
                            <m:d>
                              <m:dPr>
                                <m:ctrlPr>
                                  <a:rPr lang="en-US" b="0" i="1" smtClean="0">
                                    <a:solidFill>
                                      <a:prstClr val="black"/>
                                    </a:solidFill>
                                    <a:latin typeface="Cambria Math" panose="02040503050406030204" pitchFamily="18" charset="0"/>
                                  </a:rPr>
                                </m:ctrlPr>
                              </m:dPr>
                              <m:e>
                                <m:r>
                                  <a:rPr lang="en-US" b="0" i="1" smtClean="0">
                                    <a:solidFill>
                                      <a:prstClr val="black"/>
                                    </a:solidFill>
                                    <a:latin typeface="Cambria Math" panose="02040503050406030204" pitchFamily="18" charset="0"/>
                                  </a:rPr>
                                  <m:t>9.2 </m:t>
                                </m:r>
                                <m:r>
                                  <a:rPr lang="en-US" b="0" i="1" smtClean="0">
                                    <a:solidFill>
                                      <a:prstClr val="black"/>
                                    </a:solidFill>
                                    <a:latin typeface="Cambria Math" panose="02040503050406030204" pitchFamily="18" charset="0"/>
                                    <a:ea typeface="Cambria Math" panose="02040503050406030204" pitchFamily="18" charset="0"/>
                                  </a:rPr>
                                  <m:t>× </m:t>
                                </m:r>
                                <m:sSup>
                                  <m:sSupPr>
                                    <m:ctrlPr>
                                      <a:rPr lang="en-US" b="0" i="1" smtClean="0">
                                        <a:solidFill>
                                          <a:prstClr val="black"/>
                                        </a:solidFill>
                                        <a:latin typeface="Cambria Math" panose="02040503050406030204" pitchFamily="18" charset="0"/>
                                        <a:ea typeface="Cambria Math" panose="02040503050406030204" pitchFamily="18" charset="0"/>
                                      </a:rPr>
                                    </m:ctrlPr>
                                  </m:sSupPr>
                                  <m:e>
                                    <m:r>
                                      <a:rPr lang="en-US" b="0" i="1" smtClean="0">
                                        <a:solidFill>
                                          <a:prstClr val="black"/>
                                        </a:solidFill>
                                        <a:latin typeface="Cambria Math" panose="02040503050406030204" pitchFamily="18" charset="0"/>
                                        <a:ea typeface="Cambria Math" panose="02040503050406030204" pitchFamily="18" charset="0"/>
                                      </a:rPr>
                                      <m:t>10</m:t>
                                    </m:r>
                                  </m:e>
                                  <m:sup>
                                    <m:r>
                                      <a:rPr lang="en-US" b="0" i="1" smtClean="0">
                                        <a:solidFill>
                                          <a:prstClr val="black"/>
                                        </a:solidFill>
                                        <a:latin typeface="Cambria Math" panose="02040503050406030204" pitchFamily="18" charset="0"/>
                                        <a:ea typeface="Cambria Math" panose="02040503050406030204" pitchFamily="18" charset="0"/>
                                      </a:rPr>
                                      <m:t>−3</m:t>
                                    </m:r>
                                  </m:sup>
                                </m:sSup>
                              </m:e>
                            </m:d>
                          </m:e>
                          <m:sup>
                            <m:r>
                              <a:rPr lang="en-US" b="0" i="1" smtClean="0">
                                <a:solidFill>
                                  <a:prstClr val="black"/>
                                </a:solidFill>
                                <a:latin typeface="Cambria Math" panose="02040503050406030204" pitchFamily="18" charset="0"/>
                              </a:rPr>
                              <m:t>3</m:t>
                            </m:r>
                          </m:sup>
                        </m:sSup>
                      </m:den>
                    </m:f>
                    <m:r>
                      <a:rPr lang="en-US" b="0" i="0" smtClean="0">
                        <a:solidFill>
                          <a:prstClr val="black"/>
                        </a:solidFill>
                        <a:latin typeface="Cambria Math" panose="02040503050406030204" pitchFamily="18" charset="0"/>
                      </a:rPr>
                      <m:t>=0.61</m:t>
                    </m:r>
                  </m:oMath>
                </a14:m>
                <a:endParaRPr lang="en-US" dirty="0">
                  <a:solidFill>
                    <a:prstClr val="black"/>
                  </a:solidFill>
                </a:endParaRPr>
              </a:p>
              <a:p>
                <a:pPr>
                  <a:spcBef>
                    <a:spcPts val="0"/>
                  </a:spcBef>
                </a:pPr>
                <a:r>
                  <a:rPr lang="en-US" b="1" dirty="0">
                    <a:solidFill>
                      <a:srgbClr val="43638E"/>
                    </a:solidFill>
                  </a:rPr>
                  <a:t>Solution</a:t>
                </a:r>
              </a:p>
              <a:p>
                <a:pPr>
                  <a:spcBef>
                    <a:spcPts val="0"/>
                  </a:spcBef>
                  <a:spcAft>
                    <a:spcPts val="3200"/>
                  </a:spcAft>
                </a:pPr>
                <a:r>
                  <a:rPr lang="en-US" dirty="0"/>
                  <a:t>The calculated value of </a:t>
                </a:r>
                <a:r>
                  <a:rPr lang="en-US" i="1" dirty="0"/>
                  <a:t>Q</a:t>
                </a:r>
                <a:r>
                  <a:rPr lang="en-US" baseline="-25000" dirty="0"/>
                  <a:t>c</a:t>
                </a:r>
                <a:r>
                  <a:rPr lang="en-US" dirty="0"/>
                  <a:t> is less than </a:t>
                </a:r>
                <a:r>
                  <a:rPr lang="en-US" i="1" dirty="0"/>
                  <a:t>K</a:t>
                </a:r>
                <a:r>
                  <a:rPr lang="en-US" baseline="-25000" dirty="0"/>
                  <a:t>c</a:t>
                </a:r>
                <a:r>
                  <a:rPr lang="en-US" dirty="0"/>
                  <a:t>. </a:t>
                </a:r>
              </a:p>
              <a:p>
                <a:pPr>
                  <a:spcBef>
                    <a:spcPts val="0"/>
                  </a:spcBef>
                  <a:spcAft>
                    <a:spcPts val="2800"/>
                  </a:spcAft>
                </a:pPr>
                <a:r>
                  <a:rPr lang="en-US" dirty="0"/>
                  <a:t>Therefore, the reaction is not at equilibrium and must proceed to the right to establish equilibrium. </a:t>
                </a:r>
                <a:endParaRPr lang="en-US" dirty="0">
                  <a:solidFill>
                    <a:prstClr val="black"/>
                  </a:solidFill>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14400"/>
                <a:ext cx="8929255" cy="5029200"/>
              </a:xfrm>
              <a:blipFill>
                <a:blip r:embed="rId3"/>
                <a:stretch>
                  <a:fillRect l="-1365" t="-1091"/>
                </a:stretch>
              </a:blipFill>
            </p:spPr>
            <p:txBody>
              <a:bodyPr/>
              <a:lstStyle/>
              <a:p>
                <a:r>
                  <a:rPr lang="en-US">
                    <a:noFill/>
                  </a:rPr>
                  <a:t> </a:t>
                </a:r>
              </a:p>
            </p:txBody>
          </p:sp>
        </mc:Fallback>
      </mc:AlternateContent>
    </p:spTree>
    <p:extLst>
      <p:ext uri="{BB962C8B-B14F-4D97-AF65-F5344CB8AC3E}">
        <p14:creationId xmlns:p14="http://schemas.microsoft.com/office/powerpoint/2010/main" val="19075333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1075014"/>
          </a:xfrm>
        </p:spPr>
        <p:txBody>
          <a:bodyPr/>
          <a:lstStyle/>
          <a:p>
            <a:pPr>
              <a:tabLst>
                <a:tab pos="1427163" algn="l"/>
              </a:tabLst>
            </a:pPr>
            <a:r>
              <a:rPr lang="en-US" dirty="0">
                <a:solidFill>
                  <a:schemeClr val="bg1"/>
                </a:solidFill>
              </a:rPr>
              <a:t>15.4</a:t>
            </a:r>
            <a:r>
              <a:rPr lang="en-US" dirty="0"/>
              <a:t>	</a:t>
            </a:r>
            <a:r>
              <a:rPr lang="en-US" dirty="0">
                <a:latin typeface="Calibri"/>
              </a:rPr>
              <a:t>Using Equilibrium Expressions to Solve 	Problems (3)</a:t>
            </a:r>
            <a:endParaRPr lang="en-US" dirty="0"/>
          </a:p>
        </p:txBody>
      </p:sp>
      <p:sp>
        <p:nvSpPr>
          <p:cNvPr id="16" name="Text Placeholder 15"/>
          <p:cNvSpPr>
            <a:spLocks noGrp="1"/>
          </p:cNvSpPr>
          <p:nvPr>
            <p:ph type="body" sz="quarter" idx="22"/>
          </p:nvPr>
        </p:nvSpPr>
        <p:spPr>
          <a:xfrm>
            <a:off x="23191" y="1090613"/>
            <a:ext cx="9120809" cy="609601"/>
          </a:xfrm>
        </p:spPr>
        <p:txBody>
          <a:bodyPr/>
          <a:lstStyle/>
          <a:p>
            <a:r>
              <a:rPr lang="en-US" dirty="0">
                <a:latin typeface="Calibri"/>
              </a:rPr>
              <a:t>Calculating Equilibrium Concentrations</a:t>
            </a:r>
          </a:p>
        </p:txBody>
      </p:sp>
      <p:pic>
        <p:nvPicPr>
          <p:cNvPr id="2" name="Picture 1" descr="The equilibrium constant (Kc) for the equilibrium between cis-Stilbene and trans-Stilbene is Kc=24.0."/>
          <p:cNvPicPr>
            <a:picLocks noChangeAspect="1"/>
          </p:cNvPicPr>
          <p:nvPr/>
        </p:nvPicPr>
        <p:blipFill>
          <a:blip r:embed="rId2"/>
          <a:stretch>
            <a:fillRect/>
          </a:stretch>
        </p:blipFill>
        <p:spPr>
          <a:xfrm>
            <a:off x="90487" y="1685925"/>
            <a:ext cx="8963025" cy="4562475"/>
          </a:xfrm>
          <a:prstGeom prst="rect">
            <a:avLst/>
          </a:prstGeom>
        </p:spPr>
      </p:pic>
    </p:spTree>
    <p:extLst>
      <p:ext uri="{BB962C8B-B14F-4D97-AF65-F5344CB8AC3E}">
        <p14:creationId xmlns:p14="http://schemas.microsoft.com/office/powerpoint/2010/main" val="33268593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924305"/>
          </a:xfrm>
        </p:spPr>
        <p:txBody>
          <a:bodyPr/>
          <a:lstStyle/>
          <a:p>
            <a:pPr defTabSz="1427163"/>
            <a:r>
              <a:rPr lang="en-US" dirty="0">
                <a:solidFill>
                  <a:schemeClr val="bg1"/>
                </a:solidFill>
              </a:rPr>
              <a:t>15.4</a:t>
            </a:r>
            <a:r>
              <a:rPr lang="en-US" dirty="0"/>
              <a:t>	</a:t>
            </a:r>
            <a:r>
              <a:rPr lang="en-US" dirty="0">
                <a:latin typeface="Calibri"/>
              </a:rPr>
              <a:t>Using Equilibrium Expressions to Solve 	Problems (4)</a:t>
            </a:r>
            <a:endParaRPr lang="en-US" dirty="0"/>
          </a:p>
        </p:txBody>
      </p:sp>
      <p:sp>
        <p:nvSpPr>
          <p:cNvPr id="15" name="Text Placeholder 14"/>
          <p:cNvSpPr>
            <a:spLocks noGrp="1"/>
          </p:cNvSpPr>
          <p:nvPr>
            <p:ph type="body" sz="quarter" idx="22"/>
          </p:nvPr>
        </p:nvSpPr>
        <p:spPr>
          <a:xfrm>
            <a:off x="23190" y="1090613"/>
            <a:ext cx="9120809" cy="609601"/>
          </a:xfrm>
        </p:spPr>
        <p:txBody>
          <a:bodyPr/>
          <a:lstStyle/>
          <a:p>
            <a:r>
              <a:rPr lang="en-US" dirty="0">
                <a:latin typeface="Calibri"/>
              </a:rPr>
              <a:t>Calculating Equilibrium Concentrations</a:t>
            </a:r>
          </a:p>
        </p:txBody>
      </p:sp>
      <mc:AlternateContent xmlns:mc="http://schemas.openxmlformats.org/markup-compatibility/2006" xmlns:a14="http://schemas.microsoft.com/office/drawing/2010/main">
        <mc:Choice Requires="a14">
          <p:sp>
            <p:nvSpPr>
              <p:cNvPr id="4" name="Content Placeholder 3"/>
              <p:cNvSpPr>
                <a:spLocks noGrp="1"/>
              </p:cNvSpPr>
              <p:nvPr>
                <p:ph sz="quarter" idx="25"/>
              </p:nvPr>
            </p:nvSpPr>
            <p:spPr>
              <a:xfrm>
                <a:off x="4800600" y="1600200"/>
                <a:ext cx="4114800" cy="521031"/>
              </a:xfrm>
            </p:spPr>
            <p:txBody>
              <a:bodyPr/>
              <a:lstStyle/>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𝑐𝑖𝑠</m:t>
                      </m:r>
                      <m:r>
                        <a:rPr lang="en-US" sz="2000" b="0" i="1" smtClean="0">
                          <a:latin typeface="Cambria Math" panose="02040503050406030204" pitchFamily="18" charset="0"/>
                        </a:rPr>
                        <m:t>−</m:t>
                      </m:r>
                      <m:r>
                        <m:rPr>
                          <m:sty m:val="p"/>
                        </m:rPr>
                        <a:rPr lang="en-US" sz="2000" b="0" i="0" smtClean="0">
                          <a:latin typeface="Cambria Math" panose="02040503050406030204" pitchFamily="18" charset="0"/>
                        </a:rPr>
                        <m:t>stilbene</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𝑡𝑟𝑎𝑛𝑠</m:t>
                      </m:r>
                      <m:r>
                        <a:rPr lang="en-US" sz="2000" b="0" i="1"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ea typeface="Cambria Math" panose="02040503050406030204" pitchFamily="18" charset="0"/>
                        </a:rPr>
                        <m:t>stilbene</m:t>
                      </m:r>
                    </m:oMath>
                  </m:oMathPara>
                </a14:m>
                <a:endParaRPr lang="en-US" sz="20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25"/>
              </p:nvPr>
            </p:nvSpPr>
            <p:spPr>
              <a:xfrm>
                <a:off x="4800600" y="1600200"/>
                <a:ext cx="4114800" cy="521031"/>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6" name="Table Placeholder 5"/>
              <p:cNvGraphicFramePr>
                <a:graphicFrameLocks noGrp="1"/>
              </p:cNvGraphicFramePr>
              <p:nvPr>
                <p:ph type="tbl" sz="quarter" idx="23"/>
                <p:extLst>
                  <p:ext uri="{D42A27DB-BD31-4B8C-83A1-F6EECF244321}">
                    <p14:modId xmlns:p14="http://schemas.microsoft.com/office/powerpoint/2010/main" val="3298030907"/>
                  </p:ext>
                </p:extLst>
              </p:nvPr>
            </p:nvGraphicFramePr>
            <p:xfrm>
              <a:off x="171450" y="1955695"/>
              <a:ext cx="8820150" cy="2159105"/>
            </p:xfrm>
            <a:graphic>
              <a:graphicData uri="http://schemas.openxmlformats.org/drawingml/2006/table">
                <a:tbl>
                  <a:tblPr firstRow="1" bandRow="1">
                    <a:tableStyleId>{5C22544A-7EE6-4342-B048-85BDC9FD1C3A}</a:tableStyleId>
                  </a:tblPr>
                  <a:tblGrid>
                    <a:gridCol w="4371048">
                      <a:extLst>
                        <a:ext uri="{9D8B030D-6E8A-4147-A177-3AD203B41FA5}">
                          <a16:colId xmlns:a16="http://schemas.microsoft.com/office/drawing/2014/main" xmlns="" val="2310197388"/>
                        </a:ext>
                      </a:extLst>
                    </a:gridCol>
                    <a:gridCol w="1902650">
                      <a:extLst>
                        <a:ext uri="{9D8B030D-6E8A-4147-A177-3AD203B41FA5}">
                          <a16:colId xmlns:a16="http://schemas.microsoft.com/office/drawing/2014/main" xmlns="" val="2344515494"/>
                        </a:ext>
                      </a:extLst>
                    </a:gridCol>
                    <a:gridCol w="2546452">
                      <a:extLst>
                        <a:ext uri="{9D8B030D-6E8A-4147-A177-3AD203B41FA5}">
                          <a16:colId xmlns:a16="http://schemas.microsoft.com/office/drawing/2014/main" xmlns="" val="730061141"/>
                        </a:ext>
                      </a:extLst>
                    </a:gridCol>
                  </a:tblGrid>
                  <a:tr h="656839">
                    <a:tc>
                      <a:txBody>
                        <a:bodyPr/>
                        <a:lstStyle/>
                        <a:p>
                          <a:pPr algn="l"/>
                          <a:r>
                            <a:rPr lang="en-US" sz="2400" b="0" i="1" dirty="0">
                              <a:solidFill>
                                <a:schemeClr val="tx1"/>
                              </a:solidFill>
                            </a:rPr>
                            <a:t>Initial concentration</a:t>
                          </a:r>
                          <a:r>
                            <a:rPr lang="en-US" sz="2400" b="0" i="1" baseline="0" dirty="0">
                              <a:solidFill>
                                <a:schemeClr val="tx1"/>
                              </a:solidFill>
                            </a:rPr>
                            <a:t> (M ):</a:t>
                          </a:r>
                          <a:endParaRPr lang="en-US" sz="2400" b="0" i="1" dirty="0">
                            <a:solidFill>
                              <a:schemeClr val="tx1"/>
                            </a:solidFill>
                          </a:endParaRPr>
                        </a:p>
                      </a:txBody>
                      <a:tcPr>
                        <a:lnR w="12700" cmpd="sng">
                          <a:noFill/>
                        </a:lnR>
                        <a:solidFill>
                          <a:schemeClr val="bg1"/>
                        </a:solidFill>
                      </a:tcPr>
                    </a:tc>
                    <a:tc>
                      <a:txBody>
                        <a:bodyPr/>
                        <a:lstStyle/>
                        <a:p>
                          <a:pPr algn="ctr"/>
                          <a:r>
                            <a:rPr lang="en-US" sz="2400" b="0" dirty="0">
                              <a:solidFill>
                                <a:schemeClr val="tx1"/>
                              </a:solidFill>
                            </a:rPr>
                            <a:t>0.850</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8522300"/>
                      </a:ext>
                    </a:extLst>
                  </a:tr>
                  <a:tr h="7511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i="1" dirty="0">
                              <a:solidFill>
                                <a:schemeClr val="tx1"/>
                              </a:solidFill>
                            </a:rPr>
                            <a:t>Change in concentration</a:t>
                          </a:r>
                          <a:r>
                            <a:rPr lang="en-US" sz="2400" i="1" baseline="0" dirty="0">
                              <a:solidFill>
                                <a:schemeClr val="tx1"/>
                              </a:solidFill>
                            </a:rPr>
                            <a:t> (M ):</a:t>
                          </a:r>
                          <a:endParaRPr lang="en-US" sz="2400" i="1" dirty="0">
                            <a:solidFill>
                              <a:schemeClr val="tx1"/>
                            </a:solidFill>
                          </a:endParaRPr>
                        </a:p>
                      </a:txBody>
                      <a:tcPr>
                        <a:lnR w="12700" cmpd="sng">
                          <a:noFill/>
                        </a:ln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2400" i="1" dirty="0" smtClean="0">
                                    <a:solidFill>
                                      <a:schemeClr val="tx1"/>
                                    </a:solidFill>
                                    <a:latin typeface="Cambria Math" panose="02040503050406030204" pitchFamily="18" charset="0"/>
                                  </a:rPr>
                                  <m:t>−</m:t>
                                </m:r>
                                <m:r>
                                  <a:rPr lang="en-US" sz="2400" i="1" dirty="0" smtClean="0">
                                    <a:solidFill>
                                      <a:schemeClr val="tx1"/>
                                    </a:solidFill>
                                    <a:latin typeface="Cambria Math" panose="02040503050406030204" pitchFamily="18" charset="0"/>
                                  </a:rPr>
                                  <m:t>𝑥</m:t>
                                </m:r>
                              </m:oMath>
                            </m:oMathPara>
                          </a14:m>
                          <a:endParaRPr lang="en-US" sz="2400" i="1"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2400" i="1" dirty="0" smtClean="0">
                                    <a:solidFill>
                                      <a:schemeClr val="tx1"/>
                                    </a:solidFill>
                                    <a:latin typeface="Cambria Math" panose="02040503050406030204" pitchFamily="18" charset="0"/>
                                  </a:rPr>
                                  <m:t>+</m:t>
                                </m:r>
                                <m:r>
                                  <a:rPr lang="en-US" sz="2400" i="1" dirty="0" smtClean="0">
                                    <a:solidFill>
                                      <a:schemeClr val="tx1"/>
                                    </a:solidFill>
                                    <a:latin typeface="Cambria Math" panose="02040503050406030204" pitchFamily="18" charset="0"/>
                                  </a:rPr>
                                  <m:t>𝑥</m:t>
                                </m:r>
                              </m:oMath>
                            </m:oMathPara>
                          </a14:m>
                          <a:endParaRPr lang="en-US" sz="2400" i="1"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740640578"/>
                      </a:ext>
                    </a:extLst>
                  </a:tr>
                  <a:tr h="7511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i="1" dirty="0">
                              <a:solidFill>
                                <a:schemeClr val="tx1"/>
                              </a:solidFill>
                            </a:rPr>
                            <a:t>Equilibrium concentration</a:t>
                          </a:r>
                          <a:r>
                            <a:rPr lang="en-US" sz="2400" i="1" baseline="0" dirty="0">
                              <a:solidFill>
                                <a:schemeClr val="tx1"/>
                              </a:solidFill>
                            </a:rPr>
                            <a:t> (M ):</a:t>
                          </a:r>
                          <a:endParaRPr lang="en-US" sz="2400" i="1" dirty="0">
                            <a:solidFill>
                              <a:schemeClr val="tx1"/>
                            </a:solidFill>
                          </a:endParaRPr>
                        </a:p>
                      </a:txBody>
                      <a:tcPr>
                        <a:lnR w="12700" cmpd="sng">
                          <a:noFill/>
                        </a:ln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2400" i="1" dirty="0" smtClean="0">
                                    <a:solidFill>
                                      <a:schemeClr val="tx1"/>
                                    </a:solidFill>
                                    <a:latin typeface="Cambria Math" panose="02040503050406030204" pitchFamily="18" charset="0"/>
                                  </a:rPr>
                                  <m:t>0.850−</m:t>
                                </m:r>
                                <m:r>
                                  <a:rPr lang="en-US" sz="2400" i="1" dirty="0" smtClean="0">
                                    <a:solidFill>
                                      <a:schemeClr val="tx1"/>
                                    </a:solidFill>
                                    <a:latin typeface="Cambria Math" panose="02040503050406030204" pitchFamily="18" charset="0"/>
                                  </a:rPr>
                                  <m:t>𝑥</m:t>
                                </m:r>
                              </m:oMath>
                            </m:oMathPara>
                          </a14:m>
                          <a:endParaRPr lang="en-US" sz="2400" i="1"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2400" i="1" dirty="0" smtClean="0">
                                    <a:solidFill>
                                      <a:schemeClr val="tx1"/>
                                    </a:solidFill>
                                    <a:latin typeface="Cambria Math" panose="02040503050406030204" pitchFamily="18" charset="0"/>
                                  </a:rPr>
                                  <m:t>𝑥</m:t>
                                </m:r>
                              </m:oMath>
                            </m:oMathPara>
                          </a14:m>
                          <a:endParaRPr lang="en-US" sz="2400" i="1"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497004574"/>
                      </a:ext>
                    </a:extLst>
                  </a:tr>
                </a:tbl>
              </a:graphicData>
            </a:graphic>
          </p:graphicFrame>
        </mc:Choice>
        <mc:Fallback xmlns="">
          <p:graphicFrame>
            <p:nvGraphicFramePr>
              <p:cNvPr id="6" name="Table Placeholder 5"/>
              <p:cNvGraphicFramePr>
                <a:graphicFrameLocks noGrp="1"/>
              </p:cNvGraphicFramePr>
              <p:nvPr>
                <p:ph type="tbl" sz="quarter" idx="23"/>
                <p:extLst>
                  <p:ext uri="{D42A27DB-BD31-4B8C-83A1-F6EECF244321}">
                    <p14:modId xmlns:p14="http://schemas.microsoft.com/office/powerpoint/2010/main" val="3298030907"/>
                  </p:ext>
                </p:extLst>
              </p:nvPr>
            </p:nvGraphicFramePr>
            <p:xfrm>
              <a:off x="171450" y="1955695"/>
              <a:ext cx="8820150" cy="2159105"/>
            </p:xfrm>
            <a:graphic>
              <a:graphicData uri="http://schemas.openxmlformats.org/drawingml/2006/table">
                <a:tbl>
                  <a:tblPr firstRow="1" bandRow="1">
                    <a:tableStyleId>{5C22544A-7EE6-4342-B048-85BDC9FD1C3A}</a:tableStyleId>
                  </a:tblPr>
                  <a:tblGrid>
                    <a:gridCol w="4371048">
                      <a:extLst>
                        <a:ext uri="{9D8B030D-6E8A-4147-A177-3AD203B41FA5}">
                          <a16:colId xmlns:a16="http://schemas.microsoft.com/office/drawing/2014/main" val="2310197388"/>
                        </a:ext>
                      </a:extLst>
                    </a:gridCol>
                    <a:gridCol w="1902650">
                      <a:extLst>
                        <a:ext uri="{9D8B030D-6E8A-4147-A177-3AD203B41FA5}">
                          <a16:colId xmlns:a16="http://schemas.microsoft.com/office/drawing/2014/main" val="2344515494"/>
                        </a:ext>
                      </a:extLst>
                    </a:gridCol>
                    <a:gridCol w="2546452">
                      <a:extLst>
                        <a:ext uri="{9D8B030D-6E8A-4147-A177-3AD203B41FA5}">
                          <a16:colId xmlns:a16="http://schemas.microsoft.com/office/drawing/2014/main" val="730061141"/>
                        </a:ext>
                      </a:extLst>
                    </a:gridCol>
                  </a:tblGrid>
                  <a:tr h="656839">
                    <a:tc>
                      <a:txBody>
                        <a:bodyPr/>
                        <a:lstStyle/>
                        <a:p>
                          <a:pPr algn="l"/>
                          <a:r>
                            <a:rPr lang="en-US" sz="2400" b="0" i="1" dirty="0">
                              <a:solidFill>
                                <a:schemeClr val="tx1"/>
                              </a:solidFill>
                            </a:rPr>
                            <a:t>Initial concentration</a:t>
                          </a:r>
                          <a:r>
                            <a:rPr lang="en-US" sz="2400" b="0" i="1" baseline="0" dirty="0">
                              <a:solidFill>
                                <a:schemeClr val="tx1"/>
                              </a:solidFill>
                            </a:rPr>
                            <a:t> (M ):</a:t>
                          </a:r>
                          <a:endParaRPr lang="en-US" sz="2400" b="0" i="1" dirty="0">
                            <a:solidFill>
                              <a:schemeClr val="tx1"/>
                            </a:solidFill>
                          </a:endParaRPr>
                        </a:p>
                      </a:txBody>
                      <a:tcPr>
                        <a:lnR w="12700" cmpd="sng">
                          <a:noFill/>
                        </a:lnR>
                        <a:solidFill>
                          <a:schemeClr val="bg1"/>
                        </a:solidFill>
                      </a:tcPr>
                    </a:tc>
                    <a:tc>
                      <a:txBody>
                        <a:bodyPr/>
                        <a:lstStyle/>
                        <a:p>
                          <a:pPr algn="ctr"/>
                          <a:r>
                            <a:rPr lang="en-US" sz="2400" b="0" dirty="0">
                              <a:solidFill>
                                <a:schemeClr val="tx1"/>
                              </a:solidFill>
                            </a:rPr>
                            <a:t>0.850</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22300"/>
                      </a:ext>
                    </a:extLst>
                  </a:tr>
                  <a:tr h="7511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i="1" dirty="0">
                              <a:solidFill>
                                <a:schemeClr val="tx1"/>
                              </a:solidFill>
                            </a:rPr>
                            <a:t>Change in concentration</a:t>
                          </a:r>
                          <a:r>
                            <a:rPr lang="en-US" sz="2400" i="1" baseline="0" dirty="0">
                              <a:solidFill>
                                <a:schemeClr val="tx1"/>
                              </a:solidFill>
                            </a:rPr>
                            <a:t> (M ):</a:t>
                          </a:r>
                          <a:endParaRPr lang="en-US" sz="2400" i="1" dirty="0">
                            <a:solidFill>
                              <a:schemeClr val="tx1"/>
                            </a:solidFill>
                          </a:endParaRPr>
                        </a:p>
                      </a:txBody>
                      <a:tcPr>
                        <a:lnR w="12700" cmpd="sng">
                          <a:noFill/>
                        </a:lnR>
                        <a:solidFill>
                          <a:schemeClr val="bg1"/>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30128" t="-93496" r="-134615" b="-10325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46411" t="-93496" r="-478" b="-103252"/>
                          </a:stretch>
                        </a:blipFill>
                      </a:tcPr>
                    </a:tc>
                    <a:extLst>
                      <a:ext uri="{0D108BD9-81ED-4DB2-BD59-A6C34878D82A}">
                        <a16:rowId xmlns:a16="http://schemas.microsoft.com/office/drawing/2014/main" val="3740640578"/>
                      </a:ext>
                    </a:extLst>
                  </a:tr>
                  <a:tr h="7511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i="1" dirty="0">
                              <a:solidFill>
                                <a:schemeClr val="tx1"/>
                              </a:solidFill>
                            </a:rPr>
                            <a:t>Equilibrium concentration</a:t>
                          </a:r>
                          <a:r>
                            <a:rPr lang="en-US" sz="2400" i="1" baseline="0" dirty="0">
                              <a:solidFill>
                                <a:schemeClr val="tx1"/>
                              </a:solidFill>
                            </a:rPr>
                            <a:t> (M ):</a:t>
                          </a:r>
                          <a:endParaRPr lang="en-US" sz="2400" i="1" dirty="0">
                            <a:solidFill>
                              <a:schemeClr val="tx1"/>
                            </a:solidFill>
                          </a:endParaRPr>
                        </a:p>
                      </a:txBody>
                      <a:tcPr>
                        <a:lnR w="12700" cmpd="sng">
                          <a:noFill/>
                        </a:lnR>
                        <a:solidFill>
                          <a:schemeClr val="bg1"/>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30128" t="-191935" r="-134615" b="-2419"/>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46411" t="-191935" r="-478" b="-2419"/>
                          </a:stretch>
                        </a:blipFill>
                      </a:tcPr>
                    </a:tc>
                    <a:extLst>
                      <a:ext uri="{0D108BD9-81ED-4DB2-BD59-A6C34878D82A}">
                        <a16:rowId xmlns:a16="http://schemas.microsoft.com/office/drawing/2014/main" val="2497004574"/>
                      </a:ext>
                    </a:extLst>
                  </a:tr>
                </a:tbl>
              </a:graphicData>
            </a:graphic>
          </p:graphicFrame>
        </mc:Fallback>
      </mc:AlternateContent>
      <mc:AlternateContent xmlns:mc="http://schemas.openxmlformats.org/markup-compatibility/2006" xmlns:a14="http://schemas.microsoft.com/office/drawing/2010/main">
        <mc:Choice Requires="a14">
          <p:sp>
            <p:nvSpPr>
              <p:cNvPr id="16" name="Content Placeholder 15"/>
              <p:cNvSpPr>
                <a:spLocks noGrp="1"/>
              </p:cNvSpPr>
              <p:nvPr>
                <p:ph sz="quarter" idx="24"/>
              </p:nvPr>
            </p:nvSpPr>
            <p:spPr>
              <a:xfrm>
                <a:off x="76200" y="3962400"/>
                <a:ext cx="6705600" cy="2514601"/>
              </a:xfrm>
            </p:spPr>
            <p:txBody>
              <a:bodyPr/>
              <a:lstStyle/>
              <a:p>
                <a:pPr marL="571500" indent="0" algn="ctr" defTabSz="1009650">
                  <a:spcAft>
                    <a:spcPts val="1500"/>
                  </a:spcAft>
                  <a:buNone/>
                  <a:tabLst>
                    <a:tab pos="2566988" algn="l"/>
                  </a:tabLst>
                </a:pPr>
                <a:r>
                  <a:rPr lang="en-US" dirty="0"/>
                  <a:t>		</a:t>
                </a:r>
                <a14:m>
                  <m:oMath xmlns:m="http://schemas.openxmlformats.org/officeDocument/2006/math">
                    <m:sSub>
                      <m:sSubPr>
                        <m:ctrlPr>
                          <a:rPr lang="en-US" sz="3000" i="1" smtClean="0">
                            <a:latin typeface="Cambria Math" panose="02040503050406030204" pitchFamily="18" charset="0"/>
                          </a:rPr>
                        </m:ctrlPr>
                      </m:sSubPr>
                      <m:e>
                        <m:r>
                          <a:rPr lang="en-US" sz="3000" b="0" i="1" smtClean="0">
                            <a:latin typeface="Cambria Math" panose="02040503050406030204" pitchFamily="18" charset="0"/>
                          </a:rPr>
                          <m:t>𝐾</m:t>
                        </m:r>
                      </m:e>
                      <m:sub>
                        <m:r>
                          <a:rPr lang="en-US" sz="3000" b="0" i="1" smtClean="0">
                            <a:latin typeface="Cambria Math" panose="02040503050406030204" pitchFamily="18" charset="0"/>
                          </a:rPr>
                          <m:t>𝑐</m:t>
                        </m:r>
                      </m:sub>
                    </m:sSub>
                    <m:r>
                      <a:rPr lang="en-US" sz="3000" b="0" i="1" smtClean="0">
                        <a:latin typeface="Cambria Math" panose="02040503050406030204" pitchFamily="18" charset="0"/>
                      </a:rPr>
                      <m:t>=</m:t>
                    </m:r>
                    <m:f>
                      <m:fPr>
                        <m:ctrlPr>
                          <a:rPr lang="en-US" sz="3000" i="1">
                            <a:latin typeface="Cambria Math" panose="02040503050406030204" pitchFamily="18" charset="0"/>
                          </a:rPr>
                        </m:ctrlPr>
                      </m:fPr>
                      <m:num>
                        <m:d>
                          <m:dPr>
                            <m:begChr m:val="["/>
                            <m:endChr m:val="]"/>
                            <m:ctrlPr>
                              <a:rPr lang="en-US" sz="3000" i="1">
                                <a:latin typeface="Cambria Math" panose="02040503050406030204" pitchFamily="18" charset="0"/>
                              </a:rPr>
                            </m:ctrlPr>
                          </m:dPr>
                          <m:e>
                            <m:r>
                              <a:rPr lang="en-US" sz="3000" i="1">
                                <a:latin typeface="Cambria Math" panose="02040503050406030204" pitchFamily="18" charset="0"/>
                              </a:rPr>
                              <m:t>𝑡𝑟𝑎𝑛𝑠</m:t>
                            </m:r>
                            <m:r>
                              <a:rPr lang="en-US" sz="3000" i="1">
                                <a:latin typeface="Cambria Math" panose="02040503050406030204" pitchFamily="18" charset="0"/>
                              </a:rPr>
                              <m:t>−</m:t>
                            </m:r>
                            <m:r>
                              <m:rPr>
                                <m:sty m:val="p"/>
                              </m:rPr>
                              <a:rPr lang="en-US" sz="3000" i="0">
                                <a:latin typeface="Cambria Math" panose="02040503050406030204" pitchFamily="18" charset="0"/>
                              </a:rPr>
                              <m:t>stilbene</m:t>
                            </m:r>
                          </m:e>
                        </m:d>
                      </m:num>
                      <m:den>
                        <m:d>
                          <m:dPr>
                            <m:begChr m:val="["/>
                            <m:endChr m:val="]"/>
                            <m:ctrlPr>
                              <a:rPr lang="en-US" sz="3000" i="1">
                                <a:latin typeface="Cambria Math" panose="02040503050406030204" pitchFamily="18" charset="0"/>
                              </a:rPr>
                            </m:ctrlPr>
                          </m:dPr>
                          <m:e>
                            <m:r>
                              <a:rPr lang="en-US" sz="3000" i="1">
                                <a:latin typeface="Cambria Math" panose="02040503050406030204" pitchFamily="18" charset="0"/>
                              </a:rPr>
                              <m:t>𝑐𝑖𝑠</m:t>
                            </m:r>
                            <m:r>
                              <a:rPr lang="en-US" sz="3000" i="1">
                                <a:latin typeface="Cambria Math" panose="02040503050406030204" pitchFamily="18" charset="0"/>
                              </a:rPr>
                              <m:t>−</m:t>
                            </m:r>
                            <m:r>
                              <m:rPr>
                                <m:sty m:val="p"/>
                              </m:rPr>
                              <a:rPr lang="en-US" sz="3000" i="0">
                                <a:latin typeface="Cambria Math" panose="02040503050406030204" pitchFamily="18" charset="0"/>
                              </a:rPr>
                              <m:t>stilbene</m:t>
                            </m:r>
                          </m:e>
                        </m:d>
                      </m:den>
                    </m:f>
                  </m:oMath>
                </a14:m>
                <a:endParaRPr lang="en-US" sz="3000" b="0" dirty="0"/>
              </a:p>
              <a:p>
                <a:pPr marL="2800350" indent="571500" algn="ctr">
                  <a:spcAft>
                    <a:spcPts val="1200"/>
                  </a:spcAft>
                  <a:buNone/>
                  <a:tabLst>
                    <a:tab pos="2857500" algn="l"/>
                  </a:tabLst>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24.0=</m:t>
                      </m:r>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𝑥</m:t>
                          </m:r>
                        </m:num>
                        <m:den>
                          <m:r>
                            <a:rPr lang="en-US" sz="3000" b="0" i="1" smtClean="0">
                              <a:latin typeface="Cambria Math" panose="02040503050406030204" pitchFamily="18" charset="0"/>
                            </a:rPr>
                            <m:t>0.850−</m:t>
                          </m:r>
                          <m:r>
                            <a:rPr lang="en-US" sz="3000" b="0" i="1" smtClean="0">
                              <a:latin typeface="Cambria Math" panose="02040503050406030204" pitchFamily="18" charset="0"/>
                            </a:rPr>
                            <m:t>𝑥</m:t>
                          </m:r>
                        </m:den>
                      </m:f>
                    </m:oMath>
                  </m:oMathPara>
                </a14:m>
                <a:endParaRPr lang="en-US" sz="3000" dirty="0"/>
              </a:p>
              <a:p>
                <a:pPr marL="3257550" indent="342900" algn="ctr">
                  <a:spcAft>
                    <a:spcPts val="1200"/>
                  </a:spcAft>
                  <a:buNone/>
                  <a:tabLst>
                    <a:tab pos="2971800" algn="l"/>
                    <a:tab pos="3829050" algn="l"/>
                  </a:tabLst>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𝑥</m:t>
                      </m:r>
                      <m:r>
                        <a:rPr lang="en-US" sz="3000" b="0" i="1" smtClean="0">
                          <a:latin typeface="Cambria Math" panose="02040503050406030204" pitchFamily="18" charset="0"/>
                        </a:rPr>
                        <m:t>=0.816</m:t>
                      </m:r>
                      <m:r>
                        <a:rPr lang="en-US" sz="3000" b="0" i="1" smtClean="0">
                          <a:latin typeface="Cambria Math" panose="02040503050406030204" pitchFamily="18" charset="0"/>
                        </a:rPr>
                        <m:t>𝑀</m:t>
                      </m:r>
                    </m:oMath>
                  </m:oMathPara>
                </a14:m>
                <a:endParaRPr lang="en-US" sz="3000" dirty="0"/>
              </a:p>
            </p:txBody>
          </p:sp>
        </mc:Choice>
        <mc:Fallback xmlns="">
          <p:sp>
            <p:nvSpPr>
              <p:cNvPr id="16" name="Content Placeholder 15"/>
              <p:cNvSpPr>
                <a:spLocks noGrp="1" noRot="1" noChangeAspect="1" noMove="1" noResize="1" noEditPoints="1" noAdjustHandles="1" noChangeArrowheads="1" noChangeShapeType="1" noTextEdit="1"/>
              </p:cNvSpPr>
              <p:nvPr>
                <p:ph sz="quarter" idx="24"/>
              </p:nvPr>
            </p:nvSpPr>
            <p:spPr>
              <a:xfrm>
                <a:off x="76200" y="3962400"/>
                <a:ext cx="6705600" cy="2514601"/>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768838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1044273"/>
          </a:xfrm>
        </p:spPr>
        <p:txBody>
          <a:bodyPr/>
          <a:lstStyle/>
          <a:p>
            <a:pPr defTabSz="1427163"/>
            <a:r>
              <a:rPr lang="en-US" dirty="0">
                <a:solidFill>
                  <a:schemeClr val="bg1"/>
                </a:solidFill>
              </a:rPr>
              <a:t>15.4</a:t>
            </a:r>
            <a:r>
              <a:rPr lang="en-US" dirty="0"/>
              <a:t>	</a:t>
            </a:r>
            <a:r>
              <a:rPr lang="en-US" dirty="0">
                <a:latin typeface="Calibri"/>
              </a:rPr>
              <a:t>Using Equilibrium Expressions to Solve 	Problems (5)</a:t>
            </a:r>
            <a:endParaRPr lang="en-US" dirty="0"/>
          </a:p>
        </p:txBody>
      </p:sp>
      <p:sp>
        <p:nvSpPr>
          <p:cNvPr id="16" name="Text Placeholder 15"/>
          <p:cNvSpPr>
            <a:spLocks noGrp="1"/>
          </p:cNvSpPr>
          <p:nvPr>
            <p:ph type="body" sz="quarter" idx="22"/>
          </p:nvPr>
        </p:nvSpPr>
        <p:spPr>
          <a:xfrm>
            <a:off x="0" y="1087581"/>
            <a:ext cx="9120809" cy="609601"/>
          </a:xfrm>
        </p:spPr>
        <p:txBody>
          <a:bodyPr/>
          <a:lstStyle/>
          <a:p>
            <a:r>
              <a:rPr lang="en-US" dirty="0">
                <a:latin typeface="Calibri"/>
              </a:rPr>
              <a:t>Calculating Equilibrium Concentrations</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0" y="1724891"/>
                <a:ext cx="8968410" cy="3794402"/>
              </a:xfrm>
            </p:spPr>
            <p:txBody>
              <a:bodyPr/>
              <a:lstStyle/>
              <a:p>
                <a:r>
                  <a:rPr lang="en-US" dirty="0"/>
                  <a:t>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𝑐𝑖𝑠</m:t>
                        </m:r>
                        <m:r>
                          <a:rPr lang="en-US" i="1">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stilbene</m:t>
                        </m:r>
                      </m:e>
                    </m:d>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0.850−</m:t>
                        </m:r>
                        <m:r>
                          <a:rPr lang="en-US" b="0" i="1" smtClean="0">
                            <a:latin typeface="Cambria Math" panose="02040503050406030204" pitchFamily="18" charset="0"/>
                          </a:rPr>
                          <m:t>𝑥</m:t>
                        </m:r>
                      </m:e>
                    </m:d>
                    <m:r>
                      <a:rPr lang="en-US" b="0" i="1" smtClean="0">
                        <a:latin typeface="Cambria Math" panose="02040503050406030204" pitchFamily="18" charset="0"/>
                      </a:rPr>
                      <m:t> </m:t>
                    </m:r>
                    <m:r>
                      <a:rPr lang="en-US" b="0" i="1" smtClean="0">
                        <a:latin typeface="Cambria Math" panose="02040503050406030204" pitchFamily="18" charset="0"/>
                      </a:rPr>
                      <m:t>𝑀</m:t>
                    </m:r>
                    <m:r>
                      <a:rPr lang="en-US" b="0" i="1" smtClean="0">
                        <a:latin typeface="Cambria Math" panose="02040503050406030204" pitchFamily="18" charset="0"/>
                      </a:rPr>
                      <m:t>=0.034 </m:t>
                    </m:r>
                    <m:r>
                      <a:rPr lang="en-US" b="0" i="1" smtClean="0">
                        <a:latin typeface="Cambria Math" panose="02040503050406030204" pitchFamily="18" charset="0"/>
                      </a:rPr>
                      <m:t>𝑀</m:t>
                    </m:r>
                  </m:oMath>
                </a14:m>
                <a:endParaRPr lang="en-US" b="0" dirty="0"/>
              </a:p>
              <a:p>
                <a:pPr>
                  <a:lnSpc>
                    <a:spcPct val="200000"/>
                  </a:lnSpc>
                  <a:spcBef>
                    <a:spcPts val="0"/>
                  </a:spcBef>
                  <a:spcAft>
                    <a:spcPts val="2400"/>
                  </a:spcAft>
                  <a:tabLst>
                    <a:tab pos="1379538" algn="l"/>
                  </a:tabLst>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𝑡𝑟𝑎𝑛𝑠</m:t>
                          </m:r>
                          <m:r>
                            <a:rPr lang="en-US" b="0" i="1" smtClean="0">
                              <a:latin typeface="Cambria Math" panose="02040503050406030204" pitchFamily="18" charset="0"/>
                            </a:rPr>
                            <m:t>−</m:t>
                          </m:r>
                          <m:r>
                            <m:rPr>
                              <m:sty m:val="p"/>
                            </m:rPr>
                            <a:rPr lang="en-US" b="0" i="0" smtClean="0">
                              <a:latin typeface="Cambria Math" panose="02040503050406030204" pitchFamily="18" charset="0"/>
                            </a:rPr>
                            <m:t>stilbene</m:t>
                          </m:r>
                        </m:e>
                      </m:d>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 </m:t>
                      </m:r>
                      <m:r>
                        <a:rPr lang="en-US" b="0" i="1" smtClean="0">
                          <a:latin typeface="Cambria Math" panose="02040503050406030204" pitchFamily="18" charset="0"/>
                        </a:rPr>
                        <m:t>𝑀</m:t>
                      </m:r>
                      <m:r>
                        <a:rPr lang="en-US" b="0" i="1" smtClean="0">
                          <a:latin typeface="Cambria Math" panose="02040503050406030204" pitchFamily="18" charset="0"/>
                        </a:rPr>
                        <m:t>=0.816 </m:t>
                      </m:r>
                      <m:r>
                        <a:rPr lang="en-US" b="0" i="1" smtClean="0">
                          <a:latin typeface="Cambria Math" panose="02040503050406030204" pitchFamily="18" charset="0"/>
                        </a:rPr>
                        <m:t>𝑀</m:t>
                      </m:r>
                    </m:oMath>
                  </m:oMathPara>
                </a14:m>
                <a:endParaRPr lang="en-US" dirty="0"/>
              </a:p>
              <a:p>
                <a:pPr marL="1379538">
                  <a:lnSpc>
                    <a:spcPct val="200000"/>
                  </a:lnSpc>
                  <a:spcBef>
                    <a:spcPts val="0"/>
                  </a:spcBef>
                  <a:spcAft>
                    <a:spcPts val="1200"/>
                  </a:spcAft>
                  <a:tabLst>
                    <a:tab pos="3095625" algn="l"/>
                  </a:tabLst>
                </a:pPr>
                <a:r>
                  <a:rPr lang="en-US" dirty="0"/>
                  <a:t>Check: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0.816</m:t>
                        </m:r>
                      </m:num>
                      <m:den>
                        <m:r>
                          <a:rPr lang="en-US" b="0" i="1" smtClean="0">
                            <a:latin typeface="Cambria Math" panose="02040503050406030204" pitchFamily="18" charset="0"/>
                          </a:rPr>
                          <m:t>0.034</m:t>
                        </m:r>
                      </m:den>
                    </m:f>
                    <m:r>
                      <a:rPr lang="en-US" b="0" i="1" smtClean="0">
                        <a:latin typeface="Cambria Math" panose="02040503050406030204" pitchFamily="18" charset="0"/>
                      </a:rPr>
                      <m:t>=24</m:t>
                    </m:r>
                  </m:oMath>
                </a14:m>
                <a:endParaRPr lang="en-US" dirty="0"/>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0" y="1724891"/>
                <a:ext cx="8968410" cy="3794402"/>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92045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367088" algn="l"/>
                <a:tab pos="3484563" algn="l"/>
              </a:tabLst>
            </a:pPr>
            <a:r>
              <a:rPr lang="en-US" b="1" dirty="0">
                <a:solidFill>
                  <a:srgbClr val="FFF799"/>
                </a:solidFill>
              </a:rPr>
              <a:t>SAMPLE PROBLEM</a:t>
            </a:r>
            <a:r>
              <a:rPr lang="en-US" dirty="0"/>
              <a:t>	</a:t>
            </a:r>
            <a:r>
              <a:rPr lang="en-US" b="1" dirty="0">
                <a:solidFill>
                  <a:schemeClr val="bg1"/>
                </a:solidFill>
              </a:rPr>
              <a:t>15.8		</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76200" y="990600"/>
                <a:ext cx="8929255" cy="3519055"/>
              </a:xfrm>
            </p:spPr>
            <p:txBody>
              <a:bodyPr/>
              <a:lstStyle/>
              <a:p>
                <a:pPr>
                  <a:spcBef>
                    <a:spcPts val="0"/>
                  </a:spcBef>
                  <a:spcAft>
                    <a:spcPts val="2800"/>
                  </a:spcAft>
                </a:pPr>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m:rPr>
                            <m:sty m:val="p"/>
                          </m:rPr>
                          <a:rPr lang="en-US" i="0">
                            <a:latin typeface="Cambria Math" panose="02040503050406030204" pitchFamily="18" charset="0"/>
                          </a:rPr>
                          <m:t>c</m:t>
                        </m:r>
                      </m:sub>
                    </m:sSub>
                  </m:oMath>
                </a14:m>
                <a:r>
                  <a:rPr lang="en-US" dirty="0"/>
                  <a:t> for the reaction of hydrogen and iodine to produce hydrogen iodide, </a:t>
                </a:r>
              </a:p>
              <a:p>
                <a:pPr>
                  <a:spcBef>
                    <a:spcPts val="0"/>
                  </a:spcBef>
                  <a:spcAft>
                    <a:spcPts val="2800"/>
                  </a:spcAft>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I</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r>
                      <m:rPr>
                        <m:sty m:val="p"/>
                      </m:rPr>
                      <a:rPr lang="en-US" i="0">
                        <a:latin typeface="Cambria Math" panose="02040503050406030204" pitchFamily="18" charset="0"/>
                        <a:ea typeface="Cambria Math" panose="02040503050406030204" pitchFamily="18" charset="0"/>
                      </a:rPr>
                      <m:t>HI</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endParaRPr lang="en-US" dirty="0"/>
              </a:p>
              <a:p>
                <a:pPr>
                  <a:spcBef>
                    <a:spcPts val="0"/>
                  </a:spcBef>
                  <a:spcAft>
                    <a:spcPts val="2800"/>
                  </a:spcAft>
                </a:pPr>
                <a:r>
                  <a:rPr lang="en-US" dirty="0"/>
                  <a:t>is 54.3 at </a:t>
                </a:r>
                <a14:m>
                  <m:oMath xmlns:m="http://schemas.openxmlformats.org/officeDocument/2006/math">
                    <m:r>
                      <a:rPr lang="en-US" b="0" i="0" smtClean="0">
                        <a:latin typeface="Cambria Math" panose="02040503050406030204" pitchFamily="18" charset="0"/>
                        <a:ea typeface="Cambria Math" panose="02040503050406030204" pitchFamily="18" charset="0"/>
                      </a:rPr>
                      <m:t>430</m:t>
                    </m:r>
                    <m:r>
                      <a:rPr lang="en-US"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C</m:t>
                    </m:r>
                  </m:oMath>
                </a14:m>
                <a:r>
                  <a:rPr lang="en-US" dirty="0"/>
                  <a:t>. What will the concentrations be at equilibrium if we start with 0.240 </a:t>
                </a:r>
                <a:r>
                  <a:rPr lang="en-US" i="1" dirty="0"/>
                  <a:t>M </a:t>
                </a:r>
                <a:r>
                  <a:rPr lang="en-US" dirty="0"/>
                  <a:t>concentrations of both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i="1">
                            <a:latin typeface="Cambria Math" panose="02040503050406030204" pitchFamily="18" charset="0"/>
                          </a:rPr>
                          <m:t>2</m:t>
                        </m:r>
                      </m:sub>
                    </m:sSub>
                  </m:oMath>
                </a14:m>
                <a:r>
                  <a:rPr lang="en-US" dirty="0"/>
                  <a:t> and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I</m:t>
                        </m:r>
                      </m:e>
                      <m:sub>
                        <m:r>
                          <a:rPr lang="en-US" i="1">
                            <a:latin typeface="Cambria Math" panose="02040503050406030204" pitchFamily="18" charset="0"/>
                          </a:rPr>
                          <m:t>2</m:t>
                        </m:r>
                      </m:sub>
                    </m:sSub>
                  </m:oMath>
                </a14:m>
                <a:r>
                  <a:rPr lang="en-US" dirty="0"/>
                  <a:t>? </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76200" y="990600"/>
                <a:ext cx="8929255" cy="3519055"/>
              </a:xfrm>
              <a:blipFill>
                <a:blip r:embed="rId2"/>
                <a:stretch>
                  <a:fillRect l="-1434" t="-1733" r="-137" b="-347"/>
                </a:stretch>
              </a:blipFill>
            </p:spPr>
            <p:txBody>
              <a:bodyPr/>
              <a:lstStyle/>
              <a:p>
                <a:r>
                  <a:rPr lang="en-US">
                    <a:noFill/>
                  </a:rPr>
                  <a:t> </a:t>
                </a:r>
              </a:p>
            </p:txBody>
          </p:sp>
        </mc:Fallback>
      </mc:AlternateContent>
    </p:spTree>
    <p:extLst>
      <p:ext uri="{BB962C8B-B14F-4D97-AF65-F5344CB8AC3E}">
        <p14:creationId xmlns:p14="http://schemas.microsoft.com/office/powerpoint/2010/main" val="6518880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defTabSz="901700">
              <a:tabLst>
                <a:tab pos="3321050"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15.8	Setup</a:t>
            </a:r>
            <a:r>
              <a:rPr lang="en-US" dirty="0"/>
              <a:t>	</a:t>
            </a:r>
          </a:p>
        </p:txBody>
      </p:sp>
      <p:sp>
        <p:nvSpPr>
          <p:cNvPr id="16" name="Text Placeholder 15"/>
          <p:cNvSpPr>
            <a:spLocks noGrp="1"/>
          </p:cNvSpPr>
          <p:nvPr>
            <p:ph type="body" sz="quarter" idx="22"/>
          </p:nvPr>
        </p:nvSpPr>
        <p:spPr>
          <a:xfrm>
            <a:off x="76200" y="990600"/>
            <a:ext cx="8929255" cy="609600"/>
          </a:xfrm>
        </p:spPr>
        <p:txBody>
          <a:bodyPr/>
          <a:lstStyle/>
          <a:p>
            <a:r>
              <a:rPr lang="en-US" b="1" dirty="0">
                <a:solidFill>
                  <a:srgbClr val="43638E"/>
                </a:solidFill>
              </a:rPr>
              <a:t>Setup</a:t>
            </a:r>
            <a:endParaRPr lang="en-US" dirty="0">
              <a:solidFill>
                <a:srgbClr val="43638E"/>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sz="quarter" idx="23"/>
              </p:nvPr>
            </p:nvSpPr>
            <p:spPr>
              <a:xfrm>
                <a:off x="3200400" y="1371600"/>
                <a:ext cx="5105400" cy="38100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H</m:t>
                          </m:r>
                        </m:e>
                        <m:sub>
                          <m:r>
                            <a:rPr lang="en-US" sz="2200" b="0" i="0" smtClean="0">
                              <a:latin typeface="Cambria Math" panose="02040503050406030204" pitchFamily="18" charset="0"/>
                            </a:rPr>
                            <m:t>2</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𝑔</m:t>
                          </m:r>
                        </m:e>
                      </m:d>
                      <m:r>
                        <a:rPr lang="en-US" sz="2200" b="0" i="1" smtClean="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b="0" i="0" smtClean="0">
                              <a:latin typeface="Cambria Math" panose="02040503050406030204" pitchFamily="18" charset="0"/>
                            </a:rPr>
                            <m:t>I</m:t>
                          </m:r>
                        </m:e>
                        <m:sub>
                          <m:r>
                            <a:rPr lang="en-US" sz="2200" i="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i="1" smtClean="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2</m:t>
                      </m:r>
                      <m:r>
                        <m:rPr>
                          <m:sty m:val="p"/>
                        </m:rPr>
                        <a:rPr lang="en-US" sz="2200" b="0" i="0" smtClean="0">
                          <a:latin typeface="Cambria Math" panose="02040503050406030204" pitchFamily="18" charset="0"/>
                          <a:ea typeface="Cambria Math" panose="02040503050406030204" pitchFamily="18" charset="0"/>
                        </a:rPr>
                        <m:t>HI</m:t>
                      </m:r>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𝑔</m:t>
                      </m:r>
                      <m:r>
                        <a:rPr lang="en-US" sz="2200" b="0" i="1" smtClean="0">
                          <a:latin typeface="Cambria Math" panose="02040503050406030204" pitchFamily="18" charset="0"/>
                          <a:ea typeface="Cambria Math" panose="02040503050406030204" pitchFamily="18" charset="0"/>
                        </a:rPr>
                        <m:t>)</m:t>
                      </m:r>
                    </m:oMath>
                  </m:oMathPara>
                </a14:m>
                <a:endParaRPr lang="en-US" sz="22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23"/>
              </p:nvPr>
            </p:nvSpPr>
            <p:spPr>
              <a:xfrm>
                <a:off x="3200400" y="1371600"/>
                <a:ext cx="5105400" cy="381000"/>
              </a:xfrm>
              <a:blipFill>
                <a:blip r:embed="rId2"/>
                <a:stretch>
                  <a:fillRect b="-30159"/>
                </a:stretch>
              </a:blipFill>
            </p:spPr>
            <p:txBody>
              <a:bodyPr/>
              <a:lstStyle/>
              <a:p>
                <a:r>
                  <a:rPr lang="en-US">
                    <a:noFill/>
                  </a:rPr>
                  <a:t> </a:t>
                </a:r>
              </a:p>
            </p:txBody>
          </p:sp>
        </mc:Fallback>
      </mc:AlternateContent>
      <p:graphicFrame>
        <p:nvGraphicFramePr>
          <p:cNvPr id="6" name="Table Placeholder 5"/>
          <p:cNvGraphicFramePr>
            <a:graphicFrameLocks noGrp="1"/>
          </p:cNvGraphicFramePr>
          <p:nvPr>
            <p:ph type="tbl" sz="quarter" idx="24"/>
            <p:extLst>
              <p:ext uri="{D42A27DB-BD31-4B8C-83A1-F6EECF244321}">
                <p14:modId xmlns:p14="http://schemas.microsoft.com/office/powerpoint/2010/main" val="1805000138"/>
              </p:ext>
            </p:extLst>
          </p:nvPr>
        </p:nvGraphicFramePr>
        <p:xfrm>
          <a:off x="19050" y="1828800"/>
          <a:ext cx="8763000" cy="1188720"/>
        </p:xfrm>
        <a:graphic>
          <a:graphicData uri="http://schemas.openxmlformats.org/drawingml/2006/table">
            <a:tbl>
              <a:tblPr firstRow="1" bandRow="1">
                <a:tableStyleId>{5C22544A-7EE6-4342-B048-85BDC9FD1C3A}</a:tableStyleId>
              </a:tblPr>
              <a:tblGrid>
                <a:gridCol w="3988840">
                  <a:extLst>
                    <a:ext uri="{9D8B030D-6E8A-4147-A177-3AD203B41FA5}">
                      <a16:colId xmlns:a16="http://schemas.microsoft.com/office/drawing/2014/main" xmlns="" val="1514066217"/>
                    </a:ext>
                  </a:extLst>
                </a:gridCol>
                <a:gridCol w="1120305">
                  <a:extLst>
                    <a:ext uri="{9D8B030D-6E8A-4147-A177-3AD203B41FA5}">
                      <a16:colId xmlns:a16="http://schemas.microsoft.com/office/drawing/2014/main" xmlns="" val="2442849883"/>
                    </a:ext>
                  </a:extLst>
                </a:gridCol>
                <a:gridCol w="1463105">
                  <a:extLst>
                    <a:ext uri="{9D8B030D-6E8A-4147-A177-3AD203B41FA5}">
                      <a16:colId xmlns:a16="http://schemas.microsoft.com/office/drawing/2014/main" xmlns="" val="727909609"/>
                    </a:ext>
                  </a:extLst>
                </a:gridCol>
                <a:gridCol w="2190750">
                  <a:extLst>
                    <a:ext uri="{9D8B030D-6E8A-4147-A177-3AD203B41FA5}">
                      <a16:colId xmlns:a16="http://schemas.microsoft.com/office/drawing/2014/main" xmlns="" val="2688453103"/>
                    </a:ext>
                  </a:extLst>
                </a:gridCol>
              </a:tblGrid>
              <a:tr h="3708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1428531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2779289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2508437867"/>
                  </a:ext>
                </a:extLst>
              </a:tr>
            </a:tbl>
          </a:graphicData>
        </a:graphic>
      </p:graphicFrame>
    </p:spTree>
    <p:extLst>
      <p:ext uri="{BB962C8B-B14F-4D97-AF65-F5344CB8AC3E}">
        <p14:creationId xmlns:p14="http://schemas.microsoft.com/office/powerpoint/2010/main" val="525762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17801"/>
          </a:xfrm>
        </p:spPr>
        <p:txBody>
          <a:bodyPr/>
          <a:lstStyle/>
          <a:p>
            <a:pPr marL="290513" indent="0" defTabSz="1600200">
              <a:tabLst>
                <a:tab pos="1427163" algn="l"/>
              </a:tabLst>
            </a:pPr>
            <a:r>
              <a:rPr lang="en-US" dirty="0">
                <a:solidFill>
                  <a:schemeClr val="bg1"/>
                </a:solidFill>
              </a:rPr>
              <a:t>15.1</a:t>
            </a:r>
            <a:r>
              <a:rPr lang="en-US" dirty="0"/>
              <a:t>	</a:t>
            </a:r>
            <a:r>
              <a:rPr lang="en-US" dirty="0">
                <a:latin typeface="Calibri"/>
              </a:rPr>
              <a:t>The Concept of Equilibrium (2)</a:t>
            </a:r>
            <a:endParaRPr lang="en-US" dirty="0"/>
          </a:p>
        </p:txBody>
      </p:sp>
      <p:sp>
        <p:nvSpPr>
          <p:cNvPr id="15" name="Text Placeholder 14"/>
          <p:cNvSpPr>
            <a:spLocks noGrp="1"/>
          </p:cNvSpPr>
          <p:nvPr>
            <p:ph type="body" sz="quarter" idx="22"/>
          </p:nvPr>
        </p:nvSpPr>
        <p:spPr>
          <a:xfrm>
            <a:off x="0" y="1066800"/>
            <a:ext cx="9120809" cy="457200"/>
          </a:xfrm>
        </p:spPr>
        <p:txBody>
          <a:bodyPr/>
          <a:lstStyle/>
          <a:p>
            <a:r>
              <a:rPr lang="en-US" dirty="0">
                <a:solidFill>
                  <a:srgbClr val="4F74A7"/>
                </a:solidFill>
                <a:latin typeface="Calibri"/>
              </a:rPr>
              <a:t>The Concept of Equilibrium</a:t>
            </a:r>
          </a:p>
        </p:txBody>
      </p:sp>
      <p:pic>
        <p:nvPicPr>
          <p:cNvPr id="4" name="Picture 3" descr="A reaction is shown via graph of concentration of reactant and product versus tim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540" y="1905000"/>
            <a:ext cx="5836920" cy="4422648"/>
          </a:xfrm>
          <a:prstGeom prst="rect">
            <a:avLst/>
          </a:prstGeom>
        </p:spPr>
      </p:pic>
    </p:spTree>
    <p:extLst>
      <p:ext uri="{BB962C8B-B14F-4D97-AF65-F5344CB8AC3E}">
        <p14:creationId xmlns:p14="http://schemas.microsoft.com/office/powerpoint/2010/main" val="11802586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a:tabLst>
                <a:tab pos="3321050" algn="l"/>
                <a:tab pos="3484563" algn="l"/>
              </a:tabLst>
            </a:pPr>
            <a:r>
              <a:rPr lang="en-US" b="1" dirty="0">
                <a:solidFill>
                  <a:srgbClr val="FFF799"/>
                </a:solidFill>
              </a:rPr>
              <a:t>SAMPLE PROBLEM</a:t>
            </a:r>
            <a:r>
              <a:rPr lang="en-US" dirty="0"/>
              <a:t>	</a:t>
            </a:r>
            <a:r>
              <a:rPr lang="en-US" b="1" dirty="0">
                <a:solidFill>
                  <a:schemeClr val="bg1"/>
                </a:solidFill>
              </a:rPr>
              <a:t>15.8	Solution</a:t>
            </a:r>
            <a:r>
              <a:rPr lang="en-US" dirty="0"/>
              <a:t>	</a:t>
            </a:r>
          </a:p>
        </p:txBody>
      </p:sp>
      <p:sp>
        <p:nvSpPr>
          <p:cNvPr id="19" name="Text Placeholder 18"/>
          <p:cNvSpPr>
            <a:spLocks noGrp="1"/>
          </p:cNvSpPr>
          <p:nvPr>
            <p:ph type="body" sz="quarter" idx="22"/>
          </p:nvPr>
        </p:nvSpPr>
        <p:spPr>
          <a:xfrm>
            <a:off x="76200" y="1066800"/>
            <a:ext cx="8929255" cy="36957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4" name="Content Placeholder 3"/>
              <p:cNvSpPr>
                <a:spLocks noGrp="1"/>
              </p:cNvSpPr>
              <p:nvPr>
                <p:ph sz="quarter" idx="25"/>
              </p:nvPr>
            </p:nvSpPr>
            <p:spPr>
              <a:xfrm>
                <a:off x="3733800" y="1436370"/>
                <a:ext cx="4114800" cy="54483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H</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I</m:t>
                          </m:r>
                        </m:e>
                        <m:sub>
                          <m:r>
                            <a:rPr lang="en-US" sz="2200">
                              <a:latin typeface="Cambria Math" panose="02040503050406030204" pitchFamily="18" charset="0"/>
                            </a:rPr>
                            <m:t>2</m:t>
                          </m:r>
                        </m:sub>
                      </m:sSub>
                      <m:d>
                        <m:dPr>
                          <m:ctrlPr>
                            <a:rPr lang="en-US" sz="2200" i="1">
                              <a:latin typeface="Cambria Math" panose="02040503050406030204" pitchFamily="18" charset="0"/>
                            </a:rPr>
                          </m:ctrlPr>
                        </m:dPr>
                        <m:e>
                          <m:r>
                            <a:rPr lang="en-US" sz="2200" i="1">
                              <a:latin typeface="Cambria Math" panose="02040503050406030204" pitchFamily="18" charset="0"/>
                            </a:rPr>
                            <m:t>𝑔</m:t>
                          </m:r>
                        </m:e>
                      </m:d>
                      <m:r>
                        <a:rPr lang="en-US" sz="2200" i="1">
                          <a:latin typeface="Cambria Math" panose="02040503050406030204" pitchFamily="18" charset="0"/>
                          <a:ea typeface="Cambria Math" panose="02040503050406030204" pitchFamily="18" charset="0"/>
                        </a:rPr>
                        <m:t>⇄</m:t>
                      </m:r>
                      <m:r>
                        <a:rPr lang="en-US" sz="2200">
                          <a:latin typeface="Cambria Math" panose="02040503050406030204" pitchFamily="18" charset="0"/>
                          <a:ea typeface="Cambria Math" panose="02040503050406030204" pitchFamily="18" charset="0"/>
                        </a:rPr>
                        <m:t>2</m:t>
                      </m:r>
                      <m:r>
                        <m:rPr>
                          <m:sty m:val="p"/>
                        </m:rPr>
                        <a:rPr lang="en-US" sz="2200">
                          <a:latin typeface="Cambria Math" panose="02040503050406030204" pitchFamily="18" charset="0"/>
                          <a:ea typeface="Cambria Math" panose="02040503050406030204" pitchFamily="18" charset="0"/>
                        </a:rPr>
                        <m:t>HI</m:t>
                      </m:r>
                      <m:r>
                        <a:rPr lang="en-US" sz="2200" i="1">
                          <a:latin typeface="Cambria Math" panose="02040503050406030204" pitchFamily="18" charset="0"/>
                          <a:ea typeface="Cambria Math" panose="02040503050406030204" pitchFamily="18" charset="0"/>
                        </a:rPr>
                        <m:t>(</m:t>
                      </m:r>
                      <m:r>
                        <a:rPr lang="en-US" sz="2200" i="1">
                          <a:latin typeface="Cambria Math" panose="02040503050406030204" pitchFamily="18" charset="0"/>
                          <a:ea typeface="Cambria Math" panose="02040503050406030204" pitchFamily="18" charset="0"/>
                        </a:rPr>
                        <m:t>𝑔</m:t>
                      </m:r>
                      <m:r>
                        <a:rPr lang="en-US" sz="2200" i="1">
                          <a:latin typeface="Cambria Math" panose="02040503050406030204" pitchFamily="18" charset="0"/>
                          <a:ea typeface="Cambria Math" panose="02040503050406030204" pitchFamily="18" charset="0"/>
                        </a:rPr>
                        <m:t>)</m:t>
                      </m:r>
                    </m:oMath>
                  </m:oMathPara>
                </a14:m>
                <a:endParaRPr lang="en-US" sz="22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25"/>
              </p:nvPr>
            </p:nvSpPr>
            <p:spPr>
              <a:xfrm>
                <a:off x="3733800" y="1436370"/>
                <a:ext cx="4114800" cy="544830"/>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5" name="Table Placeholder 4"/>
              <p:cNvGraphicFramePr>
                <a:graphicFrameLocks noGrp="1"/>
              </p:cNvGraphicFramePr>
              <p:nvPr>
                <p:ph type="tbl" sz="quarter" idx="24"/>
                <p:extLst>
                  <p:ext uri="{D42A27DB-BD31-4B8C-83A1-F6EECF244321}">
                    <p14:modId xmlns:p14="http://schemas.microsoft.com/office/powerpoint/2010/main" val="3884438518"/>
                  </p:ext>
                </p:extLst>
              </p:nvPr>
            </p:nvGraphicFramePr>
            <p:xfrm>
              <a:off x="76200" y="1935480"/>
              <a:ext cx="8929254" cy="11887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xmlns="" val="2626037472"/>
                        </a:ext>
                      </a:extLst>
                    </a:gridCol>
                    <a:gridCol w="1524000">
                      <a:extLst>
                        <a:ext uri="{9D8B030D-6E8A-4147-A177-3AD203B41FA5}">
                          <a16:colId xmlns:a16="http://schemas.microsoft.com/office/drawing/2014/main" xmlns="" val="2463441055"/>
                        </a:ext>
                      </a:extLst>
                    </a:gridCol>
                    <a:gridCol w="2133600">
                      <a:extLst>
                        <a:ext uri="{9D8B030D-6E8A-4147-A177-3AD203B41FA5}">
                          <a16:colId xmlns:a16="http://schemas.microsoft.com/office/drawing/2014/main" xmlns="" val="1961954342"/>
                        </a:ext>
                      </a:extLst>
                    </a:gridCol>
                    <a:gridCol w="1690254">
                      <a:extLst>
                        <a:ext uri="{9D8B030D-6E8A-4147-A177-3AD203B41FA5}">
                          <a16:colId xmlns:a16="http://schemas.microsoft.com/office/drawing/2014/main" xmlns="" val="2024266477"/>
                        </a:ext>
                      </a:extLst>
                    </a:gridCol>
                  </a:tblGrid>
                  <a:tr h="3708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29554390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5551916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0.240−</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0.240−</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3676743236"/>
                      </a:ext>
                    </a:extLst>
                  </a:tr>
                </a:tbl>
              </a:graphicData>
            </a:graphic>
          </p:graphicFrame>
        </mc:Choice>
        <mc:Fallback xmlns="">
          <p:graphicFrame>
            <p:nvGraphicFramePr>
              <p:cNvPr id="5" name="Table Placeholder 4"/>
              <p:cNvGraphicFramePr>
                <a:graphicFrameLocks noGrp="1"/>
              </p:cNvGraphicFramePr>
              <p:nvPr>
                <p:ph type="tbl" sz="quarter" idx="24"/>
                <p:extLst>
                  <p:ext uri="{D42A27DB-BD31-4B8C-83A1-F6EECF244321}">
                    <p14:modId xmlns:p14="http://schemas.microsoft.com/office/powerpoint/2010/main" val="3884438518"/>
                  </p:ext>
                </p:extLst>
              </p:nvPr>
            </p:nvGraphicFramePr>
            <p:xfrm>
              <a:off x="76200" y="1935480"/>
              <a:ext cx="8929254" cy="11887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626037472"/>
                        </a:ext>
                      </a:extLst>
                    </a:gridCol>
                    <a:gridCol w="1524000">
                      <a:extLst>
                        <a:ext uri="{9D8B030D-6E8A-4147-A177-3AD203B41FA5}">
                          <a16:colId xmlns:a16="http://schemas.microsoft.com/office/drawing/2014/main" val="2463441055"/>
                        </a:ext>
                      </a:extLst>
                    </a:gridCol>
                    <a:gridCol w="2133600">
                      <a:extLst>
                        <a:ext uri="{9D8B030D-6E8A-4147-A177-3AD203B41FA5}">
                          <a16:colId xmlns:a16="http://schemas.microsoft.com/office/drawing/2014/main" val="1961954342"/>
                        </a:ext>
                      </a:extLst>
                    </a:gridCol>
                    <a:gridCol w="1690254">
                      <a:extLst>
                        <a:ext uri="{9D8B030D-6E8A-4147-A177-3AD203B41FA5}">
                          <a16:colId xmlns:a16="http://schemas.microsoft.com/office/drawing/2014/main" val="2024266477"/>
                        </a:ext>
                      </a:extLst>
                    </a:gridCol>
                  </a:tblGrid>
                  <a:tr h="3962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0.240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val="2955439095"/>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35200" t="-106061" r="-251600"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39429" t="-106061" r="-79714"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427338" t="-106061" r="-360" b="-124242"/>
                          </a:stretch>
                        </a:blipFill>
                      </a:tcPr>
                    </a:tc>
                    <a:extLst>
                      <a:ext uri="{0D108BD9-81ED-4DB2-BD59-A6C34878D82A}">
                        <a16:rowId xmlns:a16="http://schemas.microsoft.com/office/drawing/2014/main" val="555191670"/>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35200" t="-209231" r="-251600"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39429" t="-209231" r="-79714"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427338" t="-209231" r="-360" b="-26154"/>
                          </a:stretch>
                        </a:blipFill>
                      </a:tcPr>
                    </a:tc>
                    <a:extLst>
                      <a:ext uri="{0D108BD9-81ED-4DB2-BD59-A6C34878D82A}">
                        <a16:rowId xmlns:a16="http://schemas.microsoft.com/office/drawing/2014/main" val="3676743236"/>
                      </a:ext>
                    </a:extLst>
                  </a:tr>
                </a:tbl>
              </a:graphicData>
            </a:graphic>
          </p:graphicFrame>
        </mc:Fallback>
      </mc:AlternateContent>
      <mc:AlternateContent xmlns:mc="http://schemas.openxmlformats.org/markup-compatibility/2006" xmlns:a14="http://schemas.microsoft.com/office/drawing/2010/main">
        <mc:Choice Requires="a14">
          <p:sp>
            <p:nvSpPr>
              <p:cNvPr id="20" name="Text Placeholder 19"/>
              <p:cNvSpPr>
                <a:spLocks noGrp="1"/>
              </p:cNvSpPr>
              <p:nvPr>
                <p:ph sz="quarter" idx="23"/>
              </p:nvPr>
            </p:nvSpPr>
            <p:spPr>
              <a:xfrm>
                <a:off x="0" y="3124200"/>
                <a:ext cx="9005454" cy="3352800"/>
              </a:xfrm>
            </p:spPr>
            <p:txBody>
              <a:bodyPr/>
              <a:lstStyle/>
              <a:p>
                <a:pPr marL="0" indent="2686050">
                  <a:spcBef>
                    <a:spcPts val="0"/>
                  </a:spcBef>
                  <a:spcAft>
                    <a:spcPts val="2000"/>
                  </a:spcAft>
                  <a:buNone/>
                </a:pPr>
                <a14:m>
                  <m:oMathPara xmlns:m="http://schemas.openxmlformats.org/officeDocument/2006/math">
                    <m:oMathParaPr>
                      <m:jc m:val="left"/>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𝐾</m:t>
                          </m:r>
                        </m:e>
                        <m:sub>
                          <m:r>
                            <m:rPr>
                              <m:sty m:val="p"/>
                            </m:rPr>
                            <a:rPr lang="en-US" sz="2400" b="0" i="0" smtClean="0">
                              <a:latin typeface="Cambria Math" panose="02040503050406030204" pitchFamily="18" charset="0"/>
                            </a:rPr>
                            <m:t>c</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d>
                                <m:dPr>
                                  <m:begChr m:val="["/>
                                  <m:endChr m:val="]"/>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HI</m:t>
                                  </m:r>
                                </m:e>
                              </m:d>
                            </m:e>
                            <m:sup>
                              <m:r>
                                <a:rPr lang="en-US" sz="2400" b="0" i="0" smtClean="0">
                                  <a:latin typeface="Cambria Math" panose="02040503050406030204" pitchFamily="18" charset="0"/>
                                </a:rPr>
                                <m:t>2</m:t>
                              </m:r>
                            </m:sup>
                          </m:sSup>
                        </m:num>
                        <m:den>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H</m:t>
                                  </m:r>
                                </m:e>
                                <m:sub>
                                  <m:r>
                                    <a:rPr lang="en-US" sz="2400" b="0" i="0" smtClean="0">
                                      <a:latin typeface="Cambria Math" panose="02040503050406030204" pitchFamily="18" charset="0"/>
                                    </a:rPr>
                                    <m:t>2</m:t>
                                  </m:r>
                                </m:sub>
                              </m:sSub>
                            </m:e>
                          </m:d>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I</m:t>
                                  </m:r>
                                </m:e>
                                <m:sub>
                                  <m:r>
                                    <a:rPr lang="en-US" sz="2400" b="0" i="0" smtClean="0">
                                      <a:latin typeface="Cambria Math" panose="02040503050406030204" pitchFamily="18" charset="0"/>
                                    </a:rPr>
                                    <m:t>2</m:t>
                                  </m:r>
                                </m:sub>
                              </m:sSub>
                            </m:e>
                          </m:d>
                        </m:den>
                      </m:f>
                    </m:oMath>
                  </m:oMathPara>
                </a14:m>
                <a:endParaRPr lang="en-US" sz="2400" b="0" dirty="0"/>
              </a:p>
              <a:p>
                <a:pPr marL="2571750" indent="228600">
                  <a:spcBef>
                    <a:spcPts val="0"/>
                  </a:spcBef>
                  <a:spcAft>
                    <a:spcPts val="2000"/>
                  </a:spcAft>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54.3=</m:t>
                      </m:r>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2</m:t>
                                  </m:r>
                                  <m:r>
                                    <a:rPr lang="en-US" sz="2400" b="0" i="1" smtClean="0">
                                      <a:latin typeface="Cambria Math" panose="02040503050406030204" pitchFamily="18" charset="0"/>
                                    </a:rPr>
                                    <m:t>𝑥</m:t>
                                  </m:r>
                                </m:e>
                              </m:d>
                            </m:e>
                            <m:sup>
                              <m:r>
                                <a:rPr lang="en-US" sz="2400" b="0" i="1" smtClean="0">
                                  <a:latin typeface="Cambria Math" panose="02040503050406030204" pitchFamily="18" charset="0"/>
                                </a:rPr>
                                <m:t>2</m:t>
                              </m:r>
                            </m:sup>
                          </m:sSup>
                        </m:num>
                        <m:den>
                          <m:d>
                            <m:dPr>
                              <m:ctrlPr>
                                <a:rPr lang="en-US" sz="2400" b="0" i="1" smtClean="0">
                                  <a:latin typeface="Cambria Math" panose="02040503050406030204" pitchFamily="18" charset="0"/>
                                </a:rPr>
                              </m:ctrlPr>
                            </m:dPr>
                            <m:e>
                              <m:r>
                                <a:rPr lang="en-US" sz="2400" b="0" i="1" smtClean="0">
                                  <a:latin typeface="Cambria Math" panose="02040503050406030204" pitchFamily="18" charset="0"/>
                                </a:rPr>
                                <m:t>0.240−</m:t>
                              </m:r>
                              <m:r>
                                <a:rPr lang="en-US" sz="2400" b="0" i="1" smtClean="0">
                                  <a:latin typeface="Cambria Math" panose="02040503050406030204" pitchFamily="18" charset="0"/>
                                </a:rPr>
                                <m:t>𝑥</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0.240−</m:t>
                              </m:r>
                              <m:r>
                                <a:rPr lang="en-US" sz="2400" b="0" i="1" smtClean="0">
                                  <a:latin typeface="Cambria Math" panose="02040503050406030204" pitchFamily="18" charset="0"/>
                                </a:rPr>
                                <m:t>𝑥</m:t>
                              </m:r>
                            </m:e>
                          </m:d>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2</m:t>
                                  </m:r>
                                  <m:r>
                                    <a:rPr lang="en-US" sz="2400" b="0" i="1" smtClean="0">
                                      <a:latin typeface="Cambria Math" panose="02040503050406030204" pitchFamily="18" charset="0"/>
                                    </a:rPr>
                                    <m:t>𝑥</m:t>
                                  </m:r>
                                </m:e>
                              </m:d>
                            </m:e>
                            <m:sup>
                              <m:r>
                                <a:rPr lang="en-US" sz="2400" b="0" i="1" smtClean="0">
                                  <a:latin typeface="Cambria Math" panose="02040503050406030204" pitchFamily="18" charset="0"/>
                                </a:rPr>
                                <m:t>2</m:t>
                              </m:r>
                            </m:sup>
                          </m:sSup>
                        </m:num>
                        <m:den>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0.240−</m:t>
                                  </m:r>
                                  <m:r>
                                    <a:rPr lang="en-US" sz="2400" b="0" i="1" smtClean="0">
                                      <a:latin typeface="Cambria Math" panose="02040503050406030204" pitchFamily="18" charset="0"/>
                                    </a:rPr>
                                    <m:t>𝑥</m:t>
                                  </m:r>
                                </m:e>
                              </m:d>
                            </m:e>
                            <m:sup>
                              <m:r>
                                <a:rPr lang="en-US" sz="2400" b="0" i="1" smtClean="0">
                                  <a:latin typeface="Cambria Math" panose="02040503050406030204" pitchFamily="18" charset="0"/>
                                </a:rPr>
                                <m:t>2</m:t>
                              </m:r>
                            </m:sup>
                          </m:sSup>
                        </m:den>
                      </m:f>
                    </m:oMath>
                  </m:oMathPara>
                </a14:m>
                <a:endParaRPr lang="en-US" sz="2400" b="0" dirty="0"/>
              </a:p>
              <a:p>
                <a:pPr marL="2400300" indent="2571750">
                  <a:buNone/>
                </a:pPr>
                <a14:m>
                  <m:oMathPara xmlns:m="http://schemas.openxmlformats.org/officeDocument/2006/math">
                    <m:oMathParaPr>
                      <m:jc m:val="left"/>
                    </m:oMathParaPr>
                    <m:oMath xmlns:m="http://schemas.openxmlformats.org/officeDocument/2006/math">
                      <m:rad>
                        <m:radPr>
                          <m:degHide m:val="on"/>
                          <m:ctrlPr>
                            <a:rPr lang="en-US" sz="2400" b="0" i="1" smtClean="0">
                              <a:latin typeface="Cambria Math" panose="02040503050406030204" pitchFamily="18" charset="0"/>
                            </a:rPr>
                          </m:ctrlPr>
                        </m:radPr>
                        <m:deg/>
                        <m:e>
                          <m:r>
                            <a:rPr lang="en-US" sz="2400" b="0" i="1" smtClean="0">
                              <a:latin typeface="Cambria Math" panose="02040503050406030204" pitchFamily="18" charset="0"/>
                            </a:rPr>
                            <m:t>54.3</m:t>
                          </m:r>
                        </m:e>
                      </m:ra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m:t>
                          </m:r>
                          <m:r>
                            <a:rPr lang="en-US" sz="2400" b="0" i="1" smtClean="0">
                              <a:latin typeface="Cambria Math" panose="02040503050406030204" pitchFamily="18" charset="0"/>
                            </a:rPr>
                            <m:t>𝑥</m:t>
                          </m:r>
                        </m:num>
                        <m:den>
                          <m:r>
                            <a:rPr lang="en-US" sz="2400" b="0" i="1" smtClean="0">
                              <a:latin typeface="Cambria Math" panose="02040503050406030204" pitchFamily="18" charset="0"/>
                            </a:rPr>
                            <m:t>0.240−</m:t>
                          </m:r>
                          <m:r>
                            <a:rPr lang="en-US" sz="2400" b="0" i="1" smtClean="0">
                              <a:latin typeface="Cambria Math" panose="02040503050406030204" pitchFamily="18" charset="0"/>
                            </a:rPr>
                            <m:t>𝑥</m:t>
                          </m:r>
                        </m:den>
                      </m:f>
                    </m:oMath>
                  </m:oMathPara>
                </a14:m>
                <a:endParaRPr lang="en-US" sz="2400" b="0" dirty="0"/>
              </a:p>
              <a:p>
                <a:pPr marL="3028950" indent="-194310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=0.189</m:t>
                      </m:r>
                    </m:oMath>
                  </m:oMathPara>
                </a14:m>
                <a:endParaRPr lang="en-US" sz="2400" dirty="0"/>
              </a:p>
            </p:txBody>
          </p:sp>
        </mc:Choice>
        <mc:Fallback xmlns="">
          <p:sp>
            <p:nvSpPr>
              <p:cNvPr id="20" name="Text Placeholder 19"/>
              <p:cNvSpPr>
                <a:spLocks noGrp="1" noRot="1" noChangeAspect="1" noMove="1" noResize="1" noEditPoints="1" noAdjustHandles="1" noChangeArrowheads="1" noChangeShapeType="1" noTextEdit="1"/>
              </p:cNvSpPr>
              <p:nvPr>
                <p:ph sz="quarter" idx="23"/>
              </p:nvPr>
            </p:nvSpPr>
            <p:spPr>
              <a:xfrm>
                <a:off x="0" y="3124200"/>
                <a:ext cx="9005454" cy="3352800"/>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52100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92175">
              <a:tabLst>
                <a:tab pos="3325813" algn="l"/>
                <a:tab pos="3484563" algn="l"/>
              </a:tabLst>
            </a:pPr>
            <a:r>
              <a:rPr lang="en-US" b="1" dirty="0">
                <a:solidFill>
                  <a:srgbClr val="FFF799"/>
                </a:solidFill>
              </a:rPr>
              <a:t>SAMPLE PROBLEM</a:t>
            </a:r>
            <a:r>
              <a:rPr lang="en-US" dirty="0"/>
              <a:t>	</a:t>
            </a:r>
            <a:r>
              <a:rPr lang="en-US" b="1" dirty="0">
                <a:solidFill>
                  <a:schemeClr val="bg1"/>
                </a:solidFill>
              </a:rPr>
              <a:t>15.8	Solution, Cont.</a:t>
            </a:r>
            <a:endParaRPr lang="en-US" dirty="0"/>
          </a:p>
        </p:txBody>
      </p:sp>
      <p:sp>
        <p:nvSpPr>
          <p:cNvPr id="16" name="Text Placeholder 15"/>
          <p:cNvSpPr>
            <a:spLocks noGrp="1"/>
          </p:cNvSpPr>
          <p:nvPr>
            <p:ph type="body" sz="quarter" idx="22"/>
          </p:nvPr>
        </p:nvSpPr>
        <p:spPr>
          <a:xfrm>
            <a:off x="0" y="990600"/>
            <a:ext cx="8929255" cy="457200"/>
          </a:xfrm>
        </p:spPr>
        <p:txBody>
          <a:bodyPr/>
          <a:lstStyle/>
          <a:p>
            <a:r>
              <a:rPr lang="en-US" b="1" dirty="0">
                <a:solidFill>
                  <a:srgbClr val="43638E"/>
                </a:solidFill>
              </a:rPr>
              <a:t>Solution</a:t>
            </a:r>
            <a:r>
              <a:rPr lang="en-US" b="1" dirty="0">
                <a:solidFill>
                  <a:srgbClr val="4F74A7"/>
                </a:solidFill>
              </a:rPr>
              <a:t>			</a:t>
            </a:r>
            <a:endParaRPr lang="en-US" dirty="0">
              <a:solidFill>
                <a:schemeClr val="tx1"/>
              </a:solidFill>
            </a:endParaRPr>
          </a:p>
        </p:txBody>
      </p:sp>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76200" y="1371600"/>
                <a:ext cx="8915400" cy="3352800"/>
              </a:xfrm>
            </p:spPr>
            <p:txBody>
              <a:bodyPr/>
              <a:lstStyle/>
              <a:p>
                <a:pPr>
                  <a:lnSpc>
                    <a:spcPct val="150000"/>
                  </a:lnSpc>
                  <a:tabLst>
                    <a:tab pos="2117725" algn="l"/>
                    <a:tab pos="2293938" algn="l"/>
                  </a:tabLst>
                </a:pPr>
                <a:r>
                  <a:rPr lang="en-US" dirty="0"/>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b="0" i="1" smtClean="0">
                                <a:latin typeface="Cambria Math" panose="02040503050406030204" pitchFamily="18" charset="0"/>
                              </a:rPr>
                              <m:t>2</m:t>
                            </m:r>
                          </m:sub>
                        </m:sSub>
                      </m:e>
                    </m:d>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0.240−</m:t>
                        </m:r>
                        <m:r>
                          <a:rPr lang="en-US" i="1">
                            <a:latin typeface="Cambria Math" panose="02040503050406030204" pitchFamily="18" charset="0"/>
                          </a:rPr>
                          <m:t>𝑥</m:t>
                        </m:r>
                      </m:e>
                    </m:d>
                    <m:r>
                      <a:rPr lang="en-US" i="1">
                        <a:latin typeface="Cambria Math" panose="02040503050406030204" pitchFamily="18" charset="0"/>
                      </a:rPr>
                      <m:t> </m:t>
                    </m:r>
                    <m:r>
                      <a:rPr lang="en-US" i="1">
                        <a:latin typeface="Cambria Math" panose="02040503050406030204" pitchFamily="18" charset="0"/>
                      </a:rPr>
                      <m:t>𝑀</m:t>
                    </m:r>
                    <m:r>
                      <a:rPr lang="en-US" i="1">
                        <a:latin typeface="Cambria Math" panose="02040503050406030204" pitchFamily="18" charset="0"/>
                      </a:rPr>
                      <m:t>=0.051 </m:t>
                    </m:r>
                    <m:r>
                      <a:rPr lang="en-US" i="1">
                        <a:latin typeface="Cambria Math" panose="02040503050406030204" pitchFamily="18" charset="0"/>
                      </a:rPr>
                      <m:t>𝑀</m:t>
                    </m:r>
                  </m:oMath>
                </a14:m>
                <a:endParaRPr lang="en-US" dirty="0"/>
              </a:p>
              <a:p>
                <a:pPr>
                  <a:lnSpc>
                    <a:spcPct val="150000"/>
                  </a:lnSpc>
                  <a:spcBef>
                    <a:spcPts val="0"/>
                  </a:spcBef>
                  <a:tabLst>
                    <a:tab pos="2230438" algn="l"/>
                  </a:tabLst>
                </a:pPr>
                <a:r>
                  <a:rPr lang="en-US" dirty="0"/>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i="0">
                                <a:latin typeface="Cambria Math" panose="02040503050406030204" pitchFamily="18" charset="0"/>
                              </a:rPr>
                              <m:t>I</m:t>
                            </m:r>
                          </m:e>
                          <m:sub>
                            <m:r>
                              <a:rPr lang="en-US" i="0">
                                <a:latin typeface="Cambria Math" panose="02040503050406030204" pitchFamily="18" charset="0"/>
                              </a:rPr>
                              <m:t>2</m:t>
                            </m:r>
                          </m:sub>
                        </m:sSub>
                      </m:e>
                    </m:d>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0.240−</m:t>
                        </m:r>
                        <m:r>
                          <a:rPr lang="en-US" i="1">
                            <a:latin typeface="Cambria Math" panose="02040503050406030204" pitchFamily="18" charset="0"/>
                          </a:rPr>
                          <m:t>𝑥</m:t>
                        </m:r>
                      </m:e>
                    </m:d>
                    <m:r>
                      <a:rPr lang="en-US" i="1">
                        <a:latin typeface="Cambria Math" panose="02040503050406030204" pitchFamily="18" charset="0"/>
                      </a:rPr>
                      <m:t> </m:t>
                    </m:r>
                    <m:r>
                      <a:rPr lang="en-US" i="1">
                        <a:latin typeface="Cambria Math" panose="02040503050406030204" pitchFamily="18" charset="0"/>
                      </a:rPr>
                      <m:t>𝑀</m:t>
                    </m:r>
                    <m:r>
                      <a:rPr lang="en-US" i="1">
                        <a:latin typeface="Cambria Math" panose="02040503050406030204" pitchFamily="18" charset="0"/>
                      </a:rPr>
                      <m:t>=0.051 </m:t>
                    </m:r>
                    <m:r>
                      <a:rPr lang="en-US" i="1">
                        <a:latin typeface="Cambria Math" panose="02040503050406030204" pitchFamily="18" charset="0"/>
                      </a:rPr>
                      <m:t>𝑀</m:t>
                    </m:r>
                  </m:oMath>
                </a14:m>
                <a:endParaRPr lang="en-US" dirty="0"/>
              </a:p>
              <a:p>
                <a:pPr>
                  <a:lnSpc>
                    <a:spcPct val="150000"/>
                  </a:lnSpc>
                  <a:spcBef>
                    <a:spcPts val="0"/>
                  </a:spcBef>
                  <a:tabLst>
                    <a:tab pos="2117725" algn="l"/>
                  </a:tabLst>
                </a:pPr>
                <a:r>
                  <a:rPr lang="en-US" dirty="0"/>
                  <a:t>	</a:t>
                </a:r>
                <a14:m>
                  <m:oMath xmlns:m="http://schemas.openxmlformats.org/officeDocument/2006/math">
                    <m:d>
                      <m:dPr>
                        <m:begChr m:val="["/>
                        <m:endChr m:val="]"/>
                        <m:ctrlPr>
                          <a:rPr lang="en-US" i="1">
                            <a:latin typeface="Cambria Math" panose="02040503050406030204" pitchFamily="18" charset="0"/>
                          </a:rPr>
                        </m:ctrlPr>
                      </m:dPr>
                      <m:e>
                        <m:r>
                          <m:rPr>
                            <m:sty m:val="p"/>
                          </m:rPr>
                          <a:rPr lang="en-US" i="0">
                            <a:latin typeface="Cambria Math" panose="02040503050406030204" pitchFamily="18" charset="0"/>
                          </a:rPr>
                          <m:t>HI</m:t>
                        </m:r>
                      </m:e>
                    </m:d>
                    <m:r>
                      <a:rPr lang="en-US" i="1">
                        <a:latin typeface="Cambria Math" panose="02040503050406030204" pitchFamily="18" charset="0"/>
                      </a:rPr>
                      <m:t>=2</m:t>
                    </m:r>
                    <m:r>
                      <a:rPr lang="en-US" i="1">
                        <a:latin typeface="Cambria Math" panose="02040503050406030204" pitchFamily="18" charset="0"/>
                      </a:rPr>
                      <m:t>𝑥</m:t>
                    </m:r>
                    <m:r>
                      <a:rPr lang="en-US" i="1">
                        <a:latin typeface="Cambria Math" panose="02040503050406030204" pitchFamily="18" charset="0"/>
                      </a:rPr>
                      <m:t>=0.378 </m:t>
                    </m:r>
                    <m:r>
                      <a:rPr lang="en-US" i="1">
                        <a:latin typeface="Cambria Math" panose="02040503050406030204" pitchFamily="18" charset="0"/>
                      </a:rPr>
                      <m:t>𝑀</m:t>
                    </m:r>
                  </m:oMath>
                </a14:m>
                <a:endParaRPr lang="en-US" dirty="0"/>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76200" y="1371600"/>
                <a:ext cx="8915400" cy="3352800"/>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640379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76200" y="228600"/>
            <a:ext cx="8915400" cy="533400"/>
          </a:xfrm>
        </p:spPr>
        <p:txBody>
          <a:bodyPr/>
          <a:lstStyle/>
          <a:p>
            <a:pPr>
              <a:tabLst>
                <a:tab pos="3321050" algn="l"/>
                <a:tab pos="3484563" algn="l"/>
              </a:tabLst>
            </a:pPr>
            <a:r>
              <a:rPr lang="en-US" b="1" dirty="0">
                <a:solidFill>
                  <a:srgbClr val="FFF799"/>
                </a:solidFill>
              </a:rPr>
              <a:t>SAMPLE PROBLEM</a:t>
            </a:r>
            <a:r>
              <a:rPr lang="en-US" dirty="0"/>
              <a:t>	</a:t>
            </a:r>
            <a:r>
              <a:rPr lang="en-US" b="1" dirty="0">
                <a:solidFill>
                  <a:schemeClr val="bg1"/>
                </a:solidFill>
              </a:rPr>
              <a:t>15.9	Setup	</a:t>
            </a:r>
            <a:r>
              <a:rPr lang="en-US" dirty="0"/>
              <a:t>	</a:t>
            </a:r>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22"/>
              </p:nvPr>
            </p:nvSpPr>
            <p:spPr>
              <a:xfrm>
                <a:off x="12032" y="952500"/>
                <a:ext cx="9131968" cy="5067300"/>
              </a:xfrm>
            </p:spPr>
            <p:txBody>
              <a:bodyPr/>
              <a:lstStyle/>
              <a:p>
                <a:pPr>
                  <a:spcBef>
                    <a:spcPts val="0"/>
                  </a:spcBef>
                  <a:spcAft>
                    <a:spcPts val="3000"/>
                  </a:spcAft>
                </a:pPr>
                <a:r>
                  <a:rPr lang="en-US" dirty="0"/>
                  <a:t>For the same reaction and temperature as in Sample Problem 15.8, calculate the equilibrium concentrations of all three species if the starting concentrations are as follows: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oMath>
                </a14:m>
                <a:r>
                  <a:rPr lang="en-US" dirty="0"/>
                  <a:t>] = 0.00623 </a:t>
                </a:r>
                <a:r>
                  <a:rPr lang="en-US" i="1" dirty="0"/>
                  <a:t>M, </a:t>
                </a:r>
                <a:r>
                  <a:rPr lang="en-US" dirty="0"/>
                  <a:t>[</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I</m:t>
                        </m:r>
                      </m:e>
                      <m:sub>
                        <m:r>
                          <a:rPr lang="en-US">
                            <a:latin typeface="Cambria Math" panose="02040503050406030204" pitchFamily="18" charset="0"/>
                          </a:rPr>
                          <m:t>2</m:t>
                        </m:r>
                      </m:sub>
                    </m:sSub>
                  </m:oMath>
                </a14:m>
                <a:r>
                  <a:rPr lang="en-US" dirty="0"/>
                  <a:t>] = 0.00414 </a:t>
                </a:r>
                <a:r>
                  <a:rPr lang="en-US" i="1" dirty="0"/>
                  <a:t>M, </a:t>
                </a:r>
                <a:r>
                  <a:rPr lang="en-US" dirty="0"/>
                  <a:t>and [HI] = 0.0424 </a:t>
                </a:r>
                <a:r>
                  <a:rPr lang="en-US" i="1" dirty="0"/>
                  <a:t>M. </a:t>
                </a:r>
                <a:endParaRPr lang="en-US" dirty="0"/>
              </a:p>
              <a:p>
                <a:pPr>
                  <a:spcBef>
                    <a:spcPts val="0"/>
                  </a:spcBef>
                </a:pPr>
                <a:r>
                  <a:rPr lang="en-US" b="1" dirty="0">
                    <a:solidFill>
                      <a:srgbClr val="43638E"/>
                    </a:solidFill>
                  </a:rPr>
                  <a:t>Setup</a:t>
                </a:r>
              </a:p>
              <a:p>
                <a:pPr>
                  <a:spcBef>
                    <a:spcPts val="0"/>
                  </a:spcBef>
                  <a:spcAft>
                    <a:spcPts val="2000"/>
                  </a:spcAft>
                </a:pPr>
                <a14:m>
                  <m:oMathPara xmlns:m="http://schemas.openxmlformats.org/officeDocument/2006/math">
                    <m:oMathParaPr>
                      <m:jc m:val="centerGroup"/>
                    </m:oMathParaPr>
                    <m:oMath xmlns:m="http://schemas.openxmlformats.org/officeDocument/2006/math">
                      <m:f>
                        <m:fPr>
                          <m:ctrlPr>
                            <a:rPr lang="en-US" i="1" smtClean="0">
                              <a:solidFill>
                                <a:schemeClr val="tx1"/>
                              </a:solidFill>
                              <a:latin typeface="Cambria Math" panose="02040503050406030204" pitchFamily="18" charset="0"/>
                            </a:rPr>
                          </m:ctrlPr>
                        </m:fPr>
                        <m:num>
                          <m:sSup>
                            <m:sSupPr>
                              <m:ctrlPr>
                                <a:rPr lang="en-US" i="1" smtClean="0">
                                  <a:solidFill>
                                    <a:schemeClr val="tx1"/>
                                  </a:solidFill>
                                  <a:latin typeface="Cambria Math" panose="02040503050406030204" pitchFamily="18" charset="0"/>
                                </a:rPr>
                              </m:ctrlPr>
                            </m:sSupPr>
                            <m:e>
                              <m:d>
                                <m:dPr>
                                  <m:begChr m:val="["/>
                                  <m:endChr m:val="]"/>
                                  <m:ctrlPr>
                                    <a:rPr lang="en-US" i="1" smtClean="0">
                                      <a:solidFill>
                                        <a:schemeClr val="tx1"/>
                                      </a:solidFill>
                                      <a:latin typeface="Cambria Math" panose="02040503050406030204" pitchFamily="18" charset="0"/>
                                    </a:rPr>
                                  </m:ctrlPr>
                                </m:dPr>
                                <m:e>
                                  <m:r>
                                    <m:rPr>
                                      <m:sty m:val="p"/>
                                    </m:rPr>
                                    <a:rPr lang="en-US" b="0" i="0" smtClean="0">
                                      <a:solidFill>
                                        <a:schemeClr val="tx1"/>
                                      </a:solidFill>
                                      <a:latin typeface="Cambria Math" panose="02040503050406030204" pitchFamily="18" charset="0"/>
                                    </a:rPr>
                                    <m:t>HI</m:t>
                                  </m:r>
                                </m:e>
                              </m:d>
                            </m:e>
                            <m:sup>
                              <m:r>
                                <a:rPr lang="en-US" b="0" i="1" smtClean="0">
                                  <a:solidFill>
                                    <a:schemeClr val="tx1"/>
                                  </a:solidFill>
                                  <a:latin typeface="Cambria Math" panose="02040503050406030204" pitchFamily="18" charset="0"/>
                                </a:rPr>
                                <m:t>2</m:t>
                              </m:r>
                            </m:sup>
                          </m:sSup>
                        </m:num>
                        <m:den>
                          <m:d>
                            <m:dPr>
                              <m:begChr m:val="["/>
                              <m:endChr m:val="]"/>
                              <m:ctrlPr>
                                <a:rPr lang="en-US" i="1" smtClean="0">
                                  <a:solidFill>
                                    <a:schemeClr val="tx1"/>
                                  </a:solidFill>
                                  <a:latin typeface="Cambria Math" panose="02040503050406030204" pitchFamily="18" charset="0"/>
                                </a:rPr>
                              </m:ctrlPr>
                            </m:dPr>
                            <m:e>
                              <m:sSub>
                                <m:sSubPr>
                                  <m:ctrlPr>
                                    <a:rPr lang="en-US"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H</m:t>
                                  </m:r>
                                </m:e>
                                <m:sub>
                                  <m:r>
                                    <a:rPr lang="en-US" b="0" i="0" smtClean="0">
                                      <a:solidFill>
                                        <a:schemeClr val="tx1"/>
                                      </a:solidFill>
                                      <a:latin typeface="Cambria Math" panose="02040503050406030204" pitchFamily="18" charset="0"/>
                                    </a:rPr>
                                    <m:t>2</m:t>
                                  </m:r>
                                </m:sub>
                              </m:sSub>
                            </m:e>
                          </m:d>
                          <m:d>
                            <m:dPr>
                              <m:begChr m:val="["/>
                              <m:endChr m:val="]"/>
                              <m:ctrlPr>
                                <a:rPr lang="en-US" i="1" smtClean="0">
                                  <a:solidFill>
                                    <a:schemeClr val="tx1"/>
                                  </a:solidFill>
                                  <a:latin typeface="Cambria Math" panose="02040503050406030204" pitchFamily="18" charset="0"/>
                                </a:rPr>
                              </m:ctrlPr>
                            </m:dPr>
                            <m:e>
                              <m:sSub>
                                <m:sSubPr>
                                  <m:ctrlPr>
                                    <a:rPr lang="en-US" i="1" smtClean="0">
                                      <a:solidFill>
                                        <a:schemeClr val="tx1"/>
                                      </a:solidFill>
                                      <a:latin typeface="Cambria Math" panose="02040503050406030204" pitchFamily="18" charset="0"/>
                                    </a:rPr>
                                  </m:ctrlPr>
                                </m:sSubPr>
                                <m:e>
                                  <m:r>
                                    <m:rPr>
                                      <m:sty m:val="p"/>
                                    </m:rPr>
                                    <a:rPr lang="en-US" b="0" i="0" smtClean="0">
                                      <a:solidFill>
                                        <a:schemeClr val="tx1"/>
                                      </a:solidFill>
                                      <a:latin typeface="Cambria Math" panose="02040503050406030204" pitchFamily="18" charset="0"/>
                                    </a:rPr>
                                    <m:t>I</m:t>
                                  </m:r>
                                </m:e>
                                <m:sub>
                                  <m:r>
                                    <a:rPr lang="en-US" b="0" i="0" smtClean="0">
                                      <a:solidFill>
                                        <a:schemeClr val="tx1"/>
                                      </a:solidFill>
                                      <a:latin typeface="Cambria Math" panose="02040503050406030204" pitchFamily="18" charset="0"/>
                                    </a:rPr>
                                    <m:t>2</m:t>
                                  </m:r>
                                </m:sub>
                              </m:sSub>
                            </m:e>
                          </m:d>
                        </m:den>
                      </m:f>
                      <m:r>
                        <a:rPr lang="en-US" b="0" i="1" smtClean="0">
                          <a:solidFill>
                            <a:schemeClr val="tx1"/>
                          </a:solidFill>
                          <a:latin typeface="Cambria Math" panose="02040503050406030204" pitchFamily="18" charset="0"/>
                        </a:rPr>
                        <m:t>=</m:t>
                      </m:r>
                      <m:f>
                        <m:fPr>
                          <m:ctrlPr>
                            <a:rPr lang="en-US" i="1" smtClean="0">
                              <a:solidFill>
                                <a:schemeClr val="tx1"/>
                              </a:solidFill>
                              <a:latin typeface="Cambria Math" panose="02040503050406030204" pitchFamily="18" charset="0"/>
                            </a:rPr>
                          </m:ctrlPr>
                        </m:fPr>
                        <m:num>
                          <m:sSup>
                            <m:sSupPr>
                              <m:ctrlPr>
                                <a:rPr lang="en-US" i="1" smtClean="0">
                                  <a:solidFill>
                                    <a:schemeClr val="tx1"/>
                                  </a:solidFill>
                                  <a:latin typeface="Cambria Math" panose="02040503050406030204" pitchFamily="18" charset="0"/>
                                </a:rPr>
                              </m:ctrlPr>
                            </m:sSupPr>
                            <m:e>
                              <m:d>
                                <m:dPr>
                                  <m:ctrlPr>
                                    <a:rPr lang="en-US"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0.0424</m:t>
                                  </m:r>
                                </m:e>
                              </m:d>
                            </m:e>
                            <m:sup>
                              <m:r>
                                <a:rPr lang="en-US" b="0" i="1" smtClean="0">
                                  <a:solidFill>
                                    <a:schemeClr val="tx1"/>
                                  </a:solidFill>
                                  <a:latin typeface="Cambria Math" panose="02040503050406030204" pitchFamily="18" charset="0"/>
                                </a:rPr>
                                <m:t>2</m:t>
                              </m:r>
                            </m:sup>
                          </m:sSup>
                        </m:num>
                        <m:den>
                          <m:d>
                            <m:dPr>
                              <m:ctrlPr>
                                <a:rPr lang="en-US"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0.00623</m:t>
                              </m:r>
                            </m:e>
                          </m:d>
                          <m:d>
                            <m:dPr>
                              <m:ctrlPr>
                                <a:rPr lang="en-US"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0.00414</m:t>
                              </m:r>
                            </m:e>
                          </m:d>
                        </m:den>
                      </m:f>
                      <m:r>
                        <a:rPr lang="en-US" b="0" i="1" smtClean="0">
                          <a:solidFill>
                            <a:schemeClr val="tx1"/>
                          </a:solidFill>
                          <a:latin typeface="Cambria Math" panose="02040503050406030204" pitchFamily="18" charset="0"/>
                        </a:rPr>
                        <m:t>=69.7</m:t>
                      </m:r>
                    </m:oMath>
                  </m:oMathPara>
                </a14:m>
                <a:endParaRPr lang="en-US" b="0" dirty="0">
                  <a:solidFill>
                    <a:schemeClr val="tx1"/>
                  </a:solidFill>
                </a:endParaRPr>
              </a:p>
              <a:p>
                <a:pPr>
                  <a:spcBef>
                    <a:spcPts val="0"/>
                  </a:spcBef>
                  <a:spcAft>
                    <a:spcPts val="1800"/>
                  </a:spcAft>
                  <a:tabLst>
                    <a:tab pos="2919413" algn="l"/>
                    <a:tab pos="3433763" algn="l"/>
                  </a:tabLst>
                </a:pPr>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r>
                      <a:rPr lang="en-US" b="0" i="1" smtClean="0">
                        <a:latin typeface="Cambria Math" panose="02040503050406030204" pitchFamily="18" charset="0"/>
                      </a:rPr>
                      <m:t>=54.3</m:t>
                    </m:r>
                  </m:oMath>
                </a14:m>
                <a:endParaRPr lang="en-US" dirty="0"/>
              </a:p>
              <a:p>
                <a:pPr>
                  <a:spcBef>
                    <a:spcPts val="0"/>
                  </a:spcBef>
                  <a:spcAft>
                    <a:spcPts val="2000"/>
                  </a:spcAft>
                </a:pPr>
                <a14:m>
                  <m:oMath xmlns:m="http://schemas.openxmlformats.org/officeDocument/2006/math">
                    <m:r>
                      <a:rPr lang="en-US" i="1" dirty="0" smtClean="0">
                        <a:latin typeface="Cambria Math" panose="02040503050406030204" pitchFamily="18" charset="0"/>
                      </a:rPr>
                      <m:t>𝑄</m:t>
                    </m:r>
                    <m:r>
                      <m:rPr>
                        <m:sty m:val="p"/>
                      </m:rPr>
                      <a:rPr lang="en-US" i="0" baseline="-25000" dirty="0">
                        <a:latin typeface="Cambria Math" panose="02040503050406030204" pitchFamily="18" charset="0"/>
                      </a:rPr>
                      <m:t>c</m:t>
                    </m:r>
                    <m:r>
                      <a:rPr lang="en-US" i="1" dirty="0">
                        <a:latin typeface="Cambria Math" panose="02040503050406030204" pitchFamily="18" charset="0"/>
                      </a:rPr>
                      <m:t>&gt;</m:t>
                    </m:r>
                    <m:r>
                      <a:rPr lang="en-US" i="1" dirty="0">
                        <a:latin typeface="Cambria Math" panose="02040503050406030204" pitchFamily="18" charset="0"/>
                      </a:rPr>
                      <m:t>𝐾</m:t>
                    </m:r>
                    <m:r>
                      <m:rPr>
                        <m:sty m:val="p"/>
                      </m:rPr>
                      <a:rPr lang="en-US" i="0" baseline="-25000" dirty="0">
                        <a:latin typeface="Cambria Math" panose="02040503050406030204" pitchFamily="18" charset="0"/>
                      </a:rPr>
                      <m:t>c</m:t>
                    </m:r>
                  </m:oMath>
                </a14:m>
                <a:r>
                  <a:rPr lang="en-US" dirty="0"/>
                  <a:t>, so the system will have to proceed to the </a:t>
                </a:r>
                <a:r>
                  <a:rPr lang="en-US" i="1" dirty="0"/>
                  <a:t>left. </a:t>
                </a:r>
                <a:endParaRPr lang="en-US" dirty="0"/>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2"/>
              </p:nvPr>
            </p:nvSpPr>
            <p:spPr>
              <a:xfrm>
                <a:off x="12032" y="952500"/>
                <a:ext cx="9131968" cy="5067300"/>
              </a:xfrm>
              <a:blipFill>
                <a:blip r:embed="rId3"/>
                <a:stretch>
                  <a:fillRect l="-1402" t="-1082" r="-1335"/>
                </a:stretch>
              </a:blipFill>
            </p:spPr>
            <p:txBody>
              <a:bodyPr/>
              <a:lstStyle/>
              <a:p>
                <a:r>
                  <a:rPr lang="en-US">
                    <a:noFill/>
                  </a:rPr>
                  <a:t> </a:t>
                </a:r>
              </a:p>
            </p:txBody>
          </p:sp>
        </mc:Fallback>
      </mc:AlternateContent>
    </p:spTree>
    <p:extLst>
      <p:ext uri="{BB962C8B-B14F-4D97-AF65-F5344CB8AC3E}">
        <p14:creationId xmlns:p14="http://schemas.microsoft.com/office/powerpoint/2010/main" val="29007533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52400" y="228600"/>
            <a:ext cx="8915400" cy="533400"/>
          </a:xfrm>
        </p:spPr>
        <p:txBody>
          <a:bodyPr/>
          <a:lstStyle/>
          <a:p>
            <a:pPr defTabSz="901700">
              <a:tabLst>
                <a:tab pos="3321050" algn="l"/>
                <a:tab pos="3484563" algn="l"/>
              </a:tabLst>
            </a:pPr>
            <a:r>
              <a:rPr lang="en-US" b="1" dirty="0">
                <a:solidFill>
                  <a:srgbClr val="FFF799"/>
                </a:solidFill>
              </a:rPr>
              <a:t>SAMPLE PROBLEM</a:t>
            </a:r>
            <a:r>
              <a:rPr lang="en-US" dirty="0"/>
              <a:t>	</a:t>
            </a:r>
            <a:r>
              <a:rPr lang="en-US" b="1" dirty="0">
                <a:solidFill>
                  <a:schemeClr val="bg1"/>
                </a:solidFill>
              </a:rPr>
              <a:t>15.9	Solution	</a:t>
            </a:r>
            <a:r>
              <a:rPr lang="en-US" dirty="0"/>
              <a:t>	</a:t>
            </a:r>
          </a:p>
        </p:txBody>
      </p:sp>
      <p:sp>
        <p:nvSpPr>
          <p:cNvPr id="16" name="Text Placeholder 15"/>
          <p:cNvSpPr>
            <a:spLocks noGrp="1"/>
          </p:cNvSpPr>
          <p:nvPr>
            <p:ph type="body" sz="quarter" idx="22"/>
          </p:nvPr>
        </p:nvSpPr>
        <p:spPr>
          <a:xfrm>
            <a:off x="0" y="914400"/>
            <a:ext cx="8929255" cy="445477"/>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25"/>
              </p:nvPr>
            </p:nvSpPr>
            <p:spPr>
              <a:xfrm>
                <a:off x="3657600" y="1359877"/>
                <a:ext cx="4114800" cy="45720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a:rPr lang="en-US" sz="2000" i="1">
                              <a:latin typeface="Cambria Math" panose="02040503050406030204" pitchFamily="18" charset="0"/>
                            </a:rPr>
                            <m:t>𝑔</m:t>
                          </m:r>
                        </m:e>
                      </m:d>
                      <m:r>
                        <a:rPr lang="en-US" sz="2000" i="1">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I</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a:rPr lang="en-US" sz="2000" i="1">
                              <a:latin typeface="Cambria Math" panose="02040503050406030204" pitchFamily="18" charset="0"/>
                            </a:rPr>
                            <m:t>𝑔</m:t>
                          </m:r>
                        </m:e>
                      </m:d>
                      <m:r>
                        <a:rPr lang="en-US" sz="2000" i="1">
                          <a:latin typeface="Cambria Math" panose="02040503050406030204" pitchFamily="18" charset="0"/>
                          <a:ea typeface="Cambria Math" panose="02040503050406030204" pitchFamily="18" charset="0"/>
                        </a:rPr>
                        <m:t>⇄</m:t>
                      </m:r>
                      <m:r>
                        <a:rPr lang="en-US" sz="2000">
                          <a:latin typeface="Cambria Math" panose="02040503050406030204" pitchFamily="18" charset="0"/>
                          <a:ea typeface="Cambria Math" panose="02040503050406030204" pitchFamily="18" charset="0"/>
                        </a:rPr>
                        <m:t>2</m:t>
                      </m:r>
                      <m:r>
                        <m:rPr>
                          <m:sty m:val="p"/>
                        </m:rPr>
                        <a:rPr lang="en-US" sz="2000">
                          <a:latin typeface="Cambria Math" panose="02040503050406030204" pitchFamily="18" charset="0"/>
                          <a:ea typeface="Cambria Math" panose="02040503050406030204" pitchFamily="18" charset="0"/>
                        </a:rPr>
                        <m:t>HI</m:t>
                      </m:r>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𝑔</m:t>
                      </m:r>
                      <m:r>
                        <a:rPr lang="en-US" sz="2000" i="1">
                          <a:latin typeface="Cambria Math" panose="02040503050406030204" pitchFamily="18" charset="0"/>
                          <a:ea typeface="Cambria Math" panose="02040503050406030204" pitchFamily="18" charset="0"/>
                        </a:rPr>
                        <m:t>)</m:t>
                      </m:r>
                    </m:oMath>
                  </m:oMathPara>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25"/>
              </p:nvPr>
            </p:nvSpPr>
            <p:spPr>
              <a:xfrm>
                <a:off x="3657600" y="1359877"/>
                <a:ext cx="4114800" cy="457200"/>
              </a:xfrm>
              <a:blipFill>
                <a:blip r:embed="rId2"/>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1000953498"/>
                  </p:ext>
                </p:extLst>
              </p:nvPr>
            </p:nvGraphicFramePr>
            <p:xfrm>
              <a:off x="0" y="1829506"/>
              <a:ext cx="9144000" cy="11887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xmlns="" val="2542509930"/>
                        </a:ext>
                      </a:extLst>
                    </a:gridCol>
                    <a:gridCol w="1828800">
                      <a:extLst>
                        <a:ext uri="{9D8B030D-6E8A-4147-A177-3AD203B41FA5}">
                          <a16:colId xmlns:a16="http://schemas.microsoft.com/office/drawing/2014/main" xmlns="" val="1172555527"/>
                        </a:ext>
                      </a:extLst>
                    </a:gridCol>
                    <a:gridCol w="1905000">
                      <a:extLst>
                        <a:ext uri="{9D8B030D-6E8A-4147-A177-3AD203B41FA5}">
                          <a16:colId xmlns:a16="http://schemas.microsoft.com/office/drawing/2014/main" xmlns="" val="3418029252"/>
                        </a:ext>
                      </a:extLst>
                    </a:gridCol>
                    <a:gridCol w="1828800">
                      <a:extLst>
                        <a:ext uri="{9D8B030D-6E8A-4147-A177-3AD203B41FA5}">
                          <a16:colId xmlns:a16="http://schemas.microsoft.com/office/drawing/2014/main" xmlns="" val="1233800330"/>
                        </a:ext>
                      </a:extLst>
                    </a:gridCol>
                  </a:tblGrid>
                  <a:tr h="3708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0.00623</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0.00414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000424</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15289803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6773821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0.00623+</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0.00414+</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0.0424−2</m:t>
                                </m:r>
                                <m:r>
                                  <a:rPr lang="en-US" b="0" i="1" smtClean="0">
                                    <a:solidFill>
                                      <a:schemeClr val="tx1"/>
                                    </a:solidFill>
                                    <a:latin typeface="Cambria Math" panose="02040503050406030204" pitchFamily="18" charset="0"/>
                                  </a:rPr>
                                  <m:t>𝑥</m:t>
                                </m:r>
                              </m:oMath>
                            </m:oMathPara>
                          </a14:m>
                          <a:endParaRPr lang="en-US"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1798709180"/>
                      </a:ext>
                    </a:extLst>
                  </a:tr>
                </a:tbl>
              </a:graphicData>
            </a:graphic>
          </p:graphicFrame>
        </mc:Choice>
        <mc:Fallback xmlns="">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1000953498"/>
                  </p:ext>
                </p:extLst>
              </p:nvPr>
            </p:nvGraphicFramePr>
            <p:xfrm>
              <a:off x="0" y="1829506"/>
              <a:ext cx="9144000" cy="11887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542509930"/>
                        </a:ext>
                      </a:extLst>
                    </a:gridCol>
                    <a:gridCol w="1828800">
                      <a:extLst>
                        <a:ext uri="{9D8B030D-6E8A-4147-A177-3AD203B41FA5}">
                          <a16:colId xmlns:a16="http://schemas.microsoft.com/office/drawing/2014/main" val="1172555527"/>
                        </a:ext>
                      </a:extLst>
                    </a:gridCol>
                    <a:gridCol w="1905000">
                      <a:extLst>
                        <a:ext uri="{9D8B030D-6E8A-4147-A177-3AD203B41FA5}">
                          <a16:colId xmlns:a16="http://schemas.microsoft.com/office/drawing/2014/main" val="3418029252"/>
                        </a:ext>
                      </a:extLst>
                    </a:gridCol>
                    <a:gridCol w="1828800">
                      <a:extLst>
                        <a:ext uri="{9D8B030D-6E8A-4147-A177-3AD203B41FA5}">
                          <a16:colId xmlns:a16="http://schemas.microsoft.com/office/drawing/2014/main" val="1233800330"/>
                        </a:ext>
                      </a:extLst>
                    </a:gridCol>
                  </a:tblGrid>
                  <a:tr h="3962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0.00623</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0.00414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000424</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val="152898032"/>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196000" t="-106061" r="-204667"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84615" t="-106061" r="-96795"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400000" t="-106061" r="-667" b="-124242"/>
                          </a:stretch>
                        </a:blipFill>
                      </a:tcPr>
                    </a:tc>
                    <a:extLst>
                      <a:ext uri="{0D108BD9-81ED-4DB2-BD59-A6C34878D82A}">
                        <a16:rowId xmlns:a16="http://schemas.microsoft.com/office/drawing/2014/main" val="677382195"/>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196000" t="-209231" r="-204667"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84615" t="-209231" r="-96795"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400000" t="-209231" r="-667" b="-26154"/>
                          </a:stretch>
                        </a:blipFill>
                      </a:tcPr>
                    </a:tc>
                    <a:extLst>
                      <a:ext uri="{0D108BD9-81ED-4DB2-BD59-A6C34878D82A}">
                        <a16:rowId xmlns:a16="http://schemas.microsoft.com/office/drawing/2014/main" val="1798709180"/>
                      </a:ext>
                    </a:extLst>
                  </a:tr>
                </a:tbl>
              </a:graphicData>
            </a:graphic>
          </p:graphicFrame>
        </mc:Fallback>
      </mc:AlternateContent>
      <mc:AlternateContent xmlns:mc="http://schemas.openxmlformats.org/markup-compatibility/2006" xmlns:a14="http://schemas.microsoft.com/office/drawing/2010/main">
        <mc:Choice Requires="a14">
          <p:sp>
            <p:nvSpPr>
              <p:cNvPr id="17" name="Text Placeholder 16"/>
              <p:cNvSpPr>
                <a:spLocks noGrp="1"/>
              </p:cNvSpPr>
              <p:nvPr>
                <p:ph sz="quarter" idx="23"/>
              </p:nvPr>
            </p:nvSpPr>
            <p:spPr>
              <a:xfrm>
                <a:off x="1981200" y="3429000"/>
                <a:ext cx="5486400" cy="2121404"/>
              </a:xfrm>
            </p:spPr>
            <p:txBody>
              <a:bodyPr/>
              <a:lstStyle/>
              <a:p>
                <a:pPr marL="0" indent="0">
                  <a:spcAft>
                    <a:spcPts val="1800"/>
                  </a:spcAft>
                  <a:buNone/>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𝐾</m:t>
                          </m:r>
                        </m:e>
                        <m:sub>
                          <m:r>
                            <m:rPr>
                              <m:sty m:val="p"/>
                            </m:rPr>
                            <a:rPr lang="en-US" sz="2400" b="0" i="0" smtClean="0">
                              <a:latin typeface="Cambria Math" panose="02040503050406030204" pitchFamily="18" charset="0"/>
                            </a:rPr>
                            <m:t>c</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m:rPr>
                                      <m:sty m:val="p"/>
                                    </m:rPr>
                                    <a:rPr lang="en-US" sz="2400" i="0">
                                      <a:latin typeface="Cambria Math" panose="02040503050406030204" pitchFamily="18" charset="0"/>
                                    </a:rPr>
                                    <m:t>HI</m:t>
                                  </m:r>
                                </m:e>
                              </m:d>
                            </m:e>
                            <m:sup>
                              <m:r>
                                <a:rPr lang="en-US" sz="2400" i="1">
                                  <a:latin typeface="Cambria Math" panose="02040503050406030204" pitchFamily="18" charset="0"/>
                                </a:rPr>
                                <m:t>2</m:t>
                              </m:r>
                            </m:sup>
                          </m:sSup>
                        </m:num>
                        <m:den>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H</m:t>
                                  </m:r>
                                </m:e>
                                <m:sub>
                                  <m:r>
                                    <a:rPr lang="en-US" sz="2400" i="0">
                                      <a:latin typeface="Cambria Math" panose="02040503050406030204" pitchFamily="18" charset="0"/>
                                    </a:rPr>
                                    <m:t>2</m:t>
                                  </m:r>
                                </m:sub>
                              </m:sSub>
                            </m:e>
                          </m:d>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I</m:t>
                                  </m:r>
                                </m:e>
                                <m:sub>
                                  <m:r>
                                    <a:rPr lang="en-US" sz="2400" i="0">
                                      <a:latin typeface="Cambria Math" panose="02040503050406030204" pitchFamily="18" charset="0"/>
                                    </a:rPr>
                                    <m:t>2</m:t>
                                  </m:r>
                                </m:sub>
                              </m:sSub>
                            </m:e>
                          </m:d>
                        </m:den>
                      </m:f>
                    </m:oMath>
                  </m:oMathPara>
                </a14:m>
                <a:endParaRPr lang="en-US" sz="2400" dirty="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54.3=</m:t>
                      </m:r>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0.0424−2</m:t>
                                  </m:r>
                                  <m:r>
                                    <a:rPr lang="en-US" sz="2400" b="0" i="1" smtClean="0">
                                      <a:latin typeface="Cambria Math" panose="02040503050406030204" pitchFamily="18" charset="0"/>
                                    </a:rPr>
                                    <m:t>𝑥</m:t>
                                  </m:r>
                                </m:e>
                              </m:d>
                            </m:e>
                            <m:sup>
                              <m:r>
                                <a:rPr lang="en-US" sz="2400" b="0" i="1" smtClean="0">
                                  <a:latin typeface="Cambria Math" panose="02040503050406030204" pitchFamily="18" charset="0"/>
                                </a:rPr>
                                <m:t>2</m:t>
                              </m:r>
                            </m:sup>
                          </m:sSup>
                        </m:num>
                        <m:den>
                          <m:d>
                            <m:dPr>
                              <m:ctrlPr>
                                <a:rPr lang="en-US" sz="2400" b="0" i="1" smtClean="0">
                                  <a:latin typeface="Cambria Math" panose="02040503050406030204" pitchFamily="18" charset="0"/>
                                </a:rPr>
                              </m:ctrlPr>
                            </m:dPr>
                            <m:e>
                              <m:r>
                                <a:rPr lang="en-US" sz="2400" b="0" i="1" smtClean="0">
                                  <a:latin typeface="Cambria Math" panose="02040503050406030204" pitchFamily="18" charset="0"/>
                                </a:rPr>
                                <m:t>0.00623+</m:t>
                              </m:r>
                              <m:r>
                                <a:rPr lang="en-US" sz="2400" b="0" i="1" smtClean="0">
                                  <a:latin typeface="Cambria Math" panose="02040503050406030204" pitchFamily="18" charset="0"/>
                                </a:rPr>
                                <m:t>𝑥</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0.00414+</m:t>
                              </m:r>
                              <m:r>
                                <a:rPr lang="en-US" sz="2400" b="0" i="1" smtClean="0">
                                  <a:latin typeface="Cambria Math" panose="02040503050406030204" pitchFamily="18" charset="0"/>
                                </a:rPr>
                                <m:t>𝑥</m:t>
                              </m:r>
                            </m:e>
                          </m:d>
                        </m:den>
                      </m:f>
                    </m:oMath>
                  </m:oMathPara>
                </a14:m>
                <a:endParaRPr lang="en-US" sz="2400" dirty="0"/>
              </a:p>
            </p:txBody>
          </p:sp>
        </mc:Choice>
        <mc:Fallback xmlns="">
          <p:sp>
            <p:nvSpPr>
              <p:cNvPr id="17" name="Text Placeholder 16"/>
              <p:cNvSpPr>
                <a:spLocks noGrp="1" noRot="1" noChangeAspect="1" noMove="1" noResize="1" noEditPoints="1" noAdjustHandles="1" noChangeArrowheads="1" noChangeShapeType="1" noTextEdit="1"/>
              </p:cNvSpPr>
              <p:nvPr>
                <p:ph sz="quarter" idx="23"/>
              </p:nvPr>
            </p:nvSpPr>
            <p:spPr>
              <a:xfrm>
                <a:off x="1981200" y="3429000"/>
                <a:ext cx="5486400" cy="2121404"/>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79842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52400" y="228600"/>
            <a:ext cx="8915400" cy="533400"/>
          </a:xfrm>
        </p:spPr>
        <p:txBody>
          <a:bodyPr/>
          <a:lstStyle/>
          <a:p>
            <a:pPr defTabSz="892175">
              <a:tabLst>
                <a:tab pos="2693988" algn="l"/>
                <a:tab pos="3314700" algn="l"/>
              </a:tabLst>
            </a:pPr>
            <a:r>
              <a:rPr lang="en-US" b="1" dirty="0">
                <a:solidFill>
                  <a:srgbClr val="FFF799"/>
                </a:solidFill>
              </a:rPr>
              <a:t>SAMPLE PROBLEM</a:t>
            </a:r>
            <a:r>
              <a:rPr lang="en-US" b="1" dirty="0">
                <a:solidFill>
                  <a:srgbClr val="FFFF00"/>
                </a:solidFill>
              </a:rPr>
              <a:t>	</a:t>
            </a:r>
            <a:r>
              <a:rPr lang="en-US" b="1" dirty="0">
                <a:solidFill>
                  <a:schemeClr val="bg1"/>
                </a:solidFill>
              </a:rPr>
              <a:t>15.9	Solution, Cont.	</a:t>
            </a:r>
            <a:r>
              <a:rPr lang="en-US" dirty="0"/>
              <a:t>	</a:t>
            </a:r>
          </a:p>
        </p:txBody>
      </p:sp>
      <p:sp>
        <p:nvSpPr>
          <p:cNvPr id="16" name="Text Placeholder 15"/>
          <p:cNvSpPr>
            <a:spLocks noGrp="1"/>
          </p:cNvSpPr>
          <p:nvPr>
            <p:ph type="body" sz="quarter" idx="22"/>
          </p:nvPr>
        </p:nvSpPr>
        <p:spPr>
          <a:xfrm>
            <a:off x="0" y="914400"/>
            <a:ext cx="8929255" cy="450182"/>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23"/>
              </p:nvPr>
            </p:nvSpPr>
            <p:spPr>
              <a:xfrm>
                <a:off x="0" y="1364582"/>
                <a:ext cx="9144000" cy="5036218"/>
              </a:xfrm>
            </p:spPr>
            <p:txBody>
              <a:bodyPr/>
              <a:lstStyle/>
              <a:p>
                <a:pPr>
                  <a:spcAft>
                    <a:spcPts val="28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54.3</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2.58×</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−5</m:t>
                              </m:r>
                            </m:sup>
                          </m:sSup>
                          <m:r>
                            <a:rPr lang="en-US" sz="2000" b="0" i="1" smtClean="0">
                              <a:latin typeface="Cambria Math" panose="02040503050406030204" pitchFamily="18" charset="0"/>
                            </a:rPr>
                            <m:t>+1.04×</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𝑥</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𝑥</m:t>
                              </m:r>
                            </m:e>
                            <m:sup>
                              <m:r>
                                <a:rPr lang="en-US" sz="2000" b="0" i="1" smtClean="0">
                                  <a:latin typeface="Cambria Math" panose="02040503050406030204" pitchFamily="18" charset="0"/>
                                </a:rPr>
                                <m:t>2</m:t>
                              </m:r>
                            </m:sup>
                          </m:sSup>
                        </m:e>
                      </m:d>
                      <m:r>
                        <a:rPr lang="en-US" sz="2000" b="0" i="1" smtClean="0">
                          <a:latin typeface="Cambria Math" panose="02040503050406030204" pitchFamily="18" charset="0"/>
                        </a:rPr>
                        <m:t>=1.80×</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−3</m:t>
                          </m:r>
                        </m:sup>
                      </m:sSup>
                      <m:r>
                        <a:rPr lang="en-US" sz="2000" b="0" i="1" smtClean="0">
                          <a:latin typeface="Cambria Math" panose="02040503050406030204" pitchFamily="18" charset="0"/>
                        </a:rPr>
                        <m:t>−1.70×</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−1</m:t>
                          </m:r>
                        </m:sup>
                      </m:sSup>
                      <m:r>
                        <a:rPr lang="en-US" sz="2000" b="0" i="1" smtClean="0">
                          <a:latin typeface="Cambria Math" panose="02040503050406030204" pitchFamily="18" charset="0"/>
                        </a:rPr>
                        <m:t>𝑥</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4</m:t>
                          </m:r>
                          <m:r>
                            <a:rPr lang="en-US" sz="2000" b="0" i="1" smtClean="0">
                              <a:latin typeface="Cambria Math" panose="02040503050406030204" pitchFamily="18" charset="0"/>
                            </a:rPr>
                            <m:t>𝑥</m:t>
                          </m:r>
                        </m:e>
                        <m:sup>
                          <m:r>
                            <a:rPr lang="en-US" sz="2000" b="0" i="1" smtClean="0">
                              <a:latin typeface="Cambria Math" panose="02040503050406030204" pitchFamily="18" charset="0"/>
                            </a:rPr>
                            <m:t>2</m:t>
                          </m:r>
                        </m:sup>
                      </m:sSup>
                    </m:oMath>
                  </m:oMathPara>
                </a14:m>
                <a:endParaRPr lang="en-US" sz="2000" b="0" dirty="0"/>
              </a:p>
              <a:p>
                <a:pPr>
                  <a:spcAft>
                    <a:spcPts val="2800"/>
                  </a:spcAft>
                </a:pPr>
                <a14:m>
                  <m:oMathPara xmlns:m="http://schemas.openxmlformats.org/officeDocument/2006/math">
                    <m:oMathParaPr>
                      <m:jc m:val="centerGroup"/>
                    </m:oMathParaPr>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50.3</m:t>
                          </m:r>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+0.735</m:t>
                      </m:r>
                      <m:r>
                        <a:rPr lang="en-US" sz="2400" b="0" i="1" smtClean="0">
                          <a:latin typeface="Cambria Math" panose="02040503050406030204" pitchFamily="18" charset="0"/>
                        </a:rPr>
                        <m:t>𝑥</m:t>
                      </m:r>
                      <m:r>
                        <a:rPr lang="en-US" sz="2400" b="0" i="1" smtClean="0">
                          <a:latin typeface="Cambria Math" panose="02040503050406030204" pitchFamily="18" charset="0"/>
                        </a:rPr>
                        <m:t>−4.00×</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−4</m:t>
                          </m:r>
                        </m:sup>
                      </m:sSup>
                      <m:r>
                        <a:rPr lang="en-US" sz="2400" b="0" i="1" smtClean="0">
                          <a:latin typeface="Cambria Math" panose="02040503050406030204" pitchFamily="18" charset="0"/>
                        </a:rPr>
                        <m:t>=0</m:t>
                      </m:r>
                    </m:oMath>
                  </m:oMathPara>
                </a14:m>
                <a:endParaRPr lang="en-US" sz="2400" b="0" dirty="0"/>
              </a:p>
              <a:p>
                <a:pPr>
                  <a:spcAft>
                    <a:spcPts val="2800"/>
                  </a:spcAft>
                </a:pPr>
                <a14:m>
                  <m:oMathPara xmlns:m="http://schemas.openxmlformats.org/officeDocument/2006/math">
                    <m:oMathParaPr>
                      <m:jc m:val="centerGroup"/>
                    </m:oMathParaPr>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𝑎𝑥</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r>
                        <a:rPr lang="en-US" sz="2400" b="0" i="1" smtClean="0">
                          <a:latin typeface="Cambria Math" panose="02040503050406030204" pitchFamily="18" charset="0"/>
                        </a:rPr>
                        <m:t>𝑏𝑥</m:t>
                      </m:r>
                      <m:r>
                        <a:rPr lang="en-US" sz="2400" b="0" i="1" smtClean="0">
                          <a:latin typeface="Cambria Math" panose="02040503050406030204" pitchFamily="18" charset="0"/>
                        </a:rPr>
                        <m:t>+</m:t>
                      </m:r>
                      <m:r>
                        <a:rPr lang="en-US" sz="2400" b="0" i="1" smtClean="0">
                          <a:latin typeface="Cambria Math" panose="02040503050406030204" pitchFamily="18" charset="0"/>
                        </a:rPr>
                        <m:t>𝑐</m:t>
                      </m:r>
                      <m:r>
                        <a:rPr lang="en-US" sz="2400" b="0" i="1" smtClean="0">
                          <a:latin typeface="Cambria Math" panose="02040503050406030204" pitchFamily="18" charset="0"/>
                        </a:rPr>
                        <m:t>=0</m:t>
                      </m:r>
                    </m:oMath>
                  </m:oMathPara>
                </a14:m>
                <a:endParaRPr lang="en-US" sz="2400" b="0" dirty="0"/>
              </a:p>
              <a:p>
                <a:pPr>
                  <a:spcAft>
                    <a:spcPts val="2800"/>
                  </a:spcAft>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m:t>
                          </m:r>
                          <m:r>
                            <a:rPr lang="en-US" sz="2400" b="0" i="1" smtClean="0">
                              <a:latin typeface="Cambria Math" panose="02040503050406030204" pitchFamily="18" charset="0"/>
                            </a:rPr>
                            <m:t>𝑏</m:t>
                          </m:r>
                          <m:r>
                            <a:rPr lang="en-US" sz="2400" b="0" i="1" smtClean="0">
                              <a:latin typeface="Cambria Math" panose="02040503050406030204" pitchFamily="18" charset="0"/>
                            </a:rPr>
                            <m:t>±</m:t>
                          </m:r>
                          <m:rad>
                            <m:radPr>
                              <m:degHide m:val="on"/>
                              <m:ctrlPr>
                                <a:rPr lang="en-US" sz="2400" b="0" i="1" smtClean="0">
                                  <a:latin typeface="Cambria Math" panose="02040503050406030204" pitchFamily="18" charset="0"/>
                                </a:rPr>
                              </m:ctrlPr>
                            </m:radPr>
                            <m:deg/>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𝑏</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−4</m:t>
                              </m:r>
                              <m:r>
                                <a:rPr lang="en-US" sz="2400" b="0" i="1" smtClean="0">
                                  <a:latin typeface="Cambria Math" panose="02040503050406030204" pitchFamily="18" charset="0"/>
                                </a:rPr>
                                <m:t>𝑎𝑐</m:t>
                              </m:r>
                            </m:e>
                          </m:rad>
                        </m:num>
                        <m:den>
                          <m:r>
                            <a:rPr lang="en-US" sz="2400" b="0" i="1" smtClean="0">
                              <a:latin typeface="Cambria Math" panose="02040503050406030204" pitchFamily="18" charset="0"/>
                            </a:rPr>
                            <m:t>2</m:t>
                          </m:r>
                          <m:r>
                            <a:rPr lang="en-US" sz="2400" b="0" i="1" smtClean="0">
                              <a:latin typeface="Cambria Math" panose="02040503050406030204" pitchFamily="18" charset="0"/>
                            </a:rPr>
                            <m:t>𝑎</m:t>
                          </m:r>
                        </m:den>
                      </m:f>
                    </m:oMath>
                  </m:oMathPara>
                </a14:m>
                <a:endParaRPr lang="en-US" sz="2400" b="0" dirty="0"/>
              </a:p>
              <a:p>
                <a:pPr>
                  <a:spcAft>
                    <a:spcPts val="2000"/>
                  </a:spcAft>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−0.735±</m:t>
                          </m:r>
                          <m:rad>
                            <m:radPr>
                              <m:degHide m:val="on"/>
                              <m:ctrlPr>
                                <a:rPr lang="en-US" sz="2400" b="0" i="1" smtClean="0">
                                  <a:latin typeface="Cambria Math" panose="02040503050406030204" pitchFamily="18" charset="0"/>
                                </a:rPr>
                              </m:ctrlPr>
                            </m:radPr>
                            <m:deg/>
                            <m:e>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0.735</m:t>
                                      </m:r>
                                    </m:e>
                                  </m:d>
                                </m:e>
                                <m:sup>
                                  <m:r>
                                    <a:rPr lang="en-US" sz="2400" b="0" i="1" smtClean="0">
                                      <a:latin typeface="Cambria Math" panose="02040503050406030204" pitchFamily="18" charset="0"/>
                                    </a:rPr>
                                    <m:t>2</m:t>
                                  </m:r>
                                </m:sup>
                              </m:sSup>
                              <m:r>
                                <a:rPr lang="en-US" sz="2400" b="0" i="1" smtClean="0">
                                  <a:latin typeface="Cambria Math" panose="02040503050406030204" pitchFamily="18" charset="0"/>
                                </a:rPr>
                                <m:t>−4</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50.3</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−4.00×</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−4</m:t>
                                      </m:r>
                                    </m:sup>
                                  </m:sSup>
                                </m:e>
                              </m:d>
                            </m:e>
                          </m:rad>
                        </m:num>
                        <m:den>
                          <m:r>
                            <a:rPr lang="en-US" sz="2400" b="0" i="1" smtClean="0">
                              <a:latin typeface="Cambria Math" panose="02040503050406030204" pitchFamily="18" charset="0"/>
                            </a:rPr>
                            <m:t>2</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50.3</m:t>
                              </m:r>
                            </m:e>
                          </m:d>
                        </m:den>
                      </m:f>
                    </m:oMath>
                  </m:oMathPara>
                </a14:m>
                <a:endParaRPr lang="en-US" sz="2400" b="0" dirty="0"/>
              </a:p>
              <a:p>
                <a:pPr indent="1143000">
                  <a:spcAft>
                    <a:spcPts val="2800"/>
                  </a:spcAft>
                </a:pP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=5.25×</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−4</m:t>
                        </m:r>
                      </m:sup>
                    </m:sSup>
                  </m:oMath>
                </a14:m>
                <a:r>
                  <a:rPr lang="en-US" sz="2400" dirty="0"/>
                  <a:t>	or 	 </a:t>
                </a:r>
                <a14:m>
                  <m:oMath xmlns:m="http://schemas.openxmlformats.org/officeDocument/2006/math">
                    <m:r>
                      <a:rPr lang="en-US" sz="2400" i="1">
                        <a:latin typeface="Cambria Math" panose="02040503050406030204" pitchFamily="18" charset="0"/>
                      </a:rPr>
                      <m:t>𝑥</m:t>
                    </m:r>
                    <m:r>
                      <a:rPr lang="en-US" sz="2400" i="1">
                        <a:latin typeface="Cambria Math" panose="02040503050406030204" pitchFamily="18" charset="0"/>
                      </a:rPr>
                      <m:t>=−0.0151</m:t>
                    </m:r>
                  </m:oMath>
                </a14:m>
                <a:endParaRPr lang="en-US" sz="2400" dirty="0"/>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3"/>
              </p:nvPr>
            </p:nvSpPr>
            <p:spPr>
              <a:xfrm>
                <a:off x="0" y="1364582"/>
                <a:ext cx="9144000" cy="5036218"/>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989519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92175">
              <a:tabLst>
                <a:tab pos="3325813" algn="l"/>
                <a:tab pos="3484563" algn="l"/>
              </a:tabLst>
            </a:pPr>
            <a:r>
              <a:rPr lang="en-US" b="1" dirty="0">
                <a:solidFill>
                  <a:srgbClr val="FFF799"/>
                </a:solidFill>
              </a:rPr>
              <a:t>SAMPLE PROBLEM</a:t>
            </a:r>
            <a:r>
              <a:rPr lang="en-US" dirty="0"/>
              <a:t>	</a:t>
            </a:r>
            <a:r>
              <a:rPr lang="en-US" b="1" dirty="0">
                <a:solidFill>
                  <a:schemeClr val="bg1"/>
                </a:solidFill>
              </a:rPr>
              <a:t>15.9	Solution, Cont.1	</a:t>
            </a:r>
            <a:r>
              <a:rPr lang="en-US" dirty="0"/>
              <a:t>	</a:t>
            </a:r>
          </a:p>
        </p:txBody>
      </p:sp>
      <p:sp>
        <p:nvSpPr>
          <p:cNvPr id="17" name="Text Placeholder 16"/>
          <p:cNvSpPr>
            <a:spLocks noGrp="1"/>
          </p:cNvSpPr>
          <p:nvPr>
            <p:ph type="body" sz="quarter" idx="22"/>
          </p:nvPr>
        </p:nvSpPr>
        <p:spPr>
          <a:xfrm>
            <a:off x="-13855" y="952500"/>
            <a:ext cx="8929255" cy="68580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3"/>
              </p:nvPr>
            </p:nvSpPr>
            <p:spPr>
              <a:xfrm>
                <a:off x="0" y="1638300"/>
                <a:ext cx="8915400" cy="2628900"/>
              </a:xfrm>
            </p:spPr>
            <p:txBody>
              <a:bodyPr/>
              <a:lstStyle/>
              <a:p>
                <a:pPr>
                  <a:spcBef>
                    <a:spcPts val="0"/>
                  </a:spcBef>
                  <a:spcAft>
                    <a:spcPts val="1200"/>
                  </a:spcAft>
                  <a:tabLst>
                    <a:tab pos="1539875" algn="l"/>
                  </a:tabLst>
                </a:pPr>
                <a:r>
                  <a:rPr lang="en-US" dirty="0"/>
                  <a:t>	</a:t>
                </a:r>
                <a14:m>
                  <m:oMath xmlns:m="http://schemas.openxmlformats.org/officeDocument/2006/math">
                    <m:d>
                      <m:dPr>
                        <m:begChr m:val="["/>
                        <m:endChr m:val="]"/>
                        <m:ctrlPr>
                          <a:rPr lang="en-US" sz="2500" i="1" smtClean="0">
                            <a:latin typeface="Cambria Math" panose="02040503050406030204" pitchFamily="18" charset="0"/>
                          </a:rPr>
                        </m:ctrlPr>
                      </m:dPr>
                      <m:e>
                        <m:sSub>
                          <m:sSubPr>
                            <m:ctrlPr>
                              <a:rPr lang="en-US" sz="2500" i="1" smtClean="0">
                                <a:latin typeface="Cambria Math" panose="02040503050406030204" pitchFamily="18" charset="0"/>
                              </a:rPr>
                            </m:ctrlPr>
                          </m:sSubPr>
                          <m:e>
                            <m:r>
                              <m:rPr>
                                <m:sty m:val="p"/>
                              </m:rPr>
                              <a:rPr lang="en-US" sz="2500" b="0" i="0" smtClean="0">
                                <a:latin typeface="Cambria Math" panose="02040503050406030204" pitchFamily="18" charset="0"/>
                              </a:rPr>
                              <m:t>H</m:t>
                            </m:r>
                          </m:e>
                          <m:sub>
                            <m:r>
                              <a:rPr lang="en-US" sz="2500" b="0" i="0" smtClean="0">
                                <a:latin typeface="Cambria Math" panose="02040503050406030204" pitchFamily="18" charset="0"/>
                              </a:rPr>
                              <m:t>2</m:t>
                            </m:r>
                          </m:sub>
                        </m:sSub>
                      </m:e>
                    </m:d>
                    <m:r>
                      <a:rPr lang="en-US" sz="2500" b="0" i="1" smtClean="0">
                        <a:latin typeface="Cambria Math" panose="02040503050406030204" pitchFamily="18" charset="0"/>
                      </a:rPr>
                      <m:t>=</m:t>
                    </m:r>
                    <m:d>
                      <m:dPr>
                        <m:ctrlPr>
                          <a:rPr lang="en-US" sz="2500" b="0" i="1" smtClean="0">
                            <a:latin typeface="Cambria Math" panose="02040503050406030204" pitchFamily="18" charset="0"/>
                          </a:rPr>
                        </m:ctrlPr>
                      </m:dPr>
                      <m:e>
                        <m:r>
                          <a:rPr lang="en-US" sz="2500" b="0" i="1" smtClean="0">
                            <a:latin typeface="Cambria Math" panose="02040503050406030204" pitchFamily="18" charset="0"/>
                          </a:rPr>
                          <m:t>0.00623+</m:t>
                        </m:r>
                        <m:r>
                          <a:rPr lang="en-US" sz="2500" b="0" i="1" smtClean="0">
                            <a:latin typeface="Cambria Math" panose="02040503050406030204" pitchFamily="18" charset="0"/>
                          </a:rPr>
                          <m:t>𝑥</m:t>
                        </m:r>
                      </m:e>
                    </m:d>
                    <m:r>
                      <a:rPr lang="en-US" sz="2500" b="0" i="1" smtClean="0">
                        <a:latin typeface="Cambria Math" panose="02040503050406030204" pitchFamily="18" charset="0"/>
                      </a:rPr>
                      <m:t> </m:t>
                    </m:r>
                    <m:r>
                      <a:rPr lang="en-US" sz="2500" b="0" i="1" smtClean="0">
                        <a:latin typeface="Cambria Math" panose="02040503050406030204" pitchFamily="18" charset="0"/>
                      </a:rPr>
                      <m:t>𝑀</m:t>
                    </m:r>
                    <m:r>
                      <a:rPr lang="en-US" sz="2500" b="0" i="1" smtClean="0">
                        <a:latin typeface="Cambria Math" panose="02040503050406030204" pitchFamily="18" charset="0"/>
                      </a:rPr>
                      <m:t>=0.00676 </m:t>
                    </m:r>
                    <m:r>
                      <a:rPr lang="en-US" sz="2500" b="0" i="1" smtClean="0">
                        <a:latin typeface="Cambria Math" panose="02040503050406030204" pitchFamily="18" charset="0"/>
                      </a:rPr>
                      <m:t>𝑀</m:t>
                    </m:r>
                  </m:oMath>
                </a14:m>
                <a:endParaRPr lang="en-US" sz="2500" b="0" i="1" dirty="0">
                  <a:latin typeface="Cambria Math" panose="02040503050406030204" pitchFamily="18" charset="0"/>
                </a:endParaRPr>
              </a:p>
              <a:p>
                <a:pPr>
                  <a:spcBef>
                    <a:spcPts val="0"/>
                  </a:spcBef>
                  <a:spcAft>
                    <a:spcPts val="1200"/>
                  </a:spcAft>
                  <a:tabLst>
                    <a:tab pos="1539875" algn="l"/>
                  </a:tabLst>
                </a:pPr>
                <a14:m>
                  <m:oMathPara xmlns:m="http://schemas.openxmlformats.org/officeDocument/2006/math">
                    <m:oMathParaPr>
                      <m:jc m:val="centerGroup"/>
                    </m:oMathParaPr>
                    <m:oMath xmlns:m="http://schemas.openxmlformats.org/officeDocument/2006/math">
                      <m:d>
                        <m:dPr>
                          <m:begChr m:val="["/>
                          <m:endChr m:val="]"/>
                          <m:ctrlPr>
                            <a:rPr lang="en-US" sz="2500" i="1" smtClean="0">
                              <a:latin typeface="Cambria Math" panose="02040503050406030204" pitchFamily="18" charset="0"/>
                            </a:rPr>
                          </m:ctrlPr>
                        </m:dPr>
                        <m:e>
                          <m:sSub>
                            <m:sSubPr>
                              <m:ctrlPr>
                                <a:rPr lang="en-US" sz="2500" i="1" smtClean="0">
                                  <a:latin typeface="Cambria Math" panose="02040503050406030204" pitchFamily="18" charset="0"/>
                                </a:rPr>
                              </m:ctrlPr>
                            </m:sSubPr>
                            <m:e>
                              <m:r>
                                <m:rPr>
                                  <m:sty m:val="p"/>
                                </m:rPr>
                                <a:rPr lang="en-US" sz="2500" b="0" i="0" smtClean="0">
                                  <a:latin typeface="Cambria Math" panose="02040503050406030204" pitchFamily="18" charset="0"/>
                                </a:rPr>
                                <m:t>I</m:t>
                              </m:r>
                            </m:e>
                            <m:sub>
                              <m:r>
                                <a:rPr lang="en-US" sz="2500" b="0" i="0" smtClean="0">
                                  <a:latin typeface="Cambria Math" panose="02040503050406030204" pitchFamily="18" charset="0"/>
                                </a:rPr>
                                <m:t>2</m:t>
                              </m:r>
                            </m:sub>
                          </m:sSub>
                        </m:e>
                      </m:d>
                      <m:r>
                        <a:rPr lang="en-US" sz="2500" b="0" i="1" smtClean="0">
                          <a:latin typeface="Cambria Math" panose="02040503050406030204" pitchFamily="18" charset="0"/>
                        </a:rPr>
                        <m:t>=</m:t>
                      </m:r>
                      <m:d>
                        <m:dPr>
                          <m:ctrlPr>
                            <a:rPr lang="en-US" sz="2500" b="0" i="1" smtClean="0">
                              <a:latin typeface="Cambria Math" panose="02040503050406030204" pitchFamily="18" charset="0"/>
                            </a:rPr>
                          </m:ctrlPr>
                        </m:dPr>
                        <m:e>
                          <m:r>
                            <a:rPr lang="en-US" sz="2500" b="0" i="1" smtClean="0">
                              <a:latin typeface="Cambria Math" panose="02040503050406030204" pitchFamily="18" charset="0"/>
                            </a:rPr>
                            <m:t>0.00414+</m:t>
                          </m:r>
                          <m:r>
                            <a:rPr lang="en-US" sz="2500" b="0" i="1" smtClean="0">
                              <a:latin typeface="Cambria Math" panose="02040503050406030204" pitchFamily="18" charset="0"/>
                            </a:rPr>
                            <m:t>𝑥</m:t>
                          </m:r>
                        </m:e>
                      </m:d>
                      <m:r>
                        <a:rPr lang="en-US" sz="2500" b="0" i="1" smtClean="0">
                          <a:latin typeface="Cambria Math" panose="02040503050406030204" pitchFamily="18" charset="0"/>
                        </a:rPr>
                        <m:t> </m:t>
                      </m:r>
                      <m:r>
                        <a:rPr lang="en-US" sz="2500" b="0" i="1" smtClean="0">
                          <a:latin typeface="Cambria Math" panose="02040503050406030204" pitchFamily="18" charset="0"/>
                        </a:rPr>
                        <m:t>𝑀</m:t>
                      </m:r>
                      <m:r>
                        <a:rPr lang="en-US" sz="2500" b="0" i="1" smtClean="0">
                          <a:latin typeface="Cambria Math" panose="02040503050406030204" pitchFamily="18" charset="0"/>
                        </a:rPr>
                        <m:t>=0.00467 </m:t>
                      </m:r>
                      <m:r>
                        <a:rPr lang="en-US" sz="2500" b="0" i="1" smtClean="0">
                          <a:latin typeface="Cambria Math" panose="02040503050406030204" pitchFamily="18" charset="0"/>
                        </a:rPr>
                        <m:t>𝑀</m:t>
                      </m:r>
                    </m:oMath>
                  </m:oMathPara>
                </a14:m>
                <a:endParaRPr lang="en-US" sz="2500" b="0" dirty="0"/>
              </a:p>
              <a:p>
                <a:pPr>
                  <a:spcBef>
                    <a:spcPts val="0"/>
                  </a:spcBef>
                  <a:spcAft>
                    <a:spcPts val="2800"/>
                  </a:spcAft>
                </a:pPr>
                <a14:m>
                  <m:oMathPara xmlns:m="http://schemas.openxmlformats.org/officeDocument/2006/math">
                    <m:oMathParaPr>
                      <m:jc m:val="centerGroup"/>
                    </m:oMathParaPr>
                    <m:oMath xmlns:m="http://schemas.openxmlformats.org/officeDocument/2006/math">
                      <m:d>
                        <m:dPr>
                          <m:begChr m:val="["/>
                          <m:endChr m:val="]"/>
                          <m:ctrlPr>
                            <a:rPr lang="en-US" sz="2500" i="1" smtClean="0">
                              <a:latin typeface="Cambria Math" panose="02040503050406030204" pitchFamily="18" charset="0"/>
                            </a:rPr>
                          </m:ctrlPr>
                        </m:dPr>
                        <m:e>
                          <m:r>
                            <m:rPr>
                              <m:sty m:val="p"/>
                            </m:rPr>
                            <a:rPr lang="en-US" sz="2500" b="0" i="0" smtClean="0">
                              <a:latin typeface="Cambria Math" panose="02040503050406030204" pitchFamily="18" charset="0"/>
                            </a:rPr>
                            <m:t>HI</m:t>
                          </m:r>
                        </m:e>
                      </m:d>
                      <m:r>
                        <a:rPr lang="en-US" sz="2500" b="0" i="0" smtClean="0">
                          <a:latin typeface="Cambria Math" panose="02040503050406030204" pitchFamily="18" charset="0"/>
                        </a:rPr>
                        <m:t>=</m:t>
                      </m:r>
                      <m:d>
                        <m:dPr>
                          <m:ctrlPr>
                            <a:rPr lang="en-US" sz="2500" b="0" i="1" smtClean="0">
                              <a:latin typeface="Cambria Math" panose="02040503050406030204" pitchFamily="18" charset="0"/>
                            </a:rPr>
                          </m:ctrlPr>
                        </m:dPr>
                        <m:e>
                          <m:r>
                            <a:rPr lang="en-US" sz="2500" b="0" i="1" smtClean="0">
                              <a:latin typeface="Cambria Math" panose="02040503050406030204" pitchFamily="18" charset="0"/>
                            </a:rPr>
                            <m:t>0.0424−2</m:t>
                          </m:r>
                          <m:r>
                            <a:rPr lang="en-US" sz="2500" b="0" i="1" smtClean="0">
                              <a:latin typeface="Cambria Math" panose="02040503050406030204" pitchFamily="18" charset="0"/>
                            </a:rPr>
                            <m:t>𝑥</m:t>
                          </m:r>
                        </m:e>
                      </m:d>
                      <m:r>
                        <a:rPr lang="en-US" sz="2500" b="0" i="1" smtClean="0">
                          <a:latin typeface="Cambria Math" panose="02040503050406030204" pitchFamily="18" charset="0"/>
                        </a:rPr>
                        <m:t> </m:t>
                      </m:r>
                      <m:r>
                        <a:rPr lang="en-US" sz="2500" b="0" i="1" smtClean="0">
                          <a:latin typeface="Cambria Math" panose="02040503050406030204" pitchFamily="18" charset="0"/>
                        </a:rPr>
                        <m:t>𝑀</m:t>
                      </m:r>
                      <m:r>
                        <a:rPr lang="en-US" sz="2500" b="0" i="1" smtClean="0">
                          <a:latin typeface="Cambria Math" panose="02040503050406030204" pitchFamily="18" charset="0"/>
                        </a:rPr>
                        <m:t>=0.0414 </m:t>
                      </m:r>
                      <m:r>
                        <a:rPr lang="en-US" sz="2500" b="0" i="1" smtClean="0">
                          <a:latin typeface="Cambria Math" panose="02040503050406030204" pitchFamily="18" charset="0"/>
                        </a:rPr>
                        <m:t>𝑀</m:t>
                      </m:r>
                    </m:oMath>
                  </m:oMathPara>
                </a14:m>
                <a:endParaRPr lang="en-US" sz="2500" dirty="0"/>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3"/>
              </p:nvPr>
            </p:nvSpPr>
            <p:spPr>
              <a:xfrm>
                <a:off x="0" y="1638300"/>
                <a:ext cx="8915400" cy="2628900"/>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73039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
            <a:ext cx="9044610" cy="990601"/>
          </a:xfrm>
        </p:spPr>
        <p:txBody>
          <a:bodyPr/>
          <a:lstStyle/>
          <a:p>
            <a:pPr defTabSz="1427163"/>
            <a:r>
              <a:rPr lang="en-US" dirty="0">
                <a:solidFill>
                  <a:schemeClr val="bg1"/>
                </a:solidFill>
              </a:rPr>
              <a:t>15.4</a:t>
            </a:r>
            <a:r>
              <a:rPr lang="en-US" dirty="0"/>
              <a:t>	</a:t>
            </a:r>
            <a:r>
              <a:rPr lang="en-US" dirty="0">
                <a:latin typeface="Calibri"/>
              </a:rPr>
              <a:t>Using Equilibrium Expressions to Solve 	Problems (6)</a:t>
            </a:r>
            <a:endParaRPr lang="en-US" dirty="0"/>
          </a:p>
        </p:txBody>
      </p:sp>
      <p:sp>
        <p:nvSpPr>
          <p:cNvPr id="16" name="Text Placeholder 15"/>
          <p:cNvSpPr>
            <a:spLocks noGrp="1"/>
          </p:cNvSpPr>
          <p:nvPr>
            <p:ph type="body" sz="quarter" idx="22"/>
          </p:nvPr>
        </p:nvSpPr>
        <p:spPr>
          <a:xfrm>
            <a:off x="23190" y="990600"/>
            <a:ext cx="9120809" cy="609601"/>
          </a:xfrm>
        </p:spPr>
        <p:txBody>
          <a:bodyPr/>
          <a:lstStyle/>
          <a:p>
            <a:r>
              <a:rPr lang="en-US" dirty="0">
                <a:latin typeface="Calibri"/>
              </a:rPr>
              <a:t>Calculating Equilibrium Concentrations</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14910" y="1524000"/>
                <a:ext cx="9120810" cy="1981200"/>
              </a:xfrm>
            </p:spPr>
            <p:txBody>
              <a:bodyPr/>
              <a:lstStyle/>
              <a:p>
                <a:r>
                  <a:rPr lang="en-US" dirty="0"/>
                  <a:t>When the magnitude of </a:t>
                </a:r>
                <a:r>
                  <a:rPr lang="en-US" i="1" dirty="0"/>
                  <a:t>K </a:t>
                </a:r>
                <a:r>
                  <a:rPr lang="en-US" dirty="0"/>
                  <a:t>(either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oMath>
                </a14:m>
                <a:r>
                  <a:rPr lang="en-US" dirty="0"/>
                  <a:t>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b="0" i="0" smtClean="0">
                            <a:latin typeface="Cambria Math" panose="02040503050406030204" pitchFamily="18" charset="0"/>
                          </a:rPr>
                          <m:t>p</m:t>
                        </m:r>
                      </m:sub>
                    </m:sSub>
                  </m:oMath>
                </a14:m>
                <a:r>
                  <a:rPr lang="en-US" dirty="0"/>
                  <a:t>) is very small, the solution to an equilibrium problem can be simplified—making it unnecessary to use the quadratic equation.</a:t>
                </a:r>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14910" y="1524000"/>
                <a:ext cx="9120810" cy="1981200"/>
              </a:xfrm>
              <a:blipFill>
                <a:blip r:embed="rId2"/>
                <a:stretch>
                  <a:fillRect l="-1404" t="-2769" r="-2072"/>
                </a:stretch>
              </a:blipFill>
            </p:spPr>
            <p:txBody>
              <a:bodyPr/>
              <a:lstStyle/>
              <a:p>
                <a:r>
                  <a:rPr lang="en-US">
                    <a:noFill/>
                  </a:rPr>
                  <a:t> </a:t>
                </a:r>
              </a:p>
            </p:txBody>
          </p:sp>
        </mc:Fallback>
      </mc:AlternateContent>
    </p:spTree>
    <p:extLst>
      <p:ext uri="{BB962C8B-B14F-4D97-AF65-F5344CB8AC3E}">
        <p14:creationId xmlns:p14="http://schemas.microsoft.com/office/powerpoint/2010/main" val="39864186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79475">
              <a:tabLst>
                <a:tab pos="3255963"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15.10	Setup	</a:t>
            </a:r>
            <a:endParaRPr lang="en-US" dirty="0"/>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90600"/>
                <a:ext cx="8991600" cy="5410200"/>
              </a:xfrm>
            </p:spPr>
            <p:txBody>
              <a:bodyPr/>
              <a:lstStyle/>
              <a:p>
                <a:pPr>
                  <a:spcBef>
                    <a:spcPts val="0"/>
                  </a:spcBef>
                  <a:spcAft>
                    <a:spcPts val="1200"/>
                  </a:spcAft>
                </a:pPr>
                <a:r>
                  <a:rPr lang="en-US" dirty="0">
                    <a:solidFill>
                      <a:prstClr val="black"/>
                    </a:solidFill>
                  </a:rPr>
                  <a:t>At elevated temperatures, iodine molecules break apart to give iodine atoms according to the equation </a:t>
                </a:r>
              </a:p>
              <a:p>
                <a:pPr>
                  <a:spcBef>
                    <a:spcPts val="0"/>
                  </a:spcBef>
                  <a:spcAft>
                    <a:spcPts val="1200"/>
                  </a:spcAft>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I</m:t>
                          </m:r>
                        </m:e>
                        <m:sub>
                          <m:r>
                            <a:rPr lang="en-US" b="0" i="0" smtClean="0">
                              <a:solidFill>
                                <a:prstClr val="black"/>
                              </a:solidFill>
                              <a:latin typeface="Cambria Math" panose="02040503050406030204" pitchFamily="18" charset="0"/>
                            </a:rPr>
                            <m:t>2</m:t>
                          </m:r>
                        </m:sub>
                      </m:sSub>
                      <m:d>
                        <m:dPr>
                          <m:ctrlPr>
                            <a:rPr lang="en-US" i="1" smtClean="0">
                              <a:solidFill>
                                <a:prstClr val="black"/>
                              </a:solidFill>
                              <a:latin typeface="Cambria Math" panose="02040503050406030204" pitchFamily="18" charset="0"/>
                            </a:rPr>
                          </m:ctrlPr>
                        </m:dPr>
                        <m:e>
                          <m:r>
                            <m:rPr>
                              <m:sty m:val="p"/>
                            </m:rPr>
                            <a:rPr lang="en-US" b="0" i="0" smtClean="0">
                              <a:solidFill>
                                <a:prstClr val="black"/>
                              </a:solidFill>
                              <a:latin typeface="Cambria Math" panose="02040503050406030204" pitchFamily="18" charset="0"/>
                            </a:rPr>
                            <m:t>g</m:t>
                          </m:r>
                        </m:e>
                      </m:d>
                      <m:r>
                        <a:rPr lang="en-US" i="0" smtClean="0">
                          <a:solidFill>
                            <a:prstClr val="black"/>
                          </a:solidFill>
                          <a:latin typeface="Cambria Math" panose="02040503050406030204" pitchFamily="18" charset="0"/>
                          <a:ea typeface="Cambria Math" panose="02040503050406030204" pitchFamily="18" charset="0"/>
                        </a:rPr>
                        <m:t>⇄</m:t>
                      </m:r>
                      <m:r>
                        <a:rPr lang="en-US" b="0" i="0" smtClean="0">
                          <a:solidFill>
                            <a:prstClr val="black"/>
                          </a:solidFill>
                          <a:latin typeface="Cambria Math" panose="02040503050406030204" pitchFamily="18" charset="0"/>
                          <a:ea typeface="Cambria Math" panose="02040503050406030204" pitchFamily="18" charset="0"/>
                        </a:rPr>
                        <m:t>2</m:t>
                      </m:r>
                      <m:r>
                        <m:rPr>
                          <m:sty m:val="p"/>
                        </m:rPr>
                        <a:rPr lang="en-US" b="0" i="0" smtClean="0">
                          <a:solidFill>
                            <a:prstClr val="black"/>
                          </a:solidFill>
                          <a:latin typeface="Cambria Math" panose="02040503050406030204" pitchFamily="18" charset="0"/>
                          <a:ea typeface="Cambria Math" panose="02040503050406030204" pitchFamily="18" charset="0"/>
                        </a:rPr>
                        <m:t>I</m:t>
                      </m:r>
                      <m:d>
                        <m:dPr>
                          <m:ctrlPr>
                            <a:rPr lang="en-US" b="0" i="1" smtClean="0">
                              <a:solidFill>
                                <a:prstClr val="black"/>
                              </a:solidFill>
                              <a:latin typeface="Cambria Math" panose="02040503050406030204" pitchFamily="18" charset="0"/>
                              <a:ea typeface="Cambria Math" panose="02040503050406030204" pitchFamily="18" charset="0"/>
                            </a:rPr>
                          </m:ctrlPr>
                        </m:dPr>
                        <m:e>
                          <m:r>
                            <m:rPr>
                              <m:sty m:val="p"/>
                            </m:rPr>
                            <a:rPr lang="en-US" b="0" i="0" smtClean="0">
                              <a:solidFill>
                                <a:prstClr val="black"/>
                              </a:solidFill>
                              <a:latin typeface="Cambria Math" panose="02040503050406030204" pitchFamily="18" charset="0"/>
                              <a:ea typeface="Cambria Math" panose="02040503050406030204" pitchFamily="18" charset="0"/>
                            </a:rPr>
                            <m:t>g</m:t>
                          </m:r>
                        </m:e>
                      </m:d>
                    </m:oMath>
                  </m:oMathPara>
                </a14:m>
                <a:endParaRPr lang="en-US" dirty="0">
                  <a:solidFill>
                    <a:prstClr val="black"/>
                  </a:solidFill>
                </a:endParaRPr>
              </a:p>
              <a:p>
                <a:pPr>
                  <a:spcBef>
                    <a:spcPts val="0"/>
                  </a:spcBef>
                  <a:spcAft>
                    <a:spcPts val="3600"/>
                  </a:spcAft>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a:latin typeface="Cambria Math" panose="02040503050406030204" pitchFamily="18" charset="0"/>
                          </a:rPr>
                          <m:t>c</m:t>
                        </m:r>
                      </m:sub>
                    </m:sSub>
                  </m:oMath>
                </a14:m>
                <a:r>
                  <a:rPr lang="en-US" dirty="0">
                    <a:solidFill>
                      <a:prstClr val="black"/>
                    </a:solidFill>
                  </a:rPr>
                  <a:t> for this reaction at </a:t>
                </a:r>
                <a14:m>
                  <m:oMath xmlns:m="http://schemas.openxmlformats.org/officeDocument/2006/math">
                    <m:r>
                      <a:rPr lang="en-US" i="0" dirty="0" smtClean="0">
                        <a:solidFill>
                          <a:prstClr val="black"/>
                        </a:solidFill>
                        <a:latin typeface="Cambria Math" panose="02040503050406030204" pitchFamily="18" charset="0"/>
                      </a:rPr>
                      <m:t>205°</m:t>
                    </m:r>
                    <m:r>
                      <m:rPr>
                        <m:sty m:val="p"/>
                      </m:rPr>
                      <a:rPr lang="en-US" i="0" dirty="0" smtClean="0">
                        <a:solidFill>
                          <a:prstClr val="black"/>
                        </a:solidFill>
                        <a:latin typeface="Cambria Math" panose="02040503050406030204" pitchFamily="18" charset="0"/>
                      </a:rPr>
                      <m:t>C</m:t>
                    </m:r>
                  </m:oMath>
                </a14:m>
                <a:r>
                  <a:rPr lang="en-US" dirty="0">
                    <a:solidFill>
                      <a:prstClr val="black"/>
                    </a:solidFill>
                  </a:rPr>
                  <a:t> is </a:t>
                </a:r>
                <a14:m>
                  <m:oMath xmlns:m="http://schemas.openxmlformats.org/officeDocument/2006/math">
                    <m:r>
                      <a:rPr lang="en-US" i="1">
                        <a:latin typeface="Cambria Math" panose="02040503050406030204" pitchFamily="18" charset="0"/>
                      </a:rPr>
                      <m:t>3.39</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3</m:t>
                        </m:r>
                      </m:sup>
                    </m:sSup>
                  </m:oMath>
                </a14:m>
                <a:r>
                  <a:rPr lang="en-US" dirty="0">
                    <a:solidFill>
                      <a:prstClr val="black"/>
                    </a:solidFill>
                  </a:rPr>
                  <a:t>. Determine the concentration of atomic iodine when a 1.00-L vessel originally charged with 0.00155 mol of molecular iodine at this temperature is allowed to reach equilibrium. </a:t>
                </a:r>
              </a:p>
              <a:p>
                <a:pPr>
                  <a:spcBef>
                    <a:spcPts val="0"/>
                  </a:spcBef>
                </a:pPr>
                <a:r>
                  <a:rPr lang="en-US" b="1" dirty="0">
                    <a:solidFill>
                      <a:srgbClr val="43638E"/>
                    </a:solidFill>
                  </a:rPr>
                  <a:t>Setup</a:t>
                </a:r>
              </a:p>
              <a:p>
                <a:pPr>
                  <a:spcBef>
                    <a:spcPts val="0"/>
                  </a:spcBef>
                </a:pPr>
                <a:r>
                  <a:rPr lang="en-US" dirty="0"/>
                  <a:t>The initial concentration of </a:t>
                </a:r>
                <a14:m>
                  <m:oMath xmlns:m="http://schemas.openxmlformats.org/officeDocument/2006/math">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I</m:t>
                        </m:r>
                      </m:e>
                      <m:sub>
                        <m:r>
                          <a:rPr lang="en-US" b="0" i="0" smtClean="0">
                            <a:latin typeface="Cambria Math" panose="02040503050406030204" pitchFamily="18" charset="0"/>
                          </a:rPr>
                          <m:t>2</m:t>
                        </m:r>
                      </m:sub>
                    </m:sSub>
                    <m:r>
                      <a:rPr lang="en-US" i="1">
                        <a:latin typeface="Cambria Math" panose="02040503050406030204" pitchFamily="18" charset="0"/>
                      </a:rPr>
                      <m:t> </m:t>
                    </m:r>
                  </m:oMath>
                </a14:m>
                <a:r>
                  <a:rPr lang="en-US" dirty="0"/>
                  <a:t>(</a:t>
                </a:r>
                <a:r>
                  <a:rPr lang="en-US" i="1" dirty="0"/>
                  <a:t>g</a:t>
                </a:r>
                <a:r>
                  <a:rPr lang="en-US" dirty="0"/>
                  <a:t>) is 0.00155 </a:t>
                </a:r>
                <a:r>
                  <a:rPr lang="en-US" i="1" dirty="0"/>
                  <a:t>M </a:t>
                </a:r>
                <a:r>
                  <a:rPr lang="en-US" dirty="0"/>
                  <a:t>and the original concentration of I(</a:t>
                </a:r>
                <a:r>
                  <a:rPr lang="en-US" i="1" dirty="0"/>
                  <a:t>g</a:t>
                </a:r>
                <a:r>
                  <a:rPr lang="en-US" dirty="0"/>
                  <a:t>) is zero.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a:latin typeface="Cambria Math" panose="02040503050406030204" pitchFamily="18" charset="0"/>
                          </a:rPr>
                          <m:t>c</m:t>
                        </m:r>
                      </m:sub>
                    </m:sSub>
                    <m:r>
                      <a:rPr lang="en-US" b="0" i="1" smtClean="0">
                        <a:latin typeface="Cambria Math" panose="02040503050406030204" pitchFamily="18" charset="0"/>
                      </a:rPr>
                      <m:t>=3.39</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−12</m:t>
                        </m:r>
                      </m:sup>
                    </m:sSup>
                  </m:oMath>
                </a14:m>
                <a:endParaRPr lang="en-US" dirty="0">
                  <a:solidFill>
                    <a:prstClr val="black"/>
                  </a:solidFill>
                </a:endParaRP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90600"/>
                <a:ext cx="8991600" cy="5410200"/>
              </a:xfrm>
              <a:blipFill>
                <a:blip r:embed="rId2"/>
                <a:stretch>
                  <a:fillRect l="-1356" t="-1127" r="-1492"/>
                </a:stretch>
              </a:blipFill>
            </p:spPr>
            <p:txBody>
              <a:bodyPr/>
              <a:lstStyle/>
              <a:p>
                <a:r>
                  <a:rPr lang="en-US">
                    <a:noFill/>
                  </a:rPr>
                  <a:t> </a:t>
                </a:r>
              </a:p>
            </p:txBody>
          </p:sp>
        </mc:Fallback>
      </mc:AlternateContent>
    </p:spTree>
    <p:extLst>
      <p:ext uri="{BB962C8B-B14F-4D97-AF65-F5344CB8AC3E}">
        <p14:creationId xmlns:p14="http://schemas.microsoft.com/office/powerpoint/2010/main" val="14807331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defTabSz="892175">
              <a:tabLst>
                <a:tab pos="3208338" algn="l"/>
                <a:tab pos="3314700"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15.10	Solution</a:t>
            </a:r>
            <a:endParaRPr lang="en-US" dirty="0"/>
          </a:p>
        </p:txBody>
      </p:sp>
      <p:sp>
        <p:nvSpPr>
          <p:cNvPr id="17" name="Text Placeholder 16"/>
          <p:cNvSpPr>
            <a:spLocks noGrp="1"/>
          </p:cNvSpPr>
          <p:nvPr>
            <p:ph type="body" sz="quarter" idx="22"/>
          </p:nvPr>
        </p:nvSpPr>
        <p:spPr>
          <a:xfrm>
            <a:off x="0" y="914400"/>
            <a:ext cx="8929255" cy="114300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25"/>
              </p:nvPr>
            </p:nvSpPr>
            <p:spPr>
              <a:xfrm>
                <a:off x="4343400" y="1257300"/>
                <a:ext cx="4114800" cy="53340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2200" i="1">
                              <a:solidFill>
                                <a:prstClr val="black"/>
                              </a:solidFill>
                              <a:latin typeface="Cambria Math" panose="02040503050406030204" pitchFamily="18" charset="0"/>
                            </a:rPr>
                          </m:ctrlPr>
                        </m:sSubPr>
                        <m:e>
                          <m:r>
                            <m:rPr>
                              <m:sty m:val="p"/>
                            </m:rPr>
                            <a:rPr lang="en-US" sz="2200">
                              <a:solidFill>
                                <a:prstClr val="black"/>
                              </a:solidFill>
                              <a:latin typeface="Cambria Math" panose="02040503050406030204" pitchFamily="18" charset="0"/>
                            </a:rPr>
                            <m:t>I</m:t>
                          </m:r>
                        </m:e>
                        <m:sub>
                          <m:r>
                            <a:rPr lang="en-US" sz="2200">
                              <a:solidFill>
                                <a:prstClr val="black"/>
                              </a:solidFill>
                              <a:latin typeface="Cambria Math" panose="02040503050406030204" pitchFamily="18" charset="0"/>
                            </a:rPr>
                            <m:t>2</m:t>
                          </m:r>
                        </m:sub>
                      </m:sSub>
                      <m:d>
                        <m:dPr>
                          <m:ctrlPr>
                            <a:rPr lang="en-US" sz="2200" i="1">
                              <a:solidFill>
                                <a:prstClr val="black"/>
                              </a:solidFill>
                              <a:latin typeface="Cambria Math" panose="02040503050406030204" pitchFamily="18" charset="0"/>
                            </a:rPr>
                          </m:ctrlPr>
                        </m:dPr>
                        <m:e>
                          <m:r>
                            <a:rPr lang="en-US" sz="2200" i="1">
                              <a:solidFill>
                                <a:prstClr val="black"/>
                              </a:solidFill>
                              <a:latin typeface="Cambria Math" panose="02040503050406030204" pitchFamily="18" charset="0"/>
                            </a:rPr>
                            <m:t>𝑔</m:t>
                          </m:r>
                        </m:e>
                      </m:d>
                      <m:r>
                        <a:rPr lang="en-US" sz="2200">
                          <a:solidFill>
                            <a:prstClr val="black"/>
                          </a:solidFill>
                          <a:latin typeface="Cambria Math" panose="02040503050406030204" pitchFamily="18" charset="0"/>
                          <a:ea typeface="Cambria Math" panose="02040503050406030204" pitchFamily="18" charset="0"/>
                        </a:rPr>
                        <m:t>⇄2</m:t>
                      </m:r>
                      <m:r>
                        <m:rPr>
                          <m:sty m:val="p"/>
                        </m:rPr>
                        <a:rPr lang="en-US" sz="2200">
                          <a:solidFill>
                            <a:prstClr val="black"/>
                          </a:solidFill>
                          <a:latin typeface="Cambria Math" panose="02040503050406030204" pitchFamily="18" charset="0"/>
                          <a:ea typeface="Cambria Math" panose="02040503050406030204" pitchFamily="18" charset="0"/>
                        </a:rPr>
                        <m:t>I</m:t>
                      </m:r>
                      <m:d>
                        <m:dPr>
                          <m:ctrlPr>
                            <a:rPr lang="en-US" sz="2200" i="1">
                              <a:solidFill>
                                <a:prstClr val="black"/>
                              </a:solidFill>
                              <a:latin typeface="Cambria Math" panose="02040503050406030204" pitchFamily="18" charset="0"/>
                              <a:ea typeface="Cambria Math" panose="02040503050406030204" pitchFamily="18" charset="0"/>
                            </a:rPr>
                          </m:ctrlPr>
                        </m:dPr>
                        <m:e>
                          <m:r>
                            <a:rPr lang="en-US" sz="2200" i="1">
                              <a:solidFill>
                                <a:prstClr val="black"/>
                              </a:solidFill>
                              <a:latin typeface="Cambria Math" panose="02040503050406030204" pitchFamily="18" charset="0"/>
                              <a:ea typeface="Cambria Math" panose="02040503050406030204" pitchFamily="18" charset="0"/>
                            </a:rPr>
                            <m:t>𝑔</m:t>
                          </m:r>
                        </m:e>
                      </m:d>
                    </m:oMath>
                  </m:oMathPara>
                </a14:m>
                <a:endParaRPr 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25"/>
              </p:nvPr>
            </p:nvSpPr>
            <p:spPr>
              <a:xfrm>
                <a:off x="4343400" y="1257300"/>
                <a:ext cx="4114800" cy="533400"/>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793072808"/>
                  </p:ext>
                </p:extLst>
              </p:nvPr>
            </p:nvGraphicFramePr>
            <p:xfrm>
              <a:off x="76200" y="1905000"/>
              <a:ext cx="8915400" cy="1645920"/>
            </p:xfrm>
            <a:graphic>
              <a:graphicData uri="http://schemas.openxmlformats.org/drawingml/2006/table">
                <a:tbl>
                  <a:tblPr firstRow="1" bandRow="1">
                    <a:tableStyleId>{5C22544A-7EE6-4342-B048-85BDC9FD1C3A}</a:tableStyleId>
                  </a:tblPr>
                  <a:tblGrid>
                    <a:gridCol w="4676931">
                      <a:extLst>
                        <a:ext uri="{9D8B030D-6E8A-4147-A177-3AD203B41FA5}">
                          <a16:colId xmlns:a16="http://schemas.microsoft.com/office/drawing/2014/main" xmlns="" val="1808523148"/>
                        </a:ext>
                      </a:extLst>
                    </a:gridCol>
                    <a:gridCol w="1723869">
                      <a:extLst>
                        <a:ext uri="{9D8B030D-6E8A-4147-A177-3AD203B41FA5}">
                          <a16:colId xmlns:a16="http://schemas.microsoft.com/office/drawing/2014/main" xmlns="" val="373517580"/>
                        </a:ext>
                      </a:extLst>
                    </a:gridCol>
                    <a:gridCol w="2514600">
                      <a:extLst>
                        <a:ext uri="{9D8B030D-6E8A-4147-A177-3AD203B41FA5}">
                          <a16:colId xmlns:a16="http://schemas.microsoft.com/office/drawing/2014/main" xmlns="" val="1421601779"/>
                        </a:ext>
                      </a:extLst>
                    </a:gridCol>
                  </a:tblGrid>
                  <a:tr h="5486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0.00155</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3824656838"/>
                      </a:ext>
                    </a:extLst>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1873819358"/>
                      </a:ext>
                    </a:extLst>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0.00155−</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3354506166"/>
                      </a:ext>
                    </a:extLst>
                  </a:tr>
                </a:tbl>
              </a:graphicData>
            </a:graphic>
          </p:graphicFrame>
        </mc:Choice>
        <mc:Fallback xmlns="">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793072808"/>
                  </p:ext>
                </p:extLst>
              </p:nvPr>
            </p:nvGraphicFramePr>
            <p:xfrm>
              <a:off x="76200" y="1905000"/>
              <a:ext cx="8915400" cy="1645920"/>
            </p:xfrm>
            <a:graphic>
              <a:graphicData uri="http://schemas.openxmlformats.org/drawingml/2006/table">
                <a:tbl>
                  <a:tblPr firstRow="1" bandRow="1">
                    <a:tableStyleId>{5C22544A-7EE6-4342-B048-85BDC9FD1C3A}</a:tableStyleId>
                  </a:tblPr>
                  <a:tblGrid>
                    <a:gridCol w="4676931">
                      <a:extLst>
                        <a:ext uri="{9D8B030D-6E8A-4147-A177-3AD203B41FA5}">
                          <a16:colId xmlns:a16="http://schemas.microsoft.com/office/drawing/2014/main" val="1808523148"/>
                        </a:ext>
                      </a:extLst>
                    </a:gridCol>
                    <a:gridCol w="1723869">
                      <a:extLst>
                        <a:ext uri="{9D8B030D-6E8A-4147-A177-3AD203B41FA5}">
                          <a16:colId xmlns:a16="http://schemas.microsoft.com/office/drawing/2014/main" val="373517580"/>
                        </a:ext>
                      </a:extLst>
                    </a:gridCol>
                    <a:gridCol w="2514600">
                      <a:extLst>
                        <a:ext uri="{9D8B030D-6E8A-4147-A177-3AD203B41FA5}">
                          <a16:colId xmlns:a16="http://schemas.microsoft.com/office/drawing/2014/main" val="1421601779"/>
                        </a:ext>
                      </a:extLst>
                    </a:gridCol>
                  </a:tblGrid>
                  <a:tr h="548640">
                    <a:tc>
                      <a:txBody>
                        <a:bodyPr/>
                        <a:lstStyle/>
                        <a:p>
                          <a:pPr algn="l"/>
                          <a:r>
                            <a:rPr lang="en-US" sz="2000" b="0" i="1" dirty="0">
                              <a:solidFill>
                                <a:schemeClr val="tx1"/>
                              </a:solidFill>
                            </a:rPr>
                            <a:t>Initial concentration</a:t>
                          </a:r>
                          <a:r>
                            <a:rPr lang="en-US" sz="2000" b="0" i="1" baseline="0" dirty="0">
                              <a:solidFill>
                                <a:schemeClr val="tx1"/>
                              </a:solidFill>
                            </a:rPr>
                            <a:t> (M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0.00155</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val="3824656838"/>
                      </a:ext>
                    </a:extLst>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71025" t="-104396" r="-146643" b="-100000"/>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54237" t="-104396" r="-484" b="-100000"/>
                          </a:stretch>
                        </a:blipFill>
                      </a:tcPr>
                    </a:tc>
                    <a:extLst>
                      <a:ext uri="{0D108BD9-81ED-4DB2-BD59-A6C34878D82A}">
                        <a16:rowId xmlns:a16="http://schemas.microsoft.com/office/drawing/2014/main" val="1873819358"/>
                      </a:ext>
                    </a:extLst>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(M ):</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71025" t="-206667" r="-146643" b="-111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54237" t="-206667" r="-484" b="-1111"/>
                          </a:stretch>
                        </a:blipFill>
                      </a:tcPr>
                    </a:tc>
                    <a:extLst>
                      <a:ext uri="{0D108BD9-81ED-4DB2-BD59-A6C34878D82A}">
                        <a16:rowId xmlns:a16="http://schemas.microsoft.com/office/drawing/2014/main" val="3354506166"/>
                      </a:ext>
                    </a:extLst>
                  </a:tr>
                </a:tbl>
              </a:graphicData>
            </a:graphic>
          </p:graphicFrame>
        </mc:Fallback>
      </mc:AlternateContent>
      <mc:AlternateContent xmlns:mc="http://schemas.openxmlformats.org/markup-compatibility/2006" xmlns:a14="http://schemas.microsoft.com/office/drawing/2010/main">
        <mc:Choice Requires="a14">
          <p:sp>
            <p:nvSpPr>
              <p:cNvPr id="16" name="Text Placeholder 15"/>
              <p:cNvSpPr>
                <a:spLocks noGrp="1"/>
              </p:cNvSpPr>
              <p:nvPr>
                <p:ph sz="quarter" idx="23"/>
              </p:nvPr>
            </p:nvSpPr>
            <p:spPr>
              <a:xfrm>
                <a:off x="762000" y="3810000"/>
                <a:ext cx="6871855" cy="2438400"/>
              </a:xfrm>
            </p:spPr>
            <p:txBody>
              <a:bodyPr/>
              <a:lstStyle/>
              <a:p>
                <a:pPr marL="0" indent="0">
                  <a:spcAft>
                    <a:spcPts val="1500"/>
                  </a:spcAft>
                  <a:buNone/>
                </a:pPr>
                <a14:m>
                  <m:oMathPara xmlns:m="http://schemas.openxmlformats.org/officeDocument/2006/math">
                    <m:oMathParaPr>
                      <m:jc m:val="centerGroup"/>
                    </m:oMathParaPr>
                    <m:oMath xmlns:m="http://schemas.openxmlformats.org/officeDocument/2006/math">
                      <m:r>
                        <a:rPr lang="en-US" sz="2600" b="0" i="1" smtClean="0">
                          <a:latin typeface="Cambria Math" panose="02040503050406030204" pitchFamily="18" charset="0"/>
                        </a:rPr>
                        <m:t>3.39×</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−12</m:t>
                          </m:r>
                        </m:sup>
                      </m:sSup>
                      <m:r>
                        <a:rPr lang="en-US" sz="2600" b="0" i="1" smtClean="0">
                          <a:latin typeface="Cambria Math" panose="02040503050406030204" pitchFamily="18" charset="0"/>
                        </a:rPr>
                        <m:t>=</m:t>
                      </m:r>
                      <m:f>
                        <m:fPr>
                          <m:ctrlPr>
                            <a:rPr lang="en-US" sz="2600" b="0" i="1" smtClean="0">
                              <a:latin typeface="Cambria Math" panose="02040503050406030204" pitchFamily="18" charset="0"/>
                            </a:rPr>
                          </m:ctrlPr>
                        </m:fPr>
                        <m:num>
                          <m:sSup>
                            <m:sSupPr>
                              <m:ctrlPr>
                                <a:rPr lang="en-US" sz="2600" b="0" i="1" smtClean="0">
                                  <a:latin typeface="Cambria Math" panose="02040503050406030204" pitchFamily="18" charset="0"/>
                                </a:rPr>
                              </m:ctrlPr>
                            </m:sSupPr>
                            <m:e>
                              <m:d>
                                <m:dPr>
                                  <m:begChr m:val="["/>
                                  <m:endChr m:val="]"/>
                                  <m:ctrlPr>
                                    <a:rPr lang="en-US" sz="2600" b="0" i="1" smtClean="0">
                                      <a:latin typeface="Cambria Math" panose="02040503050406030204" pitchFamily="18" charset="0"/>
                                    </a:rPr>
                                  </m:ctrlPr>
                                </m:dPr>
                                <m:e>
                                  <m:r>
                                    <m:rPr>
                                      <m:sty m:val="p"/>
                                    </m:rPr>
                                    <a:rPr lang="en-US" sz="2600" b="0" i="0" smtClean="0">
                                      <a:latin typeface="Cambria Math" panose="02040503050406030204" pitchFamily="18" charset="0"/>
                                    </a:rPr>
                                    <m:t>I</m:t>
                                  </m:r>
                                </m:e>
                              </m:d>
                            </m:e>
                            <m:sup>
                              <m:r>
                                <a:rPr lang="en-US" sz="2600" b="0" i="1" smtClean="0">
                                  <a:latin typeface="Cambria Math" panose="02040503050406030204" pitchFamily="18" charset="0"/>
                                </a:rPr>
                                <m:t>2</m:t>
                              </m:r>
                            </m:sup>
                          </m:sSup>
                        </m:num>
                        <m:den>
                          <m:d>
                            <m:dPr>
                              <m:begChr m:val="["/>
                              <m:endChr m:val="]"/>
                              <m:ctrlPr>
                                <a:rPr lang="en-US" sz="2600" b="0" i="1" smtClean="0">
                                  <a:latin typeface="Cambria Math" panose="02040503050406030204" pitchFamily="18" charset="0"/>
                                </a:rPr>
                              </m:ctrlPr>
                            </m:dPr>
                            <m:e>
                              <m:sSub>
                                <m:sSubPr>
                                  <m:ctrlPr>
                                    <a:rPr lang="en-US" sz="2600" b="0" i="1" smtClean="0">
                                      <a:latin typeface="Cambria Math" panose="02040503050406030204" pitchFamily="18" charset="0"/>
                                    </a:rPr>
                                  </m:ctrlPr>
                                </m:sSubPr>
                                <m:e>
                                  <m:r>
                                    <m:rPr>
                                      <m:sty m:val="p"/>
                                    </m:rPr>
                                    <a:rPr lang="en-US" sz="2600" b="0" i="0" smtClean="0">
                                      <a:latin typeface="Cambria Math" panose="02040503050406030204" pitchFamily="18" charset="0"/>
                                    </a:rPr>
                                    <m:t>I</m:t>
                                  </m:r>
                                </m:e>
                                <m:sub>
                                  <m:r>
                                    <a:rPr lang="en-US" sz="2600" b="0" i="0" smtClean="0">
                                      <a:latin typeface="Cambria Math" panose="02040503050406030204" pitchFamily="18" charset="0"/>
                                    </a:rPr>
                                    <m:t>2</m:t>
                                  </m:r>
                                </m:sub>
                              </m:sSub>
                            </m:e>
                          </m:d>
                        </m:den>
                      </m:f>
                      <m:r>
                        <a:rPr lang="en-US" sz="2600" b="0" i="1" smtClean="0">
                          <a:latin typeface="Cambria Math" panose="02040503050406030204" pitchFamily="18" charset="0"/>
                        </a:rPr>
                        <m:t>=</m:t>
                      </m:r>
                      <m:f>
                        <m:fPr>
                          <m:ctrlPr>
                            <a:rPr lang="en-US" sz="2600" b="0" i="1" smtClean="0">
                              <a:latin typeface="Cambria Math" panose="02040503050406030204" pitchFamily="18" charset="0"/>
                            </a:rPr>
                          </m:ctrlPr>
                        </m:fPr>
                        <m:num>
                          <m:sSup>
                            <m:sSupPr>
                              <m:ctrlPr>
                                <a:rPr lang="en-US" sz="2600" b="0" i="1" smtClean="0">
                                  <a:latin typeface="Cambria Math" panose="02040503050406030204" pitchFamily="18" charset="0"/>
                                </a:rPr>
                              </m:ctrlPr>
                            </m:sSupPr>
                            <m:e>
                              <m:d>
                                <m:dPr>
                                  <m:ctrlPr>
                                    <a:rPr lang="en-US" sz="2600" b="0" i="1" smtClean="0">
                                      <a:latin typeface="Cambria Math" panose="02040503050406030204" pitchFamily="18" charset="0"/>
                                    </a:rPr>
                                  </m:ctrlPr>
                                </m:dPr>
                                <m:e>
                                  <m:r>
                                    <a:rPr lang="en-US" sz="2600" b="0" i="1" smtClean="0">
                                      <a:latin typeface="Cambria Math" panose="02040503050406030204" pitchFamily="18" charset="0"/>
                                    </a:rPr>
                                    <m:t>2</m:t>
                                  </m:r>
                                  <m:r>
                                    <a:rPr lang="en-US" sz="2600" b="0" i="1" smtClean="0">
                                      <a:latin typeface="Cambria Math" panose="02040503050406030204" pitchFamily="18" charset="0"/>
                                    </a:rPr>
                                    <m:t>𝑥</m:t>
                                  </m:r>
                                </m:e>
                              </m:d>
                            </m:e>
                            <m:sup>
                              <m:r>
                                <a:rPr lang="en-US" sz="2600" b="0" i="1" smtClean="0">
                                  <a:latin typeface="Cambria Math" panose="02040503050406030204" pitchFamily="18" charset="0"/>
                                </a:rPr>
                                <m:t>2</m:t>
                              </m:r>
                            </m:sup>
                          </m:sSup>
                        </m:num>
                        <m:den>
                          <m:d>
                            <m:dPr>
                              <m:ctrlPr>
                                <a:rPr lang="en-US" sz="2600" b="0" i="1" smtClean="0">
                                  <a:latin typeface="Cambria Math" panose="02040503050406030204" pitchFamily="18" charset="0"/>
                                </a:rPr>
                              </m:ctrlPr>
                            </m:dPr>
                            <m:e>
                              <m:r>
                                <a:rPr lang="en-US" sz="2600" b="0" i="1" smtClean="0">
                                  <a:latin typeface="Cambria Math" panose="02040503050406030204" pitchFamily="18" charset="0"/>
                                </a:rPr>
                                <m:t>0.00155−</m:t>
                              </m:r>
                              <m:r>
                                <a:rPr lang="en-US" sz="2600" b="0" i="1" smtClean="0">
                                  <a:latin typeface="Cambria Math" panose="02040503050406030204" pitchFamily="18" charset="0"/>
                                </a:rPr>
                                <m:t>𝑥</m:t>
                              </m:r>
                            </m:e>
                          </m:d>
                        </m:den>
                      </m:f>
                    </m:oMath>
                  </m:oMathPara>
                </a14:m>
                <a:endParaRPr lang="en-US" sz="2600" b="0" dirty="0"/>
              </a:p>
              <a:p>
                <a:pPr marL="0" indent="0">
                  <a:buNone/>
                </a:pPr>
                <a14:m>
                  <m:oMathPara xmlns:m="http://schemas.openxmlformats.org/officeDocument/2006/math">
                    <m:oMathParaPr>
                      <m:jc m:val="centerGroup"/>
                    </m:oMathParaPr>
                    <m:oMath xmlns:m="http://schemas.openxmlformats.org/officeDocument/2006/math">
                      <m:r>
                        <a:rPr lang="en-US" sz="2600" b="0" i="1" smtClean="0">
                          <a:latin typeface="Cambria Math" panose="02040503050406030204" pitchFamily="18" charset="0"/>
                        </a:rPr>
                        <m:t>0.00155−</m:t>
                      </m:r>
                      <m:r>
                        <a:rPr lang="en-US" sz="2600" b="0" i="1" smtClean="0">
                          <a:latin typeface="Cambria Math" panose="02040503050406030204" pitchFamily="18" charset="0"/>
                        </a:rPr>
                        <m:t>𝑥</m:t>
                      </m:r>
                      <m:r>
                        <a:rPr lang="en-US" sz="2600" b="0" i="1" smtClean="0">
                          <a:latin typeface="Cambria Math" panose="02040503050406030204" pitchFamily="18" charset="0"/>
                        </a:rPr>
                        <m:t>≈0.00155</m:t>
                      </m:r>
                    </m:oMath>
                  </m:oMathPara>
                </a14:m>
                <a:endParaRPr lang="en-US" sz="2600" b="0" dirty="0"/>
              </a:p>
              <a:p>
                <a:pPr marL="0" indent="0">
                  <a:buNone/>
                </a:pPr>
                <a14:m>
                  <m:oMathPara xmlns:m="http://schemas.openxmlformats.org/officeDocument/2006/math">
                    <m:oMathParaPr>
                      <m:jc m:val="centerGroup"/>
                    </m:oMathParaPr>
                    <m:oMath xmlns:m="http://schemas.openxmlformats.org/officeDocument/2006/math">
                      <m:r>
                        <a:rPr lang="en-US" sz="2600" b="0" i="1" smtClean="0">
                          <a:latin typeface="Cambria Math" panose="02040503050406030204" pitchFamily="18" charset="0"/>
                        </a:rPr>
                        <m:t>3.39×</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−12</m:t>
                          </m:r>
                        </m:sup>
                      </m:sSup>
                      <m:r>
                        <a:rPr lang="en-US" sz="2600" b="0" i="1" smtClean="0">
                          <a:latin typeface="Cambria Math" panose="02040503050406030204" pitchFamily="18" charset="0"/>
                        </a:rPr>
                        <m:t>=</m:t>
                      </m:r>
                      <m:f>
                        <m:fPr>
                          <m:ctrlPr>
                            <a:rPr lang="en-US" sz="2600" b="0" i="1" smtClean="0">
                              <a:latin typeface="Cambria Math" panose="02040503050406030204" pitchFamily="18" charset="0"/>
                            </a:rPr>
                          </m:ctrlPr>
                        </m:fPr>
                        <m:num>
                          <m:sSup>
                            <m:sSupPr>
                              <m:ctrlPr>
                                <a:rPr lang="en-US" sz="2600" b="0" i="1" smtClean="0">
                                  <a:latin typeface="Cambria Math" panose="02040503050406030204" pitchFamily="18" charset="0"/>
                                </a:rPr>
                              </m:ctrlPr>
                            </m:sSupPr>
                            <m:e>
                              <m:d>
                                <m:dPr>
                                  <m:ctrlPr>
                                    <a:rPr lang="en-US" sz="2600" b="0" i="1" smtClean="0">
                                      <a:latin typeface="Cambria Math" panose="02040503050406030204" pitchFamily="18" charset="0"/>
                                    </a:rPr>
                                  </m:ctrlPr>
                                </m:dPr>
                                <m:e>
                                  <m:r>
                                    <a:rPr lang="en-US" sz="2600" b="0" i="1" smtClean="0">
                                      <a:latin typeface="Cambria Math" panose="02040503050406030204" pitchFamily="18" charset="0"/>
                                    </a:rPr>
                                    <m:t>2</m:t>
                                  </m:r>
                                  <m:r>
                                    <a:rPr lang="en-US" sz="2600" b="0" i="1" smtClean="0">
                                      <a:latin typeface="Cambria Math" panose="02040503050406030204" pitchFamily="18" charset="0"/>
                                    </a:rPr>
                                    <m:t>𝑥</m:t>
                                  </m:r>
                                </m:e>
                              </m:d>
                            </m:e>
                            <m:sup>
                              <m:r>
                                <a:rPr lang="en-US" sz="2600" b="0" i="1" smtClean="0">
                                  <a:latin typeface="Cambria Math" panose="02040503050406030204" pitchFamily="18" charset="0"/>
                                </a:rPr>
                                <m:t>2</m:t>
                              </m:r>
                            </m:sup>
                          </m:sSup>
                        </m:num>
                        <m:den>
                          <m:r>
                            <a:rPr lang="en-US" sz="2600" b="0" i="1" smtClean="0">
                              <a:latin typeface="Cambria Math" panose="02040503050406030204" pitchFamily="18" charset="0"/>
                            </a:rPr>
                            <m:t>0.00155</m:t>
                          </m:r>
                        </m:den>
                      </m:f>
                      <m:r>
                        <a:rPr lang="en-US" sz="2600" b="0" i="1" smtClean="0">
                          <a:latin typeface="Cambria Math" panose="02040503050406030204" pitchFamily="18" charset="0"/>
                        </a:rPr>
                        <m:t>=</m:t>
                      </m:r>
                      <m:f>
                        <m:fPr>
                          <m:ctrlPr>
                            <a:rPr lang="en-US" sz="2600" b="0" i="1" smtClean="0">
                              <a:latin typeface="Cambria Math" panose="02040503050406030204" pitchFamily="18" charset="0"/>
                            </a:rPr>
                          </m:ctrlPr>
                        </m:fPr>
                        <m:num>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4</m:t>
                              </m:r>
                              <m:r>
                                <a:rPr lang="en-US" sz="2600" b="0" i="1" smtClean="0">
                                  <a:latin typeface="Cambria Math" panose="02040503050406030204" pitchFamily="18" charset="0"/>
                                </a:rPr>
                                <m:t>𝑥</m:t>
                              </m:r>
                            </m:e>
                            <m:sup>
                              <m:r>
                                <a:rPr lang="en-US" sz="2600" b="0" i="1" smtClean="0">
                                  <a:latin typeface="Cambria Math" panose="02040503050406030204" pitchFamily="18" charset="0"/>
                                </a:rPr>
                                <m:t>2</m:t>
                              </m:r>
                            </m:sup>
                          </m:sSup>
                        </m:num>
                        <m:den>
                          <m:r>
                            <a:rPr lang="en-US" sz="2600" b="0" i="1" smtClean="0">
                              <a:latin typeface="Cambria Math" panose="02040503050406030204" pitchFamily="18" charset="0"/>
                            </a:rPr>
                            <m:t>0.00155</m:t>
                          </m:r>
                        </m:den>
                      </m:f>
                    </m:oMath>
                  </m:oMathPara>
                </a14:m>
                <a:endParaRPr lang="en-US" sz="2600" dirty="0"/>
              </a:p>
            </p:txBody>
          </p:sp>
        </mc:Choice>
        <mc:Fallback xmlns="">
          <p:sp>
            <p:nvSpPr>
              <p:cNvPr id="16" name="Text Placeholder 15"/>
              <p:cNvSpPr>
                <a:spLocks noGrp="1" noRot="1" noChangeAspect="1" noMove="1" noResize="1" noEditPoints="1" noAdjustHandles="1" noChangeArrowheads="1" noChangeShapeType="1" noTextEdit="1"/>
              </p:cNvSpPr>
              <p:nvPr>
                <p:ph sz="quarter" idx="23"/>
              </p:nvPr>
            </p:nvSpPr>
            <p:spPr>
              <a:xfrm>
                <a:off x="762000" y="3810000"/>
                <a:ext cx="6871855" cy="2438400"/>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023679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76200" y="228600"/>
            <a:ext cx="8915400" cy="533400"/>
          </a:xfrm>
        </p:spPr>
        <p:txBody>
          <a:bodyPr/>
          <a:lstStyle/>
          <a:p>
            <a:pPr defTabSz="892175">
              <a:tabLst>
                <a:tab pos="3265488"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15.10	Solution, Cont.</a:t>
            </a:r>
            <a:endParaRPr lang="en-US" dirty="0"/>
          </a:p>
        </p:txBody>
      </p:sp>
      <p:sp>
        <p:nvSpPr>
          <p:cNvPr id="17" name="Text Placeholder 16"/>
          <p:cNvSpPr>
            <a:spLocks noGrp="1"/>
          </p:cNvSpPr>
          <p:nvPr>
            <p:ph type="body" sz="quarter" idx="22"/>
          </p:nvPr>
        </p:nvSpPr>
        <p:spPr>
          <a:xfrm>
            <a:off x="0" y="952500"/>
            <a:ext cx="8929255" cy="60960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18" name="Text Placeholder 17"/>
              <p:cNvSpPr>
                <a:spLocks noGrp="1"/>
              </p:cNvSpPr>
              <p:nvPr>
                <p:ph type="body" sz="quarter" idx="23"/>
              </p:nvPr>
            </p:nvSpPr>
            <p:spPr>
              <a:xfrm>
                <a:off x="0" y="1562100"/>
                <a:ext cx="8915400" cy="4686300"/>
              </a:xfrm>
            </p:spPr>
            <p:txBody>
              <a:bodyPr/>
              <a:lstStyle/>
              <a:p>
                <a:pPr>
                  <a:spcBef>
                    <a:spcPts val="0"/>
                  </a:spcBef>
                  <a:spcAft>
                    <a:spcPts val="1800"/>
                  </a:spcAft>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3.39×</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0.00155</m:t>
                              </m:r>
                            </m:e>
                          </m:d>
                        </m:num>
                        <m:den>
                          <m:r>
                            <a:rPr lang="en-US" b="0" i="1" smtClean="0">
                              <a:latin typeface="Cambria Math" panose="02040503050406030204" pitchFamily="18" charset="0"/>
                            </a:rPr>
                            <m:t>4</m:t>
                          </m:r>
                        </m:den>
                      </m:f>
                      <m:r>
                        <a:rPr lang="en-US" b="0" i="1" smtClean="0">
                          <a:latin typeface="Cambria Math" panose="02040503050406030204" pitchFamily="18" charset="0"/>
                        </a:rPr>
                        <m:t>=1.31×</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−15</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oMath>
                  </m:oMathPara>
                </a14:m>
                <a:endParaRPr lang="en-US" b="0" dirty="0"/>
              </a:p>
              <a:p>
                <a:pPr>
                  <a:spcBef>
                    <a:spcPts val="0"/>
                  </a:spcBef>
                  <a:spcAft>
                    <a:spcPts val="12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1.31×</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−15</m:t>
                              </m:r>
                            </m:sup>
                          </m:sSup>
                        </m:e>
                      </m:rad>
                      <m:r>
                        <a:rPr lang="en-US" b="0" i="1" smtClean="0">
                          <a:latin typeface="Cambria Math" panose="02040503050406030204" pitchFamily="18" charset="0"/>
                        </a:rPr>
                        <m:t>=3.62×</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−8</m:t>
                          </m:r>
                        </m:sup>
                      </m:sSup>
                      <m:r>
                        <a:rPr lang="en-US" b="0" i="0" smtClean="0">
                          <a:latin typeface="Cambria Math" panose="02040503050406030204" pitchFamily="18" charset="0"/>
                        </a:rPr>
                        <m:t> </m:t>
                      </m:r>
                      <m:r>
                        <a:rPr lang="en-US" b="0" i="1" smtClean="0">
                          <a:latin typeface="Cambria Math" panose="02040503050406030204" pitchFamily="18" charset="0"/>
                        </a:rPr>
                        <m:t>𝑀</m:t>
                      </m:r>
                    </m:oMath>
                  </m:oMathPara>
                </a14:m>
                <a:endParaRPr lang="en-US" i="1" dirty="0"/>
              </a:p>
              <a:p>
                <a:pPr>
                  <a:spcBef>
                    <a:spcPts val="0"/>
                  </a:spcBef>
                </a:pPr>
                <a:r>
                  <a:rPr lang="en-US" dirty="0"/>
                  <a:t>According to our ice table, the equilibrium concentration of atomic iodine is 2</a:t>
                </a:r>
                <a:r>
                  <a:rPr lang="en-US" i="1" dirty="0"/>
                  <a:t>x</a:t>
                </a:r>
                <a:r>
                  <a:rPr lang="en-US" dirty="0"/>
                  <a:t>; therefore, </a:t>
                </a:r>
              </a:p>
              <a:p>
                <a:pPr algn="ct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r>
                        <m:rPr>
                          <m:sty m:val="p"/>
                        </m:rPr>
                        <a:rPr lang="en-US" i="0" dirty="0" smtClean="0">
                          <a:latin typeface="Cambria Math" panose="02040503050406030204" pitchFamily="18" charset="0"/>
                        </a:rPr>
                        <m:t>I</m:t>
                      </m:r>
                      <m:r>
                        <a:rPr lang="en-US" i="1" dirty="0" smtClean="0">
                          <a:latin typeface="Cambria Math" panose="02040503050406030204" pitchFamily="18" charset="0"/>
                        </a:rPr>
                        <m:t>(</m:t>
                      </m:r>
                      <m:r>
                        <a:rPr lang="en-US" i="1" dirty="0" smtClean="0">
                          <a:latin typeface="Cambria Math" panose="02040503050406030204" pitchFamily="18" charset="0"/>
                        </a:rPr>
                        <m:t>𝑔</m:t>
                      </m:r>
                      <m:r>
                        <a:rPr lang="en-US" i="1" dirty="0" smtClean="0">
                          <a:latin typeface="Cambria Math" panose="02040503050406030204" pitchFamily="18" charset="0"/>
                        </a:rPr>
                        <m:t>)]=2×3.62×</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b="0" i="1" smtClean="0">
                              <a:latin typeface="Cambria Math" panose="02040503050406030204" pitchFamily="18" charset="0"/>
                            </a:rPr>
                            <m:t>8</m:t>
                          </m:r>
                        </m:sup>
                      </m:sSup>
                      <m:r>
                        <a:rPr lang="en-US" i="1" dirty="0">
                          <a:latin typeface="Cambria Math" panose="02040503050406030204" pitchFamily="18" charset="0"/>
                        </a:rPr>
                        <m:t>= 7.24</m:t>
                      </m:r>
                      <m:r>
                        <a:rPr lang="en-US" i="1" dirty="0" smtClean="0">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b="0" i="1" smtClean="0">
                              <a:latin typeface="Cambria Math" panose="02040503050406030204" pitchFamily="18" charset="0"/>
                            </a:rPr>
                            <m:t>8</m:t>
                          </m:r>
                        </m:sup>
                      </m:sSup>
                      <m:r>
                        <a:rPr lang="en-US" i="1" dirty="0">
                          <a:latin typeface="Cambria Math" panose="02040503050406030204" pitchFamily="18" charset="0"/>
                        </a:rPr>
                        <m:t>𝑀</m:t>
                      </m:r>
                      <m:r>
                        <a:rPr lang="en-US" i="1" dirty="0">
                          <a:latin typeface="Cambria Math" panose="02040503050406030204" pitchFamily="18" charset="0"/>
                        </a:rPr>
                        <m:t>. </m:t>
                      </m:r>
                    </m:oMath>
                  </m:oMathPara>
                </a14:m>
                <a:endParaRPr lang="en-US" dirty="0"/>
              </a:p>
            </p:txBody>
          </p:sp>
        </mc:Choice>
        <mc:Fallback xmlns="">
          <p:sp>
            <p:nvSpPr>
              <p:cNvPr id="18" name="Text Placeholder 17"/>
              <p:cNvSpPr>
                <a:spLocks noGrp="1" noRot="1" noChangeAspect="1" noMove="1" noResize="1" noEditPoints="1" noAdjustHandles="1" noChangeArrowheads="1" noChangeShapeType="1" noTextEdit="1"/>
              </p:cNvSpPr>
              <p:nvPr>
                <p:ph type="body" sz="quarter" idx="23"/>
              </p:nvPr>
            </p:nvSpPr>
            <p:spPr>
              <a:xfrm>
                <a:off x="0" y="1562100"/>
                <a:ext cx="8915400" cy="4686300"/>
              </a:xfrm>
              <a:blipFill>
                <a:blip r:embed="rId2"/>
                <a:stretch>
                  <a:fillRect l="-1367" r="-273"/>
                </a:stretch>
              </a:blipFill>
            </p:spPr>
            <p:txBody>
              <a:bodyPr/>
              <a:lstStyle/>
              <a:p>
                <a:r>
                  <a:rPr lang="en-US">
                    <a:noFill/>
                  </a:rPr>
                  <a:t> </a:t>
                </a:r>
              </a:p>
            </p:txBody>
          </p:sp>
        </mc:Fallback>
      </mc:AlternateContent>
    </p:spTree>
    <p:extLst>
      <p:ext uri="{BB962C8B-B14F-4D97-AF65-F5344CB8AC3E}">
        <p14:creationId xmlns:p14="http://schemas.microsoft.com/office/powerpoint/2010/main" val="4217342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0"/>
            <a:ext cx="9044610" cy="517801"/>
          </a:xfrm>
        </p:spPr>
        <p:txBody>
          <a:bodyPr/>
          <a:lstStyle/>
          <a:p>
            <a:pPr marL="228600">
              <a:tabLst>
                <a:tab pos="1427163" algn="l"/>
              </a:tabLst>
            </a:pPr>
            <a:r>
              <a:rPr lang="en-US" dirty="0">
                <a:solidFill>
                  <a:schemeClr val="bg1"/>
                </a:solidFill>
              </a:rPr>
              <a:t>15.1</a:t>
            </a:r>
            <a:r>
              <a:rPr lang="en-US" dirty="0"/>
              <a:t>	</a:t>
            </a:r>
            <a:r>
              <a:rPr lang="en-US" dirty="0">
                <a:latin typeface="Calibri"/>
              </a:rPr>
              <a:t>The Concept of Equilibrium (3)</a:t>
            </a:r>
            <a:r>
              <a:rPr lang="en-US" dirty="0"/>
              <a:t>	</a:t>
            </a:r>
          </a:p>
        </p:txBody>
      </p:sp>
      <p:sp>
        <p:nvSpPr>
          <p:cNvPr id="16" name="Text Placeholder 15"/>
          <p:cNvSpPr>
            <a:spLocks noGrp="1"/>
          </p:cNvSpPr>
          <p:nvPr>
            <p:ph type="body" sz="quarter" idx="22"/>
          </p:nvPr>
        </p:nvSpPr>
        <p:spPr>
          <a:xfrm>
            <a:off x="0" y="1066800"/>
            <a:ext cx="9120809" cy="457201"/>
          </a:xfrm>
        </p:spPr>
        <p:txBody>
          <a:bodyPr/>
          <a:lstStyle/>
          <a:p>
            <a:r>
              <a:rPr lang="en-US" dirty="0">
                <a:solidFill>
                  <a:srgbClr val="4F74A7"/>
                </a:solidFill>
                <a:latin typeface="Calibri"/>
              </a:rPr>
              <a:t>The Concept of Equilibrium</a:t>
            </a:r>
          </a:p>
        </p:txBody>
      </p:sp>
      <p:sp>
        <p:nvSpPr>
          <p:cNvPr id="17" name="Content Placeholder 16"/>
          <p:cNvSpPr>
            <a:spLocks noGrp="1"/>
          </p:cNvSpPr>
          <p:nvPr>
            <p:ph sz="quarter" idx="24"/>
          </p:nvPr>
        </p:nvSpPr>
        <p:spPr>
          <a:xfrm>
            <a:off x="0" y="1600200"/>
            <a:ext cx="9120810" cy="4648200"/>
          </a:xfrm>
        </p:spPr>
        <p:txBody>
          <a:bodyPr/>
          <a:lstStyle/>
          <a:p>
            <a:pPr>
              <a:spcBef>
                <a:spcPts val="0"/>
              </a:spcBef>
              <a:spcAft>
                <a:spcPts val="3400"/>
              </a:spcAft>
            </a:pPr>
            <a:r>
              <a:rPr lang="en-US" dirty="0"/>
              <a:t>Some important things to remember about equilibrium are:</a:t>
            </a:r>
          </a:p>
          <a:p>
            <a:pPr marL="457200" indent="-457200">
              <a:lnSpc>
                <a:spcPts val="3360"/>
              </a:lnSpc>
              <a:spcBef>
                <a:spcPts val="0"/>
              </a:spcBef>
              <a:buFont typeface="Arial" pitchFamily="34" charset="0"/>
              <a:buChar char="•"/>
            </a:pPr>
            <a:r>
              <a:rPr lang="en-US" dirty="0"/>
              <a:t>Equilibrium is a </a:t>
            </a:r>
            <a:r>
              <a:rPr lang="en-US" i="1" dirty="0"/>
              <a:t>dynamic </a:t>
            </a:r>
            <a:r>
              <a:rPr lang="en-US" dirty="0"/>
              <a:t>state—both forward and reverse reactions continue to occur, although there is no net change in reactant and product concentrations over time. </a:t>
            </a:r>
          </a:p>
          <a:p>
            <a:pPr marL="457200" indent="-457200">
              <a:lnSpc>
                <a:spcPts val="3360"/>
              </a:lnSpc>
              <a:spcBef>
                <a:spcPts val="0"/>
              </a:spcBef>
              <a:buFont typeface="Arial" pitchFamily="34" charset="0"/>
              <a:buChar char="•"/>
            </a:pPr>
            <a:r>
              <a:rPr lang="en-US" dirty="0"/>
              <a:t>At equilibrium, the rates of the forward and reverse reactions are equal. </a:t>
            </a:r>
          </a:p>
          <a:p>
            <a:pPr marL="457200" indent="-457200">
              <a:spcBef>
                <a:spcPts val="0"/>
              </a:spcBef>
              <a:buFont typeface="Arial" pitchFamily="34" charset="0"/>
              <a:buChar char="•"/>
            </a:pPr>
            <a:r>
              <a:rPr lang="en-US" dirty="0"/>
              <a:t>Equilibrium can be established starting with only </a:t>
            </a:r>
            <a:r>
              <a:rPr lang="en-US" i="1" dirty="0"/>
              <a:t>reactants, </a:t>
            </a:r>
            <a:r>
              <a:rPr lang="en-US" dirty="0"/>
              <a:t>with only </a:t>
            </a:r>
            <a:r>
              <a:rPr lang="en-US" i="1" dirty="0"/>
              <a:t>products, </a:t>
            </a:r>
            <a:r>
              <a:rPr lang="en-US" dirty="0"/>
              <a:t>or with any </a:t>
            </a:r>
            <a:r>
              <a:rPr lang="en-US" i="1" dirty="0"/>
              <a:t>mixture </a:t>
            </a:r>
            <a:r>
              <a:rPr lang="en-US" dirty="0"/>
              <a:t>of reactants and products. </a:t>
            </a:r>
          </a:p>
        </p:txBody>
      </p:sp>
    </p:spTree>
    <p:extLst>
      <p:ext uri="{BB962C8B-B14F-4D97-AF65-F5344CB8AC3E}">
        <p14:creationId xmlns:p14="http://schemas.microsoft.com/office/powerpoint/2010/main" val="27722824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0"/>
            <a:ext cx="9044610" cy="990600"/>
          </a:xfrm>
        </p:spPr>
        <p:txBody>
          <a:bodyPr/>
          <a:lstStyle/>
          <a:p>
            <a:pPr defTabSz="1427163"/>
            <a:r>
              <a:rPr lang="en-US" dirty="0">
                <a:solidFill>
                  <a:schemeClr val="bg1"/>
                </a:solidFill>
              </a:rPr>
              <a:t>15.4</a:t>
            </a:r>
            <a:r>
              <a:rPr lang="en-US" dirty="0"/>
              <a:t>	</a:t>
            </a:r>
            <a:r>
              <a:rPr lang="en-US" dirty="0">
                <a:latin typeface="Calibri"/>
              </a:rPr>
              <a:t>Using Equilibrium Expressions to Solve 	Problems (7)</a:t>
            </a:r>
            <a:endParaRPr lang="en-US" dirty="0"/>
          </a:p>
        </p:txBody>
      </p:sp>
      <p:sp>
        <p:nvSpPr>
          <p:cNvPr id="16" name="Text Placeholder 15"/>
          <p:cNvSpPr>
            <a:spLocks noGrp="1"/>
          </p:cNvSpPr>
          <p:nvPr>
            <p:ph type="body" sz="quarter" idx="22"/>
          </p:nvPr>
        </p:nvSpPr>
        <p:spPr>
          <a:xfrm>
            <a:off x="23191" y="1066800"/>
            <a:ext cx="9120809" cy="609601"/>
          </a:xfrm>
        </p:spPr>
        <p:txBody>
          <a:bodyPr/>
          <a:lstStyle/>
          <a:p>
            <a:r>
              <a:rPr lang="en-US" dirty="0">
                <a:latin typeface="Calibri"/>
              </a:rPr>
              <a:t>Calculating Equilibrium Concentrations</a:t>
            </a:r>
          </a:p>
        </p:txBody>
      </p:sp>
      <p:sp>
        <p:nvSpPr>
          <p:cNvPr id="17" name="Content Placeholder 16"/>
          <p:cNvSpPr>
            <a:spLocks noGrp="1"/>
          </p:cNvSpPr>
          <p:nvPr>
            <p:ph sz="quarter" idx="24"/>
          </p:nvPr>
        </p:nvSpPr>
        <p:spPr>
          <a:xfrm>
            <a:off x="0" y="1600200"/>
            <a:ext cx="9120810" cy="4953000"/>
          </a:xfrm>
        </p:spPr>
        <p:txBody>
          <a:bodyPr/>
          <a:lstStyle/>
          <a:p>
            <a:pPr>
              <a:spcBef>
                <a:spcPts val="0"/>
              </a:spcBef>
            </a:pPr>
            <a:r>
              <a:rPr lang="en-US" dirty="0"/>
              <a:t>Summary</a:t>
            </a:r>
          </a:p>
          <a:p>
            <a:pPr marL="514350" indent="-514350">
              <a:spcBef>
                <a:spcPts val="0"/>
              </a:spcBef>
              <a:spcAft>
                <a:spcPts val="1800"/>
              </a:spcAft>
              <a:buAutoNum type="arabicPeriod"/>
            </a:pPr>
            <a:r>
              <a:rPr lang="en-US" dirty="0"/>
              <a:t>Construct an equilibrium table, and fill in the initial concentrations (including any that are zero). </a:t>
            </a:r>
            <a:endParaRPr lang="en-US" sz="1400" dirty="0"/>
          </a:p>
          <a:p>
            <a:pPr marL="514350" indent="-514350">
              <a:spcBef>
                <a:spcPts val="0"/>
              </a:spcBef>
              <a:spcAft>
                <a:spcPts val="1800"/>
              </a:spcAft>
              <a:buAutoNum type="arabicPeriod"/>
            </a:pPr>
            <a:r>
              <a:rPr lang="en-US" dirty="0"/>
              <a:t>Use initial concentrations to calculate the reaction quotient, </a:t>
            </a:r>
            <a:r>
              <a:rPr lang="en-US" i="1" dirty="0"/>
              <a:t>Q, </a:t>
            </a:r>
            <a:r>
              <a:rPr lang="en-US" dirty="0"/>
              <a:t>and compare </a:t>
            </a:r>
            <a:r>
              <a:rPr lang="en-US" i="1" dirty="0"/>
              <a:t>Q </a:t>
            </a:r>
            <a:r>
              <a:rPr lang="en-US" dirty="0"/>
              <a:t>to </a:t>
            </a:r>
            <a:r>
              <a:rPr lang="en-US" i="1" dirty="0"/>
              <a:t>K </a:t>
            </a:r>
            <a:r>
              <a:rPr lang="en-US" dirty="0"/>
              <a:t>to determine the direction in which the reaction will proceed. </a:t>
            </a:r>
            <a:endParaRPr lang="en-US" sz="1400" dirty="0"/>
          </a:p>
          <a:p>
            <a:pPr marL="514350" indent="-514350">
              <a:spcBef>
                <a:spcPts val="0"/>
              </a:spcBef>
              <a:spcAft>
                <a:spcPts val="2800"/>
              </a:spcAft>
              <a:buAutoNum type="arabicPeriod"/>
            </a:pPr>
            <a:r>
              <a:rPr lang="en-US" dirty="0"/>
              <a:t>Define </a:t>
            </a:r>
            <a:r>
              <a:rPr lang="en-US" i="1" dirty="0"/>
              <a:t>x </a:t>
            </a:r>
            <a:r>
              <a:rPr lang="en-US" dirty="0"/>
              <a:t>as the amount of a particular species consumed, and use the stoichiometry of the reaction to define (in terms of </a:t>
            </a:r>
            <a:r>
              <a:rPr lang="en-US" i="1" dirty="0"/>
              <a:t>x</a:t>
            </a:r>
            <a:r>
              <a:rPr lang="en-US" dirty="0"/>
              <a:t>) the amount of other species consumed or produced</a:t>
            </a:r>
          </a:p>
        </p:txBody>
      </p:sp>
    </p:spTree>
    <p:extLst>
      <p:ext uri="{BB962C8B-B14F-4D97-AF65-F5344CB8AC3E}">
        <p14:creationId xmlns:p14="http://schemas.microsoft.com/office/powerpoint/2010/main" val="4385077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35577"/>
            <a:ext cx="9044610" cy="1026177"/>
          </a:xfrm>
        </p:spPr>
        <p:txBody>
          <a:bodyPr/>
          <a:lstStyle/>
          <a:p>
            <a:pPr defTabSz="1427163"/>
            <a:r>
              <a:rPr lang="en-US" dirty="0">
                <a:solidFill>
                  <a:schemeClr val="bg1"/>
                </a:solidFill>
              </a:rPr>
              <a:t>15.4</a:t>
            </a:r>
            <a:r>
              <a:rPr lang="en-US" dirty="0"/>
              <a:t>	</a:t>
            </a:r>
            <a:r>
              <a:rPr lang="en-US" dirty="0">
                <a:latin typeface="Calibri"/>
              </a:rPr>
              <a:t>Using Equilibrium Expressions to Solve 	Problems (8)</a:t>
            </a:r>
            <a:endParaRPr lang="en-US" dirty="0"/>
          </a:p>
        </p:txBody>
      </p:sp>
      <p:sp>
        <p:nvSpPr>
          <p:cNvPr id="16" name="Text Placeholder 15"/>
          <p:cNvSpPr>
            <a:spLocks noGrp="1"/>
          </p:cNvSpPr>
          <p:nvPr>
            <p:ph type="body" sz="quarter" idx="22"/>
          </p:nvPr>
        </p:nvSpPr>
        <p:spPr>
          <a:xfrm>
            <a:off x="28271" y="1066799"/>
            <a:ext cx="9120809" cy="609601"/>
          </a:xfrm>
        </p:spPr>
        <p:txBody>
          <a:bodyPr/>
          <a:lstStyle/>
          <a:p>
            <a:r>
              <a:rPr lang="en-US" dirty="0">
                <a:latin typeface="Calibri"/>
              </a:rPr>
              <a:t>Calculating Equilibrium Concentrations</a:t>
            </a:r>
          </a:p>
        </p:txBody>
      </p:sp>
      <p:sp>
        <p:nvSpPr>
          <p:cNvPr id="17" name="Content Placeholder 16"/>
          <p:cNvSpPr>
            <a:spLocks noGrp="1"/>
          </p:cNvSpPr>
          <p:nvPr>
            <p:ph sz="quarter" idx="24"/>
          </p:nvPr>
        </p:nvSpPr>
        <p:spPr>
          <a:xfrm>
            <a:off x="23190" y="1600200"/>
            <a:ext cx="9120810" cy="3794402"/>
          </a:xfrm>
        </p:spPr>
        <p:txBody>
          <a:bodyPr/>
          <a:lstStyle/>
          <a:p>
            <a:pPr marL="514350" indent="-514350">
              <a:spcBef>
                <a:spcPts val="0"/>
              </a:spcBef>
              <a:spcAft>
                <a:spcPts val="3000"/>
              </a:spcAft>
              <a:buFont typeface="+mj-lt"/>
              <a:buAutoNum type="arabicPeriod" startAt="4"/>
            </a:pPr>
            <a:r>
              <a:rPr lang="en-US" dirty="0">
                <a:solidFill>
                  <a:prstClr val="black"/>
                </a:solidFill>
              </a:rPr>
              <a:t>For each species in the equilibrium, add the change in concentration to the initial concentration to get the equilibrium concentration. </a:t>
            </a:r>
          </a:p>
          <a:p>
            <a:pPr marL="514350" indent="-514350">
              <a:spcBef>
                <a:spcPts val="0"/>
              </a:spcBef>
              <a:spcAft>
                <a:spcPts val="3000"/>
              </a:spcAft>
              <a:buFont typeface="+mj-lt"/>
              <a:buAutoNum type="arabicPeriod" startAt="4"/>
            </a:pPr>
            <a:r>
              <a:rPr lang="en-US" dirty="0">
                <a:solidFill>
                  <a:prstClr val="black"/>
                </a:solidFill>
              </a:rPr>
              <a:t>Use the equilibrium concentrations and the equilibrium expression to solve for </a:t>
            </a:r>
            <a:r>
              <a:rPr lang="en-US" i="1" dirty="0">
                <a:solidFill>
                  <a:prstClr val="black"/>
                </a:solidFill>
              </a:rPr>
              <a:t>x. </a:t>
            </a:r>
          </a:p>
          <a:p>
            <a:pPr marL="514350" indent="-514350">
              <a:spcBef>
                <a:spcPts val="0"/>
              </a:spcBef>
              <a:spcAft>
                <a:spcPts val="2000"/>
              </a:spcAft>
              <a:buFont typeface="+mj-lt"/>
              <a:buAutoNum type="arabicPeriod" startAt="4"/>
            </a:pPr>
            <a:r>
              <a:rPr lang="en-US" dirty="0">
                <a:solidFill>
                  <a:prstClr val="black"/>
                </a:solidFill>
              </a:rPr>
              <a:t>Using the calculated value of </a:t>
            </a:r>
            <a:r>
              <a:rPr lang="en-US" i="1" dirty="0">
                <a:solidFill>
                  <a:prstClr val="black"/>
                </a:solidFill>
              </a:rPr>
              <a:t>x, </a:t>
            </a:r>
            <a:r>
              <a:rPr lang="en-US" dirty="0">
                <a:solidFill>
                  <a:prstClr val="black"/>
                </a:solidFill>
              </a:rPr>
              <a:t>determine the concentrations of all species at equilibrium. </a:t>
            </a:r>
          </a:p>
        </p:txBody>
      </p:sp>
    </p:spTree>
    <p:extLst>
      <p:ext uri="{BB962C8B-B14F-4D97-AF65-F5344CB8AC3E}">
        <p14:creationId xmlns:p14="http://schemas.microsoft.com/office/powerpoint/2010/main" val="21226236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15.4</a:t>
            </a:r>
            <a:r>
              <a:rPr lang="en-US" dirty="0"/>
              <a:t>	</a:t>
            </a:r>
            <a:r>
              <a:rPr lang="en-US" dirty="0">
                <a:latin typeface="Calibri"/>
              </a:rPr>
              <a:t>Using Equilibrium Expressions to Solve 	Problems (9)</a:t>
            </a:r>
            <a:endParaRPr lang="en-US" dirty="0"/>
          </a:p>
        </p:txBody>
      </p:sp>
      <p:sp>
        <p:nvSpPr>
          <p:cNvPr id="16" name="Text Placeholder 15"/>
          <p:cNvSpPr>
            <a:spLocks noGrp="1"/>
          </p:cNvSpPr>
          <p:nvPr>
            <p:ph type="body" sz="quarter" idx="22"/>
          </p:nvPr>
        </p:nvSpPr>
        <p:spPr>
          <a:xfrm>
            <a:off x="23191" y="1142999"/>
            <a:ext cx="9120809" cy="609601"/>
          </a:xfrm>
        </p:spPr>
        <p:txBody>
          <a:bodyPr/>
          <a:lstStyle/>
          <a:p>
            <a:r>
              <a:rPr lang="en-US" dirty="0">
                <a:latin typeface="Calibri"/>
              </a:rPr>
              <a:t>Calculating Equilibrium Concentrations</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11595" y="1640503"/>
                <a:ext cx="9120810" cy="3794402"/>
              </a:xfrm>
            </p:spPr>
            <p:txBody>
              <a:bodyPr/>
              <a:lstStyle/>
              <a:p>
                <a:pPr marL="514350" indent="-514350">
                  <a:spcBef>
                    <a:spcPts val="0"/>
                  </a:spcBef>
                  <a:spcAft>
                    <a:spcPts val="2800"/>
                  </a:spcAft>
                  <a:buFont typeface="+mj-lt"/>
                  <a:buAutoNum type="arabicPeriod" startAt="7"/>
                </a:pPr>
                <a:r>
                  <a:rPr lang="en-US" dirty="0">
                    <a:solidFill>
                      <a:prstClr val="black"/>
                    </a:solidFill>
                  </a:rPr>
                  <a:t>Check your work by plugging the calculated equilibrium concentrations into the equilibrium expression. The result should be very close to the </a:t>
                </a:r>
                <a14:m>
                  <m:oMath xmlns:m="http://schemas.openxmlformats.org/officeDocument/2006/math">
                    <m:sSub>
                      <m:sSubPr>
                        <m:ctrlPr>
                          <a:rPr lang="en-US" i="1" smtClean="0">
                            <a:solidFill>
                              <a:prstClr val="black"/>
                            </a:solidFill>
                            <a:latin typeface="Cambria Math" panose="02040503050406030204" pitchFamily="18" charset="0"/>
                          </a:rPr>
                        </m:ctrlPr>
                      </m:sSubPr>
                      <m:e>
                        <m:r>
                          <a:rPr lang="en-US" b="0" i="1" smtClean="0">
                            <a:solidFill>
                              <a:prstClr val="black"/>
                            </a:solidFill>
                            <a:latin typeface="Cambria Math" panose="02040503050406030204" pitchFamily="18" charset="0"/>
                          </a:rPr>
                          <m:t>𝐾</m:t>
                        </m:r>
                      </m:e>
                      <m:sub>
                        <m:r>
                          <m:rPr>
                            <m:sty m:val="p"/>
                          </m:rPr>
                          <a:rPr lang="en-US" b="0" i="0" smtClean="0">
                            <a:solidFill>
                              <a:prstClr val="black"/>
                            </a:solidFill>
                            <a:latin typeface="Cambria Math" panose="02040503050406030204" pitchFamily="18" charset="0"/>
                          </a:rPr>
                          <m:t>c</m:t>
                        </m:r>
                      </m:sub>
                    </m:sSub>
                  </m:oMath>
                </a14:m>
                <a:r>
                  <a:rPr lang="en-US" dirty="0">
                    <a:solidFill>
                      <a:prstClr val="black"/>
                    </a:solidFill>
                  </a:rPr>
                  <a:t> stated in the problem.</a:t>
                </a:r>
              </a:p>
              <a:p>
                <a:pPr>
                  <a:spcBef>
                    <a:spcPts val="0"/>
                  </a:spcBef>
                  <a:spcAft>
                    <a:spcPts val="2800"/>
                  </a:spcAft>
                </a:pPr>
                <a:r>
                  <a:rPr lang="en-US" dirty="0"/>
                  <a:t>The same procedure applies to </a:t>
                </a:r>
                <a14:m>
                  <m:oMath xmlns:m="http://schemas.openxmlformats.org/officeDocument/2006/math">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𝐾</m:t>
                        </m:r>
                      </m:e>
                      <m:sub>
                        <m:r>
                          <m:rPr>
                            <m:sty m:val="p"/>
                          </m:rPr>
                          <a:rPr lang="en-US" b="0" i="0" smtClean="0">
                            <a:solidFill>
                              <a:prstClr val="black"/>
                            </a:solidFill>
                            <a:latin typeface="Cambria Math" panose="02040503050406030204" pitchFamily="18" charset="0"/>
                          </a:rPr>
                          <m:t>p</m:t>
                        </m:r>
                      </m:sub>
                    </m:sSub>
                  </m:oMath>
                </a14:m>
                <a:r>
                  <a:rPr lang="en-US" i="1" dirty="0"/>
                  <a:t>.</a:t>
                </a:r>
                <a:r>
                  <a:rPr lang="en-US" dirty="0">
                    <a:solidFill>
                      <a:prstClr val="black"/>
                    </a:solidFill>
                  </a:rPr>
                  <a:t> </a:t>
                </a:r>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11595" y="1640503"/>
                <a:ext cx="9120810" cy="3794402"/>
              </a:xfrm>
              <a:blipFill>
                <a:blip r:embed="rId2"/>
                <a:stretch>
                  <a:fillRect l="-1404" t="-1766" r="-1270"/>
                </a:stretch>
              </a:blipFill>
            </p:spPr>
            <p:txBody>
              <a:bodyPr/>
              <a:lstStyle/>
              <a:p>
                <a:r>
                  <a:rPr lang="en-US">
                    <a:noFill/>
                  </a:rPr>
                  <a:t> </a:t>
                </a:r>
              </a:p>
            </p:txBody>
          </p:sp>
        </mc:Fallback>
      </mc:AlternateContent>
    </p:spTree>
    <p:extLst>
      <p:ext uri="{BB962C8B-B14F-4D97-AF65-F5344CB8AC3E}">
        <p14:creationId xmlns:p14="http://schemas.microsoft.com/office/powerpoint/2010/main" val="17291742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62313" algn="l"/>
                <a:tab pos="3484563" algn="l"/>
              </a:tabLst>
            </a:pPr>
            <a:r>
              <a:rPr lang="en-US" b="1" dirty="0">
                <a:solidFill>
                  <a:srgbClr val="FFF799"/>
                </a:solidFill>
              </a:rPr>
              <a:t>SAMPLE PROBLEM</a:t>
            </a:r>
            <a:r>
              <a:rPr lang="en-US" dirty="0"/>
              <a:t>	</a:t>
            </a:r>
            <a:r>
              <a:rPr lang="en-US" b="1" dirty="0">
                <a:solidFill>
                  <a:schemeClr val="bg1"/>
                </a:solidFill>
              </a:rPr>
              <a:t>15.11</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76200" y="990600"/>
                <a:ext cx="8929255" cy="4419600"/>
              </a:xfrm>
            </p:spPr>
            <p:txBody>
              <a:bodyPr/>
              <a:lstStyle/>
              <a:p>
                <a:pPr>
                  <a:spcBef>
                    <a:spcPts val="0"/>
                  </a:spcBef>
                  <a:spcAft>
                    <a:spcPts val="1800"/>
                  </a:spcAft>
                </a:pPr>
                <a:r>
                  <a:rPr lang="en-US" dirty="0"/>
                  <a:t>A mixture of 5.75 atm of H</a:t>
                </a:r>
                <a:r>
                  <a:rPr lang="en-US" baseline="-25000" dirty="0"/>
                  <a:t>2</a:t>
                </a:r>
                <a:r>
                  <a:rPr lang="en-US" dirty="0"/>
                  <a:t> and 5.75 atm of I</a:t>
                </a:r>
                <a:r>
                  <a:rPr lang="en-US" baseline="-25000" dirty="0"/>
                  <a:t>2</a:t>
                </a:r>
                <a:r>
                  <a:rPr lang="en-US" dirty="0"/>
                  <a:t> is contained in a 1.0-L vessel at </a:t>
                </a:r>
                <a14:m>
                  <m:oMath xmlns:m="http://schemas.openxmlformats.org/officeDocument/2006/math">
                    <m:r>
                      <a:rPr lang="en-US" i="0" dirty="0" smtClean="0">
                        <a:latin typeface="Cambria Math" panose="02040503050406030204" pitchFamily="18" charset="0"/>
                      </a:rPr>
                      <m:t>430°</m:t>
                    </m:r>
                    <m:r>
                      <m:rPr>
                        <m:sty m:val="p"/>
                      </m:rPr>
                      <a:rPr lang="en-US" i="0" dirty="0" smtClean="0">
                        <a:latin typeface="Cambria Math" panose="02040503050406030204" pitchFamily="18" charset="0"/>
                      </a:rPr>
                      <m:t>C</m:t>
                    </m:r>
                  </m:oMath>
                </a14:m>
                <a:r>
                  <a:rPr lang="en-US" dirty="0"/>
                  <a:t>. The equilibrium constant (</a:t>
                </a:r>
                <a14:m>
                  <m:oMath xmlns:m="http://schemas.openxmlformats.org/officeDocument/2006/math">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𝐾</m:t>
                        </m:r>
                      </m:e>
                      <m:sub>
                        <m:r>
                          <m:rPr>
                            <m:sty m:val="p"/>
                          </m:rPr>
                          <a:rPr lang="en-US" b="0" i="0" smtClean="0">
                            <a:solidFill>
                              <a:prstClr val="black"/>
                            </a:solidFill>
                            <a:latin typeface="Cambria Math" panose="02040503050406030204" pitchFamily="18" charset="0"/>
                          </a:rPr>
                          <m:t>p</m:t>
                        </m:r>
                      </m:sub>
                    </m:sSub>
                  </m:oMath>
                </a14:m>
                <a:r>
                  <a:rPr lang="en-US" dirty="0"/>
                  <a:t>) for the reaction</a:t>
                </a:r>
              </a:p>
              <a:p>
                <a:pPr>
                  <a:spcBef>
                    <a:spcPts val="0"/>
                  </a:spcBef>
                  <a:spcAft>
                    <a:spcPts val="24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I</m:t>
                          </m:r>
                        </m:e>
                        <m:sub>
                          <m:r>
                            <a:rPr lang="en-US">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a:latin typeface="Cambria Math" panose="02040503050406030204" pitchFamily="18" charset="0"/>
                          <a:ea typeface="Cambria Math" panose="02040503050406030204" pitchFamily="18" charset="0"/>
                        </a:rPr>
                        <m:t>⇄2</m:t>
                      </m:r>
                      <m:r>
                        <m:rPr>
                          <m:sty m:val="p"/>
                        </m:rPr>
                        <a:rPr lang="en-US">
                          <a:latin typeface="Cambria Math" panose="02040503050406030204" pitchFamily="18" charset="0"/>
                          <a:ea typeface="Cambria Math" panose="02040503050406030204" pitchFamily="18" charset="0"/>
                        </a:rPr>
                        <m:t>HI</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m:oMathPara>
                </a14:m>
                <a:endParaRPr lang="en-US" dirty="0"/>
              </a:p>
              <a:p>
                <a:pPr>
                  <a:spcBef>
                    <a:spcPts val="0"/>
                  </a:spcBef>
                  <a:spcAft>
                    <a:spcPts val="2800"/>
                  </a:spcAft>
                </a:pPr>
                <a:r>
                  <a:rPr lang="en-US" dirty="0"/>
                  <a:t>at this temperature is 54.3. Determine the equilibrium partial pressures of </a:t>
                </a:r>
                <a14:m>
                  <m:oMath xmlns:m="http://schemas.openxmlformats.org/officeDocument/2006/math">
                    <m:sSub>
                      <m:sSubPr>
                        <m:ctrlPr>
                          <a:rPr lang="en-US" i="1">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H</m:t>
                        </m:r>
                      </m:e>
                      <m:sub>
                        <m:r>
                          <a:rPr lang="en-US" b="0" i="0" smtClean="0">
                            <a:solidFill>
                              <a:prstClr val="black"/>
                            </a:solidFill>
                            <a:latin typeface="Cambria Math" panose="02040503050406030204" pitchFamily="18" charset="0"/>
                          </a:rPr>
                          <m:t>2</m:t>
                        </m:r>
                      </m:sub>
                    </m:sSub>
                  </m:oMath>
                </a14:m>
                <a:r>
                  <a:rPr lang="en-US" dirty="0"/>
                  <a:t>, </a:t>
                </a:r>
                <a14:m>
                  <m:oMath xmlns:m="http://schemas.openxmlformats.org/officeDocument/2006/math">
                    <m:sSub>
                      <m:sSubPr>
                        <m:ctrlPr>
                          <a:rPr lang="en-US" i="1">
                            <a:solidFill>
                              <a:prstClr val="black"/>
                            </a:solidFill>
                            <a:latin typeface="Cambria Math" panose="02040503050406030204" pitchFamily="18" charset="0"/>
                          </a:rPr>
                        </m:ctrlPr>
                      </m:sSubPr>
                      <m:e>
                        <m:r>
                          <m:rPr>
                            <m:sty m:val="p"/>
                          </m:rPr>
                          <a:rPr lang="en-US" b="0" i="0" smtClean="0">
                            <a:solidFill>
                              <a:prstClr val="black"/>
                            </a:solidFill>
                            <a:latin typeface="Cambria Math" panose="02040503050406030204" pitchFamily="18" charset="0"/>
                          </a:rPr>
                          <m:t>I</m:t>
                        </m:r>
                      </m:e>
                      <m:sub>
                        <m:r>
                          <a:rPr lang="en-US" b="0" i="0" smtClean="0">
                            <a:solidFill>
                              <a:prstClr val="black"/>
                            </a:solidFill>
                            <a:latin typeface="Cambria Math" panose="02040503050406030204" pitchFamily="18" charset="0"/>
                          </a:rPr>
                          <m:t>2</m:t>
                        </m:r>
                      </m:sub>
                    </m:sSub>
                  </m:oMath>
                </a14:m>
                <a:r>
                  <a:rPr lang="en-US" dirty="0"/>
                  <a:t>, and HI. </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76200" y="990600"/>
                <a:ext cx="8929255" cy="4419600"/>
              </a:xfrm>
              <a:blipFill>
                <a:blip r:embed="rId2"/>
                <a:stretch>
                  <a:fillRect l="-1434" t="-1379" r="-615"/>
                </a:stretch>
              </a:blipFill>
            </p:spPr>
            <p:txBody>
              <a:bodyPr/>
              <a:lstStyle/>
              <a:p>
                <a:r>
                  <a:rPr lang="en-US">
                    <a:noFill/>
                  </a:rPr>
                  <a:t> </a:t>
                </a:r>
              </a:p>
            </p:txBody>
          </p:sp>
        </mc:Fallback>
      </mc:AlternateContent>
    </p:spTree>
    <p:extLst>
      <p:ext uri="{BB962C8B-B14F-4D97-AF65-F5344CB8AC3E}">
        <p14:creationId xmlns:p14="http://schemas.microsoft.com/office/powerpoint/2010/main" val="9242427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92175">
              <a:tabLst>
                <a:tab pos="3265488"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15.11	Setup</a:t>
            </a:r>
            <a:endParaRPr lang="en-US" dirty="0"/>
          </a:p>
        </p:txBody>
      </p:sp>
      <p:sp>
        <p:nvSpPr>
          <p:cNvPr id="16" name="Text Placeholder 15"/>
          <p:cNvSpPr>
            <a:spLocks noGrp="1"/>
          </p:cNvSpPr>
          <p:nvPr>
            <p:ph type="body" sz="quarter" idx="22"/>
          </p:nvPr>
        </p:nvSpPr>
        <p:spPr>
          <a:xfrm>
            <a:off x="0" y="914400"/>
            <a:ext cx="8929255" cy="800100"/>
          </a:xfrm>
        </p:spPr>
        <p:txBody>
          <a:bodyPr/>
          <a:lstStyle/>
          <a:p>
            <a:pPr>
              <a:spcBef>
                <a:spcPts val="0"/>
              </a:spcBef>
              <a:spcAft>
                <a:spcPts val="15000"/>
              </a:spcAft>
            </a:pPr>
            <a:r>
              <a:rPr lang="en-US" b="1" dirty="0">
                <a:solidFill>
                  <a:srgbClr val="43638E"/>
                </a:solidFill>
              </a:rPr>
              <a:t>Setup</a:t>
            </a:r>
            <a:endParaRPr lang="en-US" dirty="0">
              <a:solidFill>
                <a:srgbClr val="43638E"/>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sz="quarter" idx="25"/>
              </p:nvPr>
            </p:nvSpPr>
            <p:spPr>
              <a:xfrm>
                <a:off x="3962400" y="1409700"/>
                <a:ext cx="4114800" cy="45720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I</m:t>
                          </m:r>
                        </m:e>
                        <m:sub>
                          <m:r>
                            <a:rPr lang="en-US" sz="2400">
                              <a:latin typeface="Cambria Math" panose="02040503050406030204" pitchFamily="18" charset="0"/>
                            </a:rPr>
                            <m:t>2</m:t>
                          </m:r>
                        </m:sub>
                      </m:sSub>
                      <m:d>
                        <m:dPr>
                          <m:ctrlPr>
                            <a:rPr lang="en-US" sz="2400" i="1">
                              <a:latin typeface="Cambria Math" panose="02040503050406030204" pitchFamily="18" charset="0"/>
                            </a:rPr>
                          </m:ctrlPr>
                        </m:dPr>
                        <m:e>
                          <m:r>
                            <a:rPr lang="en-US" sz="2400" i="1">
                              <a:latin typeface="Cambria Math" panose="02040503050406030204" pitchFamily="18" charset="0"/>
                            </a:rPr>
                            <m:t>𝑔</m:t>
                          </m:r>
                        </m:e>
                      </m:d>
                      <m:r>
                        <a:rPr lang="en-US" sz="2400" i="1">
                          <a:latin typeface="Cambria Math" panose="02040503050406030204" pitchFamily="18" charset="0"/>
                          <a:ea typeface="Cambria Math" panose="02040503050406030204" pitchFamily="18" charset="0"/>
                        </a:rPr>
                        <m:t>⇄</m:t>
                      </m:r>
                      <m:r>
                        <a:rPr lang="en-US" sz="2400">
                          <a:latin typeface="Cambria Math" panose="02040503050406030204" pitchFamily="18" charset="0"/>
                          <a:ea typeface="Cambria Math" panose="02040503050406030204" pitchFamily="18" charset="0"/>
                        </a:rPr>
                        <m:t>2</m:t>
                      </m:r>
                      <m:r>
                        <m:rPr>
                          <m:sty m:val="p"/>
                        </m:rPr>
                        <a:rPr lang="en-US" sz="2400">
                          <a:latin typeface="Cambria Math" panose="02040503050406030204" pitchFamily="18" charset="0"/>
                          <a:ea typeface="Cambria Math" panose="02040503050406030204" pitchFamily="18" charset="0"/>
                        </a:rPr>
                        <m:t>HI</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𝑔</m:t>
                      </m:r>
                      <m:r>
                        <a:rPr lang="en-US" sz="2400" i="1">
                          <a:latin typeface="Cambria Math" panose="02040503050406030204" pitchFamily="18" charset="0"/>
                          <a:ea typeface="Cambria Math" panose="02040503050406030204" pitchFamily="18" charset="0"/>
                        </a:rPr>
                        <m:t>)</m:t>
                      </m:r>
                    </m:oMath>
                  </m:oMathPara>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25"/>
              </p:nvPr>
            </p:nvSpPr>
            <p:spPr>
              <a:xfrm>
                <a:off x="3962400" y="1409700"/>
                <a:ext cx="4114800" cy="457200"/>
              </a:xfrm>
              <a:blipFill>
                <a:blip r:embed="rId2"/>
                <a:stretch>
                  <a:fillRect b="-18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476170701"/>
                  </p:ext>
                </p:extLst>
              </p:nvPr>
            </p:nvGraphicFramePr>
            <p:xfrm>
              <a:off x="131497" y="1935480"/>
              <a:ext cx="8929256" cy="1188720"/>
            </p:xfrm>
            <a:graphic>
              <a:graphicData uri="http://schemas.openxmlformats.org/drawingml/2006/table">
                <a:tbl>
                  <a:tblPr firstRow="1" bandRow="1">
                    <a:tableStyleId>{5C22544A-7EE6-4342-B048-85BDC9FD1C3A}</a:tableStyleId>
                  </a:tblPr>
                  <a:tblGrid>
                    <a:gridCol w="3886202">
                      <a:extLst>
                        <a:ext uri="{9D8B030D-6E8A-4147-A177-3AD203B41FA5}">
                          <a16:colId xmlns:a16="http://schemas.microsoft.com/office/drawing/2014/main" xmlns="" val="2722857035"/>
                        </a:ext>
                      </a:extLst>
                    </a:gridCol>
                    <a:gridCol w="1600200">
                      <a:extLst>
                        <a:ext uri="{9D8B030D-6E8A-4147-A177-3AD203B41FA5}">
                          <a16:colId xmlns:a16="http://schemas.microsoft.com/office/drawing/2014/main" xmlns="" val="1233887601"/>
                        </a:ext>
                      </a:extLst>
                    </a:gridCol>
                    <a:gridCol w="1828800">
                      <a:extLst>
                        <a:ext uri="{9D8B030D-6E8A-4147-A177-3AD203B41FA5}">
                          <a16:colId xmlns:a16="http://schemas.microsoft.com/office/drawing/2014/main" xmlns="" val="1345867740"/>
                        </a:ext>
                      </a:extLst>
                    </a:gridCol>
                    <a:gridCol w="1614054">
                      <a:extLst>
                        <a:ext uri="{9D8B030D-6E8A-4147-A177-3AD203B41FA5}">
                          <a16:colId xmlns:a16="http://schemas.microsoft.com/office/drawing/2014/main" xmlns="" val="2820224612"/>
                        </a:ext>
                      </a:extLst>
                    </a:gridCol>
                  </a:tblGrid>
                  <a:tr h="370840">
                    <a:tc>
                      <a:txBody>
                        <a:bodyPr/>
                        <a:lstStyle/>
                        <a:p>
                          <a:pPr algn="l"/>
                          <a:r>
                            <a:rPr lang="en-US" sz="2000" b="0" i="1" dirty="0">
                              <a:solidFill>
                                <a:schemeClr val="tx1"/>
                              </a:solidFill>
                            </a:rPr>
                            <a:t>Initial concentration</a:t>
                          </a:r>
                          <a:r>
                            <a:rPr lang="en-US" sz="2000" b="0" i="1" baseline="0" dirty="0">
                              <a:solidFill>
                                <a:schemeClr val="tx1"/>
                              </a:solidFill>
                            </a:rPr>
                            <a:t> (atm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5.75</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5.75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233811636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(atm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37806697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(atm):</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5.75−</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5.75−</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𝑥</m:t>
                                </m:r>
                              </m:oMath>
                            </m:oMathPara>
                          </a14:m>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xmlns="" val="795458659"/>
                      </a:ext>
                    </a:extLst>
                  </a:tr>
                </a:tbl>
              </a:graphicData>
            </a:graphic>
          </p:graphicFrame>
        </mc:Choice>
        <mc:Fallback xmlns="">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476170701"/>
                  </p:ext>
                </p:extLst>
              </p:nvPr>
            </p:nvGraphicFramePr>
            <p:xfrm>
              <a:off x="131497" y="1935480"/>
              <a:ext cx="8929256" cy="1188720"/>
            </p:xfrm>
            <a:graphic>
              <a:graphicData uri="http://schemas.openxmlformats.org/drawingml/2006/table">
                <a:tbl>
                  <a:tblPr firstRow="1" bandRow="1">
                    <a:tableStyleId>{5C22544A-7EE6-4342-B048-85BDC9FD1C3A}</a:tableStyleId>
                  </a:tblPr>
                  <a:tblGrid>
                    <a:gridCol w="3886202">
                      <a:extLst>
                        <a:ext uri="{9D8B030D-6E8A-4147-A177-3AD203B41FA5}">
                          <a16:colId xmlns:a16="http://schemas.microsoft.com/office/drawing/2014/main" val="2722857035"/>
                        </a:ext>
                      </a:extLst>
                    </a:gridCol>
                    <a:gridCol w="1600200">
                      <a:extLst>
                        <a:ext uri="{9D8B030D-6E8A-4147-A177-3AD203B41FA5}">
                          <a16:colId xmlns:a16="http://schemas.microsoft.com/office/drawing/2014/main" val="1233887601"/>
                        </a:ext>
                      </a:extLst>
                    </a:gridCol>
                    <a:gridCol w="1828800">
                      <a:extLst>
                        <a:ext uri="{9D8B030D-6E8A-4147-A177-3AD203B41FA5}">
                          <a16:colId xmlns:a16="http://schemas.microsoft.com/office/drawing/2014/main" val="1345867740"/>
                        </a:ext>
                      </a:extLst>
                    </a:gridCol>
                    <a:gridCol w="1614054">
                      <a:extLst>
                        <a:ext uri="{9D8B030D-6E8A-4147-A177-3AD203B41FA5}">
                          <a16:colId xmlns:a16="http://schemas.microsoft.com/office/drawing/2014/main" val="2820224612"/>
                        </a:ext>
                      </a:extLst>
                    </a:gridCol>
                  </a:tblGrid>
                  <a:tr h="396240">
                    <a:tc>
                      <a:txBody>
                        <a:bodyPr/>
                        <a:lstStyle/>
                        <a:p>
                          <a:pPr algn="l"/>
                          <a:r>
                            <a:rPr lang="en-US" sz="2000" b="0" i="1" dirty="0">
                              <a:solidFill>
                                <a:schemeClr val="tx1"/>
                              </a:solidFill>
                            </a:rPr>
                            <a:t>Initial concentration</a:t>
                          </a:r>
                          <a:r>
                            <a:rPr lang="en-US" sz="2000" b="0" i="1" baseline="0" dirty="0">
                              <a:solidFill>
                                <a:schemeClr val="tx1"/>
                              </a:solidFill>
                            </a:rPr>
                            <a:t> (</a:t>
                          </a:r>
                          <a:r>
                            <a:rPr lang="en-US" sz="2000" b="0" i="1" baseline="0" dirty="0" err="1">
                              <a:solidFill>
                                <a:schemeClr val="tx1"/>
                              </a:solidFill>
                            </a:rPr>
                            <a:t>atm</a:t>
                          </a:r>
                          <a:r>
                            <a:rPr lang="en-US" sz="2000" b="0" i="1" baseline="0" dirty="0">
                              <a:solidFill>
                                <a:schemeClr val="tx1"/>
                              </a:solidFill>
                            </a:rPr>
                            <a:t> ):</a:t>
                          </a:r>
                          <a:endParaRPr lang="en-US" sz="2000" b="0" i="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5.75</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5.75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tc>
                      <a:txBody>
                        <a:bodyPr/>
                        <a:lstStyle/>
                        <a:p>
                          <a:pPr algn="ctr"/>
                          <a:r>
                            <a:rPr lang="en-US" b="0" dirty="0">
                              <a:solidFill>
                                <a:schemeClr val="tx1"/>
                              </a:solidFill>
                            </a:rPr>
                            <a:t>0</a:t>
                          </a: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E8DA"/>
                        </a:solidFill>
                      </a:tcPr>
                    </a:tc>
                    <a:extLst>
                      <a:ext uri="{0D108BD9-81ED-4DB2-BD59-A6C34878D82A}">
                        <a16:rowId xmlns:a16="http://schemas.microsoft.com/office/drawing/2014/main" val="2338116361"/>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Change in concentration</a:t>
                          </a:r>
                          <a:r>
                            <a:rPr lang="en-US" sz="2000" i="1" baseline="0" dirty="0">
                              <a:solidFill>
                                <a:schemeClr val="tx1"/>
                              </a:solidFill>
                            </a:rPr>
                            <a:t> (</a:t>
                          </a:r>
                          <a:r>
                            <a:rPr lang="en-US" sz="2000" i="1" baseline="0" dirty="0" err="1">
                              <a:solidFill>
                                <a:schemeClr val="tx1"/>
                              </a:solidFill>
                            </a:rPr>
                            <a:t>atm</a:t>
                          </a:r>
                          <a:r>
                            <a:rPr lang="en-US" sz="2000" i="1" baseline="0" dirty="0">
                              <a:solidFill>
                                <a:schemeClr val="tx1"/>
                              </a:solidFill>
                            </a:rPr>
                            <a:t> ):</a:t>
                          </a:r>
                          <a:endParaRPr lang="en-US" sz="2000" i="1"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42586" t="-106061" r="-215209"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300333" t="-106061" r="-88667" b="-124242"/>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453208" t="-106061" r="-377" b="-124242"/>
                          </a:stretch>
                        </a:blipFill>
                      </a:tcPr>
                    </a:tc>
                    <a:extLst>
                      <a:ext uri="{0D108BD9-81ED-4DB2-BD59-A6C34878D82A}">
                        <a16:rowId xmlns:a16="http://schemas.microsoft.com/office/drawing/2014/main" val="3780669705"/>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solidFill>
                            </a:rPr>
                            <a:t>Equilibrium concentration</a:t>
                          </a:r>
                          <a:r>
                            <a:rPr lang="en-US" sz="2000" i="1" baseline="0" dirty="0">
                              <a:solidFill>
                                <a:schemeClr val="tx1"/>
                              </a:solidFill>
                            </a:rPr>
                            <a:t> (</a:t>
                          </a:r>
                          <a:r>
                            <a:rPr lang="en-US" sz="2000" i="1" baseline="0" dirty="0" err="1">
                              <a:solidFill>
                                <a:schemeClr val="tx1"/>
                              </a:solidFill>
                            </a:rPr>
                            <a:t>atm</a:t>
                          </a:r>
                          <a:r>
                            <a:rPr lang="en-US" sz="2000" i="1" baseline="0" dirty="0">
                              <a:solidFill>
                                <a:schemeClr val="tx1"/>
                              </a:solidFill>
                            </a:rPr>
                            <a:t>):</a:t>
                          </a:r>
                          <a:endParaRPr lang="en-US" sz="20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E8DA"/>
                        </a:solidFill>
                      </a:tcPr>
                    </a:tc>
                    <a:tc>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242586" t="-209231" r="-215209"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300333" t="-209231" r="-88667" b="-26154"/>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a:blip r:embed="rId3"/>
                          <a:stretch>
                            <a:fillRect l="-453208" t="-209231" r="-377" b="-26154"/>
                          </a:stretch>
                        </a:blipFill>
                      </a:tcPr>
                    </a:tc>
                    <a:extLst>
                      <a:ext uri="{0D108BD9-81ED-4DB2-BD59-A6C34878D82A}">
                        <a16:rowId xmlns:a16="http://schemas.microsoft.com/office/drawing/2014/main" val="795458659"/>
                      </a:ext>
                    </a:extLst>
                  </a:tr>
                </a:tbl>
              </a:graphicData>
            </a:graphic>
          </p:graphicFrame>
        </mc:Fallback>
      </mc:AlternateContent>
      <mc:AlternateContent xmlns:mc="http://schemas.openxmlformats.org/markup-compatibility/2006" xmlns:a14="http://schemas.microsoft.com/office/drawing/2010/main">
        <mc:Choice Requires="a14">
          <p:sp>
            <p:nvSpPr>
              <p:cNvPr id="17" name="Text Placeholder 16"/>
              <p:cNvSpPr>
                <a:spLocks noGrp="1"/>
              </p:cNvSpPr>
              <p:nvPr>
                <p:ph sz="quarter" idx="23"/>
              </p:nvPr>
            </p:nvSpPr>
            <p:spPr>
              <a:xfrm>
                <a:off x="0" y="3541870"/>
                <a:ext cx="8952701" cy="2438400"/>
              </a:xfrm>
            </p:spPr>
            <p:txBody>
              <a:bodyPr/>
              <a:lstStyle/>
              <a:p>
                <a:pPr marL="0" indent="0">
                  <a:buNone/>
                </a:pPr>
                <a:r>
                  <a:rPr lang="en-US" sz="2800" b="1" dirty="0">
                    <a:solidFill>
                      <a:srgbClr val="43638E"/>
                    </a:solidFill>
                  </a:rPr>
                  <a:t>Solution</a:t>
                </a:r>
                <a:endParaRPr lang="en-US" sz="2800" b="0" i="1" dirty="0">
                  <a:solidFill>
                    <a:srgbClr val="43638E"/>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54.3=</m:t>
                      </m:r>
                      <m:f>
                        <m:fPr>
                          <m:ctrlPr>
                            <a:rPr lang="en-US" sz="2800" b="0" i="1" smtClean="0">
                              <a:latin typeface="Cambria Math" panose="02040503050406030204" pitchFamily="18" charset="0"/>
                            </a:rPr>
                          </m:ctrlPr>
                        </m:fPr>
                        <m:num>
                          <m:sSup>
                            <m:sSupPr>
                              <m:ctrlPr>
                                <a:rPr lang="en-US" sz="2800" b="0" i="1" smtClean="0">
                                  <a:latin typeface="Cambria Math" panose="02040503050406030204" pitchFamily="18" charset="0"/>
                                </a:rPr>
                              </m:ctrlPr>
                            </m:sSupPr>
                            <m:e>
                              <m:d>
                                <m:dPr>
                                  <m:begChr m:val="["/>
                                  <m:endChr m:val="]"/>
                                  <m:ctrlPr>
                                    <a:rPr lang="en-US" sz="2800" b="0" i="1" smtClean="0">
                                      <a:latin typeface="Cambria Math" panose="02040503050406030204" pitchFamily="18" charset="0"/>
                                    </a:rPr>
                                  </m:ctrlPr>
                                </m:dPr>
                                <m:e>
                                  <m:r>
                                    <a:rPr lang="en-US" sz="2800" b="0" i="1" smtClean="0">
                                      <a:latin typeface="Cambria Math" panose="02040503050406030204" pitchFamily="18" charset="0"/>
                                    </a:rPr>
                                    <m:t>2</m:t>
                                  </m:r>
                                  <m:r>
                                    <a:rPr lang="en-US" sz="2800" b="0" i="1" smtClean="0">
                                      <a:latin typeface="Cambria Math" panose="02040503050406030204" pitchFamily="18" charset="0"/>
                                    </a:rPr>
                                    <m:t>𝑥</m:t>
                                  </m:r>
                                </m:e>
                              </m:d>
                            </m:e>
                            <m:sup>
                              <m:r>
                                <a:rPr lang="en-US" sz="2800" b="0" i="1" smtClean="0">
                                  <a:latin typeface="Cambria Math" panose="02040503050406030204" pitchFamily="18" charset="0"/>
                                </a:rPr>
                                <m:t>2</m:t>
                              </m:r>
                            </m:sup>
                          </m:sSup>
                        </m:num>
                        <m:den>
                          <m:sSup>
                            <m:sSupPr>
                              <m:ctrlPr>
                                <a:rPr lang="en-US" sz="2800" b="0" i="1" smtClean="0">
                                  <a:latin typeface="Cambria Math" panose="02040503050406030204" pitchFamily="18" charset="0"/>
                                </a:rPr>
                              </m:ctrlPr>
                            </m:sSupPr>
                            <m:e>
                              <m:d>
                                <m:dPr>
                                  <m:ctrlPr>
                                    <a:rPr lang="en-US" sz="2800" b="0" i="1" smtClean="0">
                                      <a:latin typeface="Cambria Math" panose="02040503050406030204" pitchFamily="18" charset="0"/>
                                    </a:rPr>
                                  </m:ctrlPr>
                                </m:dPr>
                                <m:e>
                                  <m:r>
                                    <a:rPr lang="en-US" sz="2800" b="0" i="1" smtClean="0">
                                      <a:latin typeface="Cambria Math" panose="02040503050406030204" pitchFamily="18" charset="0"/>
                                    </a:rPr>
                                    <m:t>5.75−</m:t>
                                  </m:r>
                                  <m:r>
                                    <a:rPr lang="en-US" sz="2800" b="0" i="1" smtClean="0">
                                      <a:latin typeface="Cambria Math" panose="02040503050406030204" pitchFamily="18" charset="0"/>
                                    </a:rPr>
                                    <m:t>𝑥</m:t>
                                  </m:r>
                                </m:e>
                              </m:d>
                            </m:e>
                            <m:sup>
                              <m:r>
                                <a:rPr lang="en-US" sz="2800" b="0" i="1" smtClean="0">
                                  <a:latin typeface="Cambria Math" panose="02040503050406030204" pitchFamily="18" charset="0"/>
                                </a:rPr>
                                <m:t>2</m:t>
                              </m:r>
                            </m:sup>
                          </m:sSup>
                        </m:den>
                      </m:f>
                    </m:oMath>
                  </m:oMathPara>
                </a14:m>
                <a:endParaRPr lang="en-US" sz="2800" b="0" dirty="0"/>
              </a:p>
              <a:p>
                <a:pPr marL="0" indent="0">
                  <a:buNone/>
                </a:pPr>
                <a14:m>
                  <m:oMathPara xmlns:m="http://schemas.openxmlformats.org/officeDocument/2006/math">
                    <m:oMathParaPr>
                      <m:jc m:val="centerGroup"/>
                    </m:oMathParaPr>
                    <m:oMath xmlns:m="http://schemas.openxmlformats.org/officeDocument/2006/math">
                      <m:rad>
                        <m:radPr>
                          <m:degHide m:val="on"/>
                          <m:ctrlPr>
                            <a:rPr lang="en-US" sz="2800" i="1" smtClean="0">
                              <a:latin typeface="Cambria Math" panose="02040503050406030204" pitchFamily="18" charset="0"/>
                            </a:rPr>
                          </m:ctrlPr>
                        </m:radPr>
                        <m:deg/>
                        <m:e>
                          <m:r>
                            <a:rPr lang="en-US" sz="2800" b="0" i="1" smtClean="0">
                              <a:latin typeface="Cambria Math" panose="02040503050406030204" pitchFamily="18" charset="0"/>
                            </a:rPr>
                            <m:t>54.3</m:t>
                          </m:r>
                        </m:e>
                      </m:ra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2</m:t>
                          </m:r>
                          <m:r>
                            <a:rPr lang="en-US" sz="2800" b="0" i="1" smtClean="0">
                              <a:latin typeface="Cambria Math" panose="02040503050406030204" pitchFamily="18" charset="0"/>
                            </a:rPr>
                            <m:t>𝑥</m:t>
                          </m:r>
                        </m:num>
                        <m:den>
                          <m:r>
                            <a:rPr lang="en-US" sz="2800" b="0" i="1" smtClean="0">
                              <a:latin typeface="Cambria Math" panose="02040503050406030204" pitchFamily="18" charset="0"/>
                            </a:rPr>
                            <m:t>5.75−</m:t>
                          </m:r>
                          <m:r>
                            <a:rPr lang="en-US" sz="2800" b="0" i="1" smtClean="0">
                              <a:latin typeface="Cambria Math" panose="02040503050406030204" pitchFamily="18" charset="0"/>
                            </a:rPr>
                            <m:t>𝑥</m:t>
                          </m:r>
                        </m:den>
                      </m:f>
                    </m:oMath>
                  </m:oMathPara>
                </a14:m>
                <a:endParaRPr lang="en-US" sz="2800" dirty="0"/>
              </a:p>
            </p:txBody>
          </p:sp>
        </mc:Choice>
        <mc:Fallback xmlns="">
          <p:sp>
            <p:nvSpPr>
              <p:cNvPr id="17" name="Text Placeholder 16"/>
              <p:cNvSpPr>
                <a:spLocks noGrp="1" noRot="1" noChangeAspect="1" noMove="1" noResize="1" noEditPoints="1" noAdjustHandles="1" noChangeArrowheads="1" noChangeShapeType="1" noTextEdit="1"/>
              </p:cNvSpPr>
              <p:nvPr>
                <p:ph sz="quarter" idx="23"/>
              </p:nvPr>
            </p:nvSpPr>
            <p:spPr>
              <a:xfrm>
                <a:off x="0" y="3541870"/>
                <a:ext cx="8952701" cy="2438400"/>
              </a:xfrm>
              <a:blipFill>
                <a:blip r:embed="rId4"/>
                <a:stretch>
                  <a:fillRect l="-1361" t="-2250"/>
                </a:stretch>
              </a:blipFill>
            </p:spPr>
            <p:txBody>
              <a:bodyPr/>
              <a:lstStyle/>
              <a:p>
                <a:r>
                  <a:rPr lang="en-US">
                    <a:noFill/>
                  </a:rPr>
                  <a:t> </a:t>
                </a:r>
              </a:p>
            </p:txBody>
          </p:sp>
        </mc:Fallback>
      </mc:AlternateContent>
    </p:spTree>
    <p:extLst>
      <p:ext uri="{BB962C8B-B14F-4D97-AF65-F5344CB8AC3E}">
        <p14:creationId xmlns:p14="http://schemas.microsoft.com/office/powerpoint/2010/main" val="12492792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33738" algn="l"/>
                <a:tab pos="3314700" algn="l"/>
                <a:tab pos="3484563" algn="l"/>
              </a:tabLst>
            </a:pPr>
            <a:r>
              <a:rPr lang="en-US" b="1" dirty="0">
                <a:solidFill>
                  <a:srgbClr val="FFF799"/>
                </a:solidFill>
              </a:rPr>
              <a:t>SAMPLE PROBLEM</a:t>
            </a:r>
            <a:r>
              <a:rPr lang="en-US" b="1" dirty="0">
                <a:solidFill>
                  <a:srgbClr val="FFFF00"/>
                </a:solidFill>
              </a:rPr>
              <a:t>	</a:t>
            </a:r>
            <a:r>
              <a:rPr lang="en-US" b="1" dirty="0">
                <a:solidFill>
                  <a:schemeClr val="bg1"/>
                </a:solidFill>
              </a:rPr>
              <a:t>15.11	Solution	</a:t>
            </a:r>
          </a:p>
        </p:txBody>
      </p:sp>
      <p:sp>
        <p:nvSpPr>
          <p:cNvPr id="16" name="Text Placeholder 15"/>
          <p:cNvSpPr>
            <a:spLocks noGrp="1"/>
          </p:cNvSpPr>
          <p:nvPr>
            <p:ph type="body" sz="quarter" idx="22"/>
          </p:nvPr>
        </p:nvSpPr>
        <p:spPr>
          <a:xfrm>
            <a:off x="0" y="952500"/>
            <a:ext cx="8929255" cy="495300"/>
          </a:xfrm>
        </p:spPr>
        <p:txBody>
          <a:bodyPr/>
          <a:lstStyle/>
          <a:p>
            <a:r>
              <a:rPr lang="en-US" b="1" dirty="0">
                <a:solidFill>
                  <a:srgbClr val="43638E"/>
                </a:solidFill>
              </a:rPr>
              <a:t>Solution</a:t>
            </a:r>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23"/>
              </p:nvPr>
            </p:nvSpPr>
            <p:spPr>
              <a:xfrm>
                <a:off x="0" y="1295400"/>
                <a:ext cx="9144000" cy="4724400"/>
              </a:xfrm>
            </p:spPr>
            <p:txBody>
              <a:bodyPr/>
              <a:lstStyle/>
              <a:p>
                <a:pPr indent="3605213">
                  <a:spcBef>
                    <a:spcPts val="0"/>
                  </a:spcBef>
                  <a:spcAft>
                    <a:spcPts val="1500"/>
                  </a:spcAft>
                  <a:tabLst>
                    <a:tab pos="2679700" algn="l"/>
                    <a:tab pos="3032125" algn="l"/>
                    <a:tab pos="3433763" algn="l"/>
                  </a:tabLst>
                </a:pPr>
                <a14:m>
                  <m:oMathPara xmlns:m="http://schemas.openxmlformats.org/officeDocument/2006/math">
                    <m:oMathParaPr>
                      <m:jc m:val="left"/>
                    </m:oMathParaPr>
                    <m:oMath xmlns:m="http://schemas.openxmlformats.org/officeDocument/2006/math">
                      <m:r>
                        <a:rPr lang="en-US" sz="2600" b="0" i="1" smtClean="0">
                          <a:latin typeface="Cambria Math" panose="02040503050406030204" pitchFamily="18" charset="0"/>
                        </a:rPr>
                        <m:t>7.369=</m:t>
                      </m:r>
                      <m:f>
                        <m:fPr>
                          <m:ctrlPr>
                            <a:rPr lang="en-US" sz="2600" b="0" i="1" smtClean="0">
                              <a:latin typeface="Cambria Math" panose="02040503050406030204" pitchFamily="18" charset="0"/>
                            </a:rPr>
                          </m:ctrlPr>
                        </m:fPr>
                        <m:num>
                          <m:r>
                            <a:rPr lang="en-US" sz="2600" b="0" i="1" smtClean="0">
                              <a:latin typeface="Cambria Math" panose="02040503050406030204" pitchFamily="18" charset="0"/>
                            </a:rPr>
                            <m:t>2</m:t>
                          </m:r>
                          <m:r>
                            <a:rPr lang="en-US" sz="2600" b="0" i="1" smtClean="0">
                              <a:latin typeface="Cambria Math" panose="02040503050406030204" pitchFamily="18" charset="0"/>
                            </a:rPr>
                            <m:t>𝑥</m:t>
                          </m:r>
                        </m:num>
                        <m:den>
                          <m:r>
                            <a:rPr lang="en-US" sz="2600" b="0" i="1" smtClean="0">
                              <a:latin typeface="Cambria Math" panose="02040503050406030204" pitchFamily="18" charset="0"/>
                            </a:rPr>
                            <m:t>5.75−</m:t>
                          </m:r>
                          <m:r>
                            <a:rPr lang="en-US" sz="2600" b="0" i="1" smtClean="0">
                              <a:latin typeface="Cambria Math" panose="02040503050406030204" pitchFamily="18" charset="0"/>
                            </a:rPr>
                            <m:t>𝑥</m:t>
                          </m:r>
                        </m:den>
                      </m:f>
                    </m:oMath>
                  </m:oMathPara>
                </a14:m>
                <a:endParaRPr lang="en-US" sz="2600" b="0" i="1" dirty="0">
                  <a:latin typeface="Cambria Math" panose="02040503050406030204" pitchFamily="18" charset="0"/>
                </a:endParaRPr>
              </a:p>
              <a:p>
                <a:pPr marL="2005013" indent="2566988">
                  <a:spcBef>
                    <a:spcPts val="0"/>
                  </a:spcBef>
                  <a:spcAft>
                    <a:spcPts val="1000"/>
                  </a:spcAft>
                  <a:tabLst>
                    <a:tab pos="2338388" algn="l"/>
                    <a:tab pos="3032125" algn="l"/>
                    <a:tab pos="3433763" algn="l"/>
                  </a:tabLst>
                </a:pPr>
                <a14:m>
                  <m:oMathPara xmlns:m="http://schemas.openxmlformats.org/officeDocument/2006/math">
                    <m:oMathParaPr>
                      <m:jc m:val="left"/>
                    </m:oMathParaPr>
                    <m:oMath xmlns:m="http://schemas.openxmlformats.org/officeDocument/2006/math">
                      <m:r>
                        <a:rPr lang="en-US" sz="2600" i="1">
                          <a:latin typeface="Cambria Math" panose="02040503050406030204" pitchFamily="18" charset="0"/>
                        </a:rPr>
                        <m:t>7.369</m:t>
                      </m:r>
                      <m:d>
                        <m:dPr>
                          <m:ctrlPr>
                            <a:rPr lang="en-US" sz="2600" i="1">
                              <a:latin typeface="Cambria Math" panose="02040503050406030204" pitchFamily="18" charset="0"/>
                            </a:rPr>
                          </m:ctrlPr>
                        </m:dPr>
                        <m:e>
                          <m:r>
                            <a:rPr lang="en-US" sz="2600" i="1">
                              <a:latin typeface="Cambria Math" panose="02040503050406030204" pitchFamily="18" charset="0"/>
                            </a:rPr>
                            <m:t>5.75−</m:t>
                          </m:r>
                          <m:r>
                            <a:rPr lang="en-US" sz="2600" i="1">
                              <a:latin typeface="Cambria Math" panose="02040503050406030204" pitchFamily="18" charset="0"/>
                            </a:rPr>
                            <m:t>𝑥</m:t>
                          </m:r>
                        </m:e>
                      </m:d>
                      <m:r>
                        <a:rPr lang="en-US" sz="2600" i="1">
                          <a:latin typeface="Cambria Math" panose="02040503050406030204" pitchFamily="18" charset="0"/>
                        </a:rPr>
                        <m:t>=2</m:t>
                      </m:r>
                      <m:r>
                        <a:rPr lang="en-US" sz="2600" i="1">
                          <a:latin typeface="Cambria Math" panose="02040503050406030204" pitchFamily="18" charset="0"/>
                        </a:rPr>
                        <m:t>𝑥</m:t>
                      </m:r>
                    </m:oMath>
                  </m:oMathPara>
                </a14:m>
                <a:endParaRPr lang="en-US" sz="2600" i="1" dirty="0">
                  <a:latin typeface="Cambria Math" panose="02040503050406030204" pitchFamily="18" charset="0"/>
                </a:endParaRPr>
              </a:p>
              <a:p>
                <a:pPr marL="2233613" indent="-2233613">
                  <a:spcBef>
                    <a:spcPts val="0"/>
                  </a:spcBef>
                  <a:spcAft>
                    <a:spcPts val="1000"/>
                  </a:spcAft>
                  <a:tabLst>
                    <a:tab pos="2338388" algn="l"/>
                    <a:tab pos="2795588" algn="l"/>
                    <a:tab pos="3433763" algn="l"/>
                  </a:tabLst>
                </a:pPr>
                <a14:m>
                  <m:oMathPara xmlns:m="http://schemas.openxmlformats.org/officeDocument/2006/math">
                    <m:oMathParaPr>
                      <m:jc m:val="left"/>
                    </m:oMathParaPr>
                    <m:oMath xmlns:m="http://schemas.openxmlformats.org/officeDocument/2006/math">
                      <m:r>
                        <a:rPr lang="en-US" sz="2600" i="1">
                          <a:latin typeface="Cambria Math" panose="02040503050406030204" pitchFamily="18" charset="0"/>
                        </a:rPr>
                        <m:t>42.37−7369</m:t>
                      </m:r>
                      <m:r>
                        <a:rPr lang="en-US" sz="2600" i="1">
                          <a:latin typeface="Cambria Math" panose="02040503050406030204" pitchFamily="18" charset="0"/>
                        </a:rPr>
                        <m:t>𝑥</m:t>
                      </m:r>
                      <m:r>
                        <a:rPr lang="en-US" sz="2600" i="1">
                          <a:latin typeface="Cambria Math" panose="02040503050406030204" pitchFamily="18" charset="0"/>
                        </a:rPr>
                        <m:t>=2</m:t>
                      </m:r>
                      <m:r>
                        <a:rPr lang="en-US" sz="2600" i="1">
                          <a:latin typeface="Cambria Math" panose="02040503050406030204" pitchFamily="18" charset="0"/>
                        </a:rPr>
                        <m:t>𝑥</m:t>
                      </m:r>
                    </m:oMath>
                  </m:oMathPara>
                </a14:m>
                <a:endParaRPr lang="en-US" sz="2600" i="1" dirty="0">
                  <a:latin typeface="Cambria Math" panose="02040503050406030204" pitchFamily="18" charset="0"/>
                </a:endParaRPr>
              </a:p>
              <a:p>
                <a:pPr marL="3605213" indent="-3481388">
                  <a:spcBef>
                    <a:spcPts val="0"/>
                  </a:spcBef>
                  <a:spcAft>
                    <a:spcPts val="1000"/>
                  </a:spcAft>
                  <a:tabLst>
                    <a:tab pos="1941513" algn="l"/>
                    <a:tab pos="2230438" algn="l"/>
                  </a:tabLst>
                </a:pPr>
                <a14:m>
                  <m:oMathPara xmlns:m="http://schemas.openxmlformats.org/officeDocument/2006/math">
                    <m:oMathParaPr>
                      <m:jc m:val="left"/>
                    </m:oMathParaPr>
                    <m:oMath xmlns:m="http://schemas.openxmlformats.org/officeDocument/2006/math">
                      <m:r>
                        <a:rPr lang="en-US" sz="2600" i="1">
                          <a:latin typeface="Cambria Math" panose="02040503050406030204" pitchFamily="18" charset="0"/>
                        </a:rPr>
                        <m:t>42.37=9.369</m:t>
                      </m:r>
                      <m:r>
                        <a:rPr lang="en-US" sz="2600" i="1">
                          <a:latin typeface="Cambria Math" panose="02040503050406030204" pitchFamily="18" charset="0"/>
                        </a:rPr>
                        <m:t>𝑥</m:t>
                      </m:r>
                    </m:oMath>
                  </m:oMathPara>
                </a14:m>
                <a:endParaRPr lang="en-US" sz="2600" i="1" dirty="0">
                  <a:latin typeface="Cambria Math" panose="02040503050406030204" pitchFamily="18" charset="0"/>
                </a:endParaRPr>
              </a:p>
              <a:p>
                <a:pPr marL="4395788" indent="-157163">
                  <a:spcBef>
                    <a:spcPts val="0"/>
                  </a:spcBef>
                  <a:spcAft>
                    <a:spcPts val="2500"/>
                  </a:spcAft>
                  <a:tabLst>
                    <a:tab pos="1941513" algn="l"/>
                    <a:tab pos="2230438" algn="l"/>
                  </a:tabLst>
                </a:pPr>
                <a14:m>
                  <m:oMath xmlns:m="http://schemas.openxmlformats.org/officeDocument/2006/math">
                    <m:r>
                      <a:rPr lang="en-US" sz="2600" i="1">
                        <a:latin typeface="Cambria Math" panose="02040503050406030204" pitchFamily="18" charset="0"/>
                      </a:rPr>
                      <m:t>𝑥</m:t>
                    </m:r>
                    <m:r>
                      <a:rPr lang="en-US" sz="2600" i="1">
                        <a:latin typeface="Cambria Math" panose="02040503050406030204" pitchFamily="18" charset="0"/>
                      </a:rPr>
                      <m:t>=4.52</m:t>
                    </m:r>
                  </m:oMath>
                </a14:m>
                <a:r>
                  <a:rPr lang="en-US" sz="2600" b="0" dirty="0"/>
                  <a:t>	</a:t>
                </a:r>
              </a:p>
              <a:p>
                <a:pPr defTabSz="1196975">
                  <a:spcBef>
                    <a:spcPts val="0"/>
                  </a:spcBef>
                  <a:spcAft>
                    <a:spcPts val="2000"/>
                  </a:spcAft>
                  <a:tabLst>
                    <a:tab pos="2967038" algn="l"/>
                    <a:tab pos="4348163" algn="l"/>
                    <a:tab pos="4459288" algn="l"/>
                    <a:tab pos="4572000" algn="l"/>
                  </a:tabLs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𝑃</m:t>
                          </m:r>
                        </m:e>
                        <m: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I</m:t>
                              </m:r>
                            </m:e>
                            <m:sub>
                              <m:r>
                                <a:rPr lang="en-US" b="0" i="0" smtClean="0">
                                  <a:latin typeface="Cambria Math" panose="02040503050406030204" pitchFamily="18" charset="0"/>
                                </a:rPr>
                                <m:t>2</m:t>
                              </m:r>
                            </m:sub>
                          </m:sSub>
                        </m:sub>
                      </m:sSub>
                      <m:r>
                        <a:rPr lang="en-US" b="0" i="0" smtClean="0">
                          <a:latin typeface="Cambria Math" panose="02040503050406030204" pitchFamily="18" charset="0"/>
                        </a:rPr>
                        <m:t>=5.75−4.52=1.23 </m:t>
                      </m:r>
                      <m:r>
                        <m:rPr>
                          <m:sty m:val="p"/>
                        </m:rPr>
                        <a:rPr lang="en-US" b="0" i="0" smtClean="0">
                          <a:latin typeface="Cambria Math" panose="02040503050406030204" pitchFamily="18" charset="0"/>
                        </a:rPr>
                        <m:t>atm</m:t>
                      </m:r>
                      <m:r>
                        <a:rPr lang="en-US" b="0" i="0" smtClean="0">
                          <a:latin typeface="Cambria Math" panose="02040503050406030204" pitchFamily="18" charset="0"/>
                        </a:rPr>
                        <m:t>,</m:t>
                      </m:r>
                      <m:r>
                        <m:rPr>
                          <m:sty m:val="p"/>
                        </m:rPr>
                        <a:rPr lang="en-US" b="0" i="0" smtClean="0">
                          <a:latin typeface="Cambria Math" panose="02040503050406030204" pitchFamily="18" charset="0"/>
                        </a:rPr>
                        <m:t>and</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m:rPr>
                              <m:sty m:val="p"/>
                            </m:rPr>
                            <a:rPr lang="en-US" b="0" i="0" smtClean="0">
                              <a:latin typeface="Cambria Math" panose="02040503050406030204" pitchFamily="18" charset="0"/>
                            </a:rPr>
                            <m:t>HI</m:t>
                          </m:r>
                        </m:sub>
                      </m:sSub>
                      <m:r>
                        <a:rPr lang="en-US" b="0" i="0" smtClean="0">
                          <a:latin typeface="Cambria Math" panose="02040503050406030204" pitchFamily="18" charset="0"/>
                        </a:rPr>
                        <m:t>=9.04 </m:t>
                      </m:r>
                      <m:r>
                        <m:rPr>
                          <m:sty m:val="p"/>
                        </m:rPr>
                        <a:rPr lang="en-US" b="0" i="0" smtClean="0">
                          <a:latin typeface="Cambria Math" panose="02040503050406030204" pitchFamily="18" charset="0"/>
                        </a:rPr>
                        <m:t>atm</m:t>
                      </m:r>
                    </m:oMath>
                  </m:oMathPara>
                </a14:m>
                <a:endParaRPr lang="en-US" dirty="0"/>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3"/>
              </p:nvPr>
            </p:nvSpPr>
            <p:spPr>
              <a:xfrm>
                <a:off x="0" y="1295400"/>
                <a:ext cx="9144000" cy="4724400"/>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850273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0" y="0"/>
            <a:ext cx="9067800" cy="457200"/>
          </a:xfrm>
        </p:spPr>
        <p:txBody>
          <a:bodyPr/>
          <a:lstStyle/>
          <a:p>
            <a:pPr defTabSz="714375"/>
            <a:r>
              <a:rPr lang="en-US" dirty="0">
                <a:solidFill>
                  <a:schemeClr val="bg1"/>
                </a:solidFill>
              </a:rPr>
              <a:t>15.4</a:t>
            </a:r>
            <a:r>
              <a:rPr lang="en-US" dirty="0"/>
              <a:t>	</a:t>
            </a:r>
            <a:r>
              <a:rPr lang="en-US" dirty="0">
                <a:latin typeface="Calibri"/>
              </a:rPr>
              <a:t>Factors That Affect Chemical Equilibrium</a:t>
            </a:r>
            <a:endParaRPr lang="en-US" dirty="0"/>
          </a:p>
        </p:txBody>
      </p:sp>
      <p:sp>
        <p:nvSpPr>
          <p:cNvPr id="2" name="Content Placeholder 1"/>
          <p:cNvSpPr>
            <a:spLocks noGrp="1"/>
          </p:cNvSpPr>
          <p:nvPr>
            <p:ph sz="quarter" idx="12"/>
          </p:nvPr>
        </p:nvSpPr>
        <p:spPr>
          <a:xfrm>
            <a:off x="2819400" y="1219200"/>
            <a:ext cx="3429001" cy="762000"/>
          </a:xfrm>
        </p:spPr>
        <p:txBody>
          <a:bodyPr/>
          <a:lstStyle/>
          <a:p>
            <a:pPr algn="ctr"/>
            <a:r>
              <a:rPr lang="en-US" b="1" dirty="0">
                <a:solidFill>
                  <a:srgbClr val="4F74A7"/>
                </a:solidFill>
              </a:rPr>
              <a:t>Topics</a:t>
            </a:r>
          </a:p>
        </p:txBody>
      </p:sp>
      <p:sp>
        <p:nvSpPr>
          <p:cNvPr id="16" name="Content Placeholder 15"/>
          <p:cNvSpPr>
            <a:spLocks noGrp="1"/>
          </p:cNvSpPr>
          <p:nvPr>
            <p:ph sz="quarter" idx="11"/>
          </p:nvPr>
        </p:nvSpPr>
        <p:spPr>
          <a:xfrm>
            <a:off x="1828800" y="1828800"/>
            <a:ext cx="5562600" cy="2514600"/>
          </a:xfrm>
        </p:spPr>
        <p:txBody>
          <a:bodyPr/>
          <a:lstStyle/>
          <a:p>
            <a:pPr fontAlgn="t">
              <a:spcBef>
                <a:spcPts val="0"/>
              </a:spcBef>
            </a:pPr>
            <a:r>
              <a:rPr lang="en-US" dirty="0"/>
              <a:t>Addition or Removal of a Substance</a:t>
            </a:r>
          </a:p>
          <a:p>
            <a:pPr fontAlgn="t">
              <a:spcBef>
                <a:spcPts val="0"/>
              </a:spcBef>
            </a:pPr>
            <a:r>
              <a:rPr lang="en-US" dirty="0"/>
              <a:t>Changes in Volume and Pressure</a:t>
            </a:r>
          </a:p>
          <a:p>
            <a:pPr>
              <a:spcBef>
                <a:spcPts val="0"/>
              </a:spcBef>
            </a:pPr>
            <a:r>
              <a:rPr lang="en-US" dirty="0"/>
              <a:t>Changes in Temperature</a:t>
            </a:r>
          </a:p>
          <a:p>
            <a:pPr>
              <a:spcBef>
                <a:spcPts val="0"/>
              </a:spcBef>
            </a:pPr>
            <a:r>
              <a:rPr lang="en-US" dirty="0"/>
              <a:t>Catalysis</a:t>
            </a:r>
          </a:p>
        </p:txBody>
      </p:sp>
    </p:spTree>
    <p:extLst>
      <p:ext uri="{BB962C8B-B14F-4D97-AF65-F5344CB8AC3E}">
        <p14:creationId xmlns:p14="http://schemas.microsoft.com/office/powerpoint/2010/main" val="13849738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(1)</a:t>
            </a:r>
            <a:endParaRPr lang="en-US" dirty="0"/>
          </a:p>
        </p:txBody>
      </p:sp>
      <p:sp>
        <p:nvSpPr>
          <p:cNvPr id="16" name="Text Placeholder 15"/>
          <p:cNvSpPr>
            <a:spLocks noGrp="1"/>
          </p:cNvSpPr>
          <p:nvPr>
            <p:ph type="body" sz="quarter" idx="22"/>
          </p:nvPr>
        </p:nvSpPr>
        <p:spPr>
          <a:xfrm>
            <a:off x="23191" y="1000759"/>
            <a:ext cx="9120809" cy="609601"/>
          </a:xfrm>
        </p:spPr>
        <p:txBody>
          <a:bodyPr/>
          <a:lstStyle/>
          <a:p>
            <a:r>
              <a:rPr lang="en-US" dirty="0"/>
              <a:t>Le Châtelier’s Principle</a:t>
            </a:r>
            <a:endParaRPr lang="en-US" dirty="0">
              <a:latin typeface="Calibri"/>
            </a:endParaRPr>
          </a:p>
        </p:txBody>
      </p:sp>
      <p:sp>
        <p:nvSpPr>
          <p:cNvPr id="17" name="Content Placeholder 16"/>
          <p:cNvSpPr>
            <a:spLocks noGrp="1"/>
          </p:cNvSpPr>
          <p:nvPr>
            <p:ph sz="quarter" idx="24"/>
          </p:nvPr>
        </p:nvSpPr>
        <p:spPr>
          <a:xfrm>
            <a:off x="0" y="1524000"/>
            <a:ext cx="9120810" cy="4953000"/>
          </a:xfrm>
        </p:spPr>
        <p:txBody>
          <a:bodyPr/>
          <a:lstStyle/>
          <a:p>
            <a:pPr>
              <a:spcBef>
                <a:spcPts val="0"/>
              </a:spcBef>
              <a:spcAft>
                <a:spcPts val="2400"/>
              </a:spcAft>
            </a:pPr>
            <a:r>
              <a:rPr lang="en-US" b="1" i="1" dirty="0"/>
              <a:t>Le Châtelier’s principle </a:t>
            </a:r>
            <a:r>
              <a:rPr lang="en-US" dirty="0"/>
              <a:t>states that when a </a:t>
            </a:r>
            <a:r>
              <a:rPr lang="en-US" i="1" dirty="0"/>
              <a:t>stress </a:t>
            </a:r>
            <a:r>
              <a:rPr lang="en-US" dirty="0"/>
              <a:t>is applied to a system at equilibrium, the system will respond by </a:t>
            </a:r>
            <a:r>
              <a:rPr lang="en-US" i="1" dirty="0"/>
              <a:t>shifting </a:t>
            </a:r>
            <a:r>
              <a:rPr lang="en-US" dirty="0"/>
              <a:t>in the direction that minimizes the effect of the stress. </a:t>
            </a:r>
          </a:p>
          <a:p>
            <a:pPr>
              <a:spcBef>
                <a:spcPts val="0"/>
              </a:spcBef>
            </a:pPr>
            <a:r>
              <a:rPr lang="en-US" dirty="0"/>
              <a:t>In this context, “stress” refers to a disturbance of the system at equilibrium by any of the following means: </a:t>
            </a:r>
          </a:p>
          <a:p>
            <a:pPr indent="-457200">
              <a:spcBef>
                <a:spcPts val="0"/>
              </a:spcBef>
              <a:buFont typeface="Arial" pitchFamily="34" charset="0"/>
              <a:buChar char="•"/>
            </a:pPr>
            <a:r>
              <a:rPr lang="en-US" sz="2600" dirty="0"/>
              <a:t>The addition of a reactant or product </a:t>
            </a:r>
          </a:p>
          <a:p>
            <a:pPr marL="457200" indent="-457200">
              <a:spcBef>
                <a:spcPts val="0"/>
              </a:spcBef>
              <a:buFont typeface="Arial" pitchFamily="34" charset="0"/>
              <a:buChar char="•"/>
            </a:pPr>
            <a:r>
              <a:rPr lang="en-US" sz="2600" dirty="0"/>
              <a:t>The removal of a reactant or product </a:t>
            </a:r>
          </a:p>
          <a:p>
            <a:pPr marL="457200" indent="-457200">
              <a:spcBef>
                <a:spcPts val="0"/>
              </a:spcBef>
              <a:buFont typeface="Arial" pitchFamily="34" charset="0"/>
              <a:buChar char="•"/>
            </a:pPr>
            <a:r>
              <a:rPr lang="en-US" sz="2600" dirty="0"/>
              <a:t>A change in volume of the system, resulting in a change in concentration or partial pressure of the reactants and products </a:t>
            </a:r>
          </a:p>
          <a:p>
            <a:pPr marL="457200" indent="-457200">
              <a:spcBef>
                <a:spcPts val="0"/>
              </a:spcBef>
              <a:buFont typeface="Arial" pitchFamily="34" charset="0"/>
              <a:buChar char="•"/>
            </a:pPr>
            <a:r>
              <a:rPr lang="en-US" sz="2600" dirty="0"/>
              <a:t>A change in temperature </a:t>
            </a:r>
          </a:p>
        </p:txBody>
      </p:sp>
    </p:spTree>
    <p:extLst>
      <p:ext uri="{BB962C8B-B14F-4D97-AF65-F5344CB8AC3E}">
        <p14:creationId xmlns:p14="http://schemas.microsoft.com/office/powerpoint/2010/main" val="40314329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(2)</a:t>
            </a:r>
            <a:endParaRPr lang="en-US" dirty="0"/>
          </a:p>
        </p:txBody>
      </p:sp>
      <p:sp>
        <p:nvSpPr>
          <p:cNvPr id="16" name="Text Placeholder 15"/>
          <p:cNvSpPr>
            <a:spLocks noGrp="1"/>
          </p:cNvSpPr>
          <p:nvPr>
            <p:ph type="body" sz="quarter" idx="22"/>
          </p:nvPr>
        </p:nvSpPr>
        <p:spPr/>
        <p:txBody>
          <a:bodyPr/>
          <a:lstStyle/>
          <a:p>
            <a:r>
              <a:rPr lang="en-US" dirty="0"/>
              <a:t>Le Châtelier’s Principle</a:t>
            </a:r>
          </a:p>
        </p:txBody>
      </p:sp>
      <p:sp>
        <p:nvSpPr>
          <p:cNvPr id="17" name="Content Placeholder 16"/>
          <p:cNvSpPr>
            <a:spLocks noGrp="1"/>
          </p:cNvSpPr>
          <p:nvPr>
            <p:ph sz="quarter" idx="24"/>
          </p:nvPr>
        </p:nvSpPr>
        <p:spPr>
          <a:xfrm>
            <a:off x="-14910" y="1676400"/>
            <a:ext cx="9120810" cy="1897201"/>
          </a:xfrm>
        </p:spPr>
        <p:txBody>
          <a:bodyPr/>
          <a:lstStyle/>
          <a:p>
            <a:r>
              <a:rPr lang="en-US" dirty="0"/>
              <a:t>“Shifting” refers to the occurrence of either the forward or reverse reaction such that the effect of the stress is partially offset as the system reestablishes equilibrium. </a:t>
            </a:r>
            <a:endParaRPr lang="en-US" sz="2600" dirty="0">
              <a:solidFill>
                <a:prstClr val="black"/>
              </a:solidFill>
            </a:endParaRPr>
          </a:p>
        </p:txBody>
      </p:sp>
    </p:spTree>
    <p:extLst>
      <p:ext uri="{BB962C8B-B14F-4D97-AF65-F5344CB8AC3E}">
        <p14:creationId xmlns:p14="http://schemas.microsoft.com/office/powerpoint/2010/main" val="850446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0"/>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(3)</a:t>
            </a:r>
            <a:endParaRPr lang="en-US" dirty="0"/>
          </a:p>
        </p:txBody>
      </p:sp>
      <p:sp>
        <p:nvSpPr>
          <p:cNvPr id="16" name="Text Placeholder 15"/>
          <p:cNvSpPr>
            <a:spLocks noGrp="1"/>
          </p:cNvSpPr>
          <p:nvPr>
            <p:ph type="body" sz="quarter" idx="22"/>
          </p:nvPr>
        </p:nvSpPr>
        <p:spPr>
          <a:xfrm>
            <a:off x="23191" y="1043654"/>
            <a:ext cx="9120809" cy="609601"/>
          </a:xfrm>
        </p:spPr>
        <p:txBody>
          <a:bodyPr/>
          <a:lstStyle/>
          <a:p>
            <a:r>
              <a:rPr lang="en-US" dirty="0">
                <a:latin typeface="Calibri"/>
              </a:rPr>
              <a:t>Addition or Removal of a Substance</a:t>
            </a:r>
          </a:p>
        </p:txBody>
      </p:sp>
      <mc:AlternateContent xmlns:mc="http://schemas.openxmlformats.org/markup-compatibility/2006" xmlns:a14="http://schemas.microsoft.com/office/drawing/2010/main">
        <mc:Choice Requires="a14">
          <p:sp>
            <p:nvSpPr>
              <p:cNvPr id="17" name="Content Placeholder 16"/>
              <p:cNvSpPr>
                <a:spLocks noGrp="1"/>
              </p:cNvSpPr>
              <p:nvPr>
                <p:ph sz="quarter" idx="24"/>
              </p:nvPr>
            </p:nvSpPr>
            <p:spPr>
              <a:xfrm>
                <a:off x="55847" y="1658698"/>
                <a:ext cx="9120810" cy="4894502"/>
              </a:xfrm>
            </p:spPr>
            <p:txBody>
              <a:bodyPr/>
              <a:lstStyle/>
              <a:p>
                <a:pPr>
                  <a:spcBef>
                    <a:spcPts val="0"/>
                  </a:spcBef>
                  <a:spcAft>
                    <a:spcPts val="20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0" smtClean="0">
                              <a:latin typeface="Cambria Math" panose="02040503050406030204" pitchFamily="18" charset="0"/>
                            </a:rPr>
                            <m:t>3</m:t>
                          </m:r>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NH</m:t>
                          </m:r>
                        </m:e>
                        <m:sub>
                          <m:r>
                            <a:rPr lang="en-US" b="0" i="0" smtClean="0">
                              <a:latin typeface="Cambria Math" panose="02040503050406030204" pitchFamily="18" charset="0"/>
                              <a:ea typeface="Cambria Math" panose="02040503050406030204" pitchFamily="18" charset="0"/>
                            </a:rPr>
                            <m:t>3</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b="0" dirty="0">
                  <a:ea typeface="Cambria Math" panose="02040503050406030204" pitchFamily="18" charset="0"/>
                </a:endParaRPr>
              </a:p>
              <a:p>
                <a:pPr>
                  <a:spcBef>
                    <a:spcPts val="0"/>
                  </a:spcBef>
                  <a:spcAft>
                    <a:spcPts val="3000"/>
                  </a:spcAft>
                </a:pPr>
                <a14:m>
                  <m:oMath xmlns:m="http://schemas.openxmlformats.org/officeDocument/2006/math">
                    <m:d>
                      <m:dPr>
                        <m:begChr m:val="["/>
                        <m:endChr m:val="]"/>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e>
                    </m:d>
                    <m:r>
                      <a:rPr lang="en-US" b="0" i="1" smtClean="0">
                        <a:latin typeface="Cambria Math" panose="02040503050406030204" pitchFamily="18" charset="0"/>
                      </a:rPr>
                      <m:t>=2.05 </m:t>
                    </m:r>
                    <m:r>
                      <a:rPr lang="en-US" b="0" i="1" smtClean="0">
                        <a:latin typeface="Cambria Math" panose="02040503050406030204" pitchFamily="18" charset="0"/>
                      </a:rPr>
                      <m:t>𝑀</m:t>
                    </m:r>
                  </m:oMath>
                </a14:m>
                <a:r>
                  <a:rPr lang="en-US" b="0" i="1" dirty="0">
                    <a:latin typeface="Cambria Math" panose="02040503050406030204" pitchFamily="18" charset="0"/>
                  </a:rPr>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i="1">
                                <a:latin typeface="Cambria Math" panose="02040503050406030204" pitchFamily="18" charset="0"/>
                              </a:rPr>
                              <m:t>2</m:t>
                            </m:r>
                          </m:sub>
                        </m:sSub>
                      </m:e>
                    </m:d>
                    <m:r>
                      <a:rPr lang="en-US" i="1">
                        <a:latin typeface="Cambria Math" panose="02040503050406030204" pitchFamily="18" charset="0"/>
                      </a:rPr>
                      <m:t>=1.56 </m:t>
                    </m:r>
                    <m:r>
                      <a:rPr lang="en-US" i="1">
                        <a:latin typeface="Cambria Math" panose="02040503050406030204" pitchFamily="18" charset="0"/>
                      </a:rPr>
                      <m:t>𝑀</m:t>
                    </m:r>
                  </m:oMath>
                </a14:m>
                <a:r>
                  <a:rPr lang="en-US" i="1" dirty="0">
                    <a:latin typeface="Cambria Math" panose="02040503050406030204" pitchFamily="18" charset="0"/>
                  </a:rPr>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a:latin typeface="Cambria Math" panose="02040503050406030204" pitchFamily="18" charset="0"/>
                              </a:rPr>
                              <m:t>NH</m:t>
                            </m:r>
                          </m:e>
                          <m:sub>
                            <m:r>
                              <a:rPr lang="en-US" i="1">
                                <a:latin typeface="Cambria Math" panose="02040503050406030204" pitchFamily="18" charset="0"/>
                              </a:rPr>
                              <m:t>3</m:t>
                            </m:r>
                          </m:sub>
                        </m:sSub>
                      </m:e>
                    </m:d>
                    <m:r>
                      <a:rPr lang="en-US" i="1">
                        <a:latin typeface="Cambria Math" panose="02040503050406030204" pitchFamily="18" charset="0"/>
                      </a:rPr>
                      <m:t>=1.52 </m:t>
                    </m:r>
                    <m:r>
                      <a:rPr lang="en-US" i="1">
                        <a:latin typeface="Cambria Math" panose="02040503050406030204" pitchFamily="18" charset="0"/>
                      </a:rPr>
                      <m:t>𝑀</m:t>
                    </m:r>
                  </m:oMath>
                </a14:m>
                <a:endParaRPr lang="en-US" i="1" dirty="0">
                  <a:latin typeface="Cambria Math" panose="02040503050406030204" pitchFamily="18" charset="0"/>
                </a:endParaRPr>
              </a:p>
              <a:p>
                <a:pPr>
                  <a:spcBef>
                    <a:spcPts val="0"/>
                  </a:spcBef>
                  <a:spcAft>
                    <a:spcPts val="3500"/>
                  </a:spcAft>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NH</m:t>
                                      </m:r>
                                    </m:e>
                                    <m:sub>
                                      <m:r>
                                        <a:rPr lang="en-US" b="0" i="0" smtClean="0">
                                          <a:latin typeface="Cambria Math" panose="02040503050406030204" pitchFamily="18" charset="0"/>
                                        </a:rPr>
                                        <m:t>3</m:t>
                                      </m:r>
                                    </m:sub>
                                  </m:sSub>
                                </m:e>
                              </m:d>
                            </m:e>
                            <m:sup>
                              <m:r>
                                <a:rPr lang="en-US" b="0" i="0" smtClean="0">
                                  <a:latin typeface="Cambria Math" panose="02040503050406030204" pitchFamily="18" charset="0"/>
                                </a:rPr>
                                <m:t>2</m:t>
                              </m:r>
                            </m:sup>
                          </m:sSup>
                        </m:num>
                        <m:den>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e>
                          </m:d>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e>
                              </m:d>
                            </m:e>
                            <m:sup>
                              <m:r>
                                <a:rPr lang="en-US" b="0" i="0" smtClean="0">
                                  <a:latin typeface="Cambria Math" panose="02040503050406030204" pitchFamily="18" charset="0"/>
                                </a:rPr>
                                <m:t>3</m:t>
                              </m:r>
                            </m:sup>
                          </m:sSup>
                        </m:den>
                      </m:f>
                      <m:r>
                        <a:rPr lang="en-US" b="0" i="0"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0" smtClean="0">
                                      <a:latin typeface="Cambria Math" panose="02040503050406030204" pitchFamily="18" charset="0"/>
                                    </a:rPr>
                                    <m:t>1.52</m:t>
                                  </m:r>
                                </m:e>
                              </m:d>
                            </m:e>
                            <m:sup>
                              <m:r>
                                <a:rPr lang="en-US" b="0" i="0" smtClean="0">
                                  <a:latin typeface="Cambria Math" panose="02040503050406030204" pitchFamily="18" charset="0"/>
                                </a:rPr>
                                <m:t>2</m:t>
                              </m:r>
                            </m:sup>
                          </m:sSup>
                        </m:num>
                        <m:den>
                          <m:d>
                            <m:dPr>
                              <m:ctrlPr>
                                <a:rPr lang="en-US" b="0" i="1" smtClean="0">
                                  <a:latin typeface="Cambria Math" panose="02040503050406030204" pitchFamily="18" charset="0"/>
                                </a:rPr>
                              </m:ctrlPr>
                            </m:dPr>
                            <m:e>
                              <m:r>
                                <a:rPr lang="en-US" b="0" i="0" smtClean="0">
                                  <a:latin typeface="Cambria Math" panose="02040503050406030204" pitchFamily="18" charset="0"/>
                                </a:rPr>
                                <m:t>2.05</m:t>
                              </m:r>
                            </m:e>
                          </m:d>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0" smtClean="0">
                                      <a:latin typeface="Cambria Math" panose="02040503050406030204" pitchFamily="18" charset="0"/>
                                    </a:rPr>
                                    <m:t>1.56</m:t>
                                  </m:r>
                                </m:e>
                              </m:d>
                            </m:e>
                            <m:sup>
                              <m:r>
                                <a:rPr lang="en-US" b="0" i="0" smtClean="0">
                                  <a:latin typeface="Cambria Math" panose="02040503050406030204" pitchFamily="18" charset="0"/>
                                </a:rPr>
                                <m:t>3</m:t>
                              </m:r>
                            </m:sup>
                          </m:sSup>
                        </m:den>
                      </m:f>
                      <m:r>
                        <a:rPr lang="en-US" b="0" i="0" smtClean="0">
                          <a:latin typeface="Cambria Math" panose="02040503050406030204" pitchFamily="18" charset="0"/>
                        </a:rPr>
                        <m:t>=0.297=</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c</m:t>
                          </m:r>
                        </m:sub>
                      </m:sSub>
                    </m:oMath>
                  </m:oMathPara>
                </a14:m>
                <a:endParaRPr lang="en-US" b="0" dirty="0">
                  <a:latin typeface="Cambria Math" panose="02040503050406030204" pitchFamily="18" charset="0"/>
                </a:endParaRPr>
              </a:p>
              <a:p>
                <a:pPr>
                  <a:spcBef>
                    <a:spcPts val="0"/>
                  </a:spcBef>
                  <a:spcAft>
                    <a:spcPts val="2000"/>
                  </a:spcAft>
                </a:pPr>
                <a14:m>
                  <m:oMath xmlns:m="http://schemas.openxmlformats.org/officeDocument/2006/math">
                    <m:r>
                      <a:rPr lang="en-US" b="0" i="1" smtClean="0">
                        <a:latin typeface="Cambria Math" panose="02040503050406030204" pitchFamily="18" charset="0"/>
                      </a:rPr>
                      <m:t> </m:t>
                    </m:r>
                  </m:oMath>
                </a14:m>
                <a:r>
                  <a:rPr lang="en-US" dirty="0"/>
                  <a:t>Increase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N</m:t>
                        </m:r>
                      </m:e>
                      <m:sub>
                        <m:r>
                          <a:rPr lang="en-US">
                            <a:latin typeface="Cambria Math" panose="02040503050406030204" pitchFamily="18" charset="0"/>
                          </a:rPr>
                          <m:t>2</m:t>
                        </m:r>
                      </m:sub>
                    </m:sSub>
                  </m:oMath>
                </a14:m>
                <a:r>
                  <a:rPr lang="en-US" dirty="0"/>
                  <a:t>] from 2.05 </a:t>
                </a:r>
                <a:r>
                  <a:rPr lang="en-US" i="1" dirty="0"/>
                  <a:t>M </a:t>
                </a:r>
                <a:r>
                  <a:rPr lang="en-US" dirty="0"/>
                  <a:t>to 3.51 </a:t>
                </a:r>
                <a:r>
                  <a:rPr lang="en-US" i="1" dirty="0"/>
                  <a:t>M: </a:t>
                </a:r>
                <a:endParaRPr lang="en-US" dirty="0"/>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𝑐</m:t>
                          </m:r>
                        </m:sub>
                      </m:sSub>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a:latin typeface="Cambria Math" panose="02040503050406030204" pitchFamily="18" charset="0"/>
                                        </a:rPr>
                                        <m:t>NH</m:t>
                                      </m:r>
                                    </m:e>
                                    <m:sub>
                                      <m:r>
                                        <a:rPr lang="en-US">
                                          <a:latin typeface="Cambria Math" panose="02040503050406030204" pitchFamily="18" charset="0"/>
                                        </a:rPr>
                                        <m:t>3</m:t>
                                      </m:r>
                                    </m:sub>
                                  </m:sSub>
                                </m:e>
                              </m:d>
                            </m:e>
                            <m:sup>
                              <m:r>
                                <a:rPr lang="en-US">
                                  <a:latin typeface="Cambria Math" panose="02040503050406030204" pitchFamily="18" charset="0"/>
                                </a:rPr>
                                <m:t>2</m:t>
                              </m:r>
                            </m:sup>
                          </m:sSup>
                        </m:num>
                        <m:den>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a:latin typeface="Cambria Math" panose="02040503050406030204" pitchFamily="18" charset="0"/>
                                    </a:rPr>
                                    <m:t>N</m:t>
                                  </m:r>
                                </m:e>
                                <m:sub>
                                  <m:r>
                                    <a:rPr lang="en-US">
                                      <a:latin typeface="Cambria Math" panose="02040503050406030204" pitchFamily="18" charset="0"/>
                                    </a:rPr>
                                    <m:t>2</m:t>
                                  </m:r>
                                </m:sub>
                              </m:sSub>
                            </m:e>
                          </m:d>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e>
                              </m:d>
                            </m:e>
                            <m:sup>
                              <m:r>
                                <a:rPr lang="en-US">
                                  <a:latin typeface="Cambria Math" panose="02040503050406030204" pitchFamily="18" charset="0"/>
                                </a:rPr>
                                <m:t>3</m:t>
                              </m:r>
                            </m:sup>
                          </m:sSup>
                        </m:den>
                      </m:f>
                      <m:r>
                        <a:rPr lang="en-US">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1.52</m:t>
                                  </m:r>
                                </m:e>
                              </m:d>
                            </m:e>
                            <m:sup>
                              <m:r>
                                <a:rPr lang="en-US">
                                  <a:latin typeface="Cambria Math" panose="02040503050406030204" pitchFamily="18" charset="0"/>
                                </a:rPr>
                                <m:t>2</m:t>
                              </m:r>
                            </m:sup>
                          </m:sSup>
                        </m:num>
                        <m:den>
                          <m:d>
                            <m:dPr>
                              <m:ctrlPr>
                                <a:rPr lang="en-US" i="1">
                                  <a:latin typeface="Cambria Math" panose="02040503050406030204" pitchFamily="18" charset="0"/>
                                </a:rPr>
                              </m:ctrlPr>
                            </m:dPr>
                            <m:e>
                              <m:r>
                                <a:rPr lang="en-US" i="1">
                                  <a:latin typeface="Cambria Math" panose="02040503050406030204" pitchFamily="18" charset="0"/>
                                </a:rPr>
                                <m:t>3.51</m:t>
                              </m:r>
                            </m:e>
                          </m:d>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1.56</m:t>
                                  </m:r>
                                </m:e>
                              </m:d>
                            </m:e>
                            <m:sup>
                              <m:r>
                                <a:rPr lang="en-US">
                                  <a:latin typeface="Cambria Math" panose="02040503050406030204" pitchFamily="18" charset="0"/>
                                </a:rPr>
                                <m:t>3</m:t>
                              </m:r>
                            </m:sup>
                          </m:sSup>
                        </m:den>
                      </m:f>
                      <m:r>
                        <a:rPr lang="en-US">
                          <a:latin typeface="Cambria Math" panose="02040503050406030204" pitchFamily="18" charset="0"/>
                        </a:rPr>
                        <m:t>=0.173</m:t>
                      </m:r>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𝐾</m:t>
                          </m:r>
                        </m:e>
                        <m:sub>
                          <m:r>
                            <m:rPr>
                              <m:sty m:val="p"/>
                            </m:rPr>
                            <a:rPr lang="en-US">
                              <a:latin typeface="Cambria Math" panose="02040503050406030204" pitchFamily="18" charset="0"/>
                            </a:rPr>
                            <m:t>c</m:t>
                          </m:r>
                        </m:sub>
                      </m:sSub>
                    </m:oMath>
                  </m:oMathPara>
                </a14:m>
                <a:endParaRPr lang="en-US" dirty="0"/>
              </a:p>
            </p:txBody>
          </p:sp>
        </mc:Choice>
        <mc:Fallback xmlns="">
          <p:sp>
            <p:nvSpPr>
              <p:cNvPr id="17" name="Content Placeholder 16"/>
              <p:cNvSpPr>
                <a:spLocks noGrp="1" noRot="1" noChangeAspect="1" noMove="1" noResize="1" noEditPoints="1" noAdjustHandles="1" noChangeArrowheads="1" noChangeShapeType="1" noTextEdit="1"/>
              </p:cNvSpPr>
              <p:nvPr>
                <p:ph sz="quarter" idx="24"/>
              </p:nvPr>
            </p:nvSpPr>
            <p:spPr>
              <a:xfrm>
                <a:off x="55847" y="1658698"/>
                <a:ext cx="9120810" cy="4894502"/>
              </a:xfrm>
              <a:blipFill>
                <a:blip r:embed="rId3"/>
                <a:stretch>
                  <a:fillRect l="-468"/>
                </a:stretch>
              </a:blipFill>
            </p:spPr>
            <p:txBody>
              <a:bodyPr/>
              <a:lstStyle/>
              <a:p>
                <a:r>
                  <a:rPr lang="en-US">
                    <a:noFill/>
                  </a:rPr>
                  <a:t> </a:t>
                </a:r>
              </a:p>
            </p:txBody>
          </p:sp>
        </mc:Fallback>
      </mc:AlternateContent>
    </p:spTree>
    <p:extLst>
      <p:ext uri="{BB962C8B-B14F-4D97-AF65-F5344CB8AC3E}">
        <p14:creationId xmlns:p14="http://schemas.microsoft.com/office/powerpoint/2010/main" val="3712833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marL="228600" indent="-4763" defTabSz="1427163"/>
            <a:r>
              <a:rPr lang="en-US" dirty="0">
                <a:solidFill>
                  <a:schemeClr val="bg1"/>
                </a:solidFill>
              </a:rPr>
              <a:t>15.2</a:t>
            </a:r>
            <a:r>
              <a:rPr lang="en-US" dirty="0"/>
              <a:t>	</a:t>
            </a:r>
            <a:r>
              <a:rPr lang="en-US" dirty="0">
                <a:latin typeface="Calibri"/>
              </a:rPr>
              <a:t>The Equilibrium Constant</a:t>
            </a:r>
            <a:endParaRPr lang="en-US" dirty="0"/>
          </a:p>
        </p:txBody>
      </p:sp>
      <p:sp>
        <p:nvSpPr>
          <p:cNvPr id="2" name="Content Placeholder 1"/>
          <p:cNvSpPr>
            <a:spLocks noGrp="1"/>
          </p:cNvSpPr>
          <p:nvPr>
            <p:ph sz="quarter" idx="12"/>
          </p:nvPr>
        </p:nvSpPr>
        <p:spPr>
          <a:xfrm>
            <a:off x="3962400" y="1219200"/>
            <a:ext cx="1524000" cy="609600"/>
          </a:xfrm>
        </p:spPr>
        <p:txBody>
          <a:bodyPr/>
          <a:lstStyle/>
          <a:p>
            <a:r>
              <a:rPr lang="en-US" b="1" dirty="0">
                <a:solidFill>
                  <a:srgbClr val="4F74A7"/>
                </a:solidFill>
              </a:rPr>
              <a:t>Topics</a:t>
            </a:r>
          </a:p>
        </p:txBody>
      </p:sp>
      <p:sp>
        <p:nvSpPr>
          <p:cNvPr id="16" name="Content Placeholder 15"/>
          <p:cNvSpPr>
            <a:spLocks noGrp="1"/>
          </p:cNvSpPr>
          <p:nvPr>
            <p:ph sz="quarter" idx="11"/>
          </p:nvPr>
        </p:nvSpPr>
        <p:spPr>
          <a:xfrm>
            <a:off x="1556658" y="1857828"/>
            <a:ext cx="6019800" cy="1371600"/>
          </a:xfrm>
        </p:spPr>
        <p:txBody>
          <a:bodyPr/>
          <a:lstStyle/>
          <a:p>
            <a:pPr fontAlgn="t">
              <a:spcBef>
                <a:spcPts val="0"/>
              </a:spcBef>
            </a:pPr>
            <a:r>
              <a:rPr lang="en-US" dirty="0"/>
              <a:t>Calculating Equilibrium Constants</a:t>
            </a:r>
          </a:p>
          <a:p>
            <a:pPr fontAlgn="t">
              <a:spcBef>
                <a:spcPts val="0"/>
              </a:spcBef>
            </a:pPr>
            <a:r>
              <a:rPr lang="en-US" dirty="0"/>
              <a:t>Magnitude of the Equilibrium Constant</a:t>
            </a:r>
          </a:p>
        </p:txBody>
      </p:sp>
    </p:spTree>
    <p:extLst>
      <p:ext uri="{BB962C8B-B14F-4D97-AF65-F5344CB8AC3E}">
        <p14:creationId xmlns:p14="http://schemas.microsoft.com/office/powerpoint/2010/main" val="33710204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(4)</a:t>
            </a:r>
            <a:endParaRPr lang="en-US" dirty="0"/>
          </a:p>
        </p:txBody>
      </p:sp>
      <p:sp>
        <p:nvSpPr>
          <p:cNvPr id="16" name="Text Placeholder 15"/>
          <p:cNvSpPr>
            <a:spLocks noGrp="1"/>
          </p:cNvSpPr>
          <p:nvPr>
            <p:ph type="body" sz="quarter" idx="22"/>
          </p:nvPr>
        </p:nvSpPr>
        <p:spPr>
          <a:xfrm>
            <a:off x="23190" y="1066800"/>
            <a:ext cx="9120809" cy="609601"/>
          </a:xfrm>
        </p:spPr>
        <p:txBody>
          <a:bodyPr/>
          <a:lstStyle/>
          <a:p>
            <a:r>
              <a:rPr lang="en-US" dirty="0">
                <a:latin typeface="Calibri"/>
              </a:rPr>
              <a:t>Addition or Removal of a Substance</a:t>
            </a:r>
          </a:p>
        </p:txBody>
      </p:sp>
      <p:sp>
        <p:nvSpPr>
          <p:cNvPr id="17" name="Content Placeholder 16"/>
          <p:cNvSpPr>
            <a:spLocks noGrp="1"/>
          </p:cNvSpPr>
          <p:nvPr>
            <p:ph sz="quarter" idx="24"/>
          </p:nvPr>
        </p:nvSpPr>
        <p:spPr>
          <a:xfrm>
            <a:off x="0" y="1600200"/>
            <a:ext cx="9120810" cy="3794402"/>
          </a:xfrm>
        </p:spPr>
        <p:txBody>
          <a:bodyPr/>
          <a:lstStyle/>
          <a:p>
            <a:pPr>
              <a:spcBef>
                <a:spcPts val="0"/>
              </a:spcBef>
            </a:pPr>
            <a:r>
              <a:rPr lang="en-US" i="1" dirty="0"/>
              <a:t>Q </a:t>
            </a:r>
            <a:r>
              <a:rPr lang="en-US" dirty="0"/>
              <a:t>is less than </a:t>
            </a:r>
            <a:r>
              <a:rPr lang="en-US" i="1" dirty="0"/>
              <a:t>K, so </a:t>
            </a:r>
            <a:r>
              <a:rPr lang="en-US" dirty="0"/>
              <a:t>the reaction will proceed to the right to achieve equilibrium. </a:t>
            </a:r>
          </a:p>
          <a:p>
            <a:pPr>
              <a:spcBef>
                <a:spcPts val="3000"/>
              </a:spcBef>
            </a:pPr>
            <a:r>
              <a:rPr lang="en-US" dirty="0"/>
              <a:t>An equilibrium that is stressed in such a way that </a:t>
            </a:r>
            <a:r>
              <a:rPr lang="en-US" i="1" dirty="0"/>
              <a:t>Q becomes </a:t>
            </a:r>
            <a:r>
              <a:rPr lang="en-US" dirty="0"/>
              <a:t>less than </a:t>
            </a:r>
            <a:r>
              <a:rPr lang="en-US" i="1" dirty="0"/>
              <a:t>K </a:t>
            </a:r>
            <a:r>
              <a:rPr lang="en-US" dirty="0"/>
              <a:t>will </a:t>
            </a:r>
            <a:r>
              <a:rPr lang="en-US" i="1" dirty="0"/>
              <a:t>shift </a:t>
            </a:r>
            <a:r>
              <a:rPr lang="en-US" dirty="0"/>
              <a:t>to the right to reestablish equilibrium. </a:t>
            </a:r>
          </a:p>
          <a:p>
            <a:pPr>
              <a:spcBef>
                <a:spcPts val="3000"/>
              </a:spcBef>
            </a:pPr>
            <a:r>
              <a:rPr lang="en-US" dirty="0"/>
              <a:t>Likewise, an equilibrium that is stressed in such a way that </a:t>
            </a:r>
            <a:r>
              <a:rPr lang="en-US" i="1" dirty="0"/>
              <a:t>Q becomes greater</a:t>
            </a:r>
            <a:r>
              <a:rPr lang="en-US" dirty="0"/>
              <a:t> than </a:t>
            </a:r>
            <a:r>
              <a:rPr lang="en-US" i="1" dirty="0"/>
              <a:t>K </a:t>
            </a:r>
            <a:r>
              <a:rPr lang="en-US" dirty="0"/>
              <a:t>will </a:t>
            </a:r>
            <a:r>
              <a:rPr lang="en-US" i="1" dirty="0"/>
              <a:t>shift </a:t>
            </a:r>
            <a:r>
              <a:rPr lang="en-US" dirty="0"/>
              <a:t>to the left to reestablish equilibrium. </a:t>
            </a:r>
          </a:p>
        </p:txBody>
      </p:sp>
    </p:spTree>
    <p:extLst>
      <p:ext uri="{BB962C8B-B14F-4D97-AF65-F5344CB8AC3E}">
        <p14:creationId xmlns:p14="http://schemas.microsoft.com/office/powerpoint/2010/main" val="21674386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65488" algn="l"/>
                <a:tab pos="3484563" algn="l"/>
              </a:tabLst>
            </a:pPr>
            <a:r>
              <a:rPr lang="en-US" b="1" dirty="0">
                <a:solidFill>
                  <a:srgbClr val="FFF799"/>
                </a:solidFill>
              </a:rPr>
              <a:t>SAMPLE PROBLEM</a:t>
            </a:r>
            <a:r>
              <a:rPr lang="en-US" dirty="0"/>
              <a:t>	</a:t>
            </a:r>
            <a:r>
              <a:rPr lang="en-US" b="1" dirty="0">
                <a:solidFill>
                  <a:schemeClr val="bg1"/>
                </a:solidFill>
              </a:rPr>
              <a:t>15.12</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52499"/>
                <a:ext cx="8929255" cy="5529679"/>
              </a:xfrm>
            </p:spPr>
            <p:txBody>
              <a:bodyPr/>
              <a:lstStyle/>
              <a:p>
                <a:pPr>
                  <a:spcBef>
                    <a:spcPts val="0"/>
                  </a:spcBef>
                  <a:spcAft>
                    <a:spcPts val="1200"/>
                  </a:spcAft>
                </a:pPr>
                <a:r>
                  <a:rPr lang="en-US" dirty="0"/>
                  <a:t>Hydrogen sulfide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S</m:t>
                    </m:r>
                  </m:oMath>
                </a14:m>
                <a:r>
                  <a:rPr lang="en-US" dirty="0"/>
                  <a:t>) is a contaminant commonly found in natural gas. It is removed by reaction with oxygen to produce elemental sulfur. </a:t>
                </a:r>
              </a:p>
              <a:p>
                <a:pPr>
                  <a:spcBef>
                    <a:spcPts val="0"/>
                  </a:spcBef>
                  <a:spcAft>
                    <a:spcPts val="1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2</m:t>
                          </m:r>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S</m:t>
                      </m:r>
                      <m:r>
                        <m:rPr>
                          <m:nor/>
                        </m:rPr>
                        <a:rPr lang="en-US" dirty="0"/>
                        <m:t>(</m:t>
                      </m:r>
                      <m:r>
                        <m:rPr>
                          <m:nor/>
                        </m:rPr>
                        <a:rPr lang="en-US" i="1" dirty="0"/>
                        <m:t>g</m:t>
                      </m:r>
                      <m:r>
                        <m:rPr>
                          <m:nor/>
                        </m:rPr>
                        <a:rPr lang="en-US" dirty="0"/>
                        <m:t>)+</m:t>
                      </m:r>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O</m:t>
                          </m:r>
                        </m:e>
                        <m:sub>
                          <m:r>
                            <a:rPr lang="en-US">
                              <a:latin typeface="Cambria Math" panose="02040503050406030204" pitchFamily="18" charset="0"/>
                            </a:rPr>
                            <m:t>2</m:t>
                          </m:r>
                        </m:sub>
                      </m:sSub>
                      <m:r>
                        <m:rPr>
                          <m:nor/>
                        </m:rPr>
                        <a:rPr lang="en-US" dirty="0"/>
                        <m:t>(</m:t>
                      </m:r>
                      <m:r>
                        <m:rPr>
                          <m:nor/>
                        </m:rPr>
                        <a:rPr lang="en-US" i="1" dirty="0"/>
                        <m:t>g</m:t>
                      </m:r>
                      <m:r>
                        <m:rPr>
                          <m:nor/>
                        </m:rPr>
                        <a:rPr lang="en-US" dirty="0"/>
                        <m:t>)</m:t>
                      </m:r>
                      <m:r>
                        <a:rPr lang="en-US" i="0" dirty="0" smtClean="0">
                          <a:latin typeface="Cambria Math" panose="02040503050406030204" pitchFamily="18" charset="0"/>
                          <a:ea typeface="Cambria Math" panose="02040503050406030204" pitchFamily="18" charset="0"/>
                        </a:rPr>
                        <m:t>⇄</m:t>
                      </m:r>
                      <m:r>
                        <m:rPr>
                          <m:nor/>
                        </m:rPr>
                        <a:rPr lang="en-US" b="0" dirty="0" smtClean="0">
                          <a:latin typeface="Cambria Math" panose="02040503050406030204" pitchFamily="18" charset="0"/>
                          <a:ea typeface="Cambria Math" panose="02040503050406030204" pitchFamily="18" charset="0"/>
                        </a:rPr>
                        <m:t>2</m:t>
                      </m:r>
                      <m:r>
                        <m:rPr>
                          <m:nor/>
                        </m:rPr>
                        <a:rPr lang="en-US" dirty="0"/>
                        <m:t>S</m:t>
                      </m:r>
                      <m:r>
                        <m:rPr>
                          <m:nor/>
                        </m:rPr>
                        <a:rPr lang="en-US" dirty="0"/>
                        <m:t>(</m:t>
                      </m:r>
                      <m:r>
                        <m:rPr>
                          <m:nor/>
                        </m:rPr>
                        <a:rPr lang="en-US" i="1" dirty="0"/>
                        <m:t>s</m:t>
                      </m:r>
                      <m:r>
                        <m:rPr>
                          <m:nor/>
                        </m:rPr>
                        <a:rPr lang="en-US" dirty="0"/>
                        <m:t>)+</m:t>
                      </m:r>
                      <m:sSub>
                        <m:sSubPr>
                          <m:ctrlPr>
                            <a:rPr lang="en-US" i="1">
                              <a:latin typeface="Cambria Math" panose="02040503050406030204" pitchFamily="18" charset="0"/>
                            </a:rPr>
                          </m:ctrlPr>
                        </m:sSubPr>
                        <m:e>
                          <m:r>
                            <a:rPr lang="en-US">
                              <a:latin typeface="Cambria Math" panose="02040503050406030204" pitchFamily="18" charset="0"/>
                            </a:rPr>
                            <m:t>2</m:t>
                          </m:r>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b="0" i="0" smtClean="0">
                          <a:latin typeface="Cambria Math" panose="02040503050406030204" pitchFamily="18" charset="0"/>
                        </a:rPr>
                        <m:t>O</m:t>
                      </m:r>
                      <m:r>
                        <m:rPr>
                          <m:nor/>
                        </m:rPr>
                        <a:rPr lang="en-US" dirty="0"/>
                        <m:t>(</m:t>
                      </m:r>
                      <m:r>
                        <m:rPr>
                          <m:nor/>
                        </m:rPr>
                        <a:rPr lang="en-US" i="1" dirty="0" smtClean="0"/>
                        <m:t>g</m:t>
                      </m:r>
                      <m:r>
                        <m:rPr>
                          <m:nor/>
                        </m:rPr>
                        <a:rPr lang="en-US" dirty="0" smtClean="0"/>
                        <m:t>)</m:t>
                      </m:r>
                    </m:oMath>
                  </m:oMathPara>
                </a14:m>
                <a:endParaRPr lang="en-US" dirty="0"/>
              </a:p>
              <a:p>
                <a:pPr>
                  <a:spcBef>
                    <a:spcPts val="0"/>
                  </a:spcBef>
                  <a:spcAft>
                    <a:spcPts val="3000"/>
                  </a:spcAft>
                </a:pPr>
                <a:r>
                  <a:rPr lang="en-US" dirty="0"/>
                  <a:t>For each of the following scenarios, determine whether the equilibrium will shift to the right, shift to the left, or neither:</a:t>
                </a:r>
              </a:p>
              <a:p>
                <a:pPr marL="514350" indent="-514350">
                  <a:spcBef>
                    <a:spcPts val="0"/>
                  </a:spcBef>
                  <a:buAutoNum type="alphaLcParenBoth"/>
                </a:pPr>
                <a:r>
                  <a:rPr lang="en-US" dirty="0"/>
                  <a:t>addition of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2</m:t>
                        </m:r>
                      </m:sub>
                    </m:sSub>
                  </m:oMath>
                </a14:m>
                <a:r>
                  <a:rPr lang="en-US" dirty="0"/>
                  <a:t>(</a:t>
                </a:r>
                <a:r>
                  <a:rPr lang="en-US" i="1" dirty="0"/>
                  <a:t>g</a:t>
                </a:r>
                <a:r>
                  <a:rPr lang="en-US" dirty="0"/>
                  <a:t>), </a:t>
                </a:r>
              </a:p>
              <a:p>
                <a:pPr marL="514350" indent="-514350">
                  <a:spcBef>
                    <a:spcPts val="0"/>
                  </a:spcBef>
                  <a:buFontTx/>
                  <a:buAutoNum type="alphaLcParenBoth"/>
                </a:pPr>
                <a:r>
                  <a:rPr lang="en-US" dirty="0"/>
                  <a:t>removal of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S</m:t>
                    </m:r>
                  </m:oMath>
                </a14:m>
                <a:r>
                  <a:rPr lang="en-US" dirty="0"/>
                  <a:t>(</a:t>
                </a:r>
                <a:r>
                  <a:rPr lang="en-US" i="1" dirty="0"/>
                  <a:t>g</a:t>
                </a:r>
                <a:r>
                  <a:rPr lang="en-US" dirty="0"/>
                  <a:t>), </a:t>
                </a:r>
              </a:p>
              <a:p>
                <a:pPr marL="514350" indent="-514350">
                  <a:spcBef>
                    <a:spcPts val="0"/>
                  </a:spcBef>
                  <a:buAutoNum type="alphaLcParenBoth"/>
                </a:pPr>
                <a:r>
                  <a:rPr lang="en-US" dirty="0"/>
                  <a:t>removal of </a:t>
                </a:r>
                <a14:m>
                  <m:oMath xmlns:m="http://schemas.openxmlformats.org/officeDocument/2006/math">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H</m:t>
                        </m:r>
                      </m:e>
                      <m:sub>
                        <m:r>
                          <a:rPr lang="en-US">
                            <a:latin typeface="Cambria Math" panose="02040503050406030204" pitchFamily="18" charset="0"/>
                          </a:rPr>
                          <m:t>2</m:t>
                        </m:r>
                      </m:sub>
                    </m:sSub>
                    <m:r>
                      <m:rPr>
                        <m:sty m:val="p"/>
                      </m:rPr>
                      <a:rPr lang="en-US" b="0" i="0" smtClean="0">
                        <a:latin typeface="Cambria Math" panose="02040503050406030204" pitchFamily="18" charset="0"/>
                      </a:rPr>
                      <m:t>O</m:t>
                    </m:r>
                  </m:oMath>
                </a14:m>
                <a:r>
                  <a:rPr lang="en-US" dirty="0"/>
                  <a:t>(</a:t>
                </a:r>
                <a:r>
                  <a:rPr lang="en-US" i="1" dirty="0"/>
                  <a:t>g</a:t>
                </a:r>
                <a:r>
                  <a:rPr lang="en-US" dirty="0"/>
                  <a:t>), and </a:t>
                </a:r>
              </a:p>
              <a:p>
                <a:pPr marL="514350" indent="-514350">
                  <a:spcBef>
                    <a:spcPts val="0"/>
                  </a:spcBef>
                  <a:buAutoNum type="alphaLcParenBoth"/>
                </a:pPr>
                <a:r>
                  <a:rPr lang="en-US" dirty="0"/>
                  <a:t>addition of S(</a:t>
                </a:r>
                <a:r>
                  <a:rPr lang="en-US" i="1" dirty="0"/>
                  <a:t>s</a:t>
                </a:r>
                <a:r>
                  <a:rPr lang="en-US" dirty="0"/>
                  <a:t>). </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52499"/>
                <a:ext cx="8929255" cy="5529679"/>
              </a:xfrm>
              <a:blipFill>
                <a:blip r:embed="rId2"/>
                <a:stretch>
                  <a:fillRect l="-1433" t="-992" r="-1365"/>
                </a:stretch>
              </a:blipFill>
            </p:spPr>
            <p:txBody>
              <a:bodyPr/>
              <a:lstStyle/>
              <a:p>
                <a:r>
                  <a:rPr lang="en-US">
                    <a:noFill/>
                  </a:rPr>
                  <a:t> </a:t>
                </a:r>
              </a:p>
            </p:txBody>
          </p:sp>
        </mc:Fallback>
      </mc:AlternateContent>
    </p:spTree>
    <p:extLst>
      <p:ext uri="{BB962C8B-B14F-4D97-AF65-F5344CB8AC3E}">
        <p14:creationId xmlns:p14="http://schemas.microsoft.com/office/powerpoint/2010/main" val="34133171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65488" algn="l"/>
                <a:tab pos="3484563" algn="l"/>
                <a:tab pos="4459288" algn="l"/>
              </a:tabLst>
            </a:pPr>
            <a:r>
              <a:rPr lang="en-US" b="1" dirty="0">
                <a:solidFill>
                  <a:srgbClr val="FFF799"/>
                </a:solidFill>
              </a:rPr>
              <a:t>SAMPLE PROBLEM</a:t>
            </a:r>
            <a:r>
              <a:rPr lang="en-US" dirty="0"/>
              <a:t>	</a:t>
            </a:r>
            <a:r>
              <a:rPr lang="en-US" b="1" dirty="0">
                <a:solidFill>
                  <a:schemeClr val="bg1"/>
                </a:solidFill>
              </a:rPr>
              <a:t>15.12</a:t>
            </a:r>
            <a:r>
              <a:rPr lang="en-US" dirty="0"/>
              <a:t>	</a:t>
            </a:r>
            <a:r>
              <a:rPr lang="en-US" b="1" dirty="0">
                <a:solidFill>
                  <a:schemeClr val="bg1"/>
                </a:solidFill>
              </a:rPr>
              <a:t>Strategy</a:t>
            </a:r>
          </a:p>
        </p:txBody>
      </p:sp>
      <p:sp>
        <p:nvSpPr>
          <p:cNvPr id="16" name="Text Placeholder 15"/>
          <p:cNvSpPr>
            <a:spLocks noGrp="1"/>
          </p:cNvSpPr>
          <p:nvPr>
            <p:ph type="body" sz="quarter" idx="22"/>
          </p:nvPr>
        </p:nvSpPr>
        <p:spPr>
          <a:xfrm>
            <a:off x="76200" y="990600"/>
            <a:ext cx="8929255" cy="2438400"/>
          </a:xfrm>
        </p:spPr>
        <p:txBody>
          <a:bodyPr/>
          <a:lstStyle/>
          <a:p>
            <a:pPr>
              <a:spcBef>
                <a:spcPts val="0"/>
              </a:spcBef>
            </a:pPr>
            <a:r>
              <a:rPr lang="en-US" b="1" dirty="0">
                <a:solidFill>
                  <a:srgbClr val="43638E"/>
                </a:solidFill>
              </a:rPr>
              <a:t>Strategy</a:t>
            </a:r>
          </a:p>
          <a:p>
            <a:pPr>
              <a:spcBef>
                <a:spcPts val="0"/>
              </a:spcBef>
              <a:spcAft>
                <a:spcPts val="2800"/>
              </a:spcAft>
            </a:pPr>
            <a:r>
              <a:rPr lang="en-US" dirty="0"/>
              <a:t>Use Le Châtelier’s principle to predict the direction of shift for each case. Remember that the position of the equilibrium is only changed by the addition or removal of a species that appears in the reaction quotient expression. </a:t>
            </a:r>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23"/>
              </p:nvPr>
            </p:nvSpPr>
            <p:spPr>
              <a:xfrm>
                <a:off x="0" y="3505200"/>
                <a:ext cx="9005455" cy="2133600"/>
              </a:xfrm>
            </p:spPr>
            <p:txBody>
              <a:bodyPr/>
              <a:lstStyle/>
              <a:p>
                <a:r>
                  <a:rPr lang="en-US" b="1" dirty="0">
                    <a:solidFill>
                      <a:srgbClr val="43638E"/>
                    </a:solidFill>
                  </a:rPr>
                  <a:t>Setup</a:t>
                </a:r>
                <a:endParaRPr lang="en-US" i="1" dirty="0">
                  <a:solidFill>
                    <a:srgbClr val="43638E"/>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r>
                                    <m:rPr>
                                      <m:sty m:val="p"/>
                                    </m:rPr>
                                    <a:rPr lang="en-US" b="0" i="0" smtClean="0">
                                      <a:latin typeface="Cambria Math" panose="02040503050406030204" pitchFamily="18" charset="0"/>
                                    </a:rPr>
                                    <m:t>O</m:t>
                                  </m:r>
                                </m:e>
                              </m:d>
                            </m:e>
                            <m:sup>
                              <m:r>
                                <a:rPr lang="en-US" b="0" i="0" smtClean="0">
                                  <a:latin typeface="Cambria Math" panose="02040503050406030204" pitchFamily="18" charset="0"/>
                                </a:rPr>
                                <m:t>2</m:t>
                              </m:r>
                            </m:sup>
                          </m:sSup>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r>
                                    <m:rPr>
                                      <m:sty m:val="p"/>
                                    </m:rPr>
                                    <a:rPr lang="en-US" b="0" i="0" smtClean="0">
                                      <a:latin typeface="Cambria Math" panose="02040503050406030204" pitchFamily="18" charset="0"/>
                                    </a:rPr>
                                    <m:t>S</m:t>
                                  </m:r>
                                </m:e>
                              </m:d>
                            </m:e>
                            <m:sup>
                              <m:r>
                                <a:rPr lang="en-US" b="0" i="0" smtClean="0">
                                  <a:latin typeface="Cambria Math" panose="02040503050406030204" pitchFamily="18" charset="0"/>
                                </a:rPr>
                                <m:t>2</m:t>
                              </m:r>
                            </m:sup>
                          </m:sSup>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e>
                          </m:d>
                        </m:den>
                      </m:f>
                    </m:oMath>
                  </m:oMathPara>
                </a14:m>
                <a:endParaRPr lang="en-US" dirty="0"/>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3"/>
              </p:nvPr>
            </p:nvSpPr>
            <p:spPr>
              <a:xfrm>
                <a:off x="0" y="3505200"/>
                <a:ext cx="9005455" cy="2133600"/>
              </a:xfrm>
              <a:blipFill>
                <a:blip r:embed="rId2"/>
                <a:stretch>
                  <a:fillRect l="-1354" t="-2571"/>
                </a:stretch>
              </a:blipFill>
            </p:spPr>
            <p:txBody>
              <a:bodyPr/>
              <a:lstStyle/>
              <a:p>
                <a:r>
                  <a:rPr lang="en-US">
                    <a:noFill/>
                  </a:rPr>
                  <a:t> </a:t>
                </a:r>
              </a:p>
            </p:txBody>
          </p:sp>
        </mc:Fallback>
      </mc:AlternateContent>
    </p:spTree>
    <p:extLst>
      <p:ext uri="{BB962C8B-B14F-4D97-AF65-F5344CB8AC3E}">
        <p14:creationId xmlns:p14="http://schemas.microsoft.com/office/powerpoint/2010/main" val="202396321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defTabSz="892175">
              <a:tabLst>
                <a:tab pos="3265488" algn="l"/>
                <a:tab pos="3484563" algn="l"/>
              </a:tabLst>
            </a:pPr>
            <a:r>
              <a:rPr lang="en-US" b="1" dirty="0">
                <a:solidFill>
                  <a:srgbClr val="FFF799"/>
                </a:solidFill>
              </a:rPr>
              <a:t>SAMPLE PROBLEM</a:t>
            </a:r>
            <a:r>
              <a:rPr lang="en-US" dirty="0"/>
              <a:t>	</a:t>
            </a:r>
            <a:r>
              <a:rPr lang="en-US" b="1" dirty="0">
                <a:solidFill>
                  <a:schemeClr val="bg1"/>
                </a:solidFill>
              </a:rPr>
              <a:t>15.12</a:t>
            </a:r>
            <a:r>
              <a:rPr lang="en-US" dirty="0"/>
              <a:t>	</a:t>
            </a:r>
            <a:r>
              <a:rPr lang="en-US" b="1" dirty="0">
                <a:solidFill>
                  <a:schemeClr val="bg1"/>
                </a:solidFill>
              </a:rPr>
              <a:t>Solution</a:t>
            </a:r>
          </a:p>
        </p:txBody>
      </p:sp>
      <p:sp>
        <p:nvSpPr>
          <p:cNvPr id="16" name="Text Placeholder 15"/>
          <p:cNvSpPr>
            <a:spLocks noGrp="1"/>
          </p:cNvSpPr>
          <p:nvPr>
            <p:ph type="body" sz="quarter" idx="22"/>
          </p:nvPr>
        </p:nvSpPr>
        <p:spPr/>
        <p:txBody>
          <a:bodyPr/>
          <a:lstStyle/>
          <a:p>
            <a:pPr>
              <a:spcBef>
                <a:spcPts val="0"/>
              </a:spcBef>
            </a:pPr>
            <a:r>
              <a:rPr lang="en-US" b="1" dirty="0">
                <a:solidFill>
                  <a:srgbClr val="43638E"/>
                </a:solidFill>
              </a:rPr>
              <a:t>Solution</a:t>
            </a:r>
          </a:p>
        </p:txBody>
      </p:sp>
      <p:pic>
        <p:nvPicPr>
          <p:cNvPr id="51202" name="Picture 2" descr="In the given reaction, addition of H2S, O2 or removal of H2O are indic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38300"/>
            <a:ext cx="815340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Text Placeholder 1"/>
              <p:cNvSpPr>
                <a:spLocks noGrp="1"/>
              </p:cNvSpPr>
              <p:nvPr>
                <p:ph type="body" sz="quarter" idx="23"/>
              </p:nvPr>
            </p:nvSpPr>
            <p:spPr>
              <a:xfrm>
                <a:off x="57150" y="3733800"/>
                <a:ext cx="7791450" cy="1981200"/>
              </a:xfrm>
            </p:spPr>
            <p:txBody>
              <a:bodyPr/>
              <a:lstStyle/>
              <a:p>
                <a:pPr marL="514350" indent="-514350">
                  <a:spcBef>
                    <a:spcPts val="0"/>
                  </a:spcBef>
                  <a:buFontTx/>
                  <a:buAutoNum type="alphaLcParenBoth"/>
                </a:pPr>
                <a:r>
                  <a:rPr lang="en-US" dirty="0"/>
                  <a:t>addition of </a:t>
                </a:r>
                <a14:m>
                  <m:oMath xmlns:m="http://schemas.openxmlformats.org/officeDocument/2006/math">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O</m:t>
                        </m:r>
                      </m:e>
                      <m:sub>
                        <m:r>
                          <a:rPr lang="en-US">
                            <a:latin typeface="Cambria Math" panose="02040503050406030204" pitchFamily="18" charset="0"/>
                          </a:rPr>
                          <m:t>2</m:t>
                        </m:r>
                      </m:sub>
                    </m:sSub>
                    <m:r>
                      <a:rPr lang="en-US" i="1">
                        <a:latin typeface="Cambria Math" panose="02040503050406030204" pitchFamily="18" charset="0"/>
                      </a:rPr>
                      <m:t> </m:t>
                    </m:r>
                  </m:oMath>
                </a14:m>
                <a:r>
                  <a:rPr lang="en-US" dirty="0"/>
                  <a:t>(</a:t>
                </a:r>
                <a:r>
                  <a:rPr lang="en-US" i="1" dirty="0"/>
                  <a:t>g</a:t>
                </a:r>
                <a:r>
                  <a:rPr lang="en-US" dirty="0"/>
                  <a:t>), Shift to the right</a:t>
                </a:r>
              </a:p>
              <a:p>
                <a:pPr marL="514350" indent="-514350">
                  <a:spcBef>
                    <a:spcPts val="0"/>
                  </a:spcBef>
                  <a:buFontTx/>
                  <a:buAutoNum type="alphaLcParenBoth"/>
                </a:pPr>
                <a:r>
                  <a:rPr lang="en-US" dirty="0"/>
                  <a:t> removal of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S</m:t>
                    </m:r>
                    <m:r>
                      <a:rPr lang="en-US" i="1">
                        <a:latin typeface="Cambria Math" panose="02040503050406030204" pitchFamily="18" charset="0"/>
                      </a:rPr>
                      <m:t> </m:t>
                    </m:r>
                  </m:oMath>
                </a14:m>
                <a:r>
                  <a:rPr lang="en-US" dirty="0"/>
                  <a:t>(</a:t>
                </a:r>
                <a:r>
                  <a:rPr lang="en-US" i="1" dirty="0"/>
                  <a:t>g</a:t>
                </a:r>
                <a:r>
                  <a:rPr lang="en-US" dirty="0"/>
                  <a:t>), Shift to the left</a:t>
                </a:r>
              </a:p>
              <a:p>
                <a:pPr marL="514350" indent="-514350">
                  <a:spcBef>
                    <a:spcPts val="0"/>
                  </a:spcBef>
                  <a:buFontTx/>
                  <a:buAutoNum type="alphaLcParenBoth"/>
                </a:pPr>
                <a:r>
                  <a:rPr lang="en-US" dirty="0"/>
                  <a:t>removal of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b="0" i="0" smtClean="0">
                        <a:latin typeface="Cambria Math" panose="02040503050406030204" pitchFamily="18" charset="0"/>
                      </a:rPr>
                      <m:t>O</m:t>
                    </m:r>
                    <m:r>
                      <a:rPr lang="en-US" i="1">
                        <a:latin typeface="Cambria Math" panose="02040503050406030204" pitchFamily="18" charset="0"/>
                      </a:rPr>
                      <m:t> </m:t>
                    </m:r>
                  </m:oMath>
                </a14:m>
                <a:r>
                  <a:rPr lang="en-US" dirty="0"/>
                  <a:t>(</a:t>
                </a:r>
                <a:r>
                  <a:rPr lang="en-US" i="1" dirty="0"/>
                  <a:t>g</a:t>
                </a:r>
                <a:r>
                  <a:rPr lang="en-US" dirty="0"/>
                  <a:t>), Shift to the right</a:t>
                </a:r>
              </a:p>
              <a:p>
                <a:pPr marL="514350" indent="-514350">
                  <a:spcBef>
                    <a:spcPts val="0"/>
                  </a:spcBef>
                  <a:buAutoNum type="alphaLcParenBoth"/>
                </a:pPr>
                <a:r>
                  <a:rPr lang="en-US" dirty="0"/>
                  <a:t>addition of S(</a:t>
                </a:r>
                <a:r>
                  <a:rPr lang="en-US" i="1" dirty="0"/>
                  <a:t>s</a:t>
                </a:r>
                <a:r>
                  <a:rPr lang="en-US" dirty="0"/>
                  <a:t>), No change </a:t>
                </a:r>
              </a:p>
            </p:txBody>
          </p:sp>
        </mc:Choice>
        <mc:Fallback xmlns="">
          <p:sp>
            <p:nvSpPr>
              <p:cNvPr id="2" name="Text Placeholder 1"/>
              <p:cNvSpPr>
                <a:spLocks noGrp="1" noRot="1" noChangeAspect="1" noMove="1" noResize="1" noEditPoints="1" noAdjustHandles="1" noChangeArrowheads="1" noChangeShapeType="1" noTextEdit="1"/>
              </p:cNvSpPr>
              <p:nvPr>
                <p:ph type="body" sz="quarter" idx="23"/>
              </p:nvPr>
            </p:nvSpPr>
            <p:spPr>
              <a:xfrm>
                <a:off x="57150" y="3733800"/>
                <a:ext cx="7791450" cy="1981200"/>
              </a:xfrm>
              <a:blipFill>
                <a:blip r:embed="rId3"/>
                <a:stretch>
                  <a:fillRect l="-1642" t="-3385"/>
                </a:stretch>
              </a:blipFill>
            </p:spPr>
            <p:txBody>
              <a:bodyPr/>
              <a:lstStyle/>
              <a:p>
                <a:r>
                  <a:rPr lang="en-US">
                    <a:noFill/>
                  </a:rPr>
                  <a:t> </a:t>
                </a:r>
              </a:p>
            </p:txBody>
          </p:sp>
        </mc:Fallback>
      </mc:AlternateContent>
    </p:spTree>
    <p:extLst>
      <p:ext uri="{BB962C8B-B14F-4D97-AF65-F5344CB8AC3E}">
        <p14:creationId xmlns:p14="http://schemas.microsoft.com/office/powerpoint/2010/main" val="35908377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a:tabLst>
                <a:tab pos="1427163" algn="l"/>
              </a:tabLst>
            </a:pPr>
            <a:r>
              <a:rPr lang="en-GB" dirty="0">
                <a:solidFill>
                  <a:schemeClr val="bg1"/>
                </a:solidFill>
              </a:rPr>
              <a:t>15.5</a:t>
            </a:r>
            <a:r>
              <a:rPr lang="en-GB" dirty="0"/>
              <a:t>	</a:t>
            </a:r>
            <a:r>
              <a:rPr lang="en-US" dirty="0">
                <a:latin typeface="Calibri"/>
              </a:rPr>
              <a:t>Factors That Affect Chemical Equilibrium (5)</a:t>
            </a:r>
            <a:endParaRPr lang="en-GB" dirty="0"/>
          </a:p>
        </p:txBody>
      </p:sp>
      <p:sp>
        <p:nvSpPr>
          <p:cNvPr id="16" name="Text Placeholder 15"/>
          <p:cNvSpPr>
            <a:spLocks noGrp="1"/>
          </p:cNvSpPr>
          <p:nvPr>
            <p:ph type="body" sz="quarter" idx="22"/>
          </p:nvPr>
        </p:nvSpPr>
        <p:spPr>
          <a:xfrm>
            <a:off x="23191" y="1066799"/>
            <a:ext cx="9120809" cy="609601"/>
          </a:xfrm>
        </p:spPr>
        <p:txBody>
          <a:bodyPr/>
          <a:lstStyle/>
          <a:p>
            <a:r>
              <a:rPr lang="en-US" dirty="0">
                <a:latin typeface="Calibri"/>
              </a:rPr>
              <a:t>Changes in Volume and Pressure</a:t>
            </a:r>
          </a:p>
        </p:txBody>
      </p:sp>
      <mc:AlternateContent xmlns:mc="http://schemas.openxmlformats.org/markup-compatibility/2006" xmlns:a14="http://schemas.microsoft.com/office/drawing/2010/main">
        <mc:Choice Requires="a14">
          <p:sp>
            <p:nvSpPr>
              <p:cNvPr id="15" name="Content Placeholder 14"/>
              <p:cNvSpPr>
                <a:spLocks noGrp="1"/>
              </p:cNvSpPr>
              <p:nvPr>
                <p:ph sz="quarter" idx="24"/>
              </p:nvPr>
            </p:nvSpPr>
            <p:spPr>
              <a:xfrm>
                <a:off x="23190" y="1600200"/>
                <a:ext cx="9120810" cy="4592776"/>
              </a:xfrm>
            </p:spPr>
            <p:txBody>
              <a:bodyPr/>
              <a:lstStyle/>
              <a:p>
                <a:pPr>
                  <a:spcAft>
                    <a:spcPts val="8400"/>
                  </a:spcAft>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m:rPr>
                              <m:sty m:val="p"/>
                            </m:rPr>
                            <a:rPr lang="en-GB" b="0" i="0" smtClean="0">
                              <a:latin typeface="Cambria Math" panose="02040503050406030204" pitchFamily="18" charset="0"/>
                            </a:rPr>
                            <m:t>N</m:t>
                          </m:r>
                        </m:e>
                        <m:sub>
                          <m:r>
                            <a:rPr lang="en-GB" b="0" i="0" smtClean="0">
                              <a:latin typeface="Cambria Math" panose="02040503050406030204" pitchFamily="18" charset="0"/>
                            </a:rPr>
                            <m:t>2</m:t>
                          </m:r>
                        </m:sub>
                      </m:sSub>
                      <m:sSub>
                        <m:sSubPr>
                          <m:ctrlPr>
                            <a:rPr lang="en-GB" i="1" smtClean="0">
                              <a:latin typeface="Cambria Math" panose="02040503050406030204" pitchFamily="18" charset="0"/>
                            </a:rPr>
                          </m:ctrlPr>
                        </m:sSubPr>
                        <m:e>
                          <m:r>
                            <m:rPr>
                              <m:sty m:val="p"/>
                            </m:rPr>
                            <a:rPr lang="en-GB" b="0" i="0" smtClean="0">
                              <a:latin typeface="Cambria Math" panose="02040503050406030204" pitchFamily="18" charset="0"/>
                            </a:rPr>
                            <m:t>O</m:t>
                          </m:r>
                        </m:e>
                        <m:sub>
                          <m:r>
                            <a:rPr lang="en-GB" b="0" i="0" smtClean="0">
                              <a:latin typeface="Cambria Math" panose="02040503050406030204" pitchFamily="18" charset="0"/>
                            </a:rPr>
                            <m:t>4</m:t>
                          </m:r>
                        </m:sub>
                      </m:sSub>
                      <m:d>
                        <m:dPr>
                          <m:ctrlPr>
                            <a:rPr lang="en-GB" i="1" smtClean="0">
                              <a:latin typeface="Cambria Math" panose="02040503050406030204" pitchFamily="18" charset="0"/>
                            </a:rPr>
                          </m:ctrlPr>
                        </m:dPr>
                        <m:e>
                          <m:r>
                            <a:rPr lang="en-GB" b="0" i="1" smtClean="0">
                              <a:latin typeface="Cambria Math" panose="02040503050406030204" pitchFamily="18" charset="0"/>
                            </a:rPr>
                            <m:t>𝑔</m:t>
                          </m:r>
                        </m:e>
                      </m:d>
                      <m:r>
                        <a:rPr lang="en-GB" i="1" smtClean="0">
                          <a:latin typeface="Cambria Math" panose="02040503050406030204" pitchFamily="18" charset="0"/>
                          <a:ea typeface="Cambria Math" panose="02040503050406030204" pitchFamily="18" charset="0"/>
                        </a:rPr>
                        <m:t>⇄</m:t>
                      </m:r>
                      <m:sSub>
                        <m:sSubPr>
                          <m:ctrlPr>
                            <a:rPr lang="en-GB" i="1" smtClean="0">
                              <a:latin typeface="Cambria Math" panose="02040503050406030204" pitchFamily="18" charset="0"/>
                              <a:ea typeface="Cambria Math" panose="02040503050406030204" pitchFamily="18" charset="0"/>
                            </a:rPr>
                          </m:ctrlPr>
                        </m:sSubPr>
                        <m:e>
                          <m:r>
                            <a:rPr lang="en-GB" b="0" i="0" smtClean="0">
                              <a:latin typeface="Cambria Math" panose="02040503050406030204" pitchFamily="18" charset="0"/>
                              <a:ea typeface="Cambria Math" panose="02040503050406030204" pitchFamily="18" charset="0"/>
                            </a:rPr>
                            <m:t>2</m:t>
                          </m:r>
                          <m:r>
                            <m:rPr>
                              <m:sty m:val="p"/>
                            </m:rPr>
                            <a:rPr lang="en-GB" b="0" i="0" smtClean="0">
                              <a:latin typeface="Cambria Math" panose="02040503050406030204" pitchFamily="18" charset="0"/>
                              <a:ea typeface="Cambria Math" panose="02040503050406030204" pitchFamily="18" charset="0"/>
                            </a:rPr>
                            <m:t>NO</m:t>
                          </m:r>
                        </m:e>
                        <m:sub>
                          <m:r>
                            <a:rPr lang="en-GB" b="0" i="1" smtClean="0">
                              <a:latin typeface="Cambria Math" panose="02040503050406030204" pitchFamily="18" charset="0"/>
                              <a:ea typeface="Cambria Math" panose="02040503050406030204" pitchFamily="18" charset="0"/>
                            </a:rPr>
                            <m:t>2</m:t>
                          </m:r>
                        </m:sub>
                      </m:sSub>
                      <m:d>
                        <m:dPr>
                          <m:ctrlPr>
                            <a:rPr lang="en-GB"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𝑔</m:t>
                          </m:r>
                        </m:e>
                      </m:d>
                    </m:oMath>
                  </m:oMathPara>
                </a14:m>
                <a:endParaRPr lang="en-GB" b="0" i="1" dirty="0">
                  <a:latin typeface="Cambria Math" panose="02040503050406030204" pitchFamily="18" charset="0"/>
                  <a:ea typeface="Cambria Math" panose="02040503050406030204" pitchFamily="18" charset="0"/>
                </a:endParaRPr>
              </a:p>
              <a:p>
                <a:pPr marL="288925" indent="-288925">
                  <a:spcBef>
                    <a:spcPts val="2400"/>
                  </a:spcBef>
                  <a:spcAft>
                    <a:spcPts val="5600"/>
                  </a:spcAft>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rPr>
                        <m:t>0.643 </m:t>
                      </m:r>
                      <m:r>
                        <a:rPr lang="en-GB" b="0" i="1" smtClean="0">
                          <a:latin typeface="Cambria Math" panose="02040503050406030204" pitchFamily="18" charset="0"/>
                        </a:rPr>
                        <m:t>𝑀</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N</m:t>
                          </m:r>
                        </m:e>
                        <m:sub>
                          <m:r>
                            <a:rPr lang="en-US" b="0" i="0" smtClean="0">
                              <a:latin typeface="Cambria Math" panose="02040503050406030204" pitchFamily="18" charset="0"/>
                            </a:rPr>
                            <m:t>2</m:t>
                          </m:r>
                        </m:sub>
                      </m:sSub>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O</m:t>
                          </m:r>
                        </m:e>
                        <m:sub>
                          <m:r>
                            <a:rPr lang="en-GB" b="0" i="0" smtClean="0">
                              <a:latin typeface="Cambria Math" panose="02040503050406030204" pitchFamily="18" charset="0"/>
                            </a:rPr>
                            <m:t>4</m:t>
                          </m:r>
                        </m:sub>
                      </m:sSub>
                      <m:r>
                        <a:rPr lang="en-GB" b="0" i="0" smtClean="0">
                          <a:latin typeface="Cambria Math" panose="02040503050406030204" pitchFamily="18" charset="0"/>
                        </a:rPr>
                        <m:t> </m:t>
                      </m:r>
                      <m:r>
                        <m:rPr>
                          <m:sty m:val="p"/>
                        </m:rPr>
                        <a:rPr lang="en-GB" b="0" i="0" smtClean="0">
                          <a:latin typeface="Cambria Math" panose="02040503050406030204" pitchFamily="18" charset="0"/>
                        </a:rPr>
                        <m:t>and</m:t>
                      </m:r>
                      <m:r>
                        <a:rPr lang="en-GB" b="0" i="0" smtClean="0">
                          <a:latin typeface="Cambria Math" panose="02040503050406030204" pitchFamily="18" charset="0"/>
                        </a:rPr>
                        <m:t> </m:t>
                      </m:r>
                      <m:r>
                        <a:rPr lang="en-US" b="0" i="1" smtClean="0">
                          <a:latin typeface="Cambria Math" panose="02040503050406030204" pitchFamily="18" charset="0"/>
                        </a:rPr>
                        <m:t>0.0547</m:t>
                      </m:r>
                      <m:r>
                        <a:rPr lang="en-GB" b="0" i="1" smtClean="0">
                          <a:latin typeface="Cambria Math" panose="02040503050406030204" pitchFamily="18" charset="0"/>
                        </a:rPr>
                        <m:t> </m:t>
                      </m:r>
                      <m:r>
                        <a:rPr lang="en-GB" b="0" i="1" smtClean="0">
                          <a:latin typeface="Cambria Math" panose="02040503050406030204" pitchFamily="18" charset="0"/>
                        </a:rPr>
                        <m:t>𝑀</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NO</m:t>
                          </m:r>
                        </m:e>
                        <m:sub>
                          <m:r>
                            <a:rPr lang="en-US" b="0" i="0" smtClean="0">
                              <a:latin typeface="Cambria Math" panose="02040503050406030204" pitchFamily="18" charset="0"/>
                            </a:rPr>
                            <m:t>2</m:t>
                          </m:r>
                        </m:sub>
                      </m:sSub>
                    </m:oMath>
                  </m:oMathPara>
                </a14:m>
                <a:endParaRPr lang="en-GB" dirty="0"/>
              </a:p>
            </p:txBody>
          </p:sp>
        </mc:Choice>
        <mc:Fallback xmlns="">
          <p:sp>
            <p:nvSpPr>
              <p:cNvPr id="15" name="Content Placeholder 14"/>
              <p:cNvSpPr>
                <a:spLocks noGrp="1" noRot="1" noChangeAspect="1" noMove="1" noResize="1" noEditPoints="1" noAdjustHandles="1" noChangeArrowheads="1" noChangeShapeType="1" noTextEdit="1"/>
              </p:cNvSpPr>
              <p:nvPr>
                <p:ph sz="quarter" idx="24"/>
              </p:nvPr>
            </p:nvSpPr>
            <p:spPr>
              <a:xfrm>
                <a:off x="23190" y="1600200"/>
                <a:ext cx="9120810" cy="4592776"/>
              </a:xfrm>
              <a:blipFill>
                <a:blip r:embed="rId2"/>
                <a:stretch>
                  <a:fillRect/>
                </a:stretch>
              </a:blipFill>
            </p:spPr>
            <p:txBody>
              <a:bodyPr/>
              <a:lstStyle/>
              <a:p>
                <a:r>
                  <a:rPr lang="en-US">
                    <a:noFill/>
                  </a:rPr>
                  <a:t> </a:t>
                </a:r>
              </a:p>
            </p:txBody>
          </p:sp>
        </mc:Fallback>
      </mc:AlternateContent>
      <p:pic>
        <p:nvPicPr>
          <p:cNvPr id="52229" name="Picture 5" descr="A compressible container with the reaction constituents is shown at equilibrium."/>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833033" y="2209801"/>
            <a:ext cx="2935759" cy="4114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099083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23190" y="15599"/>
            <a:ext cx="9044610" cy="594001"/>
          </a:xfrm>
        </p:spPr>
        <p:txBody>
          <a:bodyPr/>
          <a:lstStyle/>
          <a:p>
            <a:pPr>
              <a:tabLst>
                <a:tab pos="1427163" algn="l"/>
              </a:tabLst>
            </a:pPr>
            <a:r>
              <a:rPr lang="en-GB" dirty="0">
                <a:solidFill>
                  <a:schemeClr val="bg1"/>
                </a:solidFill>
              </a:rPr>
              <a:t>15.5</a:t>
            </a:r>
            <a:r>
              <a:rPr lang="en-GB" dirty="0"/>
              <a:t>	</a:t>
            </a:r>
            <a:r>
              <a:rPr lang="en-US" dirty="0">
                <a:latin typeface="Calibri"/>
              </a:rPr>
              <a:t>Factors That Affect Chemical Equilibrium (6)</a:t>
            </a:r>
            <a:endParaRPr lang="en-GB" dirty="0"/>
          </a:p>
        </p:txBody>
      </p:sp>
      <p:sp>
        <p:nvSpPr>
          <p:cNvPr id="16" name="Text Placeholder 15"/>
          <p:cNvSpPr>
            <a:spLocks noGrp="1"/>
          </p:cNvSpPr>
          <p:nvPr>
            <p:ph type="body" sz="quarter" idx="22"/>
          </p:nvPr>
        </p:nvSpPr>
        <p:spPr>
          <a:xfrm>
            <a:off x="23191" y="786430"/>
            <a:ext cx="9120809" cy="609601"/>
          </a:xfrm>
        </p:spPr>
        <p:txBody>
          <a:bodyPr/>
          <a:lstStyle/>
          <a:p>
            <a:r>
              <a:rPr lang="en-US" dirty="0">
                <a:latin typeface="Calibri"/>
              </a:rPr>
              <a:t>Changes in Volume and Pressure</a:t>
            </a:r>
          </a:p>
        </p:txBody>
      </p:sp>
      <p:pic>
        <p:nvPicPr>
          <p:cNvPr id="53251" name="Picture 3" descr="The effect of a volume decrease (pressure increase) on the N2O4(g) / 2NO2(g) equilibrium is shown. "/>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05000" y="1556806"/>
            <a:ext cx="5134142" cy="3308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7" name="Content Placeholder 16"/>
              <p:cNvSpPr>
                <a:spLocks noGrp="1"/>
              </p:cNvSpPr>
              <p:nvPr>
                <p:ph sz="quarter" idx="26"/>
              </p:nvPr>
            </p:nvSpPr>
            <p:spPr>
              <a:xfrm>
                <a:off x="762000" y="5025795"/>
                <a:ext cx="6553200" cy="825635"/>
              </a:xfrm>
              <a:solidFill>
                <a:schemeClr val="bg1"/>
              </a:solidFill>
            </p:spPr>
            <p:txBody>
              <a:bodyPr/>
              <a:lstStyle/>
              <a:p>
                <a:pPr/>
                <a14:m>
                  <m:oMathPara xmlns:m="http://schemas.openxmlformats.org/officeDocument/2006/math">
                    <m:oMathParaPr>
                      <m:jc m:val="centerGroup"/>
                    </m:oMathParaPr>
                    <m:oMath xmlns:m="http://schemas.openxmlformats.org/officeDocument/2006/math">
                      <m:sSub>
                        <m:sSubPr>
                          <m:ctrlPr>
                            <a:rPr lang="en-GB" sz="2600" i="1" smtClean="0">
                              <a:latin typeface="Cambria Math" panose="02040503050406030204" pitchFamily="18" charset="0"/>
                            </a:rPr>
                          </m:ctrlPr>
                        </m:sSubPr>
                        <m:e>
                          <m:r>
                            <a:rPr lang="en-GB" sz="2600" b="0" i="1" smtClean="0">
                              <a:latin typeface="Cambria Math" panose="02040503050406030204" pitchFamily="18" charset="0"/>
                            </a:rPr>
                            <m:t>𝑄</m:t>
                          </m:r>
                        </m:e>
                        <m:sub>
                          <m:r>
                            <m:rPr>
                              <m:sty m:val="p"/>
                            </m:rPr>
                            <a:rPr lang="en-GB" sz="2600" b="0" i="0" smtClean="0">
                              <a:latin typeface="Cambria Math" panose="02040503050406030204" pitchFamily="18" charset="0"/>
                            </a:rPr>
                            <m:t>c</m:t>
                          </m:r>
                        </m:sub>
                      </m:sSub>
                      <m:r>
                        <a:rPr lang="en-GB" sz="2600" b="0" i="1" smtClean="0">
                          <a:latin typeface="Cambria Math" panose="02040503050406030204" pitchFamily="18" charset="0"/>
                        </a:rPr>
                        <m:t>=</m:t>
                      </m:r>
                      <m:f>
                        <m:fPr>
                          <m:ctrlPr>
                            <a:rPr lang="en-GB" sz="2600" b="0" i="1" smtClean="0">
                              <a:latin typeface="Cambria Math" panose="02040503050406030204" pitchFamily="18" charset="0"/>
                            </a:rPr>
                          </m:ctrlPr>
                        </m:fPr>
                        <m:num>
                          <m:sSubSup>
                            <m:sSubSupPr>
                              <m:ctrlPr>
                                <a:rPr lang="en-GB" sz="2600" b="0" i="1" smtClean="0">
                                  <a:latin typeface="Cambria Math" panose="02040503050406030204" pitchFamily="18" charset="0"/>
                                </a:rPr>
                              </m:ctrlPr>
                            </m:sSubSupPr>
                            <m:e>
                              <m:d>
                                <m:dPr>
                                  <m:begChr m:val="["/>
                                  <m:endChr m:val="]"/>
                                  <m:ctrlPr>
                                    <a:rPr lang="en-GB" sz="2600" b="0" i="1" smtClean="0">
                                      <a:latin typeface="Cambria Math" panose="02040503050406030204" pitchFamily="18" charset="0"/>
                                    </a:rPr>
                                  </m:ctrlPr>
                                </m:dPr>
                                <m:e>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NO</m:t>
                                      </m:r>
                                    </m:e>
                                    <m:sub>
                                      <m:r>
                                        <a:rPr lang="en-GB" sz="2600" b="0" i="0" smtClean="0">
                                          <a:latin typeface="Cambria Math" panose="02040503050406030204" pitchFamily="18" charset="0"/>
                                        </a:rPr>
                                        <m:t>2</m:t>
                                      </m:r>
                                    </m:sub>
                                  </m:sSub>
                                </m:e>
                              </m:d>
                            </m:e>
                            <m:sub>
                              <m:r>
                                <m:rPr>
                                  <m:sty m:val="p"/>
                                </m:rPr>
                                <a:rPr lang="en-GB" sz="2600" b="0" i="0" smtClean="0">
                                  <a:latin typeface="Cambria Math" panose="02040503050406030204" pitchFamily="18" charset="0"/>
                                </a:rPr>
                                <m:t>eq</m:t>
                              </m:r>
                            </m:sub>
                            <m:sup>
                              <m:r>
                                <a:rPr lang="en-GB" sz="2600" b="0" i="0" smtClean="0">
                                  <a:latin typeface="Cambria Math" panose="02040503050406030204" pitchFamily="18" charset="0"/>
                                </a:rPr>
                                <m:t>2</m:t>
                              </m:r>
                            </m:sup>
                          </m:sSubSup>
                        </m:num>
                        <m:den>
                          <m:sSub>
                            <m:sSubPr>
                              <m:ctrlPr>
                                <a:rPr lang="en-GB" sz="2600" b="0" i="1" smtClean="0">
                                  <a:latin typeface="Cambria Math" panose="02040503050406030204" pitchFamily="18" charset="0"/>
                                </a:rPr>
                              </m:ctrlPr>
                            </m:sSubPr>
                            <m:e>
                              <m:d>
                                <m:dPr>
                                  <m:begChr m:val="["/>
                                  <m:endChr m:val="]"/>
                                  <m:ctrlPr>
                                    <a:rPr lang="en-GB" sz="2600" b="0" i="1" smtClean="0">
                                      <a:latin typeface="Cambria Math" panose="02040503050406030204" pitchFamily="18" charset="0"/>
                                    </a:rPr>
                                  </m:ctrlPr>
                                </m:dPr>
                                <m:e>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N</m:t>
                                      </m:r>
                                    </m:e>
                                    <m:sub>
                                      <m:r>
                                        <a:rPr lang="en-GB" sz="2600" b="0" i="0" smtClean="0">
                                          <a:latin typeface="Cambria Math" panose="02040503050406030204" pitchFamily="18" charset="0"/>
                                        </a:rPr>
                                        <m:t>2</m:t>
                                      </m:r>
                                    </m:sub>
                                  </m:sSub>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O</m:t>
                                      </m:r>
                                    </m:e>
                                    <m:sub>
                                      <m:r>
                                        <a:rPr lang="en-GB" sz="2600" b="0" i="0" smtClean="0">
                                          <a:latin typeface="Cambria Math" panose="02040503050406030204" pitchFamily="18" charset="0"/>
                                        </a:rPr>
                                        <m:t>4</m:t>
                                      </m:r>
                                    </m:sub>
                                  </m:sSub>
                                </m:e>
                              </m:d>
                            </m:e>
                            <m:sub>
                              <m:r>
                                <m:rPr>
                                  <m:sty m:val="p"/>
                                </m:rPr>
                                <a:rPr lang="en-GB" sz="2600" b="0" i="0" smtClean="0">
                                  <a:latin typeface="Cambria Math" panose="02040503050406030204" pitchFamily="18" charset="0"/>
                                </a:rPr>
                                <m:t>eq</m:t>
                              </m:r>
                            </m:sub>
                          </m:sSub>
                        </m:den>
                      </m:f>
                      <m:r>
                        <a:rPr lang="en-GB" sz="2600" b="0" i="1" smtClean="0">
                          <a:latin typeface="Cambria Math" panose="02040503050406030204" pitchFamily="18" charset="0"/>
                        </a:rPr>
                        <m:t>=</m:t>
                      </m:r>
                      <m:f>
                        <m:fPr>
                          <m:ctrlPr>
                            <a:rPr lang="en-GB" sz="2600" b="0" i="1" smtClean="0">
                              <a:latin typeface="Cambria Math" panose="02040503050406030204" pitchFamily="18" charset="0"/>
                            </a:rPr>
                          </m:ctrlPr>
                        </m:fPr>
                        <m:num>
                          <m:sSup>
                            <m:sSupPr>
                              <m:ctrlPr>
                                <a:rPr lang="en-GB" sz="2600" b="0" i="1" smtClean="0">
                                  <a:latin typeface="Cambria Math" panose="02040503050406030204" pitchFamily="18" charset="0"/>
                                </a:rPr>
                              </m:ctrlPr>
                            </m:sSupPr>
                            <m:e>
                              <m:d>
                                <m:dPr>
                                  <m:ctrlPr>
                                    <a:rPr lang="en-GB" sz="2600" b="0" i="1" smtClean="0">
                                      <a:latin typeface="Cambria Math" panose="02040503050406030204" pitchFamily="18" charset="0"/>
                                    </a:rPr>
                                  </m:ctrlPr>
                                </m:dPr>
                                <m:e>
                                  <m:r>
                                    <a:rPr lang="en-GB" sz="2600" b="0" i="1" smtClean="0">
                                      <a:latin typeface="Cambria Math" panose="02040503050406030204" pitchFamily="18" charset="0"/>
                                    </a:rPr>
                                    <m:t>0.1094</m:t>
                                  </m:r>
                                </m:e>
                              </m:d>
                            </m:e>
                            <m:sup>
                              <m:r>
                                <a:rPr lang="en-GB" sz="2600" b="0" i="1" smtClean="0">
                                  <a:latin typeface="Cambria Math" panose="02040503050406030204" pitchFamily="18" charset="0"/>
                                </a:rPr>
                                <m:t>2</m:t>
                              </m:r>
                            </m:sup>
                          </m:sSup>
                        </m:num>
                        <m:den>
                          <m:r>
                            <a:rPr lang="en-GB" sz="2600" b="0" i="1" smtClean="0">
                              <a:latin typeface="Cambria Math" panose="02040503050406030204" pitchFamily="18" charset="0"/>
                            </a:rPr>
                            <m:t>1.286</m:t>
                          </m:r>
                        </m:den>
                      </m:f>
                      <m:r>
                        <a:rPr lang="en-GB" sz="2600" b="0" i="1" smtClean="0">
                          <a:latin typeface="Cambria Math" panose="02040503050406030204" pitchFamily="18" charset="0"/>
                        </a:rPr>
                        <m:t>=9.31</m:t>
                      </m:r>
                      <m:r>
                        <a:rPr lang="en-GB" sz="2600" b="0" i="1" smtClean="0">
                          <a:latin typeface="Cambria Math" panose="02040503050406030204" pitchFamily="18" charset="0"/>
                          <a:ea typeface="Cambria Math" panose="02040503050406030204" pitchFamily="18" charset="0"/>
                        </a:rPr>
                        <m:t>×</m:t>
                      </m:r>
                      <m:sSup>
                        <m:sSupPr>
                          <m:ctrlPr>
                            <a:rPr lang="en-GB" sz="2600" b="0" i="1" smtClean="0">
                              <a:latin typeface="Cambria Math" panose="02040503050406030204" pitchFamily="18" charset="0"/>
                              <a:ea typeface="Cambria Math" panose="02040503050406030204" pitchFamily="18" charset="0"/>
                            </a:rPr>
                          </m:ctrlPr>
                        </m:sSupPr>
                        <m:e>
                          <m:r>
                            <a:rPr lang="en-GB" sz="2600" b="0" i="1" smtClean="0">
                              <a:latin typeface="Cambria Math" panose="02040503050406030204" pitchFamily="18" charset="0"/>
                              <a:ea typeface="Cambria Math" panose="02040503050406030204" pitchFamily="18" charset="0"/>
                            </a:rPr>
                            <m:t>10</m:t>
                          </m:r>
                        </m:e>
                        <m:sup>
                          <m:r>
                            <a:rPr lang="en-GB" sz="2600" b="0" i="1" smtClean="0">
                              <a:latin typeface="Cambria Math" panose="02040503050406030204" pitchFamily="18" charset="0"/>
                              <a:ea typeface="Cambria Math" panose="02040503050406030204" pitchFamily="18" charset="0"/>
                            </a:rPr>
                            <m:t>−3</m:t>
                          </m:r>
                        </m:sup>
                      </m:sSup>
                    </m:oMath>
                  </m:oMathPara>
                </a14:m>
                <a:endParaRPr lang="en-GB" sz="2600" dirty="0"/>
              </a:p>
            </p:txBody>
          </p:sp>
        </mc:Choice>
        <mc:Fallback xmlns="">
          <p:sp>
            <p:nvSpPr>
              <p:cNvPr id="17" name="Content Placeholder 16"/>
              <p:cNvSpPr>
                <a:spLocks noGrp="1" noRot="1" noChangeAspect="1" noMove="1" noResize="1" noEditPoints="1" noAdjustHandles="1" noChangeArrowheads="1" noChangeShapeType="1" noTextEdit="1"/>
              </p:cNvSpPr>
              <p:nvPr>
                <p:ph sz="quarter" idx="26"/>
              </p:nvPr>
            </p:nvSpPr>
            <p:spPr>
              <a:xfrm>
                <a:off x="762000" y="5025795"/>
                <a:ext cx="6553200" cy="825635"/>
              </a:xfrm>
              <a:blipFill>
                <a:blip r:embed="rId3"/>
                <a:stretch>
                  <a:fillRect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 Placeholder 18"/>
              <p:cNvSpPr>
                <a:spLocks noGrp="1"/>
              </p:cNvSpPr>
              <p:nvPr>
                <p:ph type="body" sz="quarter" idx="25"/>
              </p:nvPr>
            </p:nvSpPr>
            <p:spPr>
              <a:xfrm>
                <a:off x="7296150" y="5516467"/>
                <a:ext cx="981559" cy="669925"/>
              </a:xfrm>
            </p:spPr>
            <p:txBody>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𝑐</m:t>
                          </m:r>
                        </m:sub>
                      </m:sSub>
                    </m:oMath>
                  </m:oMathPara>
                </a14:m>
                <a:endParaRPr lang="en-GB" dirty="0"/>
              </a:p>
            </p:txBody>
          </p:sp>
        </mc:Choice>
        <mc:Fallback xmlns="">
          <p:sp>
            <p:nvSpPr>
              <p:cNvPr id="19" name="Text Placeholder 18"/>
              <p:cNvSpPr>
                <a:spLocks noGrp="1" noRot="1" noChangeAspect="1" noMove="1" noResize="1" noEditPoints="1" noAdjustHandles="1" noChangeArrowheads="1" noChangeShapeType="1" noTextEdit="1"/>
              </p:cNvSpPr>
              <p:nvPr>
                <p:ph type="body" sz="quarter" idx="25"/>
              </p:nvPr>
            </p:nvSpPr>
            <p:spPr>
              <a:xfrm>
                <a:off x="7296150" y="5516467"/>
                <a:ext cx="981559" cy="669925"/>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815967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(7)</a:t>
            </a:r>
            <a:endParaRPr lang="en-US" dirty="0"/>
          </a:p>
        </p:txBody>
      </p:sp>
      <p:sp>
        <p:nvSpPr>
          <p:cNvPr id="16" name="Text Placeholder 15"/>
          <p:cNvSpPr>
            <a:spLocks noGrp="1"/>
          </p:cNvSpPr>
          <p:nvPr>
            <p:ph type="body" sz="quarter" idx="22"/>
          </p:nvPr>
        </p:nvSpPr>
        <p:spPr/>
        <p:txBody>
          <a:bodyPr/>
          <a:lstStyle/>
          <a:p>
            <a:r>
              <a:rPr lang="en-US" dirty="0">
                <a:latin typeface="Calibri"/>
              </a:rPr>
              <a:t>Changes in Volume and Pressure</a:t>
            </a:r>
          </a:p>
        </p:txBody>
      </p:sp>
      <p:sp>
        <p:nvSpPr>
          <p:cNvPr id="17" name="Content Placeholder 16"/>
          <p:cNvSpPr>
            <a:spLocks noGrp="1"/>
          </p:cNvSpPr>
          <p:nvPr>
            <p:ph sz="quarter" idx="24"/>
          </p:nvPr>
        </p:nvSpPr>
        <p:spPr>
          <a:xfrm>
            <a:off x="23190" y="1752600"/>
            <a:ext cx="9120810" cy="3794402"/>
          </a:xfrm>
        </p:spPr>
        <p:txBody>
          <a:bodyPr/>
          <a:lstStyle/>
          <a:p>
            <a:pPr>
              <a:spcBef>
                <a:spcPts val="0"/>
              </a:spcBef>
              <a:spcAft>
                <a:spcPts val="2800"/>
              </a:spcAft>
            </a:pPr>
            <a:r>
              <a:rPr lang="en-US" dirty="0"/>
              <a:t>In general, a decrease in volume of a reaction vessel will cause a shift in the equilibrium in the direction that minimizes the total number of moles of gas. </a:t>
            </a:r>
          </a:p>
          <a:p>
            <a:pPr>
              <a:spcBef>
                <a:spcPts val="0"/>
              </a:spcBef>
              <a:spcAft>
                <a:spcPts val="2800"/>
              </a:spcAft>
            </a:pPr>
            <a:r>
              <a:rPr lang="en-US" dirty="0"/>
              <a:t>Conversely, an increase in volume will cause a shift in the direction that maximizes the total number of moles of gas. </a:t>
            </a:r>
          </a:p>
        </p:txBody>
      </p:sp>
    </p:spTree>
    <p:extLst>
      <p:ext uri="{BB962C8B-B14F-4D97-AF65-F5344CB8AC3E}">
        <p14:creationId xmlns:p14="http://schemas.microsoft.com/office/powerpoint/2010/main" val="26265950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63286" y="228600"/>
            <a:ext cx="8828314" cy="533400"/>
          </a:xfrm>
        </p:spPr>
        <p:txBody>
          <a:bodyPr/>
          <a:lstStyle/>
          <a:p>
            <a:pPr>
              <a:tabLst>
                <a:tab pos="3135313" algn="l"/>
                <a:tab pos="3233738" algn="l"/>
                <a:tab pos="3314700" algn="l"/>
                <a:tab pos="3484563" algn="l"/>
                <a:tab pos="4395788" algn="l"/>
              </a:tabLst>
            </a:pPr>
            <a:r>
              <a:rPr lang="en-GB" b="1" dirty="0">
                <a:solidFill>
                  <a:srgbClr val="FFF799"/>
                </a:solidFill>
              </a:rPr>
              <a:t>SAMPLE PROBLEM</a:t>
            </a:r>
            <a:r>
              <a:rPr lang="en-GB" dirty="0"/>
              <a:t>	</a:t>
            </a:r>
            <a:r>
              <a:rPr lang="en-GB" b="1" dirty="0">
                <a:solidFill>
                  <a:schemeClr val="bg1"/>
                </a:solidFill>
              </a:rPr>
              <a:t>15.13	Strategy</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52501"/>
                <a:ext cx="9144000" cy="5372100"/>
              </a:xfrm>
            </p:spPr>
            <p:txBody>
              <a:bodyPr/>
              <a:lstStyle/>
              <a:p>
                <a:pPr>
                  <a:spcBef>
                    <a:spcPts val="0"/>
                  </a:spcBef>
                  <a:spcAft>
                    <a:spcPts val="2000"/>
                  </a:spcAft>
                </a:pPr>
                <a:r>
                  <a:rPr lang="en-US" dirty="0"/>
                  <a:t>For each reaction, predict in what direction the equilibrium will shift when the volume of the reaction vessel is decreased. </a:t>
                </a:r>
              </a:p>
              <a:p>
                <a:pPr marL="1657350" indent="-514350">
                  <a:spcBef>
                    <a:spcPts val="0"/>
                  </a:spcBef>
                  <a:spcAft>
                    <a:spcPts val="2000"/>
                  </a:spcAft>
                  <a:buAutoNum type="alphaLcParenBoth"/>
                </a:pPr>
                <a14:m>
                  <m:oMath xmlns:m="http://schemas.openxmlformats.org/officeDocument/2006/math">
                    <m:sSub>
                      <m:sSubPr>
                        <m:ctrlPr>
                          <a:rPr lang="en-US" i="1">
                            <a:latin typeface="Cambria Math" panose="02040503050406030204" pitchFamily="18" charset="0"/>
                          </a:rPr>
                        </m:ctrlPr>
                      </m:sSubPr>
                      <m:e>
                        <m:r>
                          <m:rPr>
                            <m:sty m:val="p"/>
                          </m:rPr>
                          <a:rPr lang="en-GB" i="0">
                            <a:latin typeface="Cambria Math" panose="02040503050406030204" pitchFamily="18" charset="0"/>
                          </a:rPr>
                          <m:t>PCI</m:t>
                        </m:r>
                      </m:e>
                      <m:sub>
                        <m:r>
                          <a:rPr lang="en-GB" i="0">
                            <a:latin typeface="Cambria Math" panose="02040503050406030204" pitchFamily="18" charset="0"/>
                          </a:rPr>
                          <m:t>5</m:t>
                        </m:r>
                      </m:sub>
                    </m:sSub>
                    <m:d>
                      <m:dPr>
                        <m:ctrlPr>
                          <a:rPr lang="en-US" i="1">
                            <a:latin typeface="Cambria Math" panose="02040503050406030204" pitchFamily="18" charset="0"/>
                          </a:rPr>
                        </m:ctrlPr>
                      </m:dPr>
                      <m:e>
                        <m:r>
                          <a:rPr lang="en-GB" i="1">
                            <a:latin typeface="Cambria Math" panose="02040503050406030204" pitchFamily="18" charset="0"/>
                          </a:rPr>
                          <m:t>𝑔</m:t>
                        </m:r>
                      </m:e>
                    </m:d>
                    <m:r>
                      <a:rPr lang="en-US" i="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PCI</m:t>
                        </m:r>
                      </m:e>
                      <m:sub>
                        <m:r>
                          <a:rPr lang="en-GB" i="0">
                            <a:latin typeface="Cambria Math" panose="02040503050406030204" pitchFamily="18" charset="0"/>
                            <a:ea typeface="Cambria Math" panose="02040503050406030204" pitchFamily="18" charset="0"/>
                          </a:rPr>
                          <m:t>3</m:t>
                        </m:r>
                      </m:sub>
                    </m:sSub>
                    <m:d>
                      <m:dPr>
                        <m:ctrlPr>
                          <a:rPr lang="en-US"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r>
                      <a:rPr lang="en-GB" i="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CI</m:t>
                        </m:r>
                      </m:e>
                      <m:sub>
                        <m:r>
                          <a:rPr lang="en-GB" i="0">
                            <a:latin typeface="Cambria Math" panose="02040503050406030204" pitchFamily="18" charset="0"/>
                            <a:ea typeface="Cambria Math" panose="02040503050406030204" pitchFamily="18" charset="0"/>
                          </a:rPr>
                          <m:t>2</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oMath>
                </a14:m>
                <a:endParaRPr lang="en-GB" b="0" dirty="0">
                  <a:ea typeface="Cambria Math" panose="02040503050406030204" pitchFamily="18" charset="0"/>
                </a:endParaRPr>
              </a:p>
              <a:p>
                <a:pPr marL="1657350" indent="-514350">
                  <a:spcBef>
                    <a:spcPts val="0"/>
                  </a:spcBef>
                  <a:spcAft>
                    <a:spcPts val="2000"/>
                  </a:spcAft>
                  <a:buAutoNum type="alphaLcParenBoth"/>
                </a:pPr>
                <a14:m>
                  <m:oMath xmlns:m="http://schemas.openxmlformats.org/officeDocument/2006/math">
                    <m:r>
                      <a:rPr lang="en-GB">
                        <a:latin typeface="Cambria Math" panose="02040503050406030204" pitchFamily="18" charset="0"/>
                      </a:rPr>
                      <m:t>2</m:t>
                    </m:r>
                    <m:r>
                      <m:rPr>
                        <m:sty m:val="p"/>
                      </m:rPr>
                      <a:rPr lang="en-GB">
                        <a:latin typeface="Cambria Math" panose="02040503050406030204" pitchFamily="18" charset="0"/>
                      </a:rPr>
                      <m:t>PbS</m:t>
                    </m:r>
                    <m:d>
                      <m:dPr>
                        <m:ctrlPr>
                          <a:rPr lang="en-GB" i="1">
                            <a:latin typeface="Cambria Math" panose="02040503050406030204" pitchFamily="18" charset="0"/>
                          </a:rPr>
                        </m:ctrlPr>
                      </m:dPr>
                      <m:e>
                        <m:r>
                          <a:rPr lang="en-GB" i="1">
                            <a:latin typeface="Cambria Math" panose="02040503050406030204" pitchFamily="18" charset="0"/>
                          </a:rPr>
                          <m:t>𝑠</m:t>
                        </m:r>
                      </m:e>
                    </m:d>
                    <m:r>
                      <a:rPr lang="en-GB">
                        <a:latin typeface="Cambria Math" panose="02040503050406030204" pitchFamily="18" charset="0"/>
                      </a:rPr>
                      <m:t>+</m:t>
                    </m:r>
                    <m:sSub>
                      <m:sSubPr>
                        <m:ctrlPr>
                          <a:rPr lang="en-GB" i="1">
                            <a:latin typeface="Cambria Math" panose="02040503050406030204" pitchFamily="18" charset="0"/>
                          </a:rPr>
                        </m:ctrlPr>
                      </m:sSubPr>
                      <m:e>
                        <m:r>
                          <a:rPr lang="en-GB">
                            <a:latin typeface="Cambria Math" panose="02040503050406030204" pitchFamily="18" charset="0"/>
                          </a:rPr>
                          <m:t>3</m:t>
                        </m:r>
                        <m:r>
                          <m:rPr>
                            <m:sty m:val="p"/>
                          </m:rPr>
                          <a:rPr lang="en-GB">
                            <a:latin typeface="Cambria Math" panose="02040503050406030204" pitchFamily="18" charset="0"/>
                          </a:rPr>
                          <m:t>O</m:t>
                        </m:r>
                      </m:e>
                      <m:sub>
                        <m:r>
                          <a:rPr lang="en-GB">
                            <a:latin typeface="Cambria Math" panose="02040503050406030204" pitchFamily="18" charset="0"/>
                          </a:rPr>
                          <m:t>2</m:t>
                        </m:r>
                      </m:sub>
                    </m:sSub>
                    <m:d>
                      <m:dPr>
                        <m:ctrlPr>
                          <a:rPr lang="en-GB" i="1">
                            <a:latin typeface="Cambria Math" panose="02040503050406030204" pitchFamily="18" charset="0"/>
                          </a:rPr>
                        </m:ctrlPr>
                      </m:dPr>
                      <m:e>
                        <m:r>
                          <a:rPr lang="en-GB" i="1">
                            <a:latin typeface="Cambria Math" panose="02040503050406030204" pitchFamily="18" charset="0"/>
                          </a:rPr>
                          <m:t>𝑔</m:t>
                        </m:r>
                      </m:e>
                    </m:d>
                    <m:r>
                      <a:rPr lang="en-GB">
                        <a:latin typeface="Cambria Math" panose="02040503050406030204" pitchFamily="18" charset="0"/>
                      </a:rPr>
                      <m:t>⇄2</m:t>
                    </m:r>
                    <m:r>
                      <m:rPr>
                        <m:sty m:val="p"/>
                      </m:rPr>
                      <a:rPr lang="en-GB">
                        <a:latin typeface="Cambria Math" panose="02040503050406030204" pitchFamily="18" charset="0"/>
                      </a:rPr>
                      <m:t>PbO</m:t>
                    </m:r>
                    <m:d>
                      <m:dPr>
                        <m:ctrlPr>
                          <a:rPr lang="en-GB" i="1">
                            <a:latin typeface="Cambria Math" panose="02040503050406030204" pitchFamily="18" charset="0"/>
                          </a:rPr>
                        </m:ctrlPr>
                      </m:dPr>
                      <m:e>
                        <m:r>
                          <a:rPr lang="en-GB" i="1">
                            <a:latin typeface="Cambria Math" panose="02040503050406030204" pitchFamily="18" charset="0"/>
                          </a:rPr>
                          <m:t>𝑠</m:t>
                        </m:r>
                      </m:e>
                    </m:d>
                    <m:r>
                      <a:rPr lang="en-GB">
                        <a:latin typeface="Cambria Math" panose="02040503050406030204" pitchFamily="18" charset="0"/>
                      </a:rPr>
                      <m:t>+</m:t>
                    </m:r>
                    <m:sSub>
                      <m:sSubPr>
                        <m:ctrlPr>
                          <a:rPr lang="en-GB" i="1">
                            <a:latin typeface="Cambria Math" panose="02040503050406030204" pitchFamily="18" charset="0"/>
                          </a:rPr>
                        </m:ctrlPr>
                      </m:sSubPr>
                      <m:e>
                        <m:r>
                          <a:rPr lang="en-GB">
                            <a:latin typeface="Cambria Math" panose="02040503050406030204" pitchFamily="18" charset="0"/>
                          </a:rPr>
                          <m:t>2</m:t>
                        </m:r>
                        <m:r>
                          <m:rPr>
                            <m:sty m:val="p"/>
                          </m:rPr>
                          <a:rPr lang="en-GB">
                            <a:latin typeface="Cambria Math" panose="02040503050406030204" pitchFamily="18" charset="0"/>
                          </a:rPr>
                          <m:t>SO</m:t>
                        </m:r>
                      </m:e>
                      <m:sub>
                        <m:r>
                          <a:rPr lang="en-GB">
                            <a:latin typeface="Cambria Math" panose="02040503050406030204" pitchFamily="18" charset="0"/>
                          </a:rPr>
                          <m:t>2</m:t>
                        </m:r>
                      </m:sub>
                    </m:sSub>
                    <m:d>
                      <m:dPr>
                        <m:ctrlPr>
                          <a:rPr lang="en-GB" i="1">
                            <a:latin typeface="Cambria Math" panose="02040503050406030204" pitchFamily="18" charset="0"/>
                          </a:rPr>
                        </m:ctrlPr>
                      </m:dPr>
                      <m:e>
                        <m:r>
                          <a:rPr lang="en-GB" i="1">
                            <a:latin typeface="Cambria Math" panose="02040503050406030204" pitchFamily="18" charset="0"/>
                          </a:rPr>
                          <m:t>𝑔</m:t>
                        </m:r>
                      </m:e>
                    </m:d>
                  </m:oMath>
                </a14:m>
                <a:endParaRPr lang="en-GB" b="0" dirty="0">
                  <a:ea typeface="Cambria Math" panose="02040503050406030204" pitchFamily="18" charset="0"/>
                </a:endParaRPr>
              </a:p>
              <a:p>
                <a:pPr marL="1657350" indent="-514350">
                  <a:spcBef>
                    <a:spcPts val="0"/>
                  </a:spcBef>
                  <a:spcAft>
                    <a:spcPts val="2000"/>
                  </a:spcAft>
                  <a:buAutoNum type="alphaLcParenBoth"/>
                </a:pPr>
                <a14:m>
                  <m:oMath xmlns:m="http://schemas.openxmlformats.org/officeDocument/2006/math">
                    <m:sSub>
                      <m:sSubPr>
                        <m:ctrlPr>
                          <a:rPr lang="en-US" i="1">
                            <a:latin typeface="Cambria Math" panose="02040503050406030204" pitchFamily="18" charset="0"/>
                          </a:rPr>
                        </m:ctrlPr>
                      </m:sSubPr>
                      <m:e>
                        <m:r>
                          <m:rPr>
                            <m:sty m:val="p"/>
                          </m:rPr>
                          <a:rPr lang="en-GB" i="0">
                            <a:latin typeface="Cambria Math" panose="02040503050406030204" pitchFamily="18" charset="0"/>
                          </a:rPr>
                          <m:t>H</m:t>
                        </m:r>
                      </m:e>
                      <m:sub>
                        <m:r>
                          <a:rPr lang="en-GB" i="0">
                            <a:latin typeface="Cambria Math" panose="02040503050406030204" pitchFamily="18" charset="0"/>
                          </a:rPr>
                          <m:t>2</m:t>
                        </m:r>
                      </m:sub>
                    </m:sSub>
                    <m:d>
                      <m:dPr>
                        <m:ctrlPr>
                          <a:rPr lang="en-US" i="1">
                            <a:latin typeface="Cambria Math" panose="02040503050406030204" pitchFamily="18" charset="0"/>
                          </a:rPr>
                        </m:ctrlPr>
                      </m:dPr>
                      <m:e>
                        <m:r>
                          <a:rPr lang="en-GB" i="1">
                            <a:latin typeface="Cambria Math" panose="02040503050406030204" pitchFamily="18" charset="0"/>
                          </a:rPr>
                          <m:t>𝑔</m:t>
                        </m:r>
                      </m:e>
                    </m:d>
                    <m:r>
                      <a:rPr lang="en-GB" i="0">
                        <a:latin typeface="Cambria Math" panose="02040503050406030204" pitchFamily="18" charset="0"/>
                      </a:rPr>
                      <m:t>+</m:t>
                    </m:r>
                    <m:sSub>
                      <m:sSubPr>
                        <m:ctrlPr>
                          <a:rPr lang="en-GB" i="1">
                            <a:latin typeface="Cambria Math" panose="02040503050406030204" pitchFamily="18" charset="0"/>
                          </a:rPr>
                        </m:ctrlPr>
                      </m:sSubPr>
                      <m:e>
                        <m:r>
                          <m:rPr>
                            <m:sty m:val="p"/>
                          </m:rPr>
                          <a:rPr lang="en-GB" i="0">
                            <a:latin typeface="Cambria Math" panose="02040503050406030204" pitchFamily="18" charset="0"/>
                          </a:rPr>
                          <m:t>I</m:t>
                        </m:r>
                      </m:e>
                      <m:sub>
                        <m:r>
                          <a:rPr lang="en-GB" i="0">
                            <a:latin typeface="Cambria Math" panose="02040503050406030204" pitchFamily="18" charset="0"/>
                          </a:rPr>
                          <m:t>2</m:t>
                        </m:r>
                      </m:sub>
                    </m:sSub>
                    <m:d>
                      <m:dPr>
                        <m:ctrlPr>
                          <a:rPr lang="en-GB" i="1">
                            <a:latin typeface="Cambria Math" panose="02040503050406030204" pitchFamily="18" charset="0"/>
                          </a:rPr>
                        </m:ctrlPr>
                      </m:dPr>
                      <m:e>
                        <m:r>
                          <a:rPr lang="en-GB" i="1">
                            <a:latin typeface="Cambria Math" panose="02040503050406030204" pitchFamily="18" charset="0"/>
                          </a:rPr>
                          <m:t>𝑔</m:t>
                        </m:r>
                      </m:e>
                    </m:d>
                    <m:r>
                      <a:rPr lang="en-US" i="0">
                        <a:latin typeface="Cambria Math" panose="02040503050406030204" pitchFamily="18" charset="0"/>
                        <a:ea typeface="Cambria Math" panose="02040503050406030204" pitchFamily="18" charset="0"/>
                      </a:rPr>
                      <m:t>⇄</m:t>
                    </m:r>
                    <m:r>
                      <a:rPr lang="en-GB" i="0">
                        <a:latin typeface="Cambria Math" panose="02040503050406030204" pitchFamily="18" charset="0"/>
                        <a:ea typeface="Cambria Math" panose="02040503050406030204" pitchFamily="18" charset="0"/>
                      </a:rPr>
                      <m:t>2</m:t>
                    </m:r>
                    <m:r>
                      <m:rPr>
                        <m:sty m:val="p"/>
                      </m:rPr>
                      <a:rPr lang="en-GB" i="0">
                        <a:latin typeface="Cambria Math" panose="02040503050406030204" pitchFamily="18" charset="0"/>
                        <a:ea typeface="Cambria Math" panose="02040503050406030204" pitchFamily="18" charset="0"/>
                      </a:rPr>
                      <m:t>HI</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oMath>
                </a14:m>
                <a:endParaRPr lang="en-GB" b="0" dirty="0">
                  <a:ea typeface="Cambria Math" panose="02040503050406030204" pitchFamily="18" charset="0"/>
                </a:endParaRPr>
              </a:p>
              <a:p>
                <a:pPr>
                  <a:spcBef>
                    <a:spcPts val="0"/>
                  </a:spcBef>
                </a:pPr>
                <a:r>
                  <a:rPr lang="en-US" b="1" dirty="0">
                    <a:solidFill>
                      <a:srgbClr val="43638E"/>
                    </a:solidFill>
                  </a:rPr>
                  <a:t>Strategy</a:t>
                </a:r>
              </a:p>
              <a:p>
                <a:pPr>
                  <a:spcBef>
                    <a:spcPts val="0"/>
                  </a:spcBef>
                </a:pPr>
                <a:r>
                  <a:rPr lang="en-US" dirty="0"/>
                  <a:t>Determine which direction minimized the number of moles of gas in the reaction. Count only moles of </a:t>
                </a:r>
                <a:r>
                  <a:rPr lang="en-US" i="1" dirty="0"/>
                  <a:t>gas. </a:t>
                </a:r>
                <a:endParaRPr lang="en-US" dirty="0"/>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52501"/>
                <a:ext cx="9144000" cy="5372100"/>
              </a:xfrm>
              <a:blipFill>
                <a:blip r:embed="rId2"/>
                <a:stretch>
                  <a:fillRect l="-1333" t="-1020" r="-1933"/>
                </a:stretch>
              </a:blipFill>
            </p:spPr>
            <p:txBody>
              <a:bodyPr/>
              <a:lstStyle/>
              <a:p>
                <a:r>
                  <a:rPr lang="en-US">
                    <a:noFill/>
                  </a:rPr>
                  <a:t> </a:t>
                </a:r>
              </a:p>
            </p:txBody>
          </p:sp>
        </mc:Fallback>
      </mc:AlternateContent>
    </p:spTree>
    <p:extLst>
      <p:ext uri="{BB962C8B-B14F-4D97-AF65-F5344CB8AC3E}">
        <p14:creationId xmlns:p14="http://schemas.microsoft.com/office/powerpoint/2010/main" val="19016769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33738" algn="l"/>
                <a:tab pos="3314700" algn="l"/>
              </a:tabLst>
            </a:pPr>
            <a:r>
              <a:rPr lang="en-US" b="1" dirty="0">
                <a:solidFill>
                  <a:srgbClr val="FFF799"/>
                </a:solidFill>
              </a:rPr>
              <a:t>SAMPLE PROBLEM</a:t>
            </a:r>
            <a:r>
              <a:rPr lang="en-US" dirty="0"/>
              <a:t>	</a:t>
            </a:r>
            <a:r>
              <a:rPr lang="en-US" b="1" dirty="0">
                <a:solidFill>
                  <a:schemeClr val="bg1"/>
                </a:solidFill>
              </a:rPr>
              <a:t>15.13	Setup		</a:t>
            </a:r>
            <a:r>
              <a:rPr lang="en-US" dirty="0"/>
              <a:t>	</a:t>
            </a:r>
            <a:endParaRPr lang="en-GB" dirty="0"/>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22"/>
              </p:nvPr>
            </p:nvSpPr>
            <p:spPr>
              <a:xfrm>
                <a:off x="43543" y="914400"/>
                <a:ext cx="8929255" cy="5486400"/>
              </a:xfrm>
            </p:spPr>
            <p:txBody>
              <a:bodyPr/>
              <a:lstStyle/>
              <a:p>
                <a:pPr marL="2314350" indent="-514350">
                  <a:spcBef>
                    <a:spcPts val="0"/>
                  </a:spcBef>
                  <a:spcAft>
                    <a:spcPts val="2500"/>
                  </a:spcAft>
                  <a:buFontTx/>
                  <a:buAutoNum type="alphaLcParenBoth"/>
                </a:pPr>
                <a14:m>
                  <m:oMath xmlns:m="http://schemas.openxmlformats.org/officeDocument/2006/math">
                    <m:sSub>
                      <m:sSubPr>
                        <m:ctrlPr>
                          <a:rPr lang="en-US" i="1">
                            <a:latin typeface="Cambria Math" panose="02040503050406030204" pitchFamily="18" charset="0"/>
                          </a:rPr>
                        </m:ctrlPr>
                      </m:sSubPr>
                      <m:e>
                        <m:r>
                          <m:rPr>
                            <m:sty m:val="p"/>
                          </m:rPr>
                          <a:rPr lang="en-GB" i="0">
                            <a:latin typeface="Cambria Math" panose="02040503050406030204" pitchFamily="18" charset="0"/>
                          </a:rPr>
                          <m:t>PC</m:t>
                        </m:r>
                        <m:r>
                          <m:rPr>
                            <m:sty m:val="p"/>
                          </m:rPr>
                          <a:rPr lang="en-US" i="0">
                            <a:latin typeface="Cambria Math" panose="02040503050406030204" pitchFamily="18" charset="0"/>
                          </a:rPr>
                          <m:t>l</m:t>
                        </m:r>
                      </m:e>
                      <m:sub>
                        <m:r>
                          <a:rPr lang="en-GB" i="0">
                            <a:latin typeface="Cambria Math" panose="02040503050406030204" pitchFamily="18" charset="0"/>
                          </a:rPr>
                          <m:t>5</m:t>
                        </m:r>
                      </m:sub>
                    </m:sSub>
                    <m:d>
                      <m:dPr>
                        <m:ctrlPr>
                          <a:rPr lang="en-US" i="1">
                            <a:latin typeface="Cambria Math" panose="02040503050406030204" pitchFamily="18" charset="0"/>
                          </a:rPr>
                        </m:ctrlPr>
                      </m:dPr>
                      <m:e>
                        <m:r>
                          <a:rPr lang="en-GB" i="1">
                            <a:latin typeface="Cambria Math" panose="02040503050406030204" pitchFamily="18" charset="0"/>
                          </a:rPr>
                          <m:t>𝑔</m:t>
                        </m:r>
                      </m:e>
                    </m:d>
                    <m:r>
                      <a:rPr lang="en-US" i="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PC</m:t>
                        </m:r>
                        <m:r>
                          <m:rPr>
                            <m:sty m:val="p"/>
                          </m:rPr>
                          <a:rPr lang="en-US" i="0">
                            <a:latin typeface="Cambria Math" panose="02040503050406030204" pitchFamily="18" charset="0"/>
                            <a:ea typeface="Cambria Math" panose="02040503050406030204" pitchFamily="18" charset="0"/>
                          </a:rPr>
                          <m:t>l</m:t>
                        </m:r>
                      </m:e>
                      <m:sub>
                        <m:r>
                          <a:rPr lang="en-GB" i="0">
                            <a:latin typeface="Cambria Math" panose="02040503050406030204" pitchFamily="18" charset="0"/>
                            <a:ea typeface="Cambria Math" panose="02040503050406030204" pitchFamily="18" charset="0"/>
                          </a:rPr>
                          <m:t>3</m:t>
                        </m:r>
                      </m:sub>
                    </m:sSub>
                    <m:d>
                      <m:dPr>
                        <m:ctrlPr>
                          <a:rPr lang="en-US"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r>
                      <a:rPr lang="en-GB" i="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C</m:t>
                        </m:r>
                        <m:r>
                          <m:rPr>
                            <m:sty m:val="p"/>
                          </m:rPr>
                          <a:rPr lang="en-US" i="0">
                            <a:latin typeface="Cambria Math" panose="02040503050406030204" pitchFamily="18" charset="0"/>
                            <a:ea typeface="Cambria Math" panose="02040503050406030204" pitchFamily="18" charset="0"/>
                          </a:rPr>
                          <m:t>l</m:t>
                        </m:r>
                      </m:e>
                      <m:sub>
                        <m:r>
                          <a:rPr lang="en-GB" i="0">
                            <a:latin typeface="Cambria Math" panose="02040503050406030204" pitchFamily="18" charset="0"/>
                            <a:ea typeface="Cambria Math" panose="02040503050406030204" pitchFamily="18" charset="0"/>
                          </a:rPr>
                          <m:t>2</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oMath>
                </a14:m>
                <a:endParaRPr lang="en-GB" dirty="0">
                  <a:ea typeface="Cambria Math" panose="02040503050406030204" pitchFamily="18" charset="0"/>
                </a:endParaRPr>
              </a:p>
              <a:p>
                <a:pPr marL="2314350" indent="-514350">
                  <a:spcBef>
                    <a:spcPts val="0"/>
                  </a:spcBef>
                  <a:spcAft>
                    <a:spcPts val="2500"/>
                  </a:spcAft>
                  <a:buFontTx/>
                  <a:buAutoNum type="alphaLcParenBoth"/>
                </a:pPr>
                <a14:m>
                  <m:oMath xmlns:m="http://schemas.openxmlformats.org/officeDocument/2006/math">
                    <m:r>
                      <a:rPr lang="en-GB" i="0">
                        <a:latin typeface="Cambria Math" panose="02040503050406030204" pitchFamily="18" charset="0"/>
                      </a:rPr>
                      <m:t>2</m:t>
                    </m:r>
                    <m:r>
                      <m:rPr>
                        <m:sty m:val="p"/>
                      </m:rPr>
                      <a:rPr lang="en-GB" i="0">
                        <a:latin typeface="Cambria Math" panose="02040503050406030204" pitchFamily="18" charset="0"/>
                      </a:rPr>
                      <m:t>PbS</m:t>
                    </m:r>
                    <m:d>
                      <m:dPr>
                        <m:ctrlPr>
                          <a:rPr lang="en-GB" i="1">
                            <a:latin typeface="Cambria Math" panose="02040503050406030204" pitchFamily="18" charset="0"/>
                          </a:rPr>
                        </m:ctrlPr>
                      </m:dPr>
                      <m:e>
                        <m:r>
                          <a:rPr lang="en-GB" i="1">
                            <a:latin typeface="Cambria Math" panose="02040503050406030204" pitchFamily="18" charset="0"/>
                          </a:rPr>
                          <m:t>𝑠</m:t>
                        </m:r>
                      </m:e>
                    </m:d>
                    <m:r>
                      <a:rPr lang="en-GB" i="0">
                        <a:latin typeface="Cambria Math" panose="02040503050406030204" pitchFamily="18" charset="0"/>
                      </a:rPr>
                      <m:t>+</m:t>
                    </m:r>
                    <m:sSub>
                      <m:sSubPr>
                        <m:ctrlPr>
                          <a:rPr lang="en-GB" i="1">
                            <a:latin typeface="Cambria Math" panose="02040503050406030204" pitchFamily="18" charset="0"/>
                          </a:rPr>
                        </m:ctrlPr>
                      </m:sSubPr>
                      <m:e>
                        <m:r>
                          <a:rPr lang="en-GB" i="0">
                            <a:latin typeface="Cambria Math" panose="02040503050406030204" pitchFamily="18" charset="0"/>
                          </a:rPr>
                          <m:t>3</m:t>
                        </m:r>
                        <m:r>
                          <m:rPr>
                            <m:sty m:val="p"/>
                          </m:rPr>
                          <a:rPr lang="en-GB" i="0">
                            <a:latin typeface="Cambria Math" panose="02040503050406030204" pitchFamily="18" charset="0"/>
                          </a:rPr>
                          <m:t>O</m:t>
                        </m:r>
                      </m:e>
                      <m:sub>
                        <m:r>
                          <a:rPr lang="en-GB" i="0">
                            <a:latin typeface="Cambria Math" panose="02040503050406030204" pitchFamily="18" charset="0"/>
                          </a:rPr>
                          <m:t>2</m:t>
                        </m:r>
                      </m:sub>
                    </m:sSub>
                    <m:d>
                      <m:dPr>
                        <m:ctrlPr>
                          <a:rPr lang="en-GB" i="1">
                            <a:latin typeface="Cambria Math" panose="02040503050406030204" pitchFamily="18" charset="0"/>
                          </a:rPr>
                        </m:ctrlPr>
                      </m:dPr>
                      <m:e>
                        <m:r>
                          <a:rPr lang="en-GB" i="1">
                            <a:latin typeface="Cambria Math" panose="02040503050406030204" pitchFamily="18" charset="0"/>
                          </a:rPr>
                          <m:t>𝑔</m:t>
                        </m:r>
                      </m:e>
                    </m:d>
                    <m:r>
                      <a:rPr lang="en-GB" i="0">
                        <a:latin typeface="Cambria Math" panose="02040503050406030204" pitchFamily="18" charset="0"/>
                        <a:ea typeface="Cambria Math" panose="02040503050406030204" pitchFamily="18" charset="0"/>
                      </a:rPr>
                      <m:t>⇄2</m:t>
                    </m:r>
                    <m:r>
                      <m:rPr>
                        <m:sty m:val="p"/>
                      </m:rPr>
                      <a:rPr lang="en-GB" i="0">
                        <a:latin typeface="Cambria Math" panose="02040503050406030204" pitchFamily="18" charset="0"/>
                        <a:ea typeface="Cambria Math" panose="02040503050406030204" pitchFamily="18" charset="0"/>
                      </a:rPr>
                      <m:t>PbO</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𝑠</m:t>
                        </m:r>
                      </m:e>
                    </m:d>
                    <m:r>
                      <a:rPr lang="en-GB" i="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0">
                            <a:latin typeface="Cambria Math" panose="02040503050406030204" pitchFamily="18" charset="0"/>
                            <a:ea typeface="Cambria Math" panose="02040503050406030204" pitchFamily="18" charset="0"/>
                          </a:rPr>
                          <m:t>2</m:t>
                        </m:r>
                        <m:r>
                          <m:rPr>
                            <m:sty m:val="p"/>
                          </m:rPr>
                          <a:rPr lang="en-GB" i="0">
                            <a:latin typeface="Cambria Math" panose="02040503050406030204" pitchFamily="18" charset="0"/>
                            <a:ea typeface="Cambria Math" panose="02040503050406030204" pitchFamily="18" charset="0"/>
                          </a:rPr>
                          <m:t>SO</m:t>
                        </m:r>
                      </m:e>
                      <m:sub>
                        <m:r>
                          <a:rPr lang="en-GB" i="0">
                            <a:latin typeface="Cambria Math" panose="02040503050406030204" pitchFamily="18" charset="0"/>
                            <a:ea typeface="Cambria Math" panose="02040503050406030204" pitchFamily="18" charset="0"/>
                          </a:rPr>
                          <m:t>2</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oMath>
                </a14:m>
                <a:endParaRPr lang="en-GB" dirty="0">
                  <a:ea typeface="Cambria Math" panose="02040503050406030204" pitchFamily="18" charset="0"/>
                </a:endParaRPr>
              </a:p>
              <a:p>
                <a:pPr marL="2314350" indent="-514350">
                  <a:spcBef>
                    <a:spcPts val="0"/>
                  </a:spcBef>
                  <a:spcAft>
                    <a:spcPts val="2500"/>
                  </a:spcAft>
                  <a:buFontTx/>
                  <a:buAutoNum type="alphaLcParenBoth"/>
                </a:pPr>
                <a14:m>
                  <m:oMath xmlns:m="http://schemas.openxmlformats.org/officeDocument/2006/math">
                    <m:sSub>
                      <m:sSubPr>
                        <m:ctrlPr>
                          <a:rPr lang="en-US" i="1">
                            <a:latin typeface="Cambria Math" panose="02040503050406030204" pitchFamily="18" charset="0"/>
                          </a:rPr>
                        </m:ctrlPr>
                      </m:sSubPr>
                      <m:e>
                        <m:r>
                          <m:rPr>
                            <m:sty m:val="p"/>
                          </m:rPr>
                          <a:rPr lang="en-GB" i="0">
                            <a:latin typeface="Cambria Math" panose="02040503050406030204" pitchFamily="18" charset="0"/>
                          </a:rPr>
                          <m:t>H</m:t>
                        </m:r>
                      </m:e>
                      <m:sub>
                        <m:r>
                          <a:rPr lang="en-GB" i="0">
                            <a:latin typeface="Cambria Math" panose="02040503050406030204" pitchFamily="18" charset="0"/>
                          </a:rPr>
                          <m:t>2</m:t>
                        </m:r>
                      </m:sub>
                    </m:sSub>
                    <m:d>
                      <m:dPr>
                        <m:ctrlPr>
                          <a:rPr lang="en-US" i="1">
                            <a:latin typeface="Cambria Math" panose="02040503050406030204" pitchFamily="18" charset="0"/>
                          </a:rPr>
                        </m:ctrlPr>
                      </m:dPr>
                      <m:e>
                        <m:r>
                          <a:rPr lang="en-GB" i="1">
                            <a:latin typeface="Cambria Math" panose="02040503050406030204" pitchFamily="18" charset="0"/>
                          </a:rPr>
                          <m:t>𝑔</m:t>
                        </m:r>
                      </m:e>
                    </m:d>
                    <m:r>
                      <a:rPr lang="en-GB" i="0">
                        <a:latin typeface="Cambria Math" panose="02040503050406030204" pitchFamily="18" charset="0"/>
                      </a:rPr>
                      <m:t>+</m:t>
                    </m:r>
                    <m:sSub>
                      <m:sSubPr>
                        <m:ctrlPr>
                          <a:rPr lang="en-GB" i="1">
                            <a:latin typeface="Cambria Math" panose="02040503050406030204" pitchFamily="18" charset="0"/>
                          </a:rPr>
                        </m:ctrlPr>
                      </m:sSubPr>
                      <m:e>
                        <m:r>
                          <m:rPr>
                            <m:sty m:val="p"/>
                          </m:rPr>
                          <a:rPr lang="en-GB" i="0">
                            <a:latin typeface="Cambria Math" panose="02040503050406030204" pitchFamily="18" charset="0"/>
                          </a:rPr>
                          <m:t>I</m:t>
                        </m:r>
                      </m:e>
                      <m:sub>
                        <m:r>
                          <a:rPr lang="en-GB" i="0">
                            <a:latin typeface="Cambria Math" panose="02040503050406030204" pitchFamily="18" charset="0"/>
                          </a:rPr>
                          <m:t>2</m:t>
                        </m:r>
                      </m:sub>
                    </m:sSub>
                    <m:d>
                      <m:dPr>
                        <m:ctrlPr>
                          <a:rPr lang="en-GB" i="1">
                            <a:latin typeface="Cambria Math" panose="02040503050406030204" pitchFamily="18" charset="0"/>
                          </a:rPr>
                        </m:ctrlPr>
                      </m:dPr>
                      <m:e>
                        <m:r>
                          <a:rPr lang="en-GB" i="1">
                            <a:latin typeface="Cambria Math" panose="02040503050406030204" pitchFamily="18" charset="0"/>
                          </a:rPr>
                          <m:t>𝑔</m:t>
                        </m:r>
                      </m:e>
                    </m:d>
                    <m:r>
                      <a:rPr lang="en-US" i="0">
                        <a:latin typeface="Cambria Math" panose="02040503050406030204" pitchFamily="18" charset="0"/>
                        <a:ea typeface="Cambria Math" panose="02040503050406030204" pitchFamily="18" charset="0"/>
                      </a:rPr>
                      <m:t>⇄</m:t>
                    </m:r>
                    <m:r>
                      <a:rPr lang="en-GB" i="0">
                        <a:latin typeface="Cambria Math" panose="02040503050406030204" pitchFamily="18" charset="0"/>
                        <a:ea typeface="Cambria Math" panose="02040503050406030204" pitchFamily="18" charset="0"/>
                      </a:rPr>
                      <m:t>2</m:t>
                    </m:r>
                    <m:r>
                      <m:rPr>
                        <m:sty m:val="p"/>
                      </m:rPr>
                      <a:rPr lang="en-GB" i="0">
                        <a:latin typeface="Cambria Math" panose="02040503050406030204" pitchFamily="18" charset="0"/>
                        <a:ea typeface="Cambria Math" panose="02040503050406030204" pitchFamily="18" charset="0"/>
                      </a:rPr>
                      <m:t>HI</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𝑔</m:t>
                        </m:r>
                      </m:e>
                    </m:d>
                  </m:oMath>
                </a14:m>
                <a:endParaRPr lang="en-GB" dirty="0">
                  <a:ea typeface="Cambria Math" panose="02040503050406030204" pitchFamily="18" charset="0"/>
                </a:endParaRPr>
              </a:p>
              <a:p>
                <a:pPr>
                  <a:spcBef>
                    <a:spcPts val="0"/>
                  </a:spcBef>
                </a:pPr>
                <a:r>
                  <a:rPr lang="en-US" b="1" dirty="0">
                    <a:solidFill>
                      <a:srgbClr val="43638E"/>
                    </a:solidFill>
                  </a:rPr>
                  <a:t>Setup</a:t>
                </a:r>
              </a:p>
              <a:p>
                <a:pPr>
                  <a:spcBef>
                    <a:spcPts val="0"/>
                  </a:spcBef>
                </a:pPr>
                <a:r>
                  <a:rPr lang="en-US" dirty="0"/>
                  <a:t>We have </a:t>
                </a:r>
              </a:p>
              <a:p>
                <a:pPr marL="514350" indent="-514350">
                  <a:spcBef>
                    <a:spcPts val="0"/>
                  </a:spcBef>
                  <a:buAutoNum type="alphaLcParenBoth"/>
                </a:pPr>
                <a:r>
                  <a:rPr lang="en-US" dirty="0"/>
                  <a:t>1 mole of gas on the reactant side and 2 moles of gas on the product side, </a:t>
                </a:r>
              </a:p>
              <a:p>
                <a:pPr marL="514350" indent="-514350">
                  <a:spcBef>
                    <a:spcPts val="0"/>
                  </a:spcBef>
                  <a:buAutoNum type="alphaLcParenBoth"/>
                </a:pPr>
                <a:r>
                  <a:rPr lang="en-US" dirty="0"/>
                  <a:t>3 moles of gas on the reactant side and 2 moles of gas on the product side, and </a:t>
                </a:r>
              </a:p>
              <a:p>
                <a:pPr marL="514350" indent="-514350">
                  <a:spcBef>
                    <a:spcPts val="0"/>
                  </a:spcBef>
                  <a:buAutoNum type="alphaLcParenBoth"/>
                </a:pPr>
                <a:r>
                  <a:rPr lang="en-US" dirty="0"/>
                  <a:t>2 moles of gas on each side. </a:t>
                </a:r>
                <a:endParaRPr lang="en-US" dirty="0">
                  <a:solidFill>
                    <a:prstClr val="black"/>
                  </a:solidFill>
                </a:endParaRPr>
              </a:p>
            </p:txBody>
          </p:sp>
        </mc:Choice>
        <mc:Fallback xmlns="">
          <p:sp>
            <p:nvSpPr>
              <p:cNvPr id="17" name="Text Placeholder 16"/>
              <p:cNvSpPr>
                <a:spLocks noGrp="1" noRot="1" noChangeAspect="1" noMove="1" noResize="1" noEditPoints="1" noAdjustHandles="1" noChangeArrowheads="1" noChangeShapeType="1" noTextEdit="1"/>
              </p:cNvSpPr>
              <p:nvPr>
                <p:ph type="body" sz="quarter" idx="22"/>
              </p:nvPr>
            </p:nvSpPr>
            <p:spPr>
              <a:xfrm>
                <a:off x="43543" y="914400"/>
                <a:ext cx="8929255" cy="5486400"/>
              </a:xfrm>
              <a:blipFill>
                <a:blip r:embed="rId2"/>
                <a:stretch>
                  <a:fillRect l="-1433" r="-887"/>
                </a:stretch>
              </a:blipFill>
            </p:spPr>
            <p:txBody>
              <a:bodyPr/>
              <a:lstStyle/>
              <a:p>
                <a:r>
                  <a:rPr lang="en-US">
                    <a:noFill/>
                  </a:rPr>
                  <a:t> </a:t>
                </a:r>
              </a:p>
            </p:txBody>
          </p:sp>
        </mc:Fallback>
      </mc:AlternateContent>
    </p:spTree>
    <p:extLst>
      <p:ext uri="{BB962C8B-B14F-4D97-AF65-F5344CB8AC3E}">
        <p14:creationId xmlns:p14="http://schemas.microsoft.com/office/powerpoint/2010/main" val="8801136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62313" algn="l"/>
                <a:tab pos="3325813" algn="l"/>
                <a:tab pos="4459288" algn="l"/>
              </a:tabLst>
            </a:pPr>
            <a:r>
              <a:rPr lang="en-US" b="1" dirty="0">
                <a:solidFill>
                  <a:srgbClr val="FFF799"/>
                </a:solidFill>
              </a:rPr>
              <a:t>SAMPLE PROBLEM</a:t>
            </a:r>
            <a:r>
              <a:rPr lang="en-US" dirty="0"/>
              <a:t>	</a:t>
            </a:r>
            <a:r>
              <a:rPr lang="en-US" b="1" dirty="0">
                <a:solidFill>
                  <a:schemeClr val="bg1"/>
                </a:solidFill>
              </a:rPr>
              <a:t>15.13	Setup	</a:t>
            </a:r>
            <a:r>
              <a:rPr lang="en-US" dirty="0"/>
              <a:t>	</a:t>
            </a:r>
          </a:p>
        </p:txBody>
      </p:sp>
      <p:sp>
        <p:nvSpPr>
          <p:cNvPr id="16" name="Text Placeholder 15"/>
          <p:cNvSpPr>
            <a:spLocks noGrp="1"/>
          </p:cNvSpPr>
          <p:nvPr>
            <p:ph type="body" sz="quarter" idx="22"/>
          </p:nvPr>
        </p:nvSpPr>
        <p:spPr>
          <a:xfrm>
            <a:off x="0" y="952500"/>
            <a:ext cx="9144000" cy="5372100"/>
          </a:xfrm>
        </p:spPr>
        <p:txBody>
          <a:bodyPr/>
          <a:lstStyle/>
          <a:p>
            <a:pPr>
              <a:spcBef>
                <a:spcPts val="0"/>
              </a:spcBef>
            </a:pPr>
            <a:r>
              <a:rPr lang="en-US" b="1" dirty="0">
                <a:solidFill>
                  <a:srgbClr val="43638E"/>
                </a:solidFill>
              </a:rPr>
              <a:t>Setup</a:t>
            </a:r>
          </a:p>
          <a:p>
            <a:pPr>
              <a:spcBef>
                <a:spcPts val="0"/>
              </a:spcBef>
            </a:pPr>
            <a:r>
              <a:rPr lang="en-US" dirty="0">
                <a:solidFill>
                  <a:prstClr val="black"/>
                </a:solidFill>
              </a:rPr>
              <a:t>We have </a:t>
            </a:r>
          </a:p>
          <a:p>
            <a:pPr marL="514350" indent="-514350">
              <a:spcBef>
                <a:spcPts val="0"/>
              </a:spcBef>
              <a:buFontTx/>
              <a:buAutoNum type="alphaLcParenBoth"/>
            </a:pPr>
            <a:r>
              <a:rPr lang="en-US" dirty="0">
                <a:solidFill>
                  <a:prstClr val="black"/>
                </a:solidFill>
              </a:rPr>
              <a:t>1 mole of gas on the reactant side and 2 moles of gas on the product side, </a:t>
            </a:r>
          </a:p>
          <a:p>
            <a:pPr marL="514350" indent="-514350">
              <a:spcBef>
                <a:spcPts val="0"/>
              </a:spcBef>
              <a:buFontTx/>
              <a:buAutoNum type="alphaLcParenBoth"/>
            </a:pPr>
            <a:r>
              <a:rPr lang="en-US" dirty="0">
                <a:solidFill>
                  <a:prstClr val="black"/>
                </a:solidFill>
              </a:rPr>
              <a:t>3 moles of gas on the reactant side and 2 moles of gas on the product side, and </a:t>
            </a:r>
          </a:p>
          <a:p>
            <a:pPr marL="514350" indent="-514350">
              <a:spcBef>
                <a:spcPts val="0"/>
              </a:spcBef>
              <a:spcAft>
                <a:spcPts val="3000"/>
              </a:spcAft>
              <a:buFontTx/>
              <a:buAutoNum type="alphaLcParenBoth"/>
            </a:pPr>
            <a:r>
              <a:rPr lang="en-US" dirty="0">
                <a:solidFill>
                  <a:prstClr val="black"/>
                </a:solidFill>
              </a:rPr>
              <a:t>2 moles of gas on each side. </a:t>
            </a:r>
          </a:p>
          <a:p>
            <a:pPr>
              <a:spcBef>
                <a:spcPts val="0"/>
              </a:spcBef>
            </a:pPr>
            <a:r>
              <a:rPr lang="en-US" b="1" dirty="0">
                <a:solidFill>
                  <a:srgbClr val="43638E"/>
                </a:solidFill>
              </a:rPr>
              <a:t>Solution</a:t>
            </a:r>
          </a:p>
          <a:p>
            <a:pPr marL="514350" indent="-514350">
              <a:spcBef>
                <a:spcPts val="0"/>
              </a:spcBef>
              <a:buAutoNum type="alphaLcParenBoth"/>
            </a:pPr>
            <a:r>
              <a:rPr lang="en-US" dirty="0"/>
              <a:t>Shift to the left </a:t>
            </a:r>
          </a:p>
          <a:p>
            <a:pPr marL="514350" indent="-514350">
              <a:spcBef>
                <a:spcPts val="0"/>
              </a:spcBef>
              <a:buAutoNum type="alphaLcParenBoth"/>
            </a:pPr>
            <a:r>
              <a:rPr lang="en-US" dirty="0"/>
              <a:t>Shift to the right </a:t>
            </a:r>
          </a:p>
          <a:p>
            <a:pPr marL="514350" indent="-514350">
              <a:spcBef>
                <a:spcPts val="0"/>
              </a:spcBef>
              <a:buAutoNum type="alphaLcParenBoth"/>
            </a:pPr>
            <a:r>
              <a:rPr lang="en-US" dirty="0"/>
              <a:t>No shift </a:t>
            </a:r>
            <a:endParaRPr lang="en-US" dirty="0">
              <a:solidFill>
                <a:prstClr val="black"/>
              </a:solidFill>
            </a:endParaRPr>
          </a:p>
        </p:txBody>
      </p:sp>
    </p:spTree>
    <p:extLst>
      <p:ext uri="{BB962C8B-B14F-4D97-AF65-F5344CB8AC3E}">
        <p14:creationId xmlns:p14="http://schemas.microsoft.com/office/powerpoint/2010/main" val="3411134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17801"/>
          </a:xfrm>
        </p:spPr>
        <p:txBody>
          <a:bodyPr/>
          <a:lstStyle/>
          <a:p>
            <a:pPr marL="228600" indent="0">
              <a:tabLst>
                <a:tab pos="1427163" algn="l"/>
                <a:tab pos="1600200" algn="l"/>
                <a:tab pos="1662113" algn="l"/>
              </a:tabLst>
            </a:pPr>
            <a:r>
              <a:rPr lang="en-US" dirty="0">
                <a:solidFill>
                  <a:schemeClr val="bg1"/>
                </a:solidFill>
              </a:rPr>
              <a:t>15.2</a:t>
            </a:r>
            <a:r>
              <a:rPr lang="en-US" dirty="0"/>
              <a:t>	</a:t>
            </a:r>
            <a:r>
              <a:rPr lang="en-US" dirty="0">
                <a:latin typeface="Calibri"/>
              </a:rPr>
              <a:t>The Equilibrium Constant (1)</a:t>
            </a:r>
            <a:endParaRPr lang="en-US" dirty="0"/>
          </a:p>
        </p:txBody>
      </p:sp>
      <p:sp>
        <p:nvSpPr>
          <p:cNvPr id="15" name="Text Placeholder 14"/>
          <p:cNvSpPr>
            <a:spLocks noGrp="1"/>
          </p:cNvSpPr>
          <p:nvPr>
            <p:ph type="body" sz="quarter" idx="22"/>
          </p:nvPr>
        </p:nvSpPr>
        <p:spPr>
          <a:xfrm>
            <a:off x="0" y="1066800"/>
            <a:ext cx="9120809" cy="609601"/>
          </a:xfrm>
        </p:spPr>
        <p:txBody>
          <a:bodyPr/>
          <a:lstStyle/>
          <a:p>
            <a:r>
              <a:rPr lang="en-US" dirty="0">
                <a:solidFill>
                  <a:srgbClr val="4F74A7"/>
                </a:solidFill>
                <a:latin typeface="Calibri"/>
              </a:rPr>
              <a:t>Calculating Equilibrium Constants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4"/>
              </p:nvPr>
            </p:nvSpPr>
            <p:spPr>
              <a:xfrm>
                <a:off x="23190" y="1572986"/>
                <a:ext cx="9120810" cy="2541814"/>
              </a:xfrm>
            </p:spPr>
            <p:txBody>
              <a:bodyPr/>
              <a:lstStyle/>
              <a:p>
                <a:pPr indent="2974975">
                  <a:spcAft>
                    <a:spcPts val="2000"/>
                  </a:spcAft>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m:rPr>
                              <m:sty m:val="p"/>
                            </m:rPr>
                            <a:rPr lang="en-GB" b="0" i="0" smtClean="0">
                              <a:latin typeface="Cambria Math" panose="02040503050406030204" pitchFamily="18" charset="0"/>
                            </a:rPr>
                            <m:t>rate</m:t>
                          </m:r>
                        </m:e>
                        <m:sub>
                          <m:r>
                            <m:rPr>
                              <m:sty m:val="p"/>
                            </m:rPr>
                            <a:rPr lang="en-GB" b="0" i="0" smtClean="0">
                              <a:latin typeface="Cambria Math" panose="02040503050406030204" pitchFamily="18" charset="0"/>
                            </a:rPr>
                            <m:t>forward</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rate</m:t>
                          </m:r>
                        </m:e>
                        <m:sub>
                          <m:r>
                            <m:rPr>
                              <m:sty m:val="p"/>
                            </m:rPr>
                            <a:rPr lang="en-GB" b="0" i="0" smtClean="0">
                              <a:latin typeface="Cambria Math" panose="02040503050406030204" pitchFamily="18" charset="0"/>
                            </a:rPr>
                            <m:t>reverse</m:t>
                          </m:r>
                        </m:sub>
                      </m:sSub>
                    </m:oMath>
                  </m:oMathPara>
                </a14:m>
                <a:endParaRPr lang="en-GB" b="0" dirty="0"/>
              </a:p>
              <a:p>
                <a:pPr marL="2974975" indent="2235200">
                  <a:spcBef>
                    <a:spcPts val="0"/>
                  </a:spcBef>
                  <a:spcAft>
                    <a:spcPts val="2000"/>
                  </a:spcAft>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m:rPr>
                              <m:sty m:val="p"/>
                            </m:rPr>
                            <a:rPr lang="en-GB" b="0" i="0" smtClean="0">
                              <a:latin typeface="Cambria Math" panose="02040503050406030204" pitchFamily="18" charset="0"/>
                            </a:rPr>
                            <m:t>f</m:t>
                          </m:r>
                        </m:sub>
                      </m:sSub>
                      <m:sSub>
                        <m:sSubPr>
                          <m:ctrlPr>
                            <a:rPr lang="en-GB" i="1" smtClean="0">
                              <a:latin typeface="Cambria Math" panose="02040503050406030204" pitchFamily="18" charset="0"/>
                            </a:rPr>
                          </m:ctrlPr>
                        </m:sSubPr>
                        <m:e>
                          <m:d>
                            <m:dPr>
                              <m:begChr m:val="["/>
                              <m:endChr m:val="]"/>
                              <m:ctrlPr>
                                <a:rPr lang="en-GB" i="1" smtClean="0">
                                  <a:latin typeface="Cambria Math" panose="02040503050406030204" pitchFamily="18" charset="0"/>
                                </a:rPr>
                              </m:ctrlPr>
                            </m:dPr>
                            <m:e>
                              <m:sSub>
                                <m:sSubPr>
                                  <m:ctrlPr>
                                    <a:rPr lang="en-GB" i="1" smtClean="0">
                                      <a:latin typeface="Cambria Math" panose="02040503050406030204" pitchFamily="18" charset="0"/>
                                    </a:rPr>
                                  </m:ctrlPr>
                                </m:sSubPr>
                                <m:e>
                                  <m:r>
                                    <m:rPr>
                                      <m:sty m:val="p"/>
                                    </m:rPr>
                                    <a:rPr lang="en-GB" b="0" i="0" smtClean="0">
                                      <a:latin typeface="Cambria Math" panose="02040503050406030204" pitchFamily="18" charset="0"/>
                                    </a:rPr>
                                    <m:t>N</m:t>
                                  </m:r>
                                </m:e>
                                <m:sub>
                                  <m:r>
                                    <a:rPr lang="en-GB" b="0" i="0" smtClean="0">
                                      <a:latin typeface="Cambria Math" panose="02040503050406030204" pitchFamily="18" charset="0"/>
                                    </a:rPr>
                                    <m:t>2</m:t>
                                  </m:r>
                                </m:sub>
                              </m:sSub>
                              <m:sSub>
                                <m:sSubPr>
                                  <m:ctrlPr>
                                    <a:rPr lang="en-GB" i="1" smtClean="0">
                                      <a:latin typeface="Cambria Math" panose="02040503050406030204" pitchFamily="18" charset="0"/>
                                    </a:rPr>
                                  </m:ctrlPr>
                                </m:sSubPr>
                                <m:e>
                                  <m:r>
                                    <m:rPr>
                                      <m:sty m:val="p"/>
                                    </m:rPr>
                                    <a:rPr lang="en-GB" b="0" i="0" smtClean="0">
                                      <a:latin typeface="Cambria Math" panose="02040503050406030204" pitchFamily="18" charset="0"/>
                                    </a:rPr>
                                    <m:t>O</m:t>
                                  </m:r>
                                </m:e>
                                <m:sub>
                                  <m:r>
                                    <a:rPr lang="en-GB" b="0" i="0" smtClean="0">
                                      <a:latin typeface="Cambria Math" panose="02040503050406030204" pitchFamily="18" charset="0"/>
                                    </a:rPr>
                                    <m:t>4</m:t>
                                  </m:r>
                                </m:sub>
                              </m:sSub>
                            </m:e>
                          </m:d>
                        </m:e>
                        <m:sub>
                          <m:r>
                            <m:rPr>
                              <m:sty m:val="p"/>
                            </m:rPr>
                            <a:rPr lang="en-GB" b="0" i="0" smtClean="0">
                              <a:latin typeface="Cambria Math" panose="02040503050406030204" pitchFamily="18" charset="0"/>
                            </a:rPr>
                            <m:t>eq</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m:rPr>
                              <m:sty m:val="p"/>
                            </m:rPr>
                            <a:rPr lang="en-GB" b="0" i="0" smtClean="0">
                              <a:latin typeface="Cambria Math" panose="02040503050406030204" pitchFamily="18" charset="0"/>
                            </a:rPr>
                            <m:t>r</m:t>
                          </m:r>
                        </m:sub>
                      </m:sSub>
                      <m:sSubSup>
                        <m:sSubSupPr>
                          <m:ctrlPr>
                            <a:rPr lang="en-GB" b="0" i="1" smtClean="0">
                              <a:latin typeface="Cambria Math" panose="02040503050406030204" pitchFamily="18" charset="0"/>
                            </a:rPr>
                          </m:ctrlPr>
                        </m:sSubSupPr>
                        <m:e>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NO</m:t>
                                  </m:r>
                                </m:e>
                                <m:sub>
                                  <m:r>
                                    <a:rPr lang="en-GB" b="0" i="0" smtClean="0">
                                      <a:latin typeface="Cambria Math" panose="02040503050406030204" pitchFamily="18" charset="0"/>
                                    </a:rPr>
                                    <m:t>2</m:t>
                                  </m:r>
                                </m:sub>
                              </m:sSub>
                            </m:e>
                          </m:d>
                        </m:e>
                        <m:sub>
                          <m:r>
                            <m:rPr>
                              <m:sty m:val="p"/>
                            </m:rPr>
                            <a:rPr lang="en-GB" b="0" i="0" smtClean="0">
                              <a:latin typeface="Cambria Math" panose="02040503050406030204" pitchFamily="18" charset="0"/>
                            </a:rPr>
                            <m:t>eq</m:t>
                          </m:r>
                        </m:sub>
                        <m:sup>
                          <m:r>
                            <a:rPr lang="en-GB" b="0" i="1" smtClean="0">
                              <a:latin typeface="Cambria Math" panose="02040503050406030204" pitchFamily="18" charset="0"/>
                            </a:rPr>
                            <m:t>2</m:t>
                          </m:r>
                        </m:sup>
                      </m:sSubSup>
                    </m:oMath>
                  </m:oMathPara>
                </a14:m>
                <a:endParaRPr lang="en-GB" b="0" dirty="0"/>
              </a:p>
              <a:p>
                <a:pPr>
                  <a:spcBef>
                    <a:spcPts val="0"/>
                  </a:spcBef>
                  <a:spcAft>
                    <a:spcPts val="2800"/>
                  </a:spcAft>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m:rPr>
                                  <m:sty m:val="p"/>
                                </m:rPr>
                                <a:rPr lang="en-GB" b="0" i="0" smtClean="0">
                                  <a:latin typeface="Cambria Math" panose="02040503050406030204" pitchFamily="18" charset="0"/>
                                </a:rPr>
                                <m:t>f</m:t>
                              </m:r>
                            </m:sub>
                          </m:sSub>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m:rPr>
                                  <m:sty m:val="p"/>
                                </m:rPr>
                                <a:rPr lang="en-GB" b="0" i="0" smtClean="0">
                                  <a:latin typeface="Cambria Math" panose="02040503050406030204" pitchFamily="18" charset="0"/>
                                </a:rPr>
                                <m:t>r</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Sup>
                            <m:sSubSupPr>
                              <m:ctrlPr>
                                <a:rPr lang="en-GB" i="1">
                                  <a:latin typeface="Cambria Math" panose="02040503050406030204" pitchFamily="18" charset="0"/>
                                </a:rPr>
                              </m:ctrlPr>
                            </m:sSubSupPr>
                            <m:e>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m:rPr>
                                          <m:sty m:val="p"/>
                                        </m:rPr>
                                        <a:rPr lang="en-GB" i="0">
                                          <a:latin typeface="Cambria Math" panose="02040503050406030204" pitchFamily="18" charset="0"/>
                                        </a:rPr>
                                        <m:t>NO</m:t>
                                      </m:r>
                                    </m:e>
                                    <m:sub>
                                      <m:r>
                                        <a:rPr lang="en-GB" i="0">
                                          <a:latin typeface="Cambria Math" panose="02040503050406030204" pitchFamily="18" charset="0"/>
                                        </a:rPr>
                                        <m:t>2</m:t>
                                      </m:r>
                                    </m:sub>
                                  </m:sSub>
                                </m:e>
                              </m:d>
                            </m:e>
                            <m:sub>
                              <m:r>
                                <m:rPr>
                                  <m:sty m:val="p"/>
                                </m:rPr>
                                <a:rPr lang="en-GB" i="0">
                                  <a:latin typeface="Cambria Math" panose="02040503050406030204" pitchFamily="18" charset="0"/>
                                </a:rPr>
                                <m:t>eq</m:t>
                              </m:r>
                            </m:sub>
                            <m:sup>
                              <m:r>
                                <a:rPr lang="en-GB" i="0">
                                  <a:latin typeface="Cambria Math" panose="02040503050406030204" pitchFamily="18" charset="0"/>
                                </a:rPr>
                                <m:t>2</m:t>
                              </m:r>
                            </m:sup>
                          </m:sSubSup>
                        </m:num>
                        <m:den>
                          <m:sSub>
                            <m:sSubPr>
                              <m:ctrlPr>
                                <a:rPr lang="en-GB" i="1">
                                  <a:latin typeface="Cambria Math" panose="02040503050406030204" pitchFamily="18" charset="0"/>
                                </a:rPr>
                              </m:ctrlPr>
                            </m:sSubPr>
                            <m:e>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m:rPr>
                                          <m:sty m:val="p"/>
                                        </m:rPr>
                                        <a:rPr lang="en-GB" i="0">
                                          <a:latin typeface="Cambria Math" panose="02040503050406030204" pitchFamily="18" charset="0"/>
                                        </a:rPr>
                                        <m:t>N</m:t>
                                      </m:r>
                                    </m:e>
                                    <m:sub>
                                      <m:r>
                                        <a:rPr lang="en-GB" i="0">
                                          <a:latin typeface="Cambria Math" panose="02040503050406030204" pitchFamily="18" charset="0"/>
                                        </a:rPr>
                                        <m:t>2</m:t>
                                      </m:r>
                                    </m:sub>
                                  </m:sSub>
                                  <m:sSub>
                                    <m:sSubPr>
                                      <m:ctrlPr>
                                        <a:rPr lang="en-GB" i="1">
                                          <a:latin typeface="Cambria Math" panose="02040503050406030204" pitchFamily="18" charset="0"/>
                                        </a:rPr>
                                      </m:ctrlPr>
                                    </m:sSubPr>
                                    <m:e>
                                      <m:r>
                                        <m:rPr>
                                          <m:sty m:val="p"/>
                                        </m:rPr>
                                        <a:rPr lang="en-GB" i="0">
                                          <a:latin typeface="Cambria Math" panose="02040503050406030204" pitchFamily="18" charset="0"/>
                                        </a:rPr>
                                        <m:t>O</m:t>
                                      </m:r>
                                    </m:e>
                                    <m:sub>
                                      <m:r>
                                        <a:rPr lang="en-GB" i="0">
                                          <a:latin typeface="Cambria Math" panose="02040503050406030204" pitchFamily="18" charset="0"/>
                                        </a:rPr>
                                        <m:t>4</m:t>
                                      </m:r>
                                    </m:sub>
                                  </m:sSub>
                                </m:e>
                              </m:d>
                            </m:e>
                            <m:sub>
                              <m:r>
                                <m:rPr>
                                  <m:sty m:val="p"/>
                                </m:rPr>
                                <a:rPr lang="en-GB" i="0">
                                  <a:latin typeface="Cambria Math" panose="02040503050406030204" pitchFamily="18" charset="0"/>
                                </a:rPr>
                                <m:t>eq</m:t>
                              </m:r>
                            </m:sub>
                          </m:sSub>
                        </m:den>
                      </m:f>
                    </m:oMath>
                  </m:oMathPara>
                </a14:m>
                <a:endParaRPr lang="en-GB" dirty="0"/>
              </a:p>
            </p:txBody>
          </p:sp>
        </mc:Choice>
        <mc:Fallback xmlns="">
          <p:sp>
            <p:nvSpPr>
              <p:cNvPr id="2" name="Content Placeholder 1"/>
              <p:cNvSpPr>
                <a:spLocks noGrp="1" noRot="1" noChangeAspect="1" noMove="1" noResize="1" noEditPoints="1" noAdjustHandles="1" noChangeArrowheads="1" noChangeShapeType="1" noTextEdit="1"/>
              </p:cNvSpPr>
              <p:nvPr>
                <p:ph sz="quarter" idx="24"/>
              </p:nvPr>
            </p:nvSpPr>
            <p:spPr>
              <a:xfrm>
                <a:off x="23190" y="1572986"/>
                <a:ext cx="9120810" cy="2541814"/>
              </a:xfrm>
              <a:blipFill>
                <a:blip r:embed="rId2"/>
                <a:stretch>
                  <a:fillRect/>
                </a:stretch>
              </a:blipFill>
            </p:spPr>
            <p:txBody>
              <a:bodyPr/>
              <a:lstStyle/>
              <a:p>
                <a:r>
                  <a:rPr lang="en-US">
                    <a:noFill/>
                  </a:rPr>
                  <a:t> </a:t>
                </a:r>
              </a:p>
            </p:txBody>
          </p:sp>
        </mc:Fallback>
      </mc:AlternateContent>
      <p:pic>
        <p:nvPicPr>
          <p:cNvPr id="3076" name="Picture 4" descr="The concentration of NO2 squared divided by that of N2O4 is equal to Kc or the equilibrium const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813" y="4267200"/>
            <a:ext cx="4524375"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75467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 (8)</a:t>
            </a:r>
            <a:endParaRPr lang="en-US" dirty="0"/>
          </a:p>
        </p:txBody>
      </p:sp>
      <p:sp>
        <p:nvSpPr>
          <p:cNvPr id="16" name="Text Placeholder 15"/>
          <p:cNvSpPr>
            <a:spLocks noGrp="1"/>
          </p:cNvSpPr>
          <p:nvPr>
            <p:ph type="body" sz="quarter" idx="22"/>
          </p:nvPr>
        </p:nvSpPr>
        <p:spPr/>
        <p:txBody>
          <a:bodyPr/>
          <a:lstStyle/>
          <a:p>
            <a:r>
              <a:rPr lang="en-US" dirty="0">
                <a:latin typeface="Calibri"/>
              </a:rPr>
              <a:t>Changes in Temperature</a:t>
            </a:r>
          </a:p>
        </p:txBody>
      </p:sp>
      <p:sp>
        <p:nvSpPr>
          <p:cNvPr id="17" name="Content Placeholder 16"/>
          <p:cNvSpPr>
            <a:spLocks noGrp="1"/>
          </p:cNvSpPr>
          <p:nvPr>
            <p:ph sz="quarter" idx="24"/>
          </p:nvPr>
        </p:nvSpPr>
        <p:spPr>
          <a:xfrm>
            <a:off x="-14910" y="1676400"/>
            <a:ext cx="9120810" cy="3407866"/>
          </a:xfrm>
        </p:spPr>
        <p:txBody>
          <a:bodyPr/>
          <a:lstStyle/>
          <a:p>
            <a:pPr>
              <a:spcBef>
                <a:spcPts val="0"/>
              </a:spcBef>
              <a:spcAft>
                <a:spcPts val="2800"/>
              </a:spcAft>
            </a:pPr>
            <a:r>
              <a:rPr lang="en-US" dirty="0"/>
              <a:t>A change in concentration or volume may alter the position of an equilibrium (i.e., the relative amounts of reactants and products), but it does not change the value of the equilibrium constant. </a:t>
            </a:r>
          </a:p>
          <a:p>
            <a:pPr>
              <a:spcBef>
                <a:spcPts val="0"/>
              </a:spcBef>
              <a:spcAft>
                <a:spcPts val="2800"/>
              </a:spcAft>
            </a:pPr>
            <a:r>
              <a:rPr lang="en-US" dirty="0"/>
              <a:t>Only a change in temperature can alter the value of the equilibrium constant. </a:t>
            </a:r>
          </a:p>
        </p:txBody>
      </p:sp>
    </p:spTree>
    <p:extLst>
      <p:ext uri="{BB962C8B-B14F-4D97-AF65-F5344CB8AC3E}">
        <p14:creationId xmlns:p14="http://schemas.microsoft.com/office/powerpoint/2010/main" val="9392656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15599"/>
            <a:ext cx="9044610" cy="594001"/>
          </a:xfrm>
        </p:spPr>
        <p:txBody>
          <a:bodyPr/>
          <a:lstStyle/>
          <a:p>
            <a:pPr>
              <a:tabLst>
                <a:tab pos="1427163" algn="l"/>
              </a:tabLst>
            </a:pPr>
            <a:r>
              <a:rPr lang="en-US" dirty="0">
                <a:solidFill>
                  <a:schemeClr val="bg1"/>
                </a:solidFill>
              </a:rPr>
              <a:t>15.5</a:t>
            </a:r>
            <a:r>
              <a:rPr lang="en-US" dirty="0"/>
              <a:t>	</a:t>
            </a:r>
            <a:r>
              <a:rPr lang="en-US" dirty="0">
                <a:latin typeface="Calibri"/>
              </a:rPr>
              <a:t>Factors That Affect Chemical Equilibrium (9)</a:t>
            </a:r>
            <a:endParaRPr lang="en-US" dirty="0"/>
          </a:p>
        </p:txBody>
      </p:sp>
      <p:sp>
        <p:nvSpPr>
          <p:cNvPr id="17" name="Text Placeholder 16"/>
          <p:cNvSpPr>
            <a:spLocks noGrp="1"/>
          </p:cNvSpPr>
          <p:nvPr>
            <p:ph type="body" sz="quarter" idx="22"/>
          </p:nvPr>
        </p:nvSpPr>
        <p:spPr>
          <a:xfrm>
            <a:off x="23191" y="1066800"/>
            <a:ext cx="9120809" cy="609601"/>
          </a:xfrm>
        </p:spPr>
        <p:txBody>
          <a:bodyPr/>
          <a:lstStyle/>
          <a:p>
            <a:r>
              <a:rPr lang="en-US" dirty="0">
                <a:latin typeface="Calibri"/>
              </a:rPr>
              <a:t>Changes in Temperature</a:t>
            </a:r>
            <a:r>
              <a:rPr lang="en-US" dirty="0"/>
              <a:t> </a:t>
            </a:r>
          </a:p>
        </p:txBody>
      </p:sp>
      <mc:AlternateContent xmlns:mc="http://schemas.openxmlformats.org/markup-compatibility/2006" xmlns:a14="http://schemas.microsoft.com/office/drawing/2010/main">
        <mc:Choice Requires="a14">
          <p:sp>
            <p:nvSpPr>
              <p:cNvPr id="16" name="Content Placeholder 15"/>
              <p:cNvSpPr>
                <a:spLocks noGrp="1"/>
              </p:cNvSpPr>
              <p:nvPr>
                <p:ph sz="quarter" idx="24"/>
              </p:nvPr>
            </p:nvSpPr>
            <p:spPr>
              <a:xfrm>
                <a:off x="50899" y="1600200"/>
                <a:ext cx="9120810" cy="4876799"/>
              </a:xfrm>
            </p:spPr>
            <p:txBody>
              <a:bodyPr/>
              <a:lstStyle/>
              <a:p>
                <a:pPr>
                  <a:spcBef>
                    <a:spcPts val="0"/>
                  </a:spcBef>
                  <a:spcAft>
                    <a:spcPts val="2800"/>
                  </a:spcAft>
                  <a:tabLst>
                    <a:tab pos="5429250" algn="l"/>
                  </a:tabLst>
                </a:pPr>
                <a14:m>
                  <m:oMath xmlns:m="http://schemas.openxmlformats.org/officeDocument/2006/math">
                    <m:r>
                      <m:rPr>
                        <m:sty m:val="p"/>
                      </m:rPr>
                      <a:rPr lang="en-US" i="0" smtClean="0">
                        <a:latin typeface="Cambria Math" panose="02040503050406030204" pitchFamily="18" charset="0"/>
                      </a:rPr>
                      <m:t>Heat</m:t>
                    </m:r>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i="0">
                            <a:latin typeface="Cambria Math" panose="02040503050406030204" pitchFamily="18" charset="0"/>
                          </a:rPr>
                          <m:t>N</m:t>
                        </m:r>
                      </m:e>
                      <m:sub>
                        <m:r>
                          <a:rPr lang="en-US" i="1">
                            <a:latin typeface="Cambria Math" panose="02040503050406030204" pitchFamily="18" charset="0"/>
                          </a:rPr>
                          <m:t>2</m:t>
                        </m:r>
                      </m:sub>
                    </m:sSub>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1">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𝑔</m:t>
                        </m:r>
                      </m:e>
                    </m:d>
                    <m:r>
                      <a:rPr lang="en-US" i="1">
                        <a:latin typeface="Cambria Math" panose="02040503050406030204" pitchFamily="18" charset="0"/>
                        <a:ea typeface="Cambria Math" panose="02040503050406030204" pitchFamily="18" charset="0"/>
                      </a:rPr>
                      <m:t>⇄2</m:t>
                    </m:r>
                    <m:sSub>
                      <m:sSubPr>
                        <m:ctrlPr>
                          <a:rPr lang="en-US" i="1">
                            <a:latin typeface="Cambria Math" panose="02040503050406030204" pitchFamily="18" charset="0"/>
                            <a:ea typeface="Cambria Math" panose="02040503050406030204" pitchFamily="18" charset="0"/>
                          </a:rPr>
                        </m:ctrlPr>
                      </m:sSubPr>
                      <m:e>
                        <m:r>
                          <m:rPr>
                            <m:sty m:val="p"/>
                          </m:rPr>
                          <a:rPr lang="en-US" i="0">
                            <a:latin typeface="Cambria Math" panose="02040503050406030204" pitchFamily="18" charset="0"/>
                            <a:ea typeface="Cambria Math" panose="02040503050406030204" pitchFamily="18" charset="0"/>
                          </a:rPr>
                          <m:t>NO</m:t>
                        </m:r>
                      </m:e>
                      <m:sub>
                        <m:r>
                          <a:rPr lang="en-US" i="1">
                            <a:latin typeface="Cambria Math" panose="02040503050406030204" pitchFamily="18" charset="0"/>
                            <a:ea typeface="Cambria Math" panose="02040503050406030204" pitchFamily="18" charset="0"/>
                          </a:rPr>
                          <m:t>2</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𝑔</m:t>
                        </m:r>
                      </m:e>
                    </m:d>
                  </m:oMath>
                </a14:m>
                <a:r>
                  <a:rPr lang="en-US" dirty="0"/>
                  <a:t>	</a:t>
                </a:r>
                <a:r>
                  <a:rPr lang="en-US" dirty="0">
                    <a:ea typeface="Cambria Math" panose="02040503050406030204" pitchFamily="18" charset="0"/>
                  </a:rPr>
                  <a:t> </a:t>
                </a:r>
                <a14:m>
                  <m:oMath xmlns:m="http://schemas.openxmlformats.org/officeDocument/2006/math">
                    <m:r>
                      <a:rPr lang="en-US" dirty="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𝐻</m:t>
                    </m:r>
                    <m:r>
                      <a:rPr lang="en-US" b="0" i="1" dirty="0" smtClean="0">
                        <a:latin typeface="Cambria Math" panose="02040503050406030204" pitchFamily="18" charset="0"/>
                        <a:ea typeface="Cambria Math" panose="02040503050406030204" pitchFamily="18" charset="0"/>
                        <a:sym typeface="Symbol" panose="05050102010706020507" pitchFamily="18" charset="2"/>
                      </a:rPr>
                      <m:t></m:t>
                    </m:r>
                    <m:r>
                      <a:rPr lang="en-US" dirty="0">
                        <a:latin typeface="Cambria Math" panose="02040503050406030204" pitchFamily="18" charset="0"/>
                        <a:ea typeface="Cambria Math" panose="02040503050406030204" pitchFamily="18" charset="0"/>
                      </a:rPr>
                      <m:t>=58.0 </m:t>
                    </m:r>
                    <m:r>
                      <m:rPr>
                        <m:sty m:val="p"/>
                      </m:rPr>
                      <a:rPr lang="en-US" dirty="0">
                        <a:latin typeface="Cambria Math" panose="02040503050406030204" pitchFamily="18" charset="0"/>
                        <a:ea typeface="Cambria Math" panose="02040503050406030204" pitchFamily="18" charset="0"/>
                      </a:rPr>
                      <m:t>kJ</m:t>
                    </m:r>
                    <m:r>
                      <a:rPr lang="en-US" dirty="0">
                        <a:latin typeface="Cambria Math" panose="02040503050406030204" pitchFamily="18" charset="0"/>
                        <a:ea typeface="Cambria Math" panose="02040503050406030204" pitchFamily="18" charset="0"/>
                      </a:rPr>
                      <m:t>/</m:t>
                    </m:r>
                    <m:r>
                      <m:rPr>
                        <m:sty m:val="p"/>
                      </m:rPr>
                      <a:rPr lang="en-US">
                        <a:latin typeface="Cambria Math" panose="02040503050406030204" pitchFamily="18" charset="0"/>
                        <a:ea typeface="Cambria Math" panose="02040503050406030204" pitchFamily="18" charset="0"/>
                      </a:rPr>
                      <m:t>mol</m:t>
                    </m:r>
                    <m:r>
                      <a:rPr lang="en-US" dirty="0">
                        <a:latin typeface="Cambria Math" panose="02040503050406030204" pitchFamily="18" charset="0"/>
                        <a:ea typeface="Cambria Math" panose="02040503050406030204" pitchFamily="18" charset="0"/>
                      </a:rPr>
                      <m:t> </m:t>
                    </m:r>
                  </m:oMath>
                </a14:m>
                <a:endParaRPr lang="en-US" dirty="0"/>
              </a:p>
              <a:p>
                <a:pPr>
                  <a:spcBef>
                    <a:spcPts val="0"/>
                  </a:spcBef>
                  <a:spcAft>
                    <a:spcPts val="2000"/>
                  </a:spcAft>
                </a:pPr>
                <a:r>
                  <a:rPr lang="en-US" dirty="0"/>
                  <a:t>If we treat heat as though it were a reactant, we can use Le Châtelier’s principle to predict what will happen if we add or remove heat.</a:t>
                </a:r>
                <a:endParaRPr lang="en-US" sz="1400" dirty="0"/>
              </a:p>
              <a:p>
                <a:pPr>
                  <a:spcBef>
                    <a:spcPts val="0"/>
                  </a:spcBef>
                  <a:spcAft>
                    <a:spcPts val="2800"/>
                  </a:spcAft>
                </a:pPr>
                <a:r>
                  <a:rPr lang="en-US" dirty="0"/>
                  <a:t>Increasing the temperature (adding heat) will shift the reaction in the forward direction because heat appears on the reactant side.</a:t>
                </a:r>
                <a:endParaRPr lang="en-US" sz="1400" dirty="0"/>
              </a:p>
              <a:p>
                <a:pPr>
                  <a:spcBef>
                    <a:spcPts val="0"/>
                  </a:spcBef>
                  <a:spcAft>
                    <a:spcPts val="2800"/>
                  </a:spcAft>
                </a:pPr>
                <a:r>
                  <a:rPr lang="en-US" dirty="0"/>
                  <a:t>Lowering the temperature (removing heat) will shift the reaction in the reverse direction. </a:t>
                </a:r>
              </a:p>
            </p:txBody>
          </p:sp>
        </mc:Choice>
        <mc:Fallback xmlns="">
          <p:sp>
            <p:nvSpPr>
              <p:cNvPr id="16" name="Content Placeholder 15"/>
              <p:cNvSpPr>
                <a:spLocks noGrp="1" noRot="1" noChangeAspect="1" noMove="1" noResize="1" noEditPoints="1" noAdjustHandles="1" noChangeArrowheads="1" noChangeShapeType="1" noTextEdit="1"/>
              </p:cNvSpPr>
              <p:nvPr>
                <p:ph sz="quarter" idx="24"/>
              </p:nvPr>
            </p:nvSpPr>
            <p:spPr>
              <a:xfrm>
                <a:off x="50899" y="1600200"/>
                <a:ext cx="9120810" cy="4876799"/>
              </a:xfrm>
              <a:blipFill>
                <a:blip r:embed="rId2"/>
                <a:stretch>
                  <a:fillRect l="-1336" b="-4005"/>
                </a:stretch>
              </a:blipFill>
            </p:spPr>
            <p:txBody>
              <a:bodyPr/>
              <a:lstStyle/>
              <a:p>
                <a:r>
                  <a:rPr lang="en-US">
                    <a:noFill/>
                  </a:rPr>
                  <a:t> </a:t>
                </a:r>
              </a:p>
            </p:txBody>
          </p:sp>
        </mc:Fallback>
      </mc:AlternateContent>
    </p:spTree>
    <p:extLst>
      <p:ext uri="{BB962C8B-B14F-4D97-AF65-F5344CB8AC3E}">
        <p14:creationId xmlns:p14="http://schemas.microsoft.com/office/powerpoint/2010/main" val="365050627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76200" y="228600"/>
            <a:ext cx="8915400" cy="533400"/>
          </a:xfrm>
        </p:spPr>
        <p:txBody>
          <a:bodyPr/>
          <a:lstStyle/>
          <a:p>
            <a:pPr>
              <a:tabLst>
                <a:tab pos="3208338" algn="l"/>
                <a:tab pos="3484563" algn="l"/>
              </a:tabLst>
            </a:pPr>
            <a:r>
              <a:rPr lang="en-US" b="1" dirty="0">
                <a:solidFill>
                  <a:srgbClr val="FFF799"/>
                </a:solidFill>
              </a:rPr>
              <a:t>SAMPLE PROBLEM</a:t>
            </a:r>
            <a:r>
              <a:rPr lang="en-US" dirty="0"/>
              <a:t>	</a:t>
            </a:r>
            <a:r>
              <a:rPr lang="en-US" b="1" dirty="0">
                <a:solidFill>
                  <a:schemeClr val="bg1"/>
                </a:solidFill>
              </a:rPr>
              <a:t>15.14	</a:t>
            </a:r>
            <a:r>
              <a:rPr lang="en-US" dirty="0"/>
              <a:t>	</a:t>
            </a:r>
          </a:p>
        </p:txBody>
      </p:sp>
      <mc:AlternateContent xmlns:mc="http://schemas.openxmlformats.org/markup-compatibility/2006" xmlns:a14="http://schemas.microsoft.com/office/drawing/2010/main">
        <mc:Choice Requires="a14">
          <p:sp>
            <p:nvSpPr>
              <p:cNvPr id="16" name="Text Placeholder 15"/>
              <p:cNvSpPr>
                <a:spLocks noGrp="1"/>
              </p:cNvSpPr>
              <p:nvPr>
                <p:ph type="body" sz="quarter" idx="22"/>
              </p:nvPr>
            </p:nvSpPr>
            <p:spPr>
              <a:xfrm>
                <a:off x="0" y="914400"/>
                <a:ext cx="9144000" cy="4487882"/>
              </a:xfrm>
            </p:spPr>
            <p:txBody>
              <a:bodyPr/>
              <a:lstStyle/>
              <a:p>
                <a:pPr>
                  <a:spcBef>
                    <a:spcPts val="0"/>
                  </a:spcBef>
                  <a:spcAft>
                    <a:spcPts val="1800"/>
                  </a:spcAft>
                </a:pPr>
                <a:r>
                  <a:rPr lang="en-US" dirty="0"/>
                  <a:t>The Haber process, which is used industrially to generate ammonia—largely for the production of fertilizers—is represented by the equation</a:t>
                </a:r>
              </a:p>
              <a:p>
                <a:pPr>
                  <a:spcBef>
                    <a:spcPts val="0"/>
                  </a:spcBef>
                  <a:spcAft>
                    <a:spcPts val="1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rPr>
                        <m:t>+3</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𝑔</m:t>
                          </m:r>
                        </m:e>
                      </m:d>
                      <m:r>
                        <a:rPr lang="en-US" b="0" i="1" smtClean="0">
                          <a:latin typeface="Cambria Math" panose="02040503050406030204" pitchFamily="18" charset="0"/>
                          <a:ea typeface="Cambria Math" panose="02040503050406030204" pitchFamily="18" charset="0"/>
                        </a:rPr>
                        <m:t>⇄2</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NH</m:t>
                          </m:r>
                        </m:e>
                        <m:sub>
                          <m:r>
                            <a:rPr lang="en-US" b="0" i="1" smtClean="0">
                              <a:latin typeface="Cambria Math" panose="02040503050406030204" pitchFamily="18" charset="0"/>
                              <a:ea typeface="Cambria Math" panose="02040503050406030204" pitchFamily="18" charset="0"/>
                            </a:rPr>
                            <m:t>3</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e>
                      </m:d>
                    </m:oMath>
                  </m:oMathPara>
                </a14:m>
                <a:endParaRPr lang="en-US" dirty="0"/>
              </a:p>
              <a:p>
                <a:pPr>
                  <a:spcBef>
                    <a:spcPts val="0"/>
                  </a:spcBef>
                </a:pPr>
                <a:r>
                  <a:rPr lang="en-US" dirty="0"/>
                  <a:t>Using data from Appendix 2, determine the </a:t>
                </a:r>
                <a14:m>
                  <m:oMath xmlns:m="http://schemas.openxmlformats.org/officeDocument/2006/math">
                    <m:sSubSup>
                      <m:sSubSupPr>
                        <m:ctrlPr>
                          <a:rPr lang="en-US" i="1" smtClean="0">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𝐻</m:t>
                        </m:r>
                      </m:e>
                      <m:sub>
                        <m:r>
                          <m:rPr>
                            <m:sty m:val="p"/>
                          </m:rPr>
                          <a:rPr lang="en-US" b="0" i="0" smtClean="0">
                            <a:latin typeface="Cambria Math" panose="02040503050406030204" pitchFamily="18" charset="0"/>
                            <a:ea typeface="Cambria Math" panose="02040503050406030204" pitchFamily="18" charset="0"/>
                          </a:rPr>
                          <m:t>rxn</m:t>
                        </m:r>
                      </m:sub>
                      <m:sup>
                        <m:r>
                          <a:rPr lang="en-US" b="0" i="1" smtClean="0">
                            <a:latin typeface="Cambria Math" panose="02040503050406030204" pitchFamily="18" charset="0"/>
                            <a:ea typeface="Cambria Math" panose="02040503050406030204" pitchFamily="18" charset="0"/>
                          </a:rPr>
                          <m:t>°</m:t>
                        </m:r>
                      </m:sup>
                    </m:sSubSup>
                    <m:r>
                      <a:rPr lang="en-US" b="0" i="1" smtClean="0">
                        <a:latin typeface="Cambria Math" panose="02040503050406030204" pitchFamily="18" charset="0"/>
                        <a:ea typeface="Cambria Math" panose="02040503050406030204" pitchFamily="18" charset="0"/>
                      </a:rPr>
                      <m:t> </m:t>
                    </m:r>
                  </m:oMath>
                </a14:m>
                <a:r>
                  <a:rPr lang="en-US" dirty="0"/>
                  <a:t>for the process and indicate what direction the equilibrium will shift if the temperature is increased. What direction will it shift if the temperature is decreased?</a:t>
                </a:r>
              </a:p>
            </p:txBody>
          </p:sp>
        </mc:Choice>
        <mc:Fallback xmlns="">
          <p:sp>
            <p:nvSpPr>
              <p:cNvPr id="16" name="Text Placeholder 15"/>
              <p:cNvSpPr>
                <a:spLocks noGrp="1" noRot="1" noChangeAspect="1" noMove="1" noResize="1" noEditPoints="1" noAdjustHandles="1" noChangeArrowheads="1" noChangeShapeType="1" noTextEdit="1"/>
              </p:cNvSpPr>
              <p:nvPr>
                <p:ph type="body" sz="quarter" idx="22"/>
              </p:nvPr>
            </p:nvSpPr>
            <p:spPr>
              <a:xfrm>
                <a:off x="0" y="914400"/>
                <a:ext cx="9144000" cy="4487882"/>
              </a:xfrm>
              <a:blipFill>
                <a:blip r:embed="rId2"/>
                <a:stretch>
                  <a:fillRect l="-1333" t="-1223"/>
                </a:stretch>
              </a:blipFill>
            </p:spPr>
            <p:txBody>
              <a:bodyPr/>
              <a:lstStyle/>
              <a:p>
                <a:r>
                  <a:rPr lang="en-US">
                    <a:noFill/>
                  </a:rPr>
                  <a:t> </a:t>
                </a:r>
              </a:p>
            </p:txBody>
          </p:sp>
        </mc:Fallback>
      </mc:AlternateContent>
    </p:spTree>
    <p:extLst>
      <p:ext uri="{BB962C8B-B14F-4D97-AF65-F5344CB8AC3E}">
        <p14:creationId xmlns:p14="http://schemas.microsoft.com/office/powerpoint/2010/main" val="19757365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76200" y="228600"/>
            <a:ext cx="8915400" cy="533400"/>
          </a:xfrm>
        </p:spPr>
        <p:txBody>
          <a:bodyPr/>
          <a:lstStyle/>
          <a:p>
            <a:pPr>
              <a:tabLst>
                <a:tab pos="3233738" algn="l"/>
                <a:tab pos="3484563" algn="l"/>
              </a:tabLst>
            </a:pPr>
            <a:r>
              <a:rPr lang="en-US" b="1" dirty="0">
                <a:solidFill>
                  <a:srgbClr val="FFF799"/>
                </a:solidFill>
              </a:rPr>
              <a:t>SAMPLE PROBLEM</a:t>
            </a:r>
            <a:r>
              <a:rPr lang="en-US" dirty="0"/>
              <a:t>	</a:t>
            </a:r>
            <a:r>
              <a:rPr lang="en-US" b="1" dirty="0">
                <a:solidFill>
                  <a:schemeClr val="bg1"/>
                </a:solidFill>
              </a:rPr>
              <a:t>15.14	Setup		</a:t>
            </a:r>
            <a:r>
              <a:rPr lang="en-US" dirty="0"/>
              <a:t>	</a:t>
            </a:r>
            <a:endParaRPr lang="en-GB" dirty="0"/>
          </a:p>
        </p:txBody>
      </p:sp>
      <mc:AlternateContent xmlns:mc="http://schemas.openxmlformats.org/markup-compatibility/2006" xmlns:a14="http://schemas.microsoft.com/office/drawing/2010/main">
        <mc:Choice Requires="a14">
          <p:sp>
            <p:nvSpPr>
              <p:cNvPr id="18" name="Text Placeholder 17"/>
              <p:cNvSpPr>
                <a:spLocks noGrp="1"/>
              </p:cNvSpPr>
              <p:nvPr>
                <p:ph type="body" sz="quarter" idx="22"/>
              </p:nvPr>
            </p:nvSpPr>
            <p:spPr>
              <a:xfrm>
                <a:off x="16329" y="914400"/>
                <a:ext cx="9127671" cy="3657600"/>
              </a:xfrm>
            </p:spPr>
            <p:txBody>
              <a:bodyPr/>
              <a:lstStyle/>
              <a:p>
                <a:pPr>
                  <a:spcBef>
                    <a:spcPts val="0"/>
                  </a:spcBef>
                </a:pPr>
                <a:r>
                  <a:rPr lang="en-US" b="1" dirty="0">
                    <a:solidFill>
                      <a:srgbClr val="43638E"/>
                    </a:solidFill>
                  </a:rPr>
                  <a:t>Setup</a:t>
                </a:r>
              </a:p>
              <a:p>
                <a:pPr>
                  <a:spcBef>
                    <a:spcPts val="0"/>
                  </a:spcBef>
                </a:pPr>
                <a:r>
                  <a:rPr lang="en-US" dirty="0"/>
                  <a:t>From Appendix 2,</a:t>
                </a:r>
              </a:p>
              <a:p>
                <a:pPr>
                  <a:spcBef>
                    <a:spcPts val="0"/>
                  </a:spcBef>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m:t>
                      </m:r>
                      <m:sSubSup>
                        <m:sSubSupPr>
                          <m:ctrlPr>
                            <a:rPr lang="en-US" i="1" smtClean="0">
                              <a:solidFill>
                                <a:prstClr val="black"/>
                              </a:solidFill>
                              <a:latin typeface="Cambria Math" panose="02040503050406030204" pitchFamily="18" charset="0"/>
                              <a:ea typeface="Cambria Math" panose="02040503050406030204" pitchFamily="18" charset="0"/>
                            </a:rPr>
                          </m:ctrlPr>
                        </m:sSubSupPr>
                        <m:e>
                          <m:r>
                            <a:rPr lang="en-GB" b="0" i="1" smtClean="0">
                              <a:solidFill>
                                <a:prstClr val="black"/>
                              </a:solidFill>
                              <a:latin typeface="Cambria Math" panose="02040503050406030204" pitchFamily="18" charset="0"/>
                              <a:ea typeface="Cambria Math" panose="02040503050406030204" pitchFamily="18" charset="0"/>
                            </a:rPr>
                            <m:t>𝐻</m:t>
                          </m:r>
                        </m:e>
                        <m:sub>
                          <m:r>
                            <a:rPr lang="en-GB" b="0" i="1" smtClean="0">
                              <a:solidFill>
                                <a:prstClr val="black"/>
                              </a:solidFill>
                              <a:latin typeface="Cambria Math" panose="02040503050406030204" pitchFamily="18" charset="0"/>
                              <a:ea typeface="Cambria Math" panose="02040503050406030204" pitchFamily="18" charset="0"/>
                            </a:rPr>
                            <m:t>𝑓</m:t>
                          </m:r>
                        </m:sub>
                        <m:sup>
                          <m:r>
                            <a:rPr lang="en-US" i="1" smtClean="0">
                              <a:solidFill>
                                <a:prstClr val="black"/>
                              </a:solidFill>
                              <a:latin typeface="Cambria Math" panose="02040503050406030204" pitchFamily="18" charset="0"/>
                              <a:ea typeface="Cambria Math" panose="02040503050406030204" pitchFamily="18" charset="0"/>
                            </a:rPr>
                            <m:t>°</m:t>
                          </m:r>
                        </m:sup>
                      </m:sSubSup>
                      <m:d>
                        <m:dPr>
                          <m:begChr m:val="["/>
                          <m:endChr m:val="]"/>
                          <m:ctrlPr>
                            <a:rPr lang="en-US" i="1" smtClean="0">
                              <a:solidFill>
                                <a:prstClr val="black"/>
                              </a:solidFill>
                              <a:latin typeface="Cambria Math" panose="02040503050406030204" pitchFamily="18" charset="0"/>
                              <a:ea typeface="Cambria Math" panose="02040503050406030204" pitchFamily="18" charset="0"/>
                            </a:rPr>
                          </m:ctrlPr>
                        </m:dPr>
                        <m:e>
                          <m:sSub>
                            <m:sSubPr>
                              <m:ctrlPr>
                                <a:rPr lang="en-US" i="1" smtClean="0">
                                  <a:solidFill>
                                    <a:prstClr val="black"/>
                                  </a:solidFill>
                                  <a:latin typeface="Cambria Math" panose="02040503050406030204" pitchFamily="18" charset="0"/>
                                  <a:ea typeface="Cambria Math" panose="02040503050406030204" pitchFamily="18" charset="0"/>
                                </a:rPr>
                              </m:ctrlPr>
                            </m:sSubPr>
                            <m:e>
                              <m:r>
                                <m:rPr>
                                  <m:sty m:val="p"/>
                                </m:rPr>
                                <a:rPr lang="en-GB" b="0" i="0" smtClean="0">
                                  <a:solidFill>
                                    <a:prstClr val="black"/>
                                  </a:solidFill>
                                  <a:latin typeface="Cambria Math" panose="02040503050406030204" pitchFamily="18" charset="0"/>
                                  <a:ea typeface="Cambria Math" panose="02040503050406030204" pitchFamily="18" charset="0"/>
                                </a:rPr>
                                <m:t>NH</m:t>
                              </m:r>
                            </m:e>
                            <m:sub>
                              <m:r>
                                <a:rPr lang="en-GB" b="0" i="0" smtClean="0">
                                  <a:solidFill>
                                    <a:prstClr val="black"/>
                                  </a:solidFill>
                                  <a:latin typeface="Cambria Math" panose="02040503050406030204" pitchFamily="18" charset="0"/>
                                  <a:ea typeface="Cambria Math" panose="02040503050406030204" pitchFamily="18" charset="0"/>
                                </a:rPr>
                                <m:t>3</m:t>
                              </m:r>
                            </m:sub>
                          </m:sSub>
                          <m:d>
                            <m:dPr>
                              <m:ctrlPr>
                                <a:rPr lang="en-US" i="1" smtClean="0">
                                  <a:solidFill>
                                    <a:prstClr val="black"/>
                                  </a:solidFill>
                                  <a:latin typeface="Cambria Math" panose="02040503050406030204" pitchFamily="18" charset="0"/>
                                  <a:ea typeface="Cambria Math" panose="02040503050406030204" pitchFamily="18" charset="0"/>
                                </a:rPr>
                              </m:ctrlPr>
                            </m:dPr>
                            <m:e>
                              <m:r>
                                <a:rPr lang="en-GB" b="0" i="1" smtClean="0">
                                  <a:solidFill>
                                    <a:prstClr val="black"/>
                                  </a:solidFill>
                                  <a:latin typeface="Cambria Math" panose="02040503050406030204" pitchFamily="18" charset="0"/>
                                  <a:ea typeface="Cambria Math" panose="02040503050406030204" pitchFamily="18" charset="0"/>
                                </a:rPr>
                                <m:t>𝑔</m:t>
                              </m:r>
                            </m:e>
                          </m:d>
                        </m:e>
                      </m:d>
                      <m:r>
                        <a:rPr lang="en-GB" b="0" i="0" smtClean="0">
                          <a:solidFill>
                            <a:prstClr val="black"/>
                          </a:solidFill>
                          <a:latin typeface="Cambria Math" panose="02040503050406030204" pitchFamily="18" charset="0"/>
                          <a:ea typeface="Cambria Math" panose="02040503050406030204" pitchFamily="18" charset="0"/>
                        </a:rPr>
                        <m:t>=−46.3</m:t>
                      </m:r>
                      <m:f>
                        <m:fPr>
                          <m:type m:val="lin"/>
                          <m:ctrlPr>
                            <a:rPr lang="en-GB" b="0" i="1" smtClean="0">
                              <a:solidFill>
                                <a:prstClr val="black"/>
                              </a:solidFill>
                              <a:latin typeface="Cambria Math" panose="02040503050406030204" pitchFamily="18" charset="0"/>
                              <a:ea typeface="Cambria Math" panose="02040503050406030204" pitchFamily="18" charset="0"/>
                            </a:rPr>
                          </m:ctrlPr>
                        </m:fPr>
                        <m:num>
                          <m:r>
                            <m:rPr>
                              <m:sty m:val="p"/>
                            </m:rPr>
                            <a:rPr lang="en-GB" b="0" i="0" smtClean="0">
                              <a:solidFill>
                                <a:prstClr val="black"/>
                              </a:solidFill>
                              <a:latin typeface="Cambria Math" panose="02040503050406030204" pitchFamily="18" charset="0"/>
                              <a:ea typeface="Cambria Math" panose="02040503050406030204" pitchFamily="18" charset="0"/>
                            </a:rPr>
                            <m:t>kJ</m:t>
                          </m:r>
                        </m:num>
                        <m:den>
                          <m:r>
                            <m:rPr>
                              <m:sty m:val="p"/>
                            </m:rPr>
                            <a:rPr lang="en-GB" b="0" i="0" smtClean="0">
                              <a:solidFill>
                                <a:prstClr val="black"/>
                              </a:solidFill>
                              <a:latin typeface="Cambria Math" panose="02040503050406030204" pitchFamily="18" charset="0"/>
                              <a:ea typeface="Cambria Math" panose="02040503050406030204" pitchFamily="18" charset="0"/>
                            </a:rPr>
                            <m:t>mol</m:t>
                          </m:r>
                        </m:den>
                      </m:f>
                    </m:oMath>
                  </m:oMathPara>
                </a14:m>
                <a:endParaRPr lang="en-GB" b="0" dirty="0">
                  <a:solidFill>
                    <a:prstClr val="black"/>
                  </a:solidFill>
                  <a:ea typeface="Cambria Math" panose="02040503050406030204" pitchFamily="18" charset="0"/>
                </a:endParaRPr>
              </a:p>
              <a:p>
                <a:pPr>
                  <a:spcBef>
                    <a:spcPts val="0"/>
                  </a:spcBef>
                  <a:spcAft>
                    <a:spcPts val="200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m:t>
                      </m:r>
                      <m:sSubSup>
                        <m:sSubSupPr>
                          <m:ctrlPr>
                            <a:rPr lang="en-US" i="1" smtClean="0">
                              <a:solidFill>
                                <a:prstClr val="black"/>
                              </a:solidFill>
                              <a:latin typeface="Cambria Math" panose="02040503050406030204" pitchFamily="18" charset="0"/>
                              <a:ea typeface="Cambria Math" panose="02040503050406030204" pitchFamily="18" charset="0"/>
                            </a:rPr>
                          </m:ctrlPr>
                        </m:sSubSupPr>
                        <m:e>
                          <m:r>
                            <a:rPr lang="en-GB" b="0" i="1" smtClean="0">
                              <a:solidFill>
                                <a:prstClr val="black"/>
                              </a:solidFill>
                              <a:latin typeface="Cambria Math" panose="02040503050406030204" pitchFamily="18" charset="0"/>
                              <a:ea typeface="Cambria Math" panose="02040503050406030204" pitchFamily="18" charset="0"/>
                            </a:rPr>
                            <m:t>𝐻</m:t>
                          </m:r>
                        </m:e>
                        <m:sub>
                          <m:r>
                            <m:rPr>
                              <m:sty m:val="p"/>
                            </m:rPr>
                            <a:rPr lang="en-GB" b="0" i="0" smtClean="0">
                              <a:solidFill>
                                <a:prstClr val="black"/>
                              </a:solidFill>
                              <a:latin typeface="Cambria Math" panose="02040503050406030204" pitchFamily="18" charset="0"/>
                              <a:ea typeface="Cambria Math" panose="02040503050406030204" pitchFamily="18" charset="0"/>
                            </a:rPr>
                            <m:t>rxn</m:t>
                          </m:r>
                        </m:sub>
                        <m:sup>
                          <m:r>
                            <a:rPr lang="en-US" i="1" smtClean="0">
                              <a:solidFill>
                                <a:prstClr val="black"/>
                              </a:solidFill>
                              <a:latin typeface="Cambria Math" panose="02040503050406030204" pitchFamily="18" charset="0"/>
                              <a:ea typeface="Cambria Math" panose="02040503050406030204" pitchFamily="18" charset="0"/>
                            </a:rPr>
                            <m:t>°</m:t>
                          </m:r>
                        </m:sup>
                      </m:sSubSup>
                      <m:r>
                        <a:rPr lang="en-GB" b="0" i="1" smtClean="0">
                          <a:solidFill>
                            <a:prstClr val="black"/>
                          </a:solidFill>
                          <a:latin typeface="Cambria Math" panose="02040503050406030204" pitchFamily="18" charset="0"/>
                          <a:ea typeface="Cambria Math" panose="02040503050406030204" pitchFamily="18" charset="0"/>
                        </a:rPr>
                        <m:t>=∑</m:t>
                      </m:r>
                      <m:r>
                        <a:rPr lang="en-GB" b="0" i="1" smtClean="0">
                          <a:solidFill>
                            <a:prstClr val="black"/>
                          </a:solidFill>
                          <a:latin typeface="Cambria Math" panose="02040503050406030204" pitchFamily="18" charset="0"/>
                          <a:ea typeface="Cambria Math" panose="02040503050406030204" pitchFamily="18" charset="0"/>
                        </a:rPr>
                        <m:t>𝑛</m:t>
                      </m:r>
                      <m:sSubSup>
                        <m:sSubSupPr>
                          <m:ctrlPr>
                            <a:rPr lang="en-GB" b="0" i="1" smtClean="0">
                              <a:solidFill>
                                <a:prstClr val="black"/>
                              </a:solidFill>
                              <a:latin typeface="Cambria Math" panose="02040503050406030204" pitchFamily="18" charset="0"/>
                              <a:ea typeface="Cambria Math" panose="02040503050406030204" pitchFamily="18" charset="0"/>
                            </a:rPr>
                          </m:ctrlPr>
                        </m:sSubSupPr>
                        <m:e>
                          <m:r>
                            <a:rPr lang="en-GB" b="0" i="1" smtClean="0">
                              <a:solidFill>
                                <a:prstClr val="black"/>
                              </a:solidFill>
                              <a:latin typeface="Cambria Math" panose="02040503050406030204" pitchFamily="18" charset="0"/>
                              <a:ea typeface="Cambria Math" panose="02040503050406030204" pitchFamily="18" charset="0"/>
                            </a:rPr>
                            <m:t>𝐻</m:t>
                          </m:r>
                        </m:e>
                        <m:sub>
                          <m:r>
                            <a:rPr lang="en-GB" b="0" i="1" smtClean="0">
                              <a:solidFill>
                                <a:prstClr val="black"/>
                              </a:solidFill>
                              <a:latin typeface="Cambria Math" panose="02040503050406030204" pitchFamily="18" charset="0"/>
                              <a:ea typeface="Cambria Math" panose="02040503050406030204" pitchFamily="18" charset="0"/>
                            </a:rPr>
                            <m:t>𝑓</m:t>
                          </m:r>
                        </m:sub>
                        <m:sup>
                          <m:r>
                            <a:rPr lang="en-GB" b="0" i="1" smtClean="0">
                              <a:solidFill>
                                <a:prstClr val="black"/>
                              </a:solidFill>
                              <a:latin typeface="Cambria Math" panose="02040503050406030204" pitchFamily="18" charset="0"/>
                              <a:ea typeface="Cambria Math" panose="02040503050406030204" pitchFamily="18" charset="0"/>
                            </a:rPr>
                            <m:t>°</m:t>
                          </m:r>
                        </m:sup>
                      </m:sSubSup>
                      <m:d>
                        <m:dPr>
                          <m:ctrlPr>
                            <a:rPr lang="en-GB" b="0" i="1" smtClean="0">
                              <a:solidFill>
                                <a:prstClr val="black"/>
                              </a:solidFill>
                              <a:latin typeface="Cambria Math" panose="02040503050406030204" pitchFamily="18" charset="0"/>
                              <a:ea typeface="Cambria Math" panose="02040503050406030204" pitchFamily="18" charset="0"/>
                            </a:rPr>
                          </m:ctrlPr>
                        </m:dPr>
                        <m:e>
                          <m:r>
                            <m:rPr>
                              <m:sty m:val="p"/>
                            </m:rPr>
                            <a:rPr lang="en-GB" b="0" i="0" smtClean="0">
                              <a:solidFill>
                                <a:prstClr val="black"/>
                              </a:solidFill>
                              <a:latin typeface="Cambria Math" panose="02040503050406030204" pitchFamily="18" charset="0"/>
                              <a:ea typeface="Cambria Math" panose="02040503050406030204" pitchFamily="18" charset="0"/>
                            </a:rPr>
                            <m:t>products</m:t>
                          </m:r>
                        </m:e>
                      </m:d>
                      <m:r>
                        <a:rPr lang="en-GB" b="0" i="1" smtClean="0">
                          <a:solidFill>
                            <a:prstClr val="black"/>
                          </a:solidFill>
                          <a:latin typeface="Cambria Math" panose="02040503050406030204" pitchFamily="18" charset="0"/>
                          <a:ea typeface="Cambria Math" panose="02040503050406030204" pitchFamily="18" charset="0"/>
                        </a:rPr>
                        <m:t>−</m:t>
                      </m:r>
                      <m:r>
                        <a:rPr lang="en-GB" i="1">
                          <a:solidFill>
                            <a:prstClr val="black"/>
                          </a:solidFill>
                          <a:latin typeface="Cambria Math" panose="02040503050406030204" pitchFamily="18" charset="0"/>
                          <a:ea typeface="Cambria Math" panose="02040503050406030204" pitchFamily="18" charset="0"/>
                        </a:rPr>
                        <m:t>∑</m:t>
                      </m:r>
                      <m:r>
                        <a:rPr lang="en-GB" i="1">
                          <a:solidFill>
                            <a:prstClr val="black"/>
                          </a:solidFill>
                          <a:latin typeface="Cambria Math" panose="02040503050406030204" pitchFamily="18" charset="0"/>
                          <a:ea typeface="Cambria Math" panose="02040503050406030204" pitchFamily="18" charset="0"/>
                        </a:rPr>
                        <m:t>𝑛</m:t>
                      </m:r>
                      <m:sSubSup>
                        <m:sSubSupPr>
                          <m:ctrlPr>
                            <a:rPr lang="en-GB" i="1">
                              <a:solidFill>
                                <a:prstClr val="black"/>
                              </a:solidFill>
                              <a:latin typeface="Cambria Math" panose="02040503050406030204" pitchFamily="18" charset="0"/>
                              <a:ea typeface="Cambria Math" panose="02040503050406030204" pitchFamily="18" charset="0"/>
                            </a:rPr>
                          </m:ctrlPr>
                        </m:sSubSupPr>
                        <m:e>
                          <m:r>
                            <a:rPr lang="en-GB" i="1">
                              <a:solidFill>
                                <a:prstClr val="black"/>
                              </a:solidFill>
                              <a:latin typeface="Cambria Math" panose="02040503050406030204" pitchFamily="18" charset="0"/>
                              <a:ea typeface="Cambria Math" panose="02040503050406030204" pitchFamily="18" charset="0"/>
                            </a:rPr>
                            <m:t>𝐻</m:t>
                          </m:r>
                        </m:e>
                        <m:sub>
                          <m:r>
                            <a:rPr lang="en-GB" i="1">
                              <a:solidFill>
                                <a:prstClr val="black"/>
                              </a:solidFill>
                              <a:latin typeface="Cambria Math" panose="02040503050406030204" pitchFamily="18" charset="0"/>
                              <a:ea typeface="Cambria Math" panose="02040503050406030204" pitchFamily="18" charset="0"/>
                            </a:rPr>
                            <m:t>𝑓</m:t>
                          </m:r>
                        </m:sub>
                        <m:sup>
                          <m:r>
                            <a:rPr lang="en-GB" i="1">
                              <a:solidFill>
                                <a:prstClr val="black"/>
                              </a:solidFill>
                              <a:latin typeface="Cambria Math" panose="02040503050406030204" pitchFamily="18" charset="0"/>
                              <a:ea typeface="Cambria Math" panose="02040503050406030204" pitchFamily="18" charset="0"/>
                            </a:rPr>
                            <m:t>°</m:t>
                          </m:r>
                        </m:sup>
                      </m:sSubSup>
                      <m:d>
                        <m:dPr>
                          <m:ctrlPr>
                            <a:rPr lang="en-GB" i="1" smtClean="0">
                              <a:solidFill>
                                <a:prstClr val="black"/>
                              </a:solidFill>
                              <a:latin typeface="Cambria Math" panose="02040503050406030204" pitchFamily="18" charset="0"/>
                              <a:ea typeface="Cambria Math" panose="02040503050406030204" pitchFamily="18" charset="0"/>
                            </a:rPr>
                          </m:ctrlPr>
                        </m:dPr>
                        <m:e>
                          <m:r>
                            <m:rPr>
                              <m:sty m:val="p"/>
                            </m:rPr>
                            <a:rPr lang="en-GB" b="0" i="0" smtClean="0">
                              <a:solidFill>
                                <a:prstClr val="black"/>
                              </a:solidFill>
                              <a:latin typeface="Cambria Math" panose="02040503050406030204" pitchFamily="18" charset="0"/>
                              <a:ea typeface="Cambria Math" panose="02040503050406030204" pitchFamily="18" charset="0"/>
                            </a:rPr>
                            <m:t>reactants</m:t>
                          </m:r>
                        </m:e>
                      </m:d>
                    </m:oMath>
                  </m:oMathPara>
                </a14:m>
                <a:endParaRPr lang="en-US" dirty="0">
                  <a:solidFill>
                    <a:prstClr val="black"/>
                  </a:solidFill>
                </a:endParaRPr>
              </a:p>
              <a:p>
                <a:pPr>
                  <a:spcBef>
                    <a:spcPts val="0"/>
                  </a:spcBef>
                </a:pPr>
                <a:r>
                  <a:rPr lang="en-US" b="1" dirty="0">
                    <a:solidFill>
                      <a:srgbClr val="43638E"/>
                    </a:solidFill>
                  </a:rPr>
                  <a:t>Solution</a:t>
                </a:r>
              </a:p>
              <a:p>
                <a:pPr marL="336550">
                  <a:spcBef>
                    <a:spcPts val="0"/>
                  </a:spcBef>
                  <a:spcAft>
                    <a:spcPts val="2000"/>
                  </a:spcAft>
                </a:pPr>
                <a14:m>
                  <m:oMathPara xmlns:m="http://schemas.openxmlformats.org/officeDocument/2006/math">
                    <m:oMathParaPr>
                      <m:jc m:val="left"/>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m:t>
                      </m:r>
                      <m:sSubSup>
                        <m:sSubSupPr>
                          <m:ctrlPr>
                            <a:rPr lang="en-US" sz="2000" i="1">
                              <a:solidFill>
                                <a:prstClr val="black"/>
                              </a:solidFill>
                              <a:latin typeface="Cambria Math" panose="02040503050406030204" pitchFamily="18" charset="0"/>
                              <a:ea typeface="Cambria Math" panose="02040503050406030204" pitchFamily="18" charset="0"/>
                            </a:rPr>
                          </m:ctrlPr>
                        </m:sSubSupPr>
                        <m:e>
                          <m:r>
                            <a:rPr lang="en-GB" sz="2000" i="1">
                              <a:solidFill>
                                <a:prstClr val="black"/>
                              </a:solidFill>
                              <a:latin typeface="Cambria Math" panose="02040503050406030204" pitchFamily="18" charset="0"/>
                              <a:ea typeface="Cambria Math" panose="02040503050406030204" pitchFamily="18" charset="0"/>
                            </a:rPr>
                            <m:t>𝐻</m:t>
                          </m:r>
                        </m:e>
                        <m:sub>
                          <m:r>
                            <m:rPr>
                              <m:sty m:val="p"/>
                            </m:rPr>
                            <a:rPr lang="en-GB" sz="2000" i="0">
                              <a:solidFill>
                                <a:prstClr val="black"/>
                              </a:solidFill>
                              <a:latin typeface="Cambria Math" panose="02040503050406030204" pitchFamily="18" charset="0"/>
                              <a:ea typeface="Cambria Math" panose="02040503050406030204" pitchFamily="18" charset="0"/>
                            </a:rPr>
                            <m:t>rxn</m:t>
                          </m:r>
                        </m:sub>
                        <m:sup>
                          <m:r>
                            <a:rPr lang="en-US" sz="2000" i="1">
                              <a:solidFill>
                                <a:prstClr val="black"/>
                              </a:solidFill>
                              <a:latin typeface="Cambria Math" panose="02040503050406030204" pitchFamily="18" charset="0"/>
                              <a:ea typeface="Cambria Math" panose="02040503050406030204" pitchFamily="18" charset="0"/>
                            </a:rPr>
                            <m:t>°</m:t>
                          </m:r>
                        </m:sup>
                      </m:sSubSup>
                      <m:r>
                        <a:rPr lang="en-GB" sz="2000" i="1">
                          <a:solidFill>
                            <a:prstClr val="black"/>
                          </a:solidFill>
                          <a:latin typeface="Cambria Math" panose="02040503050406030204" pitchFamily="18" charset="0"/>
                          <a:ea typeface="Cambria Math" panose="02040503050406030204" pitchFamily="18" charset="0"/>
                        </a:rPr>
                        <m:t>=2</m:t>
                      </m:r>
                      <m:r>
                        <a:rPr lang="en-US" sz="2000" i="1">
                          <a:solidFill>
                            <a:prstClr val="black"/>
                          </a:solidFill>
                          <a:latin typeface="Cambria Math" panose="02040503050406030204" pitchFamily="18" charset="0"/>
                          <a:ea typeface="Cambria Math" panose="02040503050406030204" pitchFamily="18" charset="0"/>
                        </a:rPr>
                        <m:t>∆</m:t>
                      </m:r>
                      <m:sSubSup>
                        <m:sSubSupPr>
                          <m:ctrlPr>
                            <a:rPr lang="en-US" sz="2000" i="1">
                              <a:solidFill>
                                <a:prstClr val="black"/>
                              </a:solidFill>
                              <a:latin typeface="Cambria Math" panose="02040503050406030204" pitchFamily="18" charset="0"/>
                              <a:ea typeface="Cambria Math" panose="02040503050406030204" pitchFamily="18" charset="0"/>
                            </a:rPr>
                          </m:ctrlPr>
                        </m:sSubSupPr>
                        <m:e>
                          <m:r>
                            <a:rPr lang="en-GB" sz="2000" i="1">
                              <a:solidFill>
                                <a:prstClr val="black"/>
                              </a:solidFill>
                              <a:latin typeface="Cambria Math" panose="02040503050406030204" pitchFamily="18" charset="0"/>
                              <a:ea typeface="Cambria Math" panose="02040503050406030204" pitchFamily="18" charset="0"/>
                            </a:rPr>
                            <m:t>𝐻</m:t>
                          </m:r>
                        </m:e>
                        <m:sub>
                          <m:r>
                            <a:rPr lang="en-GB" sz="2000" i="1">
                              <a:solidFill>
                                <a:prstClr val="black"/>
                              </a:solidFill>
                              <a:latin typeface="Cambria Math" panose="02040503050406030204" pitchFamily="18" charset="0"/>
                              <a:ea typeface="Cambria Math" panose="02040503050406030204" pitchFamily="18" charset="0"/>
                            </a:rPr>
                            <m:t>𝑓</m:t>
                          </m:r>
                        </m:sub>
                        <m:sup>
                          <m:r>
                            <a:rPr lang="en-US" sz="2000" i="1">
                              <a:solidFill>
                                <a:prstClr val="black"/>
                              </a:solidFill>
                              <a:latin typeface="Cambria Math" panose="02040503050406030204" pitchFamily="18" charset="0"/>
                              <a:ea typeface="Cambria Math" panose="02040503050406030204" pitchFamily="18" charset="0"/>
                            </a:rPr>
                            <m:t>°</m:t>
                          </m:r>
                        </m:sup>
                      </m:sSubSup>
                      <m:d>
                        <m:dPr>
                          <m:begChr m:val="["/>
                          <m:endChr m:val="]"/>
                          <m:ctrlPr>
                            <a:rPr lang="en-US" sz="2000" i="1">
                              <a:solidFill>
                                <a:prstClr val="black"/>
                              </a:solidFill>
                              <a:latin typeface="Cambria Math" panose="02040503050406030204" pitchFamily="18" charset="0"/>
                              <a:ea typeface="Cambria Math" panose="02040503050406030204" pitchFamily="18" charset="0"/>
                            </a:rPr>
                          </m:ctrlPr>
                        </m:dPr>
                        <m:e>
                          <m:sSub>
                            <m:sSubPr>
                              <m:ctrlPr>
                                <a:rPr lang="en-US" sz="2000" i="1">
                                  <a:solidFill>
                                    <a:prstClr val="black"/>
                                  </a:solidFill>
                                  <a:latin typeface="Cambria Math" panose="02040503050406030204" pitchFamily="18" charset="0"/>
                                  <a:ea typeface="Cambria Math" panose="02040503050406030204" pitchFamily="18" charset="0"/>
                                </a:rPr>
                              </m:ctrlPr>
                            </m:sSubPr>
                            <m:e>
                              <m:r>
                                <m:rPr>
                                  <m:sty m:val="p"/>
                                </m:rPr>
                                <a:rPr lang="en-GB" sz="2000">
                                  <a:solidFill>
                                    <a:prstClr val="black"/>
                                  </a:solidFill>
                                  <a:latin typeface="Cambria Math" panose="02040503050406030204" pitchFamily="18" charset="0"/>
                                  <a:ea typeface="Cambria Math" panose="02040503050406030204" pitchFamily="18" charset="0"/>
                                </a:rPr>
                                <m:t>NH</m:t>
                              </m:r>
                            </m:e>
                            <m:sub>
                              <m:r>
                                <a:rPr lang="en-GB" sz="2000">
                                  <a:solidFill>
                                    <a:prstClr val="black"/>
                                  </a:solidFill>
                                  <a:latin typeface="Cambria Math" panose="02040503050406030204" pitchFamily="18" charset="0"/>
                                  <a:ea typeface="Cambria Math" panose="02040503050406030204" pitchFamily="18" charset="0"/>
                                </a:rPr>
                                <m:t>3</m:t>
                              </m:r>
                            </m:sub>
                          </m:sSub>
                          <m:d>
                            <m:dPr>
                              <m:ctrlPr>
                                <a:rPr lang="en-US" sz="2000" i="1">
                                  <a:solidFill>
                                    <a:prstClr val="black"/>
                                  </a:solidFill>
                                  <a:latin typeface="Cambria Math" panose="02040503050406030204" pitchFamily="18" charset="0"/>
                                  <a:ea typeface="Cambria Math" panose="02040503050406030204" pitchFamily="18" charset="0"/>
                                </a:rPr>
                              </m:ctrlPr>
                            </m:dPr>
                            <m:e>
                              <m:r>
                                <a:rPr lang="en-GB" sz="2000" i="1">
                                  <a:solidFill>
                                    <a:prstClr val="black"/>
                                  </a:solidFill>
                                  <a:latin typeface="Cambria Math" panose="02040503050406030204" pitchFamily="18" charset="0"/>
                                  <a:ea typeface="Cambria Math" panose="02040503050406030204" pitchFamily="18" charset="0"/>
                                </a:rPr>
                                <m:t>𝑔</m:t>
                              </m:r>
                            </m:e>
                          </m:d>
                        </m:e>
                      </m:d>
                      <m:r>
                        <a:rPr lang="en-GB" sz="2000" i="1">
                          <a:solidFill>
                            <a:prstClr val="black"/>
                          </a:solidFill>
                          <a:latin typeface="Cambria Math" panose="02040503050406030204" pitchFamily="18" charset="0"/>
                          <a:ea typeface="Cambria Math" panose="02040503050406030204" pitchFamily="18" charset="0"/>
                        </a:rPr>
                        <m:t>−</m:t>
                      </m:r>
                      <m:d>
                        <m:dPr>
                          <m:begChr m:val="{"/>
                          <m:endChr m:val="}"/>
                          <m:ctrlPr>
                            <a:rPr lang="en-GB" sz="2000" i="1">
                              <a:solidFill>
                                <a:prstClr val="black"/>
                              </a:solidFill>
                              <a:latin typeface="Cambria Math" panose="02040503050406030204" pitchFamily="18" charset="0"/>
                              <a:ea typeface="Cambria Math" panose="02040503050406030204" pitchFamily="18" charset="0"/>
                            </a:rPr>
                          </m:ctrlPr>
                        </m:dPr>
                        <m:e>
                          <m:r>
                            <a:rPr lang="en-US" sz="2000" i="1">
                              <a:solidFill>
                                <a:prstClr val="black"/>
                              </a:solidFill>
                              <a:latin typeface="Cambria Math" panose="02040503050406030204" pitchFamily="18" charset="0"/>
                              <a:ea typeface="Cambria Math" panose="02040503050406030204" pitchFamily="18" charset="0"/>
                            </a:rPr>
                            <m:t>∆</m:t>
                          </m:r>
                          <m:sSubSup>
                            <m:sSubSupPr>
                              <m:ctrlPr>
                                <a:rPr lang="en-US" sz="2000" i="1">
                                  <a:solidFill>
                                    <a:prstClr val="black"/>
                                  </a:solidFill>
                                  <a:latin typeface="Cambria Math" panose="02040503050406030204" pitchFamily="18" charset="0"/>
                                  <a:ea typeface="Cambria Math" panose="02040503050406030204" pitchFamily="18" charset="0"/>
                                </a:rPr>
                              </m:ctrlPr>
                            </m:sSubSupPr>
                            <m:e>
                              <m:r>
                                <a:rPr lang="en-GB" sz="2000" i="1">
                                  <a:solidFill>
                                    <a:prstClr val="black"/>
                                  </a:solidFill>
                                  <a:latin typeface="Cambria Math" panose="02040503050406030204" pitchFamily="18" charset="0"/>
                                  <a:ea typeface="Cambria Math" panose="02040503050406030204" pitchFamily="18" charset="0"/>
                                </a:rPr>
                                <m:t>𝐻</m:t>
                              </m:r>
                            </m:e>
                            <m:sub>
                              <m:r>
                                <a:rPr lang="en-GB" sz="2000" i="1">
                                  <a:solidFill>
                                    <a:prstClr val="black"/>
                                  </a:solidFill>
                                  <a:latin typeface="Cambria Math" panose="02040503050406030204" pitchFamily="18" charset="0"/>
                                  <a:ea typeface="Cambria Math" panose="02040503050406030204" pitchFamily="18" charset="0"/>
                                </a:rPr>
                                <m:t>𝑓</m:t>
                              </m:r>
                            </m:sub>
                            <m:sup>
                              <m:r>
                                <a:rPr lang="en-US" sz="2000" i="1">
                                  <a:solidFill>
                                    <a:prstClr val="black"/>
                                  </a:solidFill>
                                  <a:latin typeface="Cambria Math" panose="02040503050406030204" pitchFamily="18" charset="0"/>
                                  <a:ea typeface="Cambria Math" panose="02040503050406030204" pitchFamily="18" charset="0"/>
                                </a:rPr>
                                <m:t>°</m:t>
                              </m:r>
                            </m:sup>
                          </m:sSubSup>
                          <m:d>
                            <m:dPr>
                              <m:begChr m:val="["/>
                              <m:endChr m:val="]"/>
                              <m:ctrlPr>
                                <a:rPr lang="en-US" sz="2000" i="1">
                                  <a:solidFill>
                                    <a:prstClr val="black"/>
                                  </a:solidFill>
                                  <a:latin typeface="Cambria Math" panose="02040503050406030204" pitchFamily="18" charset="0"/>
                                  <a:ea typeface="Cambria Math" panose="02040503050406030204" pitchFamily="18" charset="0"/>
                                </a:rPr>
                              </m:ctrlPr>
                            </m:dPr>
                            <m:e>
                              <m:sSub>
                                <m:sSubPr>
                                  <m:ctrlPr>
                                    <a:rPr lang="en-US" sz="2000" i="1">
                                      <a:solidFill>
                                        <a:prstClr val="black"/>
                                      </a:solidFill>
                                      <a:latin typeface="Cambria Math" panose="02040503050406030204" pitchFamily="18" charset="0"/>
                                      <a:ea typeface="Cambria Math" panose="02040503050406030204" pitchFamily="18" charset="0"/>
                                    </a:rPr>
                                  </m:ctrlPr>
                                </m:sSubPr>
                                <m:e>
                                  <m:r>
                                    <m:rPr>
                                      <m:sty m:val="p"/>
                                    </m:rPr>
                                    <a:rPr lang="en-GB" sz="2000">
                                      <a:solidFill>
                                        <a:prstClr val="black"/>
                                      </a:solidFill>
                                      <a:latin typeface="Cambria Math" panose="02040503050406030204" pitchFamily="18" charset="0"/>
                                      <a:ea typeface="Cambria Math" panose="02040503050406030204" pitchFamily="18" charset="0"/>
                                    </a:rPr>
                                    <m:t>N</m:t>
                                  </m:r>
                                </m:e>
                                <m:sub>
                                  <m:r>
                                    <a:rPr lang="en-GB" sz="2000" i="1">
                                      <a:solidFill>
                                        <a:prstClr val="black"/>
                                      </a:solidFill>
                                      <a:latin typeface="Cambria Math" panose="02040503050406030204" pitchFamily="18" charset="0"/>
                                      <a:ea typeface="Cambria Math" panose="02040503050406030204" pitchFamily="18" charset="0"/>
                                    </a:rPr>
                                    <m:t>2</m:t>
                                  </m:r>
                                </m:sub>
                              </m:sSub>
                              <m:d>
                                <m:dPr>
                                  <m:ctrlPr>
                                    <a:rPr lang="en-US" sz="2000" i="1">
                                      <a:solidFill>
                                        <a:prstClr val="black"/>
                                      </a:solidFill>
                                      <a:latin typeface="Cambria Math" panose="02040503050406030204" pitchFamily="18" charset="0"/>
                                      <a:ea typeface="Cambria Math" panose="02040503050406030204" pitchFamily="18" charset="0"/>
                                    </a:rPr>
                                  </m:ctrlPr>
                                </m:dPr>
                                <m:e>
                                  <m:r>
                                    <a:rPr lang="en-GB" sz="2000" i="1">
                                      <a:solidFill>
                                        <a:prstClr val="black"/>
                                      </a:solidFill>
                                      <a:latin typeface="Cambria Math" panose="02040503050406030204" pitchFamily="18" charset="0"/>
                                      <a:ea typeface="Cambria Math" panose="02040503050406030204" pitchFamily="18" charset="0"/>
                                    </a:rPr>
                                    <m:t>𝑔</m:t>
                                  </m:r>
                                </m:e>
                              </m:d>
                            </m:e>
                          </m:d>
                          <m:r>
                            <a:rPr lang="en-GB" sz="2000" i="1">
                              <a:solidFill>
                                <a:prstClr val="black"/>
                              </a:solidFill>
                              <a:latin typeface="Cambria Math" panose="02040503050406030204" pitchFamily="18" charset="0"/>
                              <a:ea typeface="Cambria Math" panose="02040503050406030204" pitchFamily="18" charset="0"/>
                            </a:rPr>
                            <m:t>+3</m:t>
                          </m:r>
                          <m:r>
                            <a:rPr lang="en-US" sz="2000" i="1">
                              <a:solidFill>
                                <a:prstClr val="black"/>
                              </a:solidFill>
                              <a:latin typeface="Cambria Math" panose="02040503050406030204" pitchFamily="18" charset="0"/>
                              <a:ea typeface="Cambria Math" panose="02040503050406030204" pitchFamily="18" charset="0"/>
                            </a:rPr>
                            <m:t>∆</m:t>
                          </m:r>
                          <m:sSubSup>
                            <m:sSubSupPr>
                              <m:ctrlPr>
                                <a:rPr lang="en-US" sz="2000" i="1">
                                  <a:solidFill>
                                    <a:prstClr val="black"/>
                                  </a:solidFill>
                                  <a:latin typeface="Cambria Math" panose="02040503050406030204" pitchFamily="18" charset="0"/>
                                  <a:ea typeface="Cambria Math" panose="02040503050406030204" pitchFamily="18" charset="0"/>
                                </a:rPr>
                              </m:ctrlPr>
                            </m:sSubSupPr>
                            <m:e>
                              <m:r>
                                <a:rPr lang="en-GB" sz="2000" i="1">
                                  <a:solidFill>
                                    <a:prstClr val="black"/>
                                  </a:solidFill>
                                  <a:latin typeface="Cambria Math" panose="02040503050406030204" pitchFamily="18" charset="0"/>
                                  <a:ea typeface="Cambria Math" panose="02040503050406030204" pitchFamily="18" charset="0"/>
                                </a:rPr>
                                <m:t>𝐻</m:t>
                              </m:r>
                            </m:e>
                            <m:sub>
                              <m:r>
                                <a:rPr lang="en-GB" sz="2000" i="1">
                                  <a:solidFill>
                                    <a:prstClr val="black"/>
                                  </a:solidFill>
                                  <a:latin typeface="Cambria Math" panose="02040503050406030204" pitchFamily="18" charset="0"/>
                                  <a:ea typeface="Cambria Math" panose="02040503050406030204" pitchFamily="18" charset="0"/>
                                </a:rPr>
                                <m:t>𝑓</m:t>
                              </m:r>
                            </m:sub>
                            <m:sup>
                              <m:r>
                                <a:rPr lang="en-US" sz="2000" i="1">
                                  <a:solidFill>
                                    <a:prstClr val="black"/>
                                  </a:solidFill>
                                  <a:latin typeface="Cambria Math" panose="02040503050406030204" pitchFamily="18" charset="0"/>
                                  <a:ea typeface="Cambria Math" panose="02040503050406030204" pitchFamily="18" charset="0"/>
                                </a:rPr>
                                <m:t>°</m:t>
                              </m:r>
                            </m:sup>
                          </m:sSubSup>
                          <m:d>
                            <m:dPr>
                              <m:begChr m:val="["/>
                              <m:endChr m:val="]"/>
                              <m:ctrlPr>
                                <a:rPr lang="en-US" sz="2000" i="1">
                                  <a:solidFill>
                                    <a:prstClr val="black"/>
                                  </a:solidFill>
                                  <a:latin typeface="Cambria Math" panose="02040503050406030204" pitchFamily="18" charset="0"/>
                                  <a:ea typeface="Cambria Math" panose="02040503050406030204" pitchFamily="18" charset="0"/>
                                </a:rPr>
                              </m:ctrlPr>
                            </m:dPr>
                            <m:e>
                              <m:sSub>
                                <m:sSubPr>
                                  <m:ctrlPr>
                                    <a:rPr lang="en-US" sz="2000" i="1">
                                      <a:solidFill>
                                        <a:prstClr val="black"/>
                                      </a:solidFill>
                                      <a:latin typeface="Cambria Math" panose="02040503050406030204" pitchFamily="18" charset="0"/>
                                      <a:ea typeface="Cambria Math" panose="02040503050406030204" pitchFamily="18" charset="0"/>
                                    </a:rPr>
                                  </m:ctrlPr>
                                </m:sSubPr>
                                <m:e>
                                  <m:r>
                                    <m:rPr>
                                      <m:sty m:val="p"/>
                                    </m:rPr>
                                    <a:rPr lang="en-GB" sz="2000">
                                      <a:solidFill>
                                        <a:prstClr val="black"/>
                                      </a:solidFill>
                                      <a:latin typeface="Cambria Math" panose="02040503050406030204" pitchFamily="18" charset="0"/>
                                      <a:ea typeface="Cambria Math" panose="02040503050406030204" pitchFamily="18" charset="0"/>
                                    </a:rPr>
                                    <m:t>H</m:t>
                                  </m:r>
                                </m:e>
                                <m:sub>
                                  <m:r>
                                    <a:rPr lang="en-GB" sz="2000" i="1">
                                      <a:solidFill>
                                        <a:prstClr val="black"/>
                                      </a:solidFill>
                                      <a:latin typeface="Cambria Math" panose="02040503050406030204" pitchFamily="18" charset="0"/>
                                      <a:ea typeface="Cambria Math" panose="02040503050406030204" pitchFamily="18" charset="0"/>
                                    </a:rPr>
                                    <m:t>2</m:t>
                                  </m:r>
                                </m:sub>
                              </m:sSub>
                              <m:d>
                                <m:dPr>
                                  <m:ctrlPr>
                                    <a:rPr lang="en-US" sz="2000" i="1">
                                      <a:solidFill>
                                        <a:prstClr val="black"/>
                                      </a:solidFill>
                                      <a:latin typeface="Cambria Math" panose="02040503050406030204" pitchFamily="18" charset="0"/>
                                      <a:ea typeface="Cambria Math" panose="02040503050406030204" pitchFamily="18" charset="0"/>
                                    </a:rPr>
                                  </m:ctrlPr>
                                </m:dPr>
                                <m:e>
                                  <m:r>
                                    <a:rPr lang="en-GB" sz="2000" i="1">
                                      <a:solidFill>
                                        <a:prstClr val="black"/>
                                      </a:solidFill>
                                      <a:latin typeface="Cambria Math" panose="02040503050406030204" pitchFamily="18" charset="0"/>
                                      <a:ea typeface="Cambria Math" panose="02040503050406030204" pitchFamily="18" charset="0"/>
                                    </a:rPr>
                                    <m:t>𝑔</m:t>
                                  </m:r>
                                </m:e>
                              </m:d>
                            </m:e>
                          </m:d>
                        </m:e>
                      </m:d>
                    </m:oMath>
                  </m:oMathPara>
                </a14:m>
                <a:endParaRPr lang="en-GB" sz="2000" dirty="0">
                  <a:solidFill>
                    <a:prstClr val="black"/>
                  </a:solidFill>
                  <a:ea typeface="Cambria Math" panose="02040503050406030204" pitchFamily="18" charset="0"/>
                </a:endParaRPr>
              </a:p>
              <a:p>
                <a:pPr defTabSz="514350">
                  <a:spcBef>
                    <a:spcPts val="0"/>
                  </a:spcBef>
                  <a:tabLst>
                    <a:tab pos="1027113" algn="l"/>
                  </a:tabLst>
                </a:pPr>
                <a:r>
                  <a:rPr lang="en-US" sz="2000" dirty="0">
                    <a:solidFill>
                      <a:prstClr val="black"/>
                    </a:solidFill>
                  </a:rPr>
                  <a:t>		</a:t>
                </a:r>
                <a14:m>
                  <m:oMath xmlns:m="http://schemas.openxmlformats.org/officeDocument/2006/math">
                    <m:r>
                      <a:rPr lang="en-GB" sz="2000" i="1">
                        <a:solidFill>
                          <a:prstClr val="black"/>
                        </a:solidFill>
                        <a:latin typeface="Cambria Math" panose="02040503050406030204" pitchFamily="18" charset="0"/>
                      </a:rPr>
                      <m:t>=2</m:t>
                    </m:r>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−46.3 </m:t>
                        </m:r>
                        <m:r>
                          <m:rPr>
                            <m:sty m:val="p"/>
                          </m:rPr>
                          <a:rPr lang="en-GB" sz="2000" i="0">
                            <a:solidFill>
                              <a:prstClr val="black"/>
                            </a:solidFill>
                            <a:latin typeface="Cambria Math" panose="02040503050406030204" pitchFamily="18" charset="0"/>
                          </a:rPr>
                          <m:t>kJ</m:t>
                        </m:r>
                        <m:r>
                          <a:rPr lang="en-GB" sz="2000" i="0">
                            <a:solidFill>
                              <a:prstClr val="black"/>
                            </a:solidFill>
                            <a:latin typeface="Cambria Math" panose="02040503050406030204" pitchFamily="18" charset="0"/>
                            <a:ea typeface="Cambria Math" panose="02040503050406030204" pitchFamily="18" charset="0"/>
                          </a:rPr>
                          <m:t>∕</m:t>
                        </m:r>
                        <m:r>
                          <m:rPr>
                            <m:sty m:val="p"/>
                          </m:rPr>
                          <a:rPr lang="en-GB" sz="2000" i="0">
                            <a:solidFill>
                              <a:prstClr val="black"/>
                            </a:solidFill>
                            <a:latin typeface="Cambria Math" panose="02040503050406030204" pitchFamily="18" charset="0"/>
                            <a:ea typeface="Cambria Math" panose="02040503050406030204" pitchFamily="18" charset="0"/>
                          </a:rPr>
                          <m:t>mol</m:t>
                        </m:r>
                      </m:e>
                    </m:d>
                    <m:r>
                      <a:rPr lang="en-GB" sz="200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 </m:t>
                    </m:r>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0</m:t>
                        </m:r>
                        <m:f>
                          <m:fPr>
                            <m:type m:val="lin"/>
                            <m:ctrlPr>
                              <a:rPr lang="en-GB" sz="2000" i="1">
                                <a:solidFill>
                                  <a:prstClr val="black"/>
                                </a:solidFill>
                                <a:latin typeface="Cambria Math" panose="02040503050406030204" pitchFamily="18" charset="0"/>
                                <a:ea typeface="Cambria Math" panose="02040503050406030204" pitchFamily="18" charset="0"/>
                              </a:rPr>
                            </m:ctrlPr>
                          </m:fPr>
                          <m:num>
                            <m:r>
                              <m:rPr>
                                <m:sty m:val="p"/>
                              </m:rPr>
                              <a:rPr lang="en-GB" sz="2000" i="0">
                                <a:solidFill>
                                  <a:prstClr val="black"/>
                                </a:solidFill>
                                <a:latin typeface="Cambria Math" panose="02040503050406030204" pitchFamily="18" charset="0"/>
                              </a:rPr>
                              <m:t>kJ</m:t>
                            </m:r>
                          </m:num>
                          <m:den>
                            <m:r>
                              <m:rPr>
                                <m:sty m:val="p"/>
                              </m:rPr>
                              <a:rPr lang="en-GB" sz="2000" i="0">
                                <a:solidFill>
                                  <a:prstClr val="black"/>
                                </a:solidFill>
                                <a:latin typeface="Cambria Math" panose="02040503050406030204" pitchFamily="18" charset="0"/>
                                <a:ea typeface="Cambria Math" panose="02040503050406030204" pitchFamily="18" charset="0"/>
                              </a:rPr>
                              <m:t>mol</m:t>
                            </m:r>
                            <m:r>
                              <a:rPr lang="en-GB" sz="2000" i="0">
                                <a:solidFill>
                                  <a:prstClr val="black"/>
                                </a:solidFill>
                                <a:latin typeface="Cambria Math" panose="02040503050406030204" pitchFamily="18" charset="0"/>
                                <a:ea typeface="Cambria Math" panose="02040503050406030204" pitchFamily="18" charset="0"/>
                              </a:rPr>
                              <m:t>+3×</m:t>
                            </m:r>
                          </m:den>
                        </m:f>
                        <m:r>
                          <a:rPr lang="en-GB" sz="2000" i="1">
                            <a:solidFill>
                              <a:prstClr val="black"/>
                            </a:solidFill>
                            <a:latin typeface="Cambria Math" panose="02040503050406030204" pitchFamily="18" charset="0"/>
                            <a:ea typeface="Cambria Math" panose="02040503050406030204" pitchFamily="18" charset="0"/>
                          </a:rPr>
                          <m:t>0</m:t>
                        </m:r>
                        <m:f>
                          <m:fPr>
                            <m:type m:val="lin"/>
                            <m:ctrlPr>
                              <a:rPr lang="en-GB" sz="2000" i="1">
                                <a:solidFill>
                                  <a:prstClr val="black"/>
                                </a:solidFill>
                                <a:latin typeface="Cambria Math" panose="02040503050406030204" pitchFamily="18" charset="0"/>
                                <a:ea typeface="Cambria Math" panose="02040503050406030204" pitchFamily="18" charset="0"/>
                              </a:rPr>
                            </m:ctrlPr>
                          </m:fPr>
                          <m:num>
                            <m:r>
                              <m:rPr>
                                <m:sty m:val="p"/>
                              </m:rPr>
                              <a:rPr lang="en-GB" sz="2000" i="0">
                                <a:solidFill>
                                  <a:prstClr val="black"/>
                                </a:solidFill>
                                <a:latin typeface="Cambria Math" panose="02040503050406030204" pitchFamily="18" charset="0"/>
                                <a:ea typeface="Cambria Math" panose="02040503050406030204" pitchFamily="18" charset="0"/>
                              </a:rPr>
                              <m:t>kJ</m:t>
                            </m:r>
                          </m:num>
                          <m:den>
                            <m:r>
                              <m:rPr>
                                <m:sty m:val="p"/>
                              </m:rPr>
                              <a:rPr lang="en-GB" sz="2000" i="0">
                                <a:solidFill>
                                  <a:prstClr val="black"/>
                                </a:solidFill>
                                <a:latin typeface="Cambria Math" panose="02040503050406030204" pitchFamily="18" charset="0"/>
                                <a:ea typeface="Cambria Math" panose="02040503050406030204" pitchFamily="18" charset="0"/>
                              </a:rPr>
                              <m:t>mol</m:t>
                            </m:r>
                          </m:den>
                        </m:f>
                      </m:e>
                    </m:d>
                    <m:r>
                      <a:rPr lang="en-GB" sz="2000" i="1">
                        <a:solidFill>
                          <a:prstClr val="black"/>
                        </a:solidFill>
                        <a:latin typeface="Cambria Math" panose="02040503050406030204" pitchFamily="18" charset="0"/>
                      </a:rPr>
                      <m:t>=−92.6 </m:t>
                    </m:r>
                    <m:r>
                      <m:rPr>
                        <m:sty m:val="p"/>
                      </m:rPr>
                      <a:rPr lang="en-GB" sz="2000" i="0">
                        <a:solidFill>
                          <a:prstClr val="black"/>
                        </a:solidFill>
                        <a:latin typeface="Cambria Math" panose="02040503050406030204" pitchFamily="18" charset="0"/>
                      </a:rPr>
                      <m:t>kJ</m:t>
                    </m:r>
                    <m:r>
                      <a:rPr lang="en-GB" sz="2000" i="0">
                        <a:solidFill>
                          <a:prstClr val="black"/>
                        </a:solidFill>
                        <a:latin typeface="Cambria Math" panose="02040503050406030204" pitchFamily="18" charset="0"/>
                        <a:ea typeface="Cambria Math" panose="02040503050406030204" pitchFamily="18" charset="0"/>
                      </a:rPr>
                      <m:t>∕</m:t>
                    </m:r>
                    <m:r>
                      <m:rPr>
                        <m:sty m:val="p"/>
                      </m:rPr>
                      <a:rPr lang="en-GB" sz="2000" i="0">
                        <a:solidFill>
                          <a:prstClr val="black"/>
                        </a:solidFill>
                        <a:latin typeface="Cambria Math" panose="02040503050406030204" pitchFamily="18" charset="0"/>
                        <a:ea typeface="Cambria Math" panose="02040503050406030204" pitchFamily="18" charset="0"/>
                      </a:rPr>
                      <m:t>mol</m:t>
                    </m:r>
                  </m:oMath>
                </a14:m>
                <a:endParaRPr lang="en-US" sz="2000" dirty="0">
                  <a:solidFill>
                    <a:prstClr val="black"/>
                  </a:solidFill>
                  <a:latin typeface="Calibri" panose="020F0502020204030204" pitchFamily="34" charset="0"/>
                </a:endParaRPr>
              </a:p>
            </p:txBody>
          </p:sp>
        </mc:Choice>
        <mc:Fallback xmlns="">
          <p:sp>
            <p:nvSpPr>
              <p:cNvPr id="18" name="Text Placeholder 17"/>
              <p:cNvSpPr>
                <a:spLocks noGrp="1" noRot="1" noChangeAspect="1" noMove="1" noResize="1" noEditPoints="1" noAdjustHandles="1" noChangeArrowheads="1" noChangeShapeType="1" noTextEdit="1"/>
              </p:cNvSpPr>
              <p:nvPr>
                <p:ph type="body" sz="quarter" idx="22"/>
              </p:nvPr>
            </p:nvSpPr>
            <p:spPr>
              <a:xfrm>
                <a:off x="16329" y="914400"/>
                <a:ext cx="9127671" cy="3657600"/>
              </a:xfrm>
              <a:blipFill>
                <a:blip r:embed="rId2"/>
                <a:stretch>
                  <a:fillRect l="-1403" t="-1500" b="-17000"/>
                </a:stretch>
              </a:blipFill>
            </p:spPr>
            <p:txBody>
              <a:bodyPr/>
              <a:lstStyle/>
              <a:p>
                <a:r>
                  <a:rPr lang="en-US">
                    <a:noFill/>
                  </a:rPr>
                  <a:t> </a:t>
                </a:r>
              </a:p>
            </p:txBody>
          </p:sp>
        </mc:Fallback>
      </mc:AlternateContent>
      <p:sp>
        <p:nvSpPr>
          <p:cNvPr id="19" name="Text Placeholder 18"/>
          <p:cNvSpPr>
            <a:spLocks noGrp="1"/>
          </p:cNvSpPr>
          <p:nvPr>
            <p:ph type="body" sz="quarter" idx="23"/>
          </p:nvPr>
        </p:nvSpPr>
        <p:spPr>
          <a:xfrm>
            <a:off x="16329" y="4875316"/>
            <a:ext cx="8915400" cy="1220684"/>
          </a:xfrm>
        </p:spPr>
        <p:txBody>
          <a:bodyPr/>
          <a:lstStyle/>
          <a:p>
            <a:r>
              <a:rPr lang="en-US" dirty="0"/>
              <a:t>The reaction is exothermic; therefore, the equilibrium will shift to the left if temperature is increased and to the right if temperature is decreased. </a:t>
            </a:r>
          </a:p>
        </p:txBody>
      </p:sp>
    </p:spTree>
    <p:extLst>
      <p:ext uri="{BB962C8B-B14F-4D97-AF65-F5344CB8AC3E}">
        <p14:creationId xmlns:p14="http://schemas.microsoft.com/office/powerpoint/2010/main" val="189043376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23190" y="15599"/>
            <a:ext cx="9044610" cy="594001"/>
          </a:xfrm>
        </p:spPr>
        <p:txBody>
          <a:bodyPr/>
          <a:lstStyle/>
          <a:p>
            <a:pPr defTabSz="1427163"/>
            <a:r>
              <a:rPr lang="en-US" dirty="0">
                <a:solidFill>
                  <a:schemeClr val="bg1"/>
                </a:solidFill>
              </a:rPr>
              <a:t>15.5</a:t>
            </a:r>
            <a:r>
              <a:rPr lang="en-US" dirty="0"/>
              <a:t>	</a:t>
            </a:r>
            <a:r>
              <a:rPr lang="en-US" dirty="0">
                <a:latin typeface="Calibri"/>
              </a:rPr>
              <a:t>Factors That Affect Chemical Equilibrium</a:t>
            </a:r>
            <a:endParaRPr lang="en-US" dirty="0"/>
          </a:p>
        </p:txBody>
      </p:sp>
      <p:sp>
        <p:nvSpPr>
          <p:cNvPr id="16" name="Text Placeholder 15"/>
          <p:cNvSpPr>
            <a:spLocks noGrp="1"/>
          </p:cNvSpPr>
          <p:nvPr>
            <p:ph type="body" sz="quarter" idx="22"/>
          </p:nvPr>
        </p:nvSpPr>
        <p:spPr>
          <a:xfrm>
            <a:off x="23191" y="1142999"/>
            <a:ext cx="9120809" cy="609601"/>
          </a:xfrm>
        </p:spPr>
        <p:txBody>
          <a:bodyPr/>
          <a:lstStyle/>
          <a:p>
            <a:r>
              <a:rPr lang="en-US" dirty="0">
                <a:latin typeface="Calibri"/>
              </a:rPr>
              <a:t>Catalysis</a:t>
            </a:r>
          </a:p>
        </p:txBody>
      </p:sp>
      <p:sp>
        <p:nvSpPr>
          <p:cNvPr id="17" name="Content Placeholder 16"/>
          <p:cNvSpPr>
            <a:spLocks noGrp="1"/>
          </p:cNvSpPr>
          <p:nvPr>
            <p:ph sz="quarter" idx="24"/>
          </p:nvPr>
        </p:nvSpPr>
        <p:spPr>
          <a:xfrm>
            <a:off x="23190" y="1752600"/>
            <a:ext cx="9120810" cy="4343400"/>
          </a:xfrm>
        </p:spPr>
        <p:txBody>
          <a:bodyPr/>
          <a:lstStyle/>
          <a:p>
            <a:pPr>
              <a:spcBef>
                <a:spcPts val="0"/>
              </a:spcBef>
              <a:spcAft>
                <a:spcPts val="2800"/>
              </a:spcAft>
            </a:pPr>
            <a:r>
              <a:rPr lang="en-US" dirty="0"/>
              <a:t>A catalyst speeds up a reaction by lowering the reaction’s activation energy.</a:t>
            </a:r>
          </a:p>
          <a:p>
            <a:pPr>
              <a:spcBef>
                <a:spcPts val="0"/>
              </a:spcBef>
              <a:spcAft>
                <a:spcPts val="2800"/>
              </a:spcAft>
            </a:pPr>
            <a:r>
              <a:rPr lang="en-US" dirty="0"/>
              <a:t>However, a catalyst lowers the activation energy of the forward and reverse reactions to the same extent. </a:t>
            </a:r>
          </a:p>
          <a:p>
            <a:pPr>
              <a:spcBef>
                <a:spcPts val="0"/>
              </a:spcBef>
              <a:spcAft>
                <a:spcPts val="2800"/>
              </a:spcAft>
            </a:pPr>
            <a:r>
              <a:rPr lang="en-US" dirty="0"/>
              <a:t>The presence of a catalyst, therefore, does not alter the equilibrium constant, nor does it shift the position of an equilibrium system. </a:t>
            </a:r>
          </a:p>
        </p:txBody>
      </p:sp>
    </p:spTree>
    <p:extLst>
      <p:ext uri="{BB962C8B-B14F-4D97-AF65-F5344CB8AC3E}">
        <p14:creationId xmlns:p14="http://schemas.microsoft.com/office/powerpoint/2010/main" val="40308181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17801"/>
          </a:xfrm>
        </p:spPr>
        <p:txBody>
          <a:bodyPr/>
          <a:lstStyle/>
          <a:p>
            <a:pPr marL="290513" indent="0" defTabSz="1600200">
              <a:tabLst>
                <a:tab pos="1427163" algn="l"/>
              </a:tabLst>
            </a:pPr>
            <a:r>
              <a:rPr lang="en-US" dirty="0">
                <a:solidFill>
                  <a:schemeClr val="bg1"/>
                </a:solidFill>
              </a:rPr>
              <a:t>15.1</a:t>
            </a:r>
            <a:r>
              <a:rPr lang="en-US" dirty="0"/>
              <a:t>	</a:t>
            </a:r>
            <a:r>
              <a:rPr lang="en-US" dirty="0">
                <a:latin typeface="Calibri"/>
              </a:rPr>
              <a:t>The Concept of Equilibrium (2) - Appendix</a:t>
            </a:r>
            <a:endParaRPr lang="en-US" dirty="0"/>
          </a:p>
        </p:txBody>
      </p:sp>
      <p:sp>
        <p:nvSpPr>
          <p:cNvPr id="15" name="Text Placeholder 14"/>
          <p:cNvSpPr>
            <a:spLocks noGrp="1"/>
          </p:cNvSpPr>
          <p:nvPr>
            <p:ph type="body" sz="quarter" idx="22"/>
          </p:nvPr>
        </p:nvSpPr>
        <p:spPr>
          <a:xfrm>
            <a:off x="0" y="1066800"/>
            <a:ext cx="9120809" cy="457200"/>
          </a:xfrm>
        </p:spPr>
        <p:txBody>
          <a:bodyPr/>
          <a:lstStyle/>
          <a:p>
            <a:r>
              <a:rPr lang="en-US" dirty="0">
                <a:solidFill>
                  <a:srgbClr val="4F74A7"/>
                </a:solidFill>
                <a:latin typeface="Calibri"/>
              </a:rPr>
              <a:t>The Concept of Equilibrium</a:t>
            </a:r>
          </a:p>
        </p:txBody>
      </p:sp>
      <p:sp>
        <p:nvSpPr>
          <p:cNvPr id="3" name="TextBox 2">
            <a:extLst>
              <a:ext uri="{FF2B5EF4-FFF2-40B4-BE49-F238E27FC236}">
                <a16:creationId xmlns:a16="http://schemas.microsoft.com/office/drawing/2014/main" xmlns="" id="{6E857E0D-585F-4BBC-B64D-0E9428ACFFAC}"/>
              </a:ext>
            </a:extLst>
          </p:cNvPr>
          <p:cNvSpPr txBox="1"/>
          <p:nvPr/>
        </p:nvSpPr>
        <p:spPr>
          <a:xfrm>
            <a:off x="1676400" y="4724400"/>
            <a:ext cx="5638800" cy="261610"/>
          </a:xfrm>
          <a:prstGeom prst="rect">
            <a:avLst/>
          </a:prstGeom>
          <a:noFill/>
        </p:spPr>
        <p:txBody>
          <a:bodyPr wrap="square" rtlCol="0">
            <a:spAutoFit/>
          </a:bodyPr>
          <a:lstStyle/>
          <a:p>
            <a:r>
              <a:rPr lang="en-US" sz="1050" dirty="0"/>
              <a:t>© Richard Megna/Fundamental Photographs.</a:t>
            </a:r>
          </a:p>
        </p:txBody>
      </p:sp>
      <p:pic>
        <p:nvPicPr>
          <p:cNvPr id="4" name="Picture 3" descr="Reaction of colorless N2O4 to form brown NO2 . Initially, only N2O4 is present and only the forward reaction (decomposition of N2O4 to give NO2 ) is occurring. As NO2 forms, the reverse reaction (recombination of NO2 to give N2O4 ) begins to occur. The brown color continues to intensify until the forward and reverse reactions are occurring at the same rat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540" y="1676400"/>
            <a:ext cx="5836920" cy="4422648"/>
          </a:xfrm>
          <a:prstGeom prst="rect">
            <a:avLst/>
          </a:prstGeom>
        </p:spPr>
      </p:pic>
    </p:spTree>
    <p:extLst>
      <p:ext uri="{BB962C8B-B14F-4D97-AF65-F5344CB8AC3E}">
        <p14:creationId xmlns:p14="http://schemas.microsoft.com/office/powerpoint/2010/main" val="111086510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17801"/>
          </a:xfrm>
        </p:spPr>
        <p:txBody>
          <a:bodyPr/>
          <a:lstStyle/>
          <a:p>
            <a:pPr>
              <a:tabLst>
                <a:tab pos="1427163" algn="l"/>
              </a:tabLst>
            </a:pPr>
            <a:r>
              <a:rPr lang="en-US" dirty="0">
                <a:solidFill>
                  <a:schemeClr val="bg1"/>
                </a:solidFill>
              </a:rPr>
              <a:t>15.2</a:t>
            </a:r>
            <a:r>
              <a:rPr lang="en-US" dirty="0"/>
              <a:t>	</a:t>
            </a:r>
            <a:r>
              <a:rPr lang="en-US" dirty="0">
                <a:latin typeface="Calibri"/>
              </a:rPr>
              <a:t>The Equilibrium Constant (3) - Appendix</a:t>
            </a:r>
            <a:endParaRPr lang="en-US" dirty="0"/>
          </a:p>
        </p:txBody>
      </p:sp>
      <p:sp>
        <p:nvSpPr>
          <p:cNvPr id="15" name="Text Placeholder 14"/>
          <p:cNvSpPr>
            <a:spLocks noGrp="1"/>
          </p:cNvSpPr>
          <p:nvPr>
            <p:ph type="body" sz="quarter" idx="22"/>
          </p:nvPr>
        </p:nvSpPr>
        <p:spPr>
          <a:xfrm>
            <a:off x="0" y="1066800"/>
            <a:ext cx="9120809" cy="457201"/>
          </a:xfrm>
        </p:spPr>
        <p:txBody>
          <a:bodyPr/>
          <a:lstStyle/>
          <a:p>
            <a:r>
              <a:rPr lang="en-US" dirty="0">
                <a:solidFill>
                  <a:srgbClr val="4F74A7"/>
                </a:solidFill>
                <a:latin typeface="Calibri"/>
              </a:rPr>
              <a:t>Calculating Equilibrium Constants</a:t>
            </a:r>
          </a:p>
        </p:txBody>
      </p:sp>
      <p:pic>
        <p:nvPicPr>
          <p:cNvPr id="4098" name="Picture 2" descr="When writing the equilibrium expression for a reaction, the numerator contains the concentration of the product, and the denominator contains the concentration of the reactants. Each concentration term is raised to a power that is equal to that species' coefficient in the stoichometrically balanced chemical equ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775" y="1600200"/>
            <a:ext cx="66484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80702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23190" y="15599"/>
            <a:ext cx="9044610" cy="594001"/>
          </a:xfrm>
        </p:spPr>
        <p:txBody>
          <a:bodyPr/>
          <a:lstStyle/>
          <a:p>
            <a:pPr>
              <a:tabLst>
                <a:tab pos="1427163" algn="l"/>
              </a:tabLst>
            </a:pPr>
            <a:r>
              <a:rPr lang="en-GB" dirty="0">
                <a:solidFill>
                  <a:schemeClr val="bg1"/>
                </a:solidFill>
              </a:rPr>
              <a:t>15.5</a:t>
            </a:r>
            <a:r>
              <a:rPr lang="en-GB" dirty="0"/>
              <a:t>	</a:t>
            </a:r>
            <a:r>
              <a:rPr lang="en-US" sz="2400" dirty="0">
                <a:latin typeface="Calibri"/>
              </a:rPr>
              <a:t>Factors That Affect Chemical Equilibrium (6) - Appendix</a:t>
            </a:r>
            <a:endParaRPr lang="en-GB" sz="2400" dirty="0"/>
          </a:p>
        </p:txBody>
      </p:sp>
      <p:sp>
        <p:nvSpPr>
          <p:cNvPr id="16" name="Text Placeholder 15"/>
          <p:cNvSpPr>
            <a:spLocks noGrp="1"/>
          </p:cNvSpPr>
          <p:nvPr>
            <p:ph type="body" sz="quarter" idx="22"/>
          </p:nvPr>
        </p:nvSpPr>
        <p:spPr>
          <a:xfrm>
            <a:off x="23191" y="786430"/>
            <a:ext cx="9120809" cy="609601"/>
          </a:xfrm>
        </p:spPr>
        <p:txBody>
          <a:bodyPr/>
          <a:lstStyle/>
          <a:p>
            <a:r>
              <a:rPr lang="en-US" dirty="0">
                <a:latin typeface="Calibri"/>
              </a:rPr>
              <a:t>Changes in Volume and Pressure</a:t>
            </a:r>
          </a:p>
        </p:txBody>
      </p:sp>
      <p:pic>
        <p:nvPicPr>
          <p:cNvPr id="53251" name="Picture 3" descr="The effect of a volume decrease (pressure increase) on the N2O4(g) / 2NO2(g) equilibrium is shown. When volume is decreased, the equilibrium is driven toward the side with the smallest number of moles of gas."/>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676400" y="1463775"/>
            <a:ext cx="5422900" cy="349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7" name="Content Placeholder 16"/>
              <p:cNvSpPr>
                <a:spLocks noGrp="1"/>
              </p:cNvSpPr>
              <p:nvPr>
                <p:ph sz="quarter" idx="26"/>
              </p:nvPr>
            </p:nvSpPr>
            <p:spPr>
              <a:xfrm>
                <a:off x="762000" y="5025795"/>
                <a:ext cx="6553200" cy="825635"/>
              </a:xfrm>
              <a:solidFill>
                <a:schemeClr val="bg1"/>
              </a:solidFill>
            </p:spPr>
            <p:txBody>
              <a:bodyPr/>
              <a:lstStyle/>
              <a:p>
                <a:pPr/>
                <a14:m>
                  <m:oMathPara xmlns:m="http://schemas.openxmlformats.org/officeDocument/2006/math">
                    <m:oMathParaPr>
                      <m:jc m:val="centerGroup"/>
                    </m:oMathParaPr>
                    <m:oMath xmlns:m="http://schemas.openxmlformats.org/officeDocument/2006/math">
                      <m:sSub>
                        <m:sSubPr>
                          <m:ctrlPr>
                            <a:rPr lang="en-GB" sz="2600" i="1" smtClean="0">
                              <a:latin typeface="Cambria Math" panose="02040503050406030204" pitchFamily="18" charset="0"/>
                            </a:rPr>
                          </m:ctrlPr>
                        </m:sSubPr>
                        <m:e>
                          <m:r>
                            <a:rPr lang="en-GB" sz="2600" b="0" i="1" smtClean="0">
                              <a:latin typeface="Cambria Math" panose="02040503050406030204" pitchFamily="18" charset="0"/>
                            </a:rPr>
                            <m:t>𝑄</m:t>
                          </m:r>
                        </m:e>
                        <m:sub>
                          <m:r>
                            <m:rPr>
                              <m:sty m:val="p"/>
                            </m:rPr>
                            <a:rPr lang="en-GB" sz="2600" b="0" i="0" smtClean="0">
                              <a:latin typeface="Cambria Math" panose="02040503050406030204" pitchFamily="18" charset="0"/>
                            </a:rPr>
                            <m:t>c</m:t>
                          </m:r>
                        </m:sub>
                      </m:sSub>
                      <m:r>
                        <a:rPr lang="en-GB" sz="2600" b="0" i="1" smtClean="0">
                          <a:latin typeface="Cambria Math" panose="02040503050406030204" pitchFamily="18" charset="0"/>
                        </a:rPr>
                        <m:t>=</m:t>
                      </m:r>
                      <m:f>
                        <m:fPr>
                          <m:ctrlPr>
                            <a:rPr lang="en-GB" sz="2600" b="0" i="1" smtClean="0">
                              <a:latin typeface="Cambria Math" panose="02040503050406030204" pitchFamily="18" charset="0"/>
                            </a:rPr>
                          </m:ctrlPr>
                        </m:fPr>
                        <m:num>
                          <m:sSubSup>
                            <m:sSubSupPr>
                              <m:ctrlPr>
                                <a:rPr lang="en-GB" sz="2600" b="0" i="1" smtClean="0">
                                  <a:latin typeface="Cambria Math" panose="02040503050406030204" pitchFamily="18" charset="0"/>
                                </a:rPr>
                              </m:ctrlPr>
                            </m:sSubSupPr>
                            <m:e>
                              <m:d>
                                <m:dPr>
                                  <m:begChr m:val="["/>
                                  <m:endChr m:val="]"/>
                                  <m:ctrlPr>
                                    <a:rPr lang="en-GB" sz="2600" b="0" i="1" smtClean="0">
                                      <a:latin typeface="Cambria Math" panose="02040503050406030204" pitchFamily="18" charset="0"/>
                                    </a:rPr>
                                  </m:ctrlPr>
                                </m:dPr>
                                <m:e>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NO</m:t>
                                      </m:r>
                                    </m:e>
                                    <m:sub>
                                      <m:r>
                                        <a:rPr lang="en-GB" sz="2600" b="0" i="0" smtClean="0">
                                          <a:latin typeface="Cambria Math" panose="02040503050406030204" pitchFamily="18" charset="0"/>
                                        </a:rPr>
                                        <m:t>2</m:t>
                                      </m:r>
                                    </m:sub>
                                  </m:sSub>
                                </m:e>
                              </m:d>
                            </m:e>
                            <m:sub>
                              <m:r>
                                <m:rPr>
                                  <m:sty m:val="p"/>
                                </m:rPr>
                                <a:rPr lang="en-GB" sz="2600" b="0" i="0" smtClean="0">
                                  <a:latin typeface="Cambria Math" panose="02040503050406030204" pitchFamily="18" charset="0"/>
                                </a:rPr>
                                <m:t>eq</m:t>
                              </m:r>
                            </m:sub>
                            <m:sup>
                              <m:r>
                                <a:rPr lang="en-GB" sz="2600" b="0" i="0" smtClean="0">
                                  <a:latin typeface="Cambria Math" panose="02040503050406030204" pitchFamily="18" charset="0"/>
                                </a:rPr>
                                <m:t>2</m:t>
                              </m:r>
                            </m:sup>
                          </m:sSubSup>
                        </m:num>
                        <m:den>
                          <m:sSub>
                            <m:sSubPr>
                              <m:ctrlPr>
                                <a:rPr lang="en-GB" sz="2600" b="0" i="1" smtClean="0">
                                  <a:latin typeface="Cambria Math" panose="02040503050406030204" pitchFamily="18" charset="0"/>
                                </a:rPr>
                              </m:ctrlPr>
                            </m:sSubPr>
                            <m:e>
                              <m:d>
                                <m:dPr>
                                  <m:begChr m:val="["/>
                                  <m:endChr m:val="]"/>
                                  <m:ctrlPr>
                                    <a:rPr lang="en-GB" sz="2600" b="0" i="1" smtClean="0">
                                      <a:latin typeface="Cambria Math" panose="02040503050406030204" pitchFamily="18" charset="0"/>
                                    </a:rPr>
                                  </m:ctrlPr>
                                </m:dPr>
                                <m:e>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N</m:t>
                                      </m:r>
                                    </m:e>
                                    <m:sub>
                                      <m:r>
                                        <a:rPr lang="en-GB" sz="2600" b="0" i="0" smtClean="0">
                                          <a:latin typeface="Cambria Math" panose="02040503050406030204" pitchFamily="18" charset="0"/>
                                        </a:rPr>
                                        <m:t>2</m:t>
                                      </m:r>
                                    </m:sub>
                                  </m:sSub>
                                  <m:sSub>
                                    <m:sSubPr>
                                      <m:ctrlPr>
                                        <a:rPr lang="en-GB" sz="2600" b="0" i="1" smtClean="0">
                                          <a:latin typeface="Cambria Math" panose="02040503050406030204" pitchFamily="18" charset="0"/>
                                        </a:rPr>
                                      </m:ctrlPr>
                                    </m:sSubPr>
                                    <m:e>
                                      <m:r>
                                        <m:rPr>
                                          <m:sty m:val="p"/>
                                        </m:rPr>
                                        <a:rPr lang="en-GB" sz="2600" b="0" i="0" smtClean="0">
                                          <a:latin typeface="Cambria Math" panose="02040503050406030204" pitchFamily="18" charset="0"/>
                                        </a:rPr>
                                        <m:t>O</m:t>
                                      </m:r>
                                    </m:e>
                                    <m:sub>
                                      <m:r>
                                        <a:rPr lang="en-GB" sz="2600" b="0" i="0" smtClean="0">
                                          <a:latin typeface="Cambria Math" panose="02040503050406030204" pitchFamily="18" charset="0"/>
                                        </a:rPr>
                                        <m:t>4</m:t>
                                      </m:r>
                                    </m:sub>
                                  </m:sSub>
                                </m:e>
                              </m:d>
                            </m:e>
                            <m:sub>
                              <m:r>
                                <m:rPr>
                                  <m:sty m:val="p"/>
                                </m:rPr>
                                <a:rPr lang="en-GB" sz="2600" b="0" i="0" smtClean="0">
                                  <a:latin typeface="Cambria Math" panose="02040503050406030204" pitchFamily="18" charset="0"/>
                                </a:rPr>
                                <m:t>eq</m:t>
                              </m:r>
                            </m:sub>
                          </m:sSub>
                        </m:den>
                      </m:f>
                      <m:r>
                        <a:rPr lang="en-GB" sz="2600" b="0" i="1" smtClean="0">
                          <a:latin typeface="Cambria Math" panose="02040503050406030204" pitchFamily="18" charset="0"/>
                        </a:rPr>
                        <m:t>=</m:t>
                      </m:r>
                      <m:f>
                        <m:fPr>
                          <m:ctrlPr>
                            <a:rPr lang="en-GB" sz="2600" b="0" i="1" smtClean="0">
                              <a:latin typeface="Cambria Math" panose="02040503050406030204" pitchFamily="18" charset="0"/>
                            </a:rPr>
                          </m:ctrlPr>
                        </m:fPr>
                        <m:num>
                          <m:sSup>
                            <m:sSupPr>
                              <m:ctrlPr>
                                <a:rPr lang="en-GB" sz="2600" b="0" i="1" smtClean="0">
                                  <a:latin typeface="Cambria Math" panose="02040503050406030204" pitchFamily="18" charset="0"/>
                                </a:rPr>
                              </m:ctrlPr>
                            </m:sSupPr>
                            <m:e>
                              <m:d>
                                <m:dPr>
                                  <m:ctrlPr>
                                    <a:rPr lang="en-GB" sz="2600" b="0" i="1" smtClean="0">
                                      <a:latin typeface="Cambria Math" panose="02040503050406030204" pitchFamily="18" charset="0"/>
                                    </a:rPr>
                                  </m:ctrlPr>
                                </m:dPr>
                                <m:e>
                                  <m:r>
                                    <a:rPr lang="en-GB" sz="2600" b="0" i="1" smtClean="0">
                                      <a:latin typeface="Cambria Math" panose="02040503050406030204" pitchFamily="18" charset="0"/>
                                    </a:rPr>
                                    <m:t>0.1094</m:t>
                                  </m:r>
                                </m:e>
                              </m:d>
                            </m:e>
                            <m:sup>
                              <m:r>
                                <a:rPr lang="en-GB" sz="2600" b="0" i="1" smtClean="0">
                                  <a:latin typeface="Cambria Math" panose="02040503050406030204" pitchFamily="18" charset="0"/>
                                </a:rPr>
                                <m:t>2</m:t>
                              </m:r>
                            </m:sup>
                          </m:sSup>
                        </m:num>
                        <m:den>
                          <m:r>
                            <a:rPr lang="en-GB" sz="2600" b="0" i="1" smtClean="0">
                              <a:latin typeface="Cambria Math" panose="02040503050406030204" pitchFamily="18" charset="0"/>
                            </a:rPr>
                            <m:t>1.286</m:t>
                          </m:r>
                        </m:den>
                      </m:f>
                      <m:r>
                        <a:rPr lang="en-GB" sz="2600" b="0" i="1" smtClean="0">
                          <a:latin typeface="Cambria Math" panose="02040503050406030204" pitchFamily="18" charset="0"/>
                        </a:rPr>
                        <m:t>=9.31</m:t>
                      </m:r>
                      <m:r>
                        <a:rPr lang="en-GB" sz="2600" b="0" i="1" smtClean="0">
                          <a:latin typeface="Cambria Math" panose="02040503050406030204" pitchFamily="18" charset="0"/>
                          <a:ea typeface="Cambria Math" panose="02040503050406030204" pitchFamily="18" charset="0"/>
                        </a:rPr>
                        <m:t>×</m:t>
                      </m:r>
                      <m:sSup>
                        <m:sSupPr>
                          <m:ctrlPr>
                            <a:rPr lang="en-GB" sz="2600" b="0" i="1" smtClean="0">
                              <a:latin typeface="Cambria Math" panose="02040503050406030204" pitchFamily="18" charset="0"/>
                              <a:ea typeface="Cambria Math" panose="02040503050406030204" pitchFamily="18" charset="0"/>
                            </a:rPr>
                          </m:ctrlPr>
                        </m:sSupPr>
                        <m:e>
                          <m:r>
                            <a:rPr lang="en-GB" sz="2600" b="0" i="1" smtClean="0">
                              <a:latin typeface="Cambria Math" panose="02040503050406030204" pitchFamily="18" charset="0"/>
                              <a:ea typeface="Cambria Math" panose="02040503050406030204" pitchFamily="18" charset="0"/>
                            </a:rPr>
                            <m:t>10</m:t>
                          </m:r>
                        </m:e>
                        <m:sup>
                          <m:r>
                            <a:rPr lang="en-GB" sz="2600" b="0" i="1" smtClean="0">
                              <a:latin typeface="Cambria Math" panose="02040503050406030204" pitchFamily="18" charset="0"/>
                              <a:ea typeface="Cambria Math" panose="02040503050406030204" pitchFamily="18" charset="0"/>
                            </a:rPr>
                            <m:t>−3</m:t>
                          </m:r>
                        </m:sup>
                      </m:sSup>
                    </m:oMath>
                  </m:oMathPara>
                </a14:m>
                <a:endParaRPr lang="en-GB" sz="2600" dirty="0"/>
              </a:p>
            </p:txBody>
          </p:sp>
        </mc:Choice>
        <mc:Fallback xmlns="">
          <p:sp>
            <p:nvSpPr>
              <p:cNvPr id="17" name="Content Placeholder 16"/>
              <p:cNvSpPr>
                <a:spLocks noGrp="1" noRot="1" noChangeAspect="1" noMove="1" noResize="1" noEditPoints="1" noAdjustHandles="1" noChangeArrowheads="1" noChangeShapeType="1" noTextEdit="1"/>
              </p:cNvSpPr>
              <p:nvPr>
                <p:ph sz="quarter" idx="26"/>
              </p:nvPr>
            </p:nvSpPr>
            <p:spPr>
              <a:xfrm>
                <a:off x="762000" y="5025795"/>
                <a:ext cx="6553200" cy="825635"/>
              </a:xfrm>
              <a:blipFill>
                <a:blip r:embed="rId3"/>
                <a:stretch>
                  <a:fillRect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 Placeholder 18"/>
              <p:cNvSpPr>
                <a:spLocks noGrp="1"/>
              </p:cNvSpPr>
              <p:nvPr>
                <p:ph type="body" sz="quarter" idx="25"/>
              </p:nvPr>
            </p:nvSpPr>
            <p:spPr>
              <a:xfrm>
                <a:off x="7296150" y="5516467"/>
                <a:ext cx="981559" cy="669925"/>
              </a:xfrm>
            </p:spPr>
            <p:txBody>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𝑐</m:t>
                          </m:r>
                        </m:sub>
                      </m:sSub>
                    </m:oMath>
                  </m:oMathPara>
                </a14:m>
                <a:endParaRPr lang="en-GB" dirty="0"/>
              </a:p>
            </p:txBody>
          </p:sp>
        </mc:Choice>
        <mc:Fallback xmlns="">
          <p:sp>
            <p:nvSpPr>
              <p:cNvPr id="19" name="Text Placeholder 18"/>
              <p:cNvSpPr>
                <a:spLocks noGrp="1" noRot="1" noChangeAspect="1" noMove="1" noResize="1" noEditPoints="1" noAdjustHandles="1" noChangeArrowheads="1" noChangeShapeType="1" noTextEdit="1"/>
              </p:cNvSpPr>
              <p:nvPr>
                <p:ph type="body" sz="quarter" idx="25"/>
              </p:nvPr>
            </p:nvSpPr>
            <p:spPr>
              <a:xfrm>
                <a:off x="7296150" y="5516467"/>
                <a:ext cx="981559" cy="669925"/>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2192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3190" y="0"/>
            <a:ext cx="9044610" cy="594001"/>
          </a:xfrm>
        </p:spPr>
        <p:txBody>
          <a:bodyPr/>
          <a:lstStyle/>
          <a:p>
            <a:pPr marL="228600" indent="0">
              <a:tabLst>
                <a:tab pos="1427163" algn="l"/>
              </a:tabLst>
            </a:pPr>
            <a:r>
              <a:rPr lang="en-US" dirty="0">
                <a:solidFill>
                  <a:schemeClr val="bg1"/>
                </a:solidFill>
              </a:rPr>
              <a:t>15.2</a:t>
            </a:r>
            <a:r>
              <a:rPr lang="en-US" dirty="0"/>
              <a:t>	</a:t>
            </a:r>
            <a:r>
              <a:rPr lang="en-US" dirty="0">
                <a:latin typeface="Calibri"/>
              </a:rPr>
              <a:t>The Equilibrium Constant (2)</a:t>
            </a:r>
            <a:endParaRPr lang="en-US" dirty="0"/>
          </a:p>
        </p:txBody>
      </p:sp>
      <p:sp>
        <p:nvSpPr>
          <p:cNvPr id="15" name="Text Placeholder 14"/>
          <p:cNvSpPr>
            <a:spLocks noGrp="1"/>
          </p:cNvSpPr>
          <p:nvPr>
            <p:ph type="body" sz="quarter" idx="22"/>
          </p:nvPr>
        </p:nvSpPr>
        <p:spPr>
          <a:xfrm>
            <a:off x="0" y="1066799"/>
            <a:ext cx="9120809" cy="609601"/>
          </a:xfrm>
        </p:spPr>
        <p:txBody>
          <a:bodyPr/>
          <a:lstStyle/>
          <a:p>
            <a:r>
              <a:rPr lang="en-US" dirty="0">
                <a:solidFill>
                  <a:srgbClr val="4F74A7"/>
                </a:solidFill>
                <a:latin typeface="Calibri"/>
              </a:rPr>
              <a:t>Calculating Equilibrium Constants</a:t>
            </a:r>
          </a:p>
        </p:txBody>
      </p:sp>
      <mc:AlternateContent xmlns:mc="http://schemas.openxmlformats.org/markup-compatibility/2006" xmlns:a14="http://schemas.microsoft.com/office/drawing/2010/main">
        <mc:Choice Requires="a14">
          <p:sp>
            <p:nvSpPr>
              <p:cNvPr id="2" name="Content Placeholder 1"/>
              <p:cNvSpPr>
                <a:spLocks noGrp="1"/>
              </p:cNvSpPr>
              <p:nvPr>
                <p:ph sz="quarter" idx="23"/>
              </p:nvPr>
            </p:nvSpPr>
            <p:spPr>
              <a:xfrm>
                <a:off x="48591" y="1798674"/>
                <a:ext cx="9019210" cy="487326"/>
              </a:xfrm>
            </p:spPr>
            <p:txBody>
              <a:bodyPr/>
              <a:lstStyle/>
              <a:p>
                <a:pPr marL="0" indent="0">
                  <a:buNone/>
                  <a:tabLst>
                    <a:tab pos="1776413" algn="l"/>
                  </a:tabLst>
                </a:pPr>
                <a:r>
                  <a:rPr lang="en-US" sz="2000" dirty="0"/>
                  <a:t>TABLE 15.1	Initial and Equilibrium Concentrations of </a:t>
                </a:r>
                <a14:m>
                  <m:oMath xmlns:m="http://schemas.openxmlformats.org/officeDocument/2006/math">
                    <m:sSub>
                      <m:sSubPr>
                        <m:ctrlPr>
                          <a:rPr lang="en-US" sz="2000" i="1" smtClean="0">
                            <a:latin typeface="Cambria Math" panose="02040503050406030204" pitchFamily="18" charset="0"/>
                          </a:rPr>
                        </m:ctrlPr>
                      </m:sSubPr>
                      <m:e>
                        <m:r>
                          <m:rPr>
                            <m:sty m:val="p"/>
                          </m:rPr>
                          <a:rPr lang="en-US" sz="2000" b="0" i="0" smtClean="0">
                            <a:latin typeface="Cambria Math" panose="02040503050406030204" pitchFamily="18" charset="0"/>
                          </a:rPr>
                          <m:t>N</m:t>
                        </m:r>
                      </m:e>
                      <m:sub>
                        <m:r>
                          <a:rPr lang="en-US" sz="2000" b="0" i="0" smtClean="0">
                            <a:latin typeface="Cambria Math" panose="02040503050406030204" pitchFamily="18" charset="0"/>
                          </a:rPr>
                          <m:t>2</m:t>
                        </m:r>
                      </m:sub>
                    </m:sSub>
                    <m:sSub>
                      <m:sSubPr>
                        <m:ctrlPr>
                          <a:rPr lang="en-US" sz="2000" i="1">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4</m:t>
                        </m:r>
                      </m:sub>
                    </m:sSub>
                  </m:oMath>
                </a14:m>
                <a:r>
                  <a:rPr lang="en-US" sz="2000" dirty="0"/>
                  <a:t> and </a:t>
                </a:r>
                <a14:m>
                  <m:oMath xmlns:m="http://schemas.openxmlformats.org/officeDocument/2006/math">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N</m:t>
                        </m:r>
                        <m:r>
                          <m:rPr>
                            <m:sty m:val="p"/>
                          </m:rPr>
                          <a:rPr lang="en-US" sz="2000" b="0" i="0" smtClean="0">
                            <a:latin typeface="Cambria Math" panose="02040503050406030204" pitchFamily="18" charset="0"/>
                          </a:rPr>
                          <m:t>O</m:t>
                        </m:r>
                      </m:e>
                      <m:sub>
                        <m:r>
                          <a:rPr lang="en-US" sz="2000" i="0">
                            <a:latin typeface="Cambria Math" panose="02040503050406030204" pitchFamily="18" charset="0"/>
                          </a:rPr>
                          <m:t>2</m:t>
                        </m:r>
                      </m:sub>
                    </m:sSub>
                  </m:oMath>
                </a14:m>
                <a:r>
                  <a:rPr lang="en-US" sz="2000" dirty="0"/>
                  <a:t> at </a:t>
                </a:r>
                <a14:m>
                  <m:oMath xmlns:m="http://schemas.openxmlformats.org/officeDocument/2006/math">
                    <m:r>
                      <a:rPr lang="en-US" sz="2000" b="0" i="0" smtClean="0">
                        <a:latin typeface="Cambria Math" panose="02040503050406030204" pitchFamily="18" charset="0"/>
                        <a:ea typeface="Cambria Math" panose="02040503050406030204" pitchFamily="18" charset="0"/>
                      </a:rPr>
                      <m:t>25</m:t>
                    </m:r>
                    <m:r>
                      <a:rPr lang="en-US" sz="2000" i="0"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ea typeface="Cambria Math" panose="02040503050406030204" pitchFamily="18" charset="0"/>
                      </a:rPr>
                      <m:t>C</m:t>
                    </m:r>
                  </m:oMath>
                </a14:m>
                <a:endParaRPr lang="en-US" sz="2000" dirty="0"/>
              </a:p>
            </p:txBody>
          </p:sp>
        </mc:Choice>
        <mc:Fallback xmlns="">
          <p:sp>
            <p:nvSpPr>
              <p:cNvPr id="2" name="Content Placeholder 1"/>
              <p:cNvSpPr>
                <a:spLocks noGrp="1" noRot="1" noChangeAspect="1" noMove="1" noResize="1" noEditPoints="1" noAdjustHandles="1" noChangeArrowheads="1" noChangeShapeType="1" noTextEdit="1"/>
              </p:cNvSpPr>
              <p:nvPr>
                <p:ph sz="quarter" idx="23"/>
              </p:nvPr>
            </p:nvSpPr>
            <p:spPr>
              <a:xfrm>
                <a:off x="48591" y="1798674"/>
                <a:ext cx="9019210" cy="487326"/>
              </a:xfrm>
              <a:blipFill>
                <a:blip r:embed="rId2"/>
                <a:stretch>
                  <a:fillRect l="-743" t="-6250" b="-3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907375105"/>
                  </p:ext>
                </p:extLst>
              </p:nvPr>
            </p:nvGraphicFramePr>
            <p:xfrm>
              <a:off x="48590" y="2286000"/>
              <a:ext cx="9095410" cy="3479587"/>
            </p:xfrm>
            <a:graphic>
              <a:graphicData uri="http://schemas.openxmlformats.org/drawingml/2006/table">
                <a:tbl>
                  <a:tblPr firstRow="1" bandRow="1">
                    <a:tableStyleId>{5C22544A-7EE6-4342-B048-85BDC9FD1C3A}</a:tableStyleId>
                  </a:tblPr>
                  <a:tblGrid>
                    <a:gridCol w="865812">
                      <a:extLst>
                        <a:ext uri="{9D8B030D-6E8A-4147-A177-3AD203B41FA5}">
                          <a16:colId xmlns:a16="http://schemas.microsoft.com/office/drawing/2014/main" xmlns="" val="1039998965"/>
                        </a:ext>
                      </a:extLst>
                    </a:gridCol>
                    <a:gridCol w="1524000">
                      <a:extLst>
                        <a:ext uri="{9D8B030D-6E8A-4147-A177-3AD203B41FA5}">
                          <a16:colId xmlns:a16="http://schemas.microsoft.com/office/drawing/2014/main" xmlns="" val="3847163330"/>
                        </a:ext>
                      </a:extLst>
                    </a:gridCol>
                    <a:gridCol w="1524000">
                      <a:extLst>
                        <a:ext uri="{9D8B030D-6E8A-4147-A177-3AD203B41FA5}">
                          <a16:colId xmlns:a16="http://schemas.microsoft.com/office/drawing/2014/main" xmlns="" val="1606651455"/>
                        </a:ext>
                      </a:extLst>
                    </a:gridCol>
                    <a:gridCol w="1905000">
                      <a:extLst>
                        <a:ext uri="{9D8B030D-6E8A-4147-A177-3AD203B41FA5}">
                          <a16:colId xmlns:a16="http://schemas.microsoft.com/office/drawing/2014/main" xmlns="" val="4118522259"/>
                        </a:ext>
                      </a:extLst>
                    </a:gridCol>
                    <a:gridCol w="1905000">
                      <a:extLst>
                        <a:ext uri="{9D8B030D-6E8A-4147-A177-3AD203B41FA5}">
                          <a16:colId xmlns:a16="http://schemas.microsoft.com/office/drawing/2014/main" xmlns="" val="2418194733"/>
                        </a:ext>
                      </a:extLst>
                    </a:gridCol>
                    <a:gridCol w="1371598">
                      <a:extLst>
                        <a:ext uri="{9D8B030D-6E8A-4147-A177-3AD203B41FA5}">
                          <a16:colId xmlns:a16="http://schemas.microsoft.com/office/drawing/2014/main" xmlns="" val="4036318930"/>
                        </a:ext>
                      </a:extLst>
                    </a:gridCol>
                  </a:tblGrid>
                  <a:tr h="812802">
                    <a:tc>
                      <a:txBody>
                        <a:bodyPr/>
                        <a:lstStyle/>
                        <a:p>
                          <a:r>
                            <a:rPr lang="en-US" sz="950" dirty="0">
                              <a:solidFill>
                                <a:schemeClr val="tx1"/>
                              </a:solidFill>
                            </a:rPr>
                            <a:t>Experiment</a:t>
                          </a:r>
                        </a:p>
                      </a:txBody>
                      <a:tcPr anchor="ctr">
                        <a:solidFill>
                          <a:srgbClr val="E2E3E4"/>
                        </a:solidFill>
                      </a:tcPr>
                    </a:tc>
                    <a:tc>
                      <a:txBody>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tx1"/>
                                        </a:solidFill>
                                        <a:latin typeface="Cambria Math" panose="02040503050406030204" pitchFamily="18" charset="0"/>
                                      </a:rPr>
                                    </m:ctrlPr>
                                  </m:sSubPr>
                                  <m:e>
                                    <m:r>
                                      <a:rPr lang="en-US" sz="1200" b="1" i="0"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N</m:t>
                                        </m:r>
                                      </m:e>
                                      <m:sub>
                                        <m:r>
                                          <a:rPr lang="en-US" sz="1200" b="0" i="0" smtClean="0">
                                            <a:solidFill>
                                              <a:schemeClr val="tx1"/>
                                            </a:solidFill>
                                            <a:latin typeface="Cambria Math" panose="02040503050406030204" pitchFamily="18" charset="0"/>
                                          </a:rPr>
                                          <m:t>2</m:t>
                                        </m:r>
                                      </m:sub>
                                    </m:sSub>
                                    <m:sSub>
                                      <m:sSubPr>
                                        <m:ctrlPr>
                                          <a:rPr lang="en-US" sz="1200" i="1">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O</m:t>
                                        </m:r>
                                      </m:e>
                                      <m:sub>
                                        <m:r>
                                          <a:rPr lang="en-US" sz="1200" b="0" i="0" smtClean="0">
                                            <a:solidFill>
                                              <a:schemeClr val="tx1"/>
                                            </a:solidFill>
                                            <a:latin typeface="Cambria Math" panose="02040503050406030204" pitchFamily="18" charset="0"/>
                                          </a:rPr>
                                          <m:t>4</m:t>
                                        </m:r>
                                      </m:sub>
                                    </m:sSub>
                                    <m:r>
                                      <a:rPr lang="en-US" sz="1200" b="1" i="0" smtClean="0">
                                        <a:solidFill>
                                          <a:schemeClr val="tx1"/>
                                        </a:solidFill>
                                        <a:latin typeface="Cambria Math" panose="02040503050406030204" pitchFamily="18" charset="0"/>
                                      </a:rPr>
                                      <m:t>]</m:t>
                                    </m:r>
                                  </m:e>
                                  <m:sub>
                                    <m:r>
                                      <a:rPr lang="en-US" sz="1200" b="1" i="0" smtClean="0">
                                        <a:solidFill>
                                          <a:schemeClr val="tx1"/>
                                        </a:solidFill>
                                        <a:latin typeface="Cambria Math" panose="02040503050406030204" pitchFamily="18" charset="0"/>
                                      </a:rPr>
                                      <m:t>𝐢</m:t>
                                    </m:r>
                                  </m:sub>
                                </m:sSub>
                              </m:oMath>
                            </m:oMathPara>
                          </a14:m>
                          <a:endParaRPr lang="en-US" sz="1200" i="0" dirty="0">
                            <a:solidFill>
                              <a:schemeClr val="tx1"/>
                            </a:solidFill>
                          </a:endParaRPr>
                        </a:p>
                        <a:p>
                          <a:r>
                            <a:rPr lang="en-US" sz="950" i="0" dirty="0">
                              <a:solidFill>
                                <a:schemeClr val="tx1"/>
                              </a:solidFill>
                            </a:rPr>
                            <a:t>Initial</a:t>
                          </a:r>
                          <a:r>
                            <a:rPr lang="en-US" sz="950" i="0" baseline="0" dirty="0">
                              <a:solidFill>
                                <a:schemeClr val="tx1"/>
                              </a:solidFill>
                            </a:rPr>
                            <a:t> Concentrations (</a:t>
                          </a:r>
                          <a:r>
                            <a:rPr lang="en-US" sz="950" i="1" baseline="0" dirty="0">
                              <a:solidFill>
                                <a:schemeClr val="tx1"/>
                              </a:solidFill>
                            </a:rPr>
                            <a:t>M</a:t>
                          </a:r>
                          <a:r>
                            <a:rPr lang="en-US" sz="950" i="0" baseline="0" dirty="0">
                              <a:solidFill>
                                <a:schemeClr val="tx1"/>
                              </a:solidFill>
                            </a:rPr>
                            <a:t>)</a:t>
                          </a:r>
                          <a:endParaRPr lang="en-US" sz="950" i="0" dirty="0">
                            <a:solidFill>
                              <a:schemeClr val="tx1"/>
                            </a:solidFill>
                          </a:endParaRPr>
                        </a:p>
                      </a:txBody>
                      <a:tcPr>
                        <a:solidFill>
                          <a:srgbClr val="E2E3E4"/>
                        </a:solidFill>
                      </a:tcPr>
                    </a:tc>
                    <a:tc>
                      <a:txBody>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tx1"/>
                                        </a:solidFill>
                                        <a:latin typeface="Cambria Math" panose="02040503050406030204" pitchFamily="18" charset="0"/>
                                      </a:rPr>
                                    </m:ctrlPr>
                                  </m:sSubPr>
                                  <m:e>
                                    <m:r>
                                      <a:rPr lang="en-US" sz="1200" b="1" i="0"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NO</m:t>
                                        </m:r>
                                      </m:e>
                                      <m:sub>
                                        <m:r>
                                          <a:rPr lang="en-US" sz="1200" b="0" i="0" smtClean="0">
                                            <a:solidFill>
                                              <a:schemeClr val="tx1"/>
                                            </a:solidFill>
                                            <a:latin typeface="Cambria Math" panose="02040503050406030204" pitchFamily="18" charset="0"/>
                                          </a:rPr>
                                          <m:t>2</m:t>
                                        </m:r>
                                      </m:sub>
                                    </m:sSub>
                                    <m:r>
                                      <a:rPr lang="en-US" sz="1200" b="1" i="0" smtClean="0">
                                        <a:solidFill>
                                          <a:schemeClr val="tx1"/>
                                        </a:solidFill>
                                        <a:latin typeface="Cambria Math" panose="02040503050406030204" pitchFamily="18" charset="0"/>
                                      </a:rPr>
                                      <m:t>]</m:t>
                                    </m:r>
                                  </m:e>
                                  <m:sub>
                                    <m:r>
                                      <a:rPr lang="en-US" sz="1200" b="1" i="0" smtClean="0">
                                        <a:solidFill>
                                          <a:schemeClr val="tx1"/>
                                        </a:solidFill>
                                        <a:latin typeface="Cambria Math" panose="02040503050406030204" pitchFamily="18" charset="0"/>
                                      </a:rPr>
                                      <m:t>𝐢</m:t>
                                    </m:r>
                                  </m:sub>
                                </m:sSub>
                              </m:oMath>
                            </m:oMathPara>
                          </a14:m>
                          <a:endParaRPr lang="en-US" sz="1200" i="0" dirty="0">
                            <a:solidFill>
                              <a:schemeClr val="tx1"/>
                            </a:solidFill>
                          </a:endParaRPr>
                        </a:p>
                        <a:p>
                          <a:r>
                            <a:rPr lang="en-US" sz="950" i="0" dirty="0">
                              <a:solidFill>
                                <a:schemeClr val="tx1"/>
                              </a:solidFill>
                            </a:rPr>
                            <a:t>Initial</a:t>
                          </a:r>
                          <a:r>
                            <a:rPr lang="en-US" sz="950" i="0" baseline="0" dirty="0">
                              <a:solidFill>
                                <a:schemeClr val="tx1"/>
                              </a:solidFill>
                            </a:rPr>
                            <a:t> Concentrations (</a:t>
                          </a:r>
                          <a:r>
                            <a:rPr lang="en-US" sz="950" i="1" baseline="0" dirty="0">
                              <a:solidFill>
                                <a:schemeClr val="tx1"/>
                              </a:solidFill>
                            </a:rPr>
                            <a:t>M</a:t>
                          </a:r>
                          <a:r>
                            <a:rPr lang="en-US" sz="950" i="0" baseline="0" dirty="0">
                              <a:solidFill>
                                <a:schemeClr val="tx1"/>
                              </a:solidFill>
                            </a:rPr>
                            <a:t>)</a:t>
                          </a:r>
                          <a:endParaRPr lang="en-US" sz="950" i="0" dirty="0">
                            <a:solidFill>
                              <a:schemeClr val="tx1"/>
                            </a:solidFill>
                          </a:endParaRPr>
                        </a:p>
                      </a:txBody>
                      <a:tcPr>
                        <a:solidFill>
                          <a:srgbClr val="E2E3E4"/>
                        </a:solidFill>
                      </a:tcPr>
                    </a:tc>
                    <a:tc>
                      <a:txBody>
                        <a:bodyPr/>
                        <a:lstStyle/>
                        <a:p>
                          <a:pPr/>
                          <a14:m>
                            <m:oMathPara xmlns:m="http://schemas.openxmlformats.org/officeDocument/2006/math">
                              <m:oMathParaPr>
                                <m:jc m:val="centerGroup"/>
                              </m:oMathParaPr>
                              <m:oMath xmlns:m="http://schemas.openxmlformats.org/officeDocument/2006/math">
                                <m:r>
                                  <a:rPr lang="en-US" sz="1200" b="1" i="1"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N</m:t>
                                    </m:r>
                                  </m:e>
                                  <m:sub>
                                    <m:r>
                                      <a:rPr lang="en-US" sz="1200" b="0" i="0" smtClean="0">
                                        <a:solidFill>
                                          <a:schemeClr val="tx1"/>
                                        </a:solidFill>
                                        <a:latin typeface="Cambria Math" panose="02040503050406030204" pitchFamily="18" charset="0"/>
                                      </a:rPr>
                                      <m:t>2</m:t>
                                    </m:r>
                                  </m:sub>
                                </m:sSub>
                                <m:sSub>
                                  <m:sSubPr>
                                    <m:ctrlPr>
                                      <a:rPr lang="en-US" sz="1200" i="1">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O</m:t>
                                    </m:r>
                                  </m:e>
                                  <m:sub>
                                    <m:r>
                                      <a:rPr lang="en-US" sz="1200" b="0" i="0" smtClean="0">
                                        <a:solidFill>
                                          <a:schemeClr val="tx1"/>
                                        </a:solidFill>
                                        <a:latin typeface="Cambria Math" panose="02040503050406030204" pitchFamily="18" charset="0"/>
                                      </a:rPr>
                                      <m:t>4</m:t>
                                    </m:r>
                                  </m:sub>
                                </m:sSub>
                                <m:r>
                                  <a:rPr lang="en-US" sz="1200" b="0" i="1" smtClean="0">
                                    <a:solidFill>
                                      <a:schemeClr val="tx1"/>
                                    </a:solidFill>
                                    <a:latin typeface="Cambria Math" panose="02040503050406030204" pitchFamily="18" charset="0"/>
                                  </a:rPr>
                                  <m:t>]</m:t>
                                </m:r>
                              </m:oMath>
                            </m:oMathPara>
                          </a14:m>
                          <a:endParaRPr lang="en-US" sz="1200" dirty="0">
                            <a:solidFill>
                              <a:schemeClr val="tx1"/>
                            </a:solidFill>
                          </a:endParaRPr>
                        </a:p>
                        <a:p>
                          <a:r>
                            <a:rPr lang="en-US" sz="950" dirty="0">
                              <a:solidFill>
                                <a:schemeClr val="tx1"/>
                              </a:solidFill>
                            </a:rPr>
                            <a:t>Equilibrium Concentrations</a:t>
                          </a:r>
                          <a:r>
                            <a:rPr lang="en-US" sz="950" baseline="0" dirty="0">
                              <a:solidFill>
                                <a:schemeClr val="tx1"/>
                              </a:solidFill>
                            </a:rPr>
                            <a:t> (</a:t>
                          </a:r>
                          <a:r>
                            <a:rPr lang="en-US" sz="950" i="1" baseline="0" dirty="0">
                              <a:solidFill>
                                <a:schemeClr val="tx1"/>
                              </a:solidFill>
                            </a:rPr>
                            <a:t>M</a:t>
                          </a:r>
                          <a:r>
                            <a:rPr lang="en-US" sz="950" baseline="0" dirty="0">
                              <a:solidFill>
                                <a:schemeClr val="tx1"/>
                              </a:solidFill>
                            </a:rPr>
                            <a:t>)</a:t>
                          </a:r>
                          <a:endParaRPr lang="en-US" sz="950" dirty="0">
                            <a:solidFill>
                              <a:schemeClr val="tx1"/>
                            </a:solidFill>
                          </a:endParaRPr>
                        </a:p>
                      </a:txBody>
                      <a:tcPr>
                        <a:solidFill>
                          <a:srgbClr val="E2E3E4"/>
                        </a:solidFill>
                      </a:tcPr>
                    </a:tc>
                    <a:tc>
                      <a:txBody>
                        <a:bodyPr/>
                        <a:lstStyle/>
                        <a:p>
                          <a:pPr/>
                          <a14:m>
                            <m:oMathPara xmlns:m="http://schemas.openxmlformats.org/officeDocument/2006/math">
                              <m:oMathParaPr>
                                <m:jc m:val="centerGroup"/>
                              </m:oMathParaPr>
                              <m:oMath xmlns:m="http://schemas.openxmlformats.org/officeDocument/2006/math">
                                <m:r>
                                  <a:rPr lang="en-US" sz="1200" b="1" i="1"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m:rPr>
                                        <m:sty m:val="p"/>
                                      </m:rPr>
                                      <a:rPr lang="en-US" sz="1200" b="0" i="0" smtClean="0">
                                        <a:solidFill>
                                          <a:schemeClr val="tx1"/>
                                        </a:solidFill>
                                        <a:latin typeface="Cambria Math" panose="02040503050406030204" pitchFamily="18" charset="0"/>
                                      </a:rPr>
                                      <m:t>NO</m:t>
                                    </m:r>
                                  </m:e>
                                  <m:sub>
                                    <m:r>
                                      <a:rPr lang="en-US" sz="1200" b="0" i="0" smtClean="0">
                                        <a:solidFill>
                                          <a:schemeClr val="tx1"/>
                                        </a:solidFill>
                                        <a:latin typeface="Cambria Math" panose="02040503050406030204" pitchFamily="18" charset="0"/>
                                      </a:rPr>
                                      <m:t>2</m:t>
                                    </m:r>
                                  </m:sub>
                                </m:sSub>
                                <m:r>
                                  <a:rPr lang="en-US" sz="1200" b="0" i="1" smtClean="0">
                                    <a:solidFill>
                                      <a:schemeClr val="tx1"/>
                                    </a:solidFill>
                                    <a:latin typeface="Cambria Math" panose="02040503050406030204" pitchFamily="18" charset="0"/>
                                  </a:rPr>
                                  <m:t>]</m:t>
                                </m:r>
                              </m:oMath>
                            </m:oMathPara>
                          </a14:m>
                          <a:endParaRPr lang="en-US" sz="1200" dirty="0">
                            <a:solidFill>
                              <a:schemeClr val="tx1"/>
                            </a:solidFill>
                          </a:endParaRPr>
                        </a:p>
                        <a:p>
                          <a:r>
                            <a:rPr lang="en-US" sz="950" dirty="0">
                              <a:solidFill>
                                <a:schemeClr val="tx1"/>
                              </a:solidFill>
                            </a:rPr>
                            <a:t>Equilibrium Concentrations</a:t>
                          </a:r>
                          <a:r>
                            <a:rPr lang="en-US" sz="950" baseline="0" dirty="0">
                              <a:solidFill>
                                <a:schemeClr val="tx1"/>
                              </a:solidFill>
                            </a:rPr>
                            <a:t> (</a:t>
                          </a:r>
                          <a:r>
                            <a:rPr lang="en-US" sz="950" i="1" baseline="0" dirty="0">
                              <a:solidFill>
                                <a:schemeClr val="tx1"/>
                              </a:solidFill>
                            </a:rPr>
                            <a:t>M</a:t>
                          </a:r>
                          <a:r>
                            <a:rPr lang="en-US" sz="950" baseline="0" dirty="0">
                              <a:solidFill>
                                <a:schemeClr val="tx1"/>
                              </a:solidFill>
                            </a:rPr>
                            <a:t>)</a:t>
                          </a:r>
                          <a:endParaRPr lang="en-US" sz="950" dirty="0">
                            <a:solidFill>
                              <a:schemeClr val="tx1"/>
                            </a:solidFill>
                          </a:endParaRPr>
                        </a:p>
                      </a:txBody>
                      <a:tcPr>
                        <a:solidFill>
                          <a:srgbClr val="E2E3E4"/>
                        </a:solidFill>
                      </a:tcPr>
                    </a:tc>
                    <a:tc>
                      <a:txBody>
                        <a:bodyPr/>
                        <a:lstStyle/>
                        <a:p>
                          <a:pPr/>
                          <a14:m>
                            <m:oMathPara xmlns:m="http://schemas.openxmlformats.org/officeDocument/2006/math">
                              <m:oMathParaPr>
                                <m:jc m:val="centerGroup"/>
                              </m:oMathParaPr>
                              <m:oMath xmlns:m="http://schemas.openxmlformats.org/officeDocument/2006/math">
                                <m:f>
                                  <m:fPr>
                                    <m:ctrlPr>
                                      <a:rPr lang="en-US" sz="950" i="1" smtClean="0">
                                        <a:solidFill>
                                          <a:schemeClr val="tx1"/>
                                        </a:solidFill>
                                        <a:latin typeface="Cambria Math" panose="02040503050406030204" pitchFamily="18" charset="0"/>
                                      </a:rPr>
                                    </m:ctrlPr>
                                  </m:fPr>
                                  <m:num>
                                    <m:sSup>
                                      <m:sSupPr>
                                        <m:ctrlPr>
                                          <a:rPr lang="en-US" sz="950" i="1" smtClean="0">
                                            <a:solidFill>
                                              <a:schemeClr val="tx1"/>
                                            </a:solidFill>
                                            <a:latin typeface="Cambria Math" panose="02040503050406030204" pitchFamily="18" charset="0"/>
                                          </a:rPr>
                                        </m:ctrlPr>
                                      </m:sSupPr>
                                      <m:e>
                                        <m:r>
                                          <a:rPr lang="en-US" sz="950" b="1" i="1" smtClean="0">
                                            <a:solidFill>
                                              <a:schemeClr val="tx1"/>
                                            </a:solidFill>
                                            <a:latin typeface="Cambria Math" panose="02040503050406030204" pitchFamily="18" charset="0"/>
                                          </a:rPr>
                                          <m:t>[</m:t>
                                        </m:r>
                                        <m:sSub>
                                          <m:sSubPr>
                                            <m:ctrlPr>
                                              <a:rPr lang="en-US" sz="950" i="1" smtClean="0">
                                                <a:solidFill>
                                                  <a:schemeClr val="tx1"/>
                                                </a:solidFill>
                                                <a:latin typeface="Cambria Math" panose="02040503050406030204" pitchFamily="18" charset="0"/>
                                              </a:rPr>
                                            </m:ctrlPr>
                                          </m:sSubPr>
                                          <m:e>
                                            <m:r>
                                              <m:rPr>
                                                <m:sty m:val="p"/>
                                              </m:rPr>
                                              <a:rPr lang="en-US" sz="950" b="0" i="0" smtClean="0">
                                                <a:solidFill>
                                                  <a:schemeClr val="tx1"/>
                                                </a:solidFill>
                                                <a:latin typeface="Cambria Math" panose="02040503050406030204" pitchFamily="18" charset="0"/>
                                              </a:rPr>
                                              <m:t>NO</m:t>
                                            </m:r>
                                          </m:e>
                                          <m:sub>
                                            <m:r>
                                              <a:rPr lang="en-US" sz="950" b="0" i="0" smtClean="0">
                                                <a:solidFill>
                                                  <a:schemeClr val="tx1"/>
                                                </a:solidFill>
                                                <a:latin typeface="Cambria Math" panose="02040503050406030204" pitchFamily="18" charset="0"/>
                                              </a:rPr>
                                              <m:t>2</m:t>
                                            </m:r>
                                          </m:sub>
                                        </m:sSub>
                                        <m:r>
                                          <a:rPr lang="en-US" sz="950" b="0" i="1" smtClean="0">
                                            <a:solidFill>
                                              <a:schemeClr val="tx1"/>
                                            </a:solidFill>
                                            <a:latin typeface="Cambria Math" panose="02040503050406030204" pitchFamily="18" charset="0"/>
                                          </a:rPr>
                                          <m:t>]</m:t>
                                        </m:r>
                                        <m:r>
                                          <m:rPr>
                                            <m:nor/>
                                          </m:rPr>
                                          <a:rPr lang="en-US" sz="950" dirty="0">
                                            <a:solidFill>
                                              <a:schemeClr val="tx1"/>
                                            </a:solidFill>
                                          </a:rPr>
                                          <m:t> </m:t>
                                        </m:r>
                                      </m:e>
                                      <m:sup>
                                        <m:r>
                                          <a:rPr lang="en-US" sz="950" b="1" i="1" smtClean="0">
                                            <a:solidFill>
                                              <a:schemeClr val="tx1"/>
                                            </a:solidFill>
                                            <a:latin typeface="Cambria Math" panose="02040503050406030204" pitchFamily="18" charset="0"/>
                                          </a:rPr>
                                          <m:t>𝟐</m:t>
                                        </m:r>
                                      </m:sup>
                                    </m:sSup>
                                  </m:num>
                                  <m:den>
                                    <m:r>
                                      <a:rPr lang="en-US" sz="950" b="1" i="1" smtClean="0">
                                        <a:solidFill>
                                          <a:schemeClr val="tx1"/>
                                        </a:solidFill>
                                        <a:latin typeface="Cambria Math" panose="02040503050406030204" pitchFamily="18" charset="0"/>
                                      </a:rPr>
                                      <m:t>[</m:t>
                                    </m:r>
                                    <m:sSub>
                                      <m:sSubPr>
                                        <m:ctrlPr>
                                          <a:rPr lang="en-US" sz="950" i="1" smtClean="0">
                                            <a:solidFill>
                                              <a:schemeClr val="tx1"/>
                                            </a:solidFill>
                                            <a:latin typeface="Cambria Math" panose="02040503050406030204" pitchFamily="18" charset="0"/>
                                          </a:rPr>
                                        </m:ctrlPr>
                                      </m:sSubPr>
                                      <m:e>
                                        <m:r>
                                          <m:rPr>
                                            <m:sty m:val="p"/>
                                          </m:rPr>
                                          <a:rPr lang="en-US" sz="950" b="0" i="0" smtClean="0">
                                            <a:solidFill>
                                              <a:schemeClr val="tx1"/>
                                            </a:solidFill>
                                            <a:latin typeface="Cambria Math" panose="02040503050406030204" pitchFamily="18" charset="0"/>
                                          </a:rPr>
                                          <m:t>N</m:t>
                                        </m:r>
                                      </m:e>
                                      <m:sub>
                                        <m:r>
                                          <a:rPr lang="en-US" sz="950" b="0" i="0" smtClean="0">
                                            <a:solidFill>
                                              <a:schemeClr val="tx1"/>
                                            </a:solidFill>
                                            <a:latin typeface="Cambria Math" panose="02040503050406030204" pitchFamily="18" charset="0"/>
                                          </a:rPr>
                                          <m:t>2</m:t>
                                        </m:r>
                                      </m:sub>
                                    </m:sSub>
                                    <m:sSub>
                                      <m:sSubPr>
                                        <m:ctrlPr>
                                          <a:rPr lang="en-US" sz="950" i="1">
                                            <a:solidFill>
                                              <a:schemeClr val="tx1"/>
                                            </a:solidFill>
                                            <a:latin typeface="Cambria Math" panose="02040503050406030204" pitchFamily="18" charset="0"/>
                                          </a:rPr>
                                        </m:ctrlPr>
                                      </m:sSubPr>
                                      <m:e>
                                        <m:r>
                                          <m:rPr>
                                            <m:sty m:val="p"/>
                                          </m:rPr>
                                          <a:rPr lang="en-US" sz="950" b="0" i="0" smtClean="0">
                                            <a:solidFill>
                                              <a:schemeClr val="tx1"/>
                                            </a:solidFill>
                                            <a:latin typeface="Cambria Math" panose="02040503050406030204" pitchFamily="18" charset="0"/>
                                          </a:rPr>
                                          <m:t>O</m:t>
                                        </m:r>
                                      </m:e>
                                      <m:sub>
                                        <m:r>
                                          <a:rPr lang="en-US" sz="950" b="0" i="0" smtClean="0">
                                            <a:solidFill>
                                              <a:schemeClr val="tx1"/>
                                            </a:solidFill>
                                            <a:latin typeface="Cambria Math" panose="02040503050406030204" pitchFamily="18" charset="0"/>
                                          </a:rPr>
                                          <m:t>4</m:t>
                                        </m:r>
                                      </m:sub>
                                    </m:sSub>
                                    <m:r>
                                      <a:rPr lang="en-US" sz="950" b="0" i="1" smtClean="0">
                                        <a:solidFill>
                                          <a:schemeClr val="tx1"/>
                                        </a:solidFill>
                                        <a:latin typeface="Cambria Math" panose="02040503050406030204" pitchFamily="18" charset="0"/>
                                      </a:rPr>
                                      <m:t>]</m:t>
                                    </m:r>
                                    <m:r>
                                      <m:rPr>
                                        <m:nor/>
                                      </m:rPr>
                                      <a:rPr lang="en-US" sz="950" dirty="0">
                                        <a:solidFill>
                                          <a:schemeClr val="tx1"/>
                                        </a:solidFill>
                                      </a:rPr>
                                      <m:t> </m:t>
                                    </m:r>
                                  </m:den>
                                </m:f>
                              </m:oMath>
                            </m:oMathPara>
                          </a14:m>
                          <a:endParaRPr lang="en-US" sz="950" dirty="0">
                            <a:solidFill>
                              <a:schemeClr val="tx1"/>
                            </a:solidFill>
                          </a:endParaRPr>
                        </a:p>
                      </a:txBody>
                      <a:tcPr>
                        <a:solidFill>
                          <a:srgbClr val="E2E3E4"/>
                        </a:solidFill>
                      </a:tcPr>
                    </a:tc>
                    <a:extLst>
                      <a:ext uri="{0D108BD9-81ED-4DB2-BD59-A6C34878D82A}">
                        <a16:rowId xmlns:a16="http://schemas.microsoft.com/office/drawing/2014/main" xmlns="" val="2302736187"/>
                      </a:ext>
                    </a:extLst>
                  </a:tr>
                  <a:tr h="533357">
                    <a:tc>
                      <a:txBody>
                        <a:bodyPr/>
                        <a:lstStyle/>
                        <a:p>
                          <a:pPr algn="ctr"/>
                          <a:r>
                            <a:rPr lang="en-US" dirty="0"/>
                            <a:t>1</a:t>
                          </a:r>
                        </a:p>
                      </a:txBody>
                      <a:tcPr>
                        <a:solidFill>
                          <a:srgbClr val="F3F3F3"/>
                        </a:solidFill>
                      </a:tcPr>
                    </a:tc>
                    <a:tc>
                      <a:txBody>
                        <a:bodyPr/>
                        <a:lstStyle/>
                        <a:p>
                          <a:pPr algn="ctr"/>
                          <a:r>
                            <a:rPr lang="en-US" dirty="0"/>
                            <a:t>0.670</a:t>
                          </a:r>
                        </a:p>
                      </a:txBody>
                      <a:tcPr>
                        <a:solidFill>
                          <a:srgbClr val="F3F3F3"/>
                        </a:solidFill>
                      </a:tcPr>
                    </a:tc>
                    <a:tc>
                      <a:txBody>
                        <a:bodyPr/>
                        <a:lstStyle/>
                        <a:p>
                          <a:pPr algn="ctr"/>
                          <a:r>
                            <a:rPr lang="en-US" dirty="0"/>
                            <a:t>0.00</a:t>
                          </a:r>
                        </a:p>
                      </a:txBody>
                      <a:tcPr>
                        <a:solidFill>
                          <a:srgbClr val="F3F3F3"/>
                        </a:solidFill>
                      </a:tcPr>
                    </a:tc>
                    <a:tc>
                      <a:txBody>
                        <a:bodyPr/>
                        <a:lstStyle/>
                        <a:p>
                          <a:pPr algn="ctr"/>
                          <a:r>
                            <a:rPr lang="en-US" dirty="0"/>
                            <a:t>0.643</a:t>
                          </a:r>
                        </a:p>
                      </a:txBody>
                      <a:tcPr>
                        <a:solidFill>
                          <a:srgbClr val="F3F3F3"/>
                        </a:solidFill>
                      </a:tcPr>
                    </a:tc>
                    <a:tc>
                      <a:txBody>
                        <a:bodyPr/>
                        <a:lstStyle/>
                        <a:p>
                          <a:pPr algn="ctr"/>
                          <a:r>
                            <a:rPr lang="en-US" dirty="0"/>
                            <a:t>0.0547</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4.65</m:t>
                                </m:r>
                                <m:r>
                                  <a:rPr lang="en-US" b="0"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m:oMathPara>
                          </a14:m>
                          <a:endParaRPr lang="en-US" dirty="0"/>
                        </a:p>
                      </a:txBody>
                      <a:tcPr>
                        <a:solidFill>
                          <a:srgbClr val="F3F3F3"/>
                        </a:solidFill>
                      </a:tcPr>
                    </a:tc>
                    <a:extLst>
                      <a:ext uri="{0D108BD9-81ED-4DB2-BD59-A6C34878D82A}">
                        <a16:rowId xmlns:a16="http://schemas.microsoft.com/office/drawing/2014/main" xmlns="" val="1219848704"/>
                      </a:ext>
                    </a:extLst>
                  </a:tr>
                  <a:tr h="533357">
                    <a:tc>
                      <a:txBody>
                        <a:bodyPr/>
                        <a:lstStyle/>
                        <a:p>
                          <a:pPr algn="ctr"/>
                          <a:r>
                            <a:rPr lang="en-US" dirty="0"/>
                            <a:t>2</a:t>
                          </a:r>
                        </a:p>
                      </a:txBody>
                      <a:tcPr>
                        <a:solidFill>
                          <a:srgbClr val="F3F3F3"/>
                        </a:solidFill>
                      </a:tcPr>
                    </a:tc>
                    <a:tc>
                      <a:txBody>
                        <a:bodyPr/>
                        <a:lstStyle/>
                        <a:p>
                          <a:pPr algn="ctr"/>
                          <a:r>
                            <a:rPr lang="en-US" dirty="0"/>
                            <a:t>0.446</a:t>
                          </a:r>
                        </a:p>
                      </a:txBody>
                      <a:tcPr>
                        <a:solidFill>
                          <a:srgbClr val="F3F3F3"/>
                        </a:solidFill>
                      </a:tcPr>
                    </a:tc>
                    <a:tc>
                      <a:txBody>
                        <a:bodyPr/>
                        <a:lstStyle/>
                        <a:p>
                          <a:pPr algn="ctr"/>
                          <a:r>
                            <a:rPr lang="en-US" dirty="0"/>
                            <a:t>0.0500</a:t>
                          </a:r>
                        </a:p>
                      </a:txBody>
                      <a:tcPr>
                        <a:solidFill>
                          <a:srgbClr val="F3F3F3"/>
                        </a:solidFill>
                      </a:tcPr>
                    </a:tc>
                    <a:tc>
                      <a:txBody>
                        <a:bodyPr/>
                        <a:lstStyle/>
                        <a:p>
                          <a:pPr algn="ctr"/>
                          <a:r>
                            <a:rPr lang="en-US" dirty="0"/>
                            <a:t>0.448</a:t>
                          </a:r>
                        </a:p>
                      </a:txBody>
                      <a:tcPr>
                        <a:solidFill>
                          <a:srgbClr val="F3F3F3"/>
                        </a:solidFill>
                      </a:tcPr>
                    </a:tc>
                    <a:tc>
                      <a:txBody>
                        <a:bodyPr/>
                        <a:lstStyle/>
                        <a:p>
                          <a:pPr algn="ctr"/>
                          <a:r>
                            <a:rPr lang="en-US" dirty="0"/>
                            <a:t>0.0457</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4.66</m:t>
                                </m:r>
                                <m:r>
                                  <a:rPr lang="en-US" b="0"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m:oMathPara>
                          </a14:m>
                          <a:endParaRPr lang="en-US" dirty="0"/>
                        </a:p>
                      </a:txBody>
                      <a:tcPr>
                        <a:solidFill>
                          <a:srgbClr val="F3F3F3"/>
                        </a:solidFill>
                      </a:tcPr>
                    </a:tc>
                    <a:extLst>
                      <a:ext uri="{0D108BD9-81ED-4DB2-BD59-A6C34878D82A}">
                        <a16:rowId xmlns:a16="http://schemas.microsoft.com/office/drawing/2014/main" xmlns="" val="1950011146"/>
                      </a:ext>
                    </a:extLst>
                  </a:tr>
                  <a:tr h="533357">
                    <a:tc>
                      <a:txBody>
                        <a:bodyPr/>
                        <a:lstStyle/>
                        <a:p>
                          <a:pPr algn="ctr"/>
                          <a:r>
                            <a:rPr lang="en-US" dirty="0"/>
                            <a:t>3</a:t>
                          </a:r>
                        </a:p>
                      </a:txBody>
                      <a:tcPr>
                        <a:solidFill>
                          <a:srgbClr val="F3F3F3"/>
                        </a:solidFill>
                      </a:tcPr>
                    </a:tc>
                    <a:tc>
                      <a:txBody>
                        <a:bodyPr/>
                        <a:lstStyle/>
                        <a:p>
                          <a:pPr algn="ctr"/>
                          <a:r>
                            <a:rPr lang="en-US" dirty="0"/>
                            <a:t>0.500</a:t>
                          </a:r>
                        </a:p>
                      </a:txBody>
                      <a:tcPr>
                        <a:solidFill>
                          <a:srgbClr val="F3F3F3"/>
                        </a:solidFill>
                      </a:tcPr>
                    </a:tc>
                    <a:tc>
                      <a:txBody>
                        <a:bodyPr/>
                        <a:lstStyle/>
                        <a:p>
                          <a:pPr algn="ctr"/>
                          <a:r>
                            <a:rPr lang="en-US" dirty="0"/>
                            <a:t>0.0300</a:t>
                          </a:r>
                        </a:p>
                      </a:txBody>
                      <a:tcPr>
                        <a:solidFill>
                          <a:srgbClr val="F3F3F3"/>
                        </a:solidFill>
                      </a:tcPr>
                    </a:tc>
                    <a:tc>
                      <a:txBody>
                        <a:bodyPr/>
                        <a:lstStyle/>
                        <a:p>
                          <a:pPr algn="ctr"/>
                          <a:r>
                            <a:rPr lang="en-US" dirty="0"/>
                            <a:t>0.491</a:t>
                          </a:r>
                        </a:p>
                      </a:txBody>
                      <a:tcPr>
                        <a:solidFill>
                          <a:srgbClr val="F3F3F3"/>
                        </a:solidFill>
                      </a:tcPr>
                    </a:tc>
                    <a:tc>
                      <a:txBody>
                        <a:bodyPr/>
                        <a:lstStyle/>
                        <a:p>
                          <a:pPr algn="ctr"/>
                          <a:r>
                            <a:rPr lang="en-US" dirty="0"/>
                            <a:t>0.0475</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4.60</m:t>
                                </m:r>
                                <m:r>
                                  <a:rPr lang="en-US" b="0"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m:oMathPara>
                          </a14:m>
                          <a:endParaRPr lang="en-US" dirty="0"/>
                        </a:p>
                      </a:txBody>
                      <a:tcPr>
                        <a:solidFill>
                          <a:srgbClr val="F3F3F3"/>
                        </a:solidFill>
                      </a:tcPr>
                    </a:tc>
                    <a:extLst>
                      <a:ext uri="{0D108BD9-81ED-4DB2-BD59-A6C34878D82A}">
                        <a16:rowId xmlns:a16="http://schemas.microsoft.com/office/drawing/2014/main" xmlns="" val="4084296949"/>
                      </a:ext>
                    </a:extLst>
                  </a:tr>
                  <a:tr h="533357">
                    <a:tc>
                      <a:txBody>
                        <a:bodyPr/>
                        <a:lstStyle/>
                        <a:p>
                          <a:pPr algn="ctr"/>
                          <a:r>
                            <a:rPr lang="en-US" dirty="0"/>
                            <a:t>4</a:t>
                          </a:r>
                        </a:p>
                      </a:txBody>
                      <a:tcPr>
                        <a:solidFill>
                          <a:srgbClr val="F3F3F3"/>
                        </a:solidFill>
                      </a:tcPr>
                    </a:tc>
                    <a:tc>
                      <a:txBody>
                        <a:bodyPr/>
                        <a:lstStyle/>
                        <a:p>
                          <a:pPr algn="ctr"/>
                          <a:r>
                            <a:rPr lang="en-US" dirty="0"/>
                            <a:t>0.600</a:t>
                          </a:r>
                        </a:p>
                      </a:txBody>
                      <a:tcPr>
                        <a:solidFill>
                          <a:srgbClr val="F3F3F3"/>
                        </a:solidFill>
                      </a:tcPr>
                    </a:tc>
                    <a:tc>
                      <a:txBody>
                        <a:bodyPr/>
                        <a:lstStyle/>
                        <a:p>
                          <a:pPr algn="ctr"/>
                          <a:r>
                            <a:rPr lang="en-US" dirty="0"/>
                            <a:t>0.0400</a:t>
                          </a:r>
                        </a:p>
                      </a:txBody>
                      <a:tcPr>
                        <a:solidFill>
                          <a:srgbClr val="F3F3F3"/>
                        </a:solidFill>
                      </a:tcPr>
                    </a:tc>
                    <a:tc>
                      <a:txBody>
                        <a:bodyPr/>
                        <a:lstStyle/>
                        <a:p>
                          <a:pPr algn="ctr"/>
                          <a:r>
                            <a:rPr lang="en-US" dirty="0"/>
                            <a:t>0.594</a:t>
                          </a:r>
                        </a:p>
                      </a:txBody>
                      <a:tcPr>
                        <a:solidFill>
                          <a:srgbClr val="F3F3F3"/>
                        </a:solidFill>
                      </a:tcPr>
                    </a:tc>
                    <a:tc>
                      <a:txBody>
                        <a:bodyPr/>
                        <a:lstStyle/>
                        <a:p>
                          <a:pPr algn="ctr"/>
                          <a:r>
                            <a:rPr lang="en-US" dirty="0"/>
                            <a:t>0.0523</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4.60</m:t>
                                </m:r>
                                <m:r>
                                  <a:rPr lang="en-US" b="0"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m:oMathPara>
                          </a14:m>
                          <a:endParaRPr lang="en-US" dirty="0"/>
                        </a:p>
                      </a:txBody>
                      <a:tcPr>
                        <a:solidFill>
                          <a:srgbClr val="F3F3F3"/>
                        </a:solidFill>
                      </a:tcPr>
                    </a:tc>
                    <a:extLst>
                      <a:ext uri="{0D108BD9-81ED-4DB2-BD59-A6C34878D82A}">
                        <a16:rowId xmlns:a16="http://schemas.microsoft.com/office/drawing/2014/main" xmlns="" val="1155636731"/>
                      </a:ext>
                    </a:extLst>
                  </a:tr>
                  <a:tr h="533357">
                    <a:tc>
                      <a:txBody>
                        <a:bodyPr/>
                        <a:lstStyle/>
                        <a:p>
                          <a:pPr algn="ctr"/>
                          <a:r>
                            <a:rPr lang="en-US" dirty="0"/>
                            <a:t>5</a:t>
                          </a:r>
                        </a:p>
                      </a:txBody>
                      <a:tcPr>
                        <a:solidFill>
                          <a:srgbClr val="F3F3F3"/>
                        </a:solidFill>
                      </a:tcPr>
                    </a:tc>
                    <a:tc>
                      <a:txBody>
                        <a:bodyPr/>
                        <a:lstStyle/>
                        <a:p>
                          <a:pPr algn="ctr"/>
                          <a:r>
                            <a:rPr lang="en-US" dirty="0"/>
                            <a:t>0.000</a:t>
                          </a:r>
                        </a:p>
                      </a:txBody>
                      <a:tcPr>
                        <a:solidFill>
                          <a:srgbClr val="F3F3F3"/>
                        </a:solidFill>
                      </a:tcPr>
                    </a:tc>
                    <a:tc>
                      <a:txBody>
                        <a:bodyPr/>
                        <a:lstStyle/>
                        <a:p>
                          <a:pPr algn="ctr"/>
                          <a:r>
                            <a:rPr lang="en-US" dirty="0"/>
                            <a:t>0.200</a:t>
                          </a:r>
                        </a:p>
                      </a:txBody>
                      <a:tcPr>
                        <a:solidFill>
                          <a:srgbClr val="F3F3F3"/>
                        </a:solidFill>
                      </a:tcPr>
                    </a:tc>
                    <a:tc>
                      <a:txBody>
                        <a:bodyPr/>
                        <a:lstStyle/>
                        <a:p>
                          <a:pPr algn="ctr"/>
                          <a:r>
                            <a:rPr lang="en-US" dirty="0"/>
                            <a:t>0.0898</a:t>
                          </a:r>
                        </a:p>
                      </a:txBody>
                      <a:tcPr>
                        <a:solidFill>
                          <a:srgbClr val="F3F3F3"/>
                        </a:solidFill>
                      </a:tcPr>
                    </a:tc>
                    <a:tc>
                      <a:txBody>
                        <a:bodyPr/>
                        <a:lstStyle/>
                        <a:p>
                          <a:pPr algn="ctr"/>
                          <a:r>
                            <a:rPr lang="en-US" dirty="0"/>
                            <a:t>0.0204</a:t>
                          </a:r>
                        </a:p>
                      </a:txBody>
                      <a:tcPr>
                        <a:solidFill>
                          <a:srgbClr val="F3F3F3"/>
                        </a:solidFill>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4.63</m:t>
                                </m:r>
                                <m:r>
                                  <a:rPr lang="en-US" b="0"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m:oMathPara>
                          </a14:m>
                          <a:endParaRPr lang="en-US" dirty="0"/>
                        </a:p>
                      </a:txBody>
                      <a:tcPr>
                        <a:solidFill>
                          <a:srgbClr val="F3F3F3"/>
                        </a:solidFill>
                      </a:tcPr>
                    </a:tc>
                    <a:extLst>
                      <a:ext uri="{0D108BD9-81ED-4DB2-BD59-A6C34878D82A}">
                        <a16:rowId xmlns:a16="http://schemas.microsoft.com/office/drawing/2014/main" xmlns="" val="136947745"/>
                      </a:ext>
                    </a:extLst>
                  </a:tr>
                </a:tbl>
              </a:graphicData>
            </a:graphic>
          </p:graphicFrame>
        </mc:Choice>
        <mc:Fallback xmlns="">
          <p:graphicFrame>
            <p:nvGraphicFramePr>
              <p:cNvPr id="4" name="Table Placeholder 3"/>
              <p:cNvGraphicFramePr>
                <a:graphicFrameLocks noGrp="1"/>
              </p:cNvGraphicFramePr>
              <p:nvPr>
                <p:ph type="tbl" sz="quarter" idx="24"/>
                <p:extLst>
                  <p:ext uri="{D42A27DB-BD31-4B8C-83A1-F6EECF244321}">
                    <p14:modId xmlns:p14="http://schemas.microsoft.com/office/powerpoint/2010/main" val="2907375105"/>
                  </p:ext>
                </p:extLst>
              </p:nvPr>
            </p:nvGraphicFramePr>
            <p:xfrm>
              <a:off x="48590" y="2286000"/>
              <a:ext cx="9095410" cy="3479587"/>
            </p:xfrm>
            <a:graphic>
              <a:graphicData uri="http://schemas.openxmlformats.org/drawingml/2006/table">
                <a:tbl>
                  <a:tblPr firstRow="1" bandRow="1">
                    <a:tableStyleId>{5C22544A-7EE6-4342-B048-85BDC9FD1C3A}</a:tableStyleId>
                  </a:tblPr>
                  <a:tblGrid>
                    <a:gridCol w="865812">
                      <a:extLst>
                        <a:ext uri="{9D8B030D-6E8A-4147-A177-3AD203B41FA5}">
                          <a16:colId xmlns:a16="http://schemas.microsoft.com/office/drawing/2014/main" val="1039998965"/>
                        </a:ext>
                      </a:extLst>
                    </a:gridCol>
                    <a:gridCol w="1524000">
                      <a:extLst>
                        <a:ext uri="{9D8B030D-6E8A-4147-A177-3AD203B41FA5}">
                          <a16:colId xmlns:a16="http://schemas.microsoft.com/office/drawing/2014/main" val="3847163330"/>
                        </a:ext>
                      </a:extLst>
                    </a:gridCol>
                    <a:gridCol w="1524000">
                      <a:extLst>
                        <a:ext uri="{9D8B030D-6E8A-4147-A177-3AD203B41FA5}">
                          <a16:colId xmlns:a16="http://schemas.microsoft.com/office/drawing/2014/main" val="1606651455"/>
                        </a:ext>
                      </a:extLst>
                    </a:gridCol>
                    <a:gridCol w="1905000">
                      <a:extLst>
                        <a:ext uri="{9D8B030D-6E8A-4147-A177-3AD203B41FA5}">
                          <a16:colId xmlns:a16="http://schemas.microsoft.com/office/drawing/2014/main" val="4118522259"/>
                        </a:ext>
                      </a:extLst>
                    </a:gridCol>
                    <a:gridCol w="1905000">
                      <a:extLst>
                        <a:ext uri="{9D8B030D-6E8A-4147-A177-3AD203B41FA5}">
                          <a16:colId xmlns:a16="http://schemas.microsoft.com/office/drawing/2014/main" val="2418194733"/>
                        </a:ext>
                      </a:extLst>
                    </a:gridCol>
                    <a:gridCol w="1371598">
                      <a:extLst>
                        <a:ext uri="{9D8B030D-6E8A-4147-A177-3AD203B41FA5}">
                          <a16:colId xmlns:a16="http://schemas.microsoft.com/office/drawing/2014/main" val="4036318930"/>
                        </a:ext>
                      </a:extLst>
                    </a:gridCol>
                  </a:tblGrid>
                  <a:tr h="812802">
                    <a:tc>
                      <a:txBody>
                        <a:bodyPr/>
                        <a:lstStyle/>
                        <a:p>
                          <a:r>
                            <a:rPr lang="en-US" sz="950" dirty="0">
                              <a:solidFill>
                                <a:schemeClr val="tx1"/>
                              </a:solidFill>
                            </a:rPr>
                            <a:t>Experiment</a:t>
                          </a:r>
                        </a:p>
                      </a:txBody>
                      <a:tcPr anchor="ctr">
                        <a:solidFill>
                          <a:srgbClr val="E2E3E4"/>
                        </a:solidFill>
                      </a:tcPr>
                    </a:tc>
                    <a:tc>
                      <a:txBody>
                        <a:bodyPr/>
                        <a:lstStyle/>
                        <a:p>
                          <a:endParaRPr lang="en-US"/>
                        </a:p>
                      </a:txBody>
                      <a:tcPr>
                        <a:blipFill>
                          <a:blip r:embed="rId3"/>
                          <a:stretch>
                            <a:fillRect l="-57200" t="-1504" r="-442400" b="-330827"/>
                          </a:stretch>
                        </a:blipFill>
                      </a:tcPr>
                    </a:tc>
                    <a:tc>
                      <a:txBody>
                        <a:bodyPr/>
                        <a:lstStyle/>
                        <a:p>
                          <a:endParaRPr lang="en-US"/>
                        </a:p>
                      </a:txBody>
                      <a:tcPr>
                        <a:blipFill>
                          <a:blip r:embed="rId3"/>
                          <a:stretch>
                            <a:fillRect l="-157200" t="-1504" r="-342400" b="-330827"/>
                          </a:stretch>
                        </a:blipFill>
                      </a:tcPr>
                    </a:tc>
                    <a:tc>
                      <a:txBody>
                        <a:bodyPr/>
                        <a:lstStyle/>
                        <a:p>
                          <a:endParaRPr lang="en-US"/>
                        </a:p>
                      </a:txBody>
                      <a:tcPr>
                        <a:blipFill>
                          <a:blip r:embed="rId3"/>
                          <a:stretch>
                            <a:fillRect l="-205431" t="-1504" r="-173482" b="-330827"/>
                          </a:stretch>
                        </a:blipFill>
                      </a:tcPr>
                    </a:tc>
                    <a:tc>
                      <a:txBody>
                        <a:bodyPr/>
                        <a:lstStyle/>
                        <a:p>
                          <a:endParaRPr lang="en-US"/>
                        </a:p>
                      </a:txBody>
                      <a:tcPr>
                        <a:blipFill>
                          <a:blip r:embed="rId3"/>
                          <a:stretch>
                            <a:fillRect l="-305431" t="-1504" r="-73482" b="-330827"/>
                          </a:stretch>
                        </a:blipFill>
                      </a:tcPr>
                    </a:tc>
                    <a:tc>
                      <a:txBody>
                        <a:bodyPr/>
                        <a:lstStyle/>
                        <a:p>
                          <a:endParaRPr lang="en-US"/>
                        </a:p>
                      </a:txBody>
                      <a:tcPr>
                        <a:blipFill>
                          <a:blip r:embed="rId3"/>
                          <a:stretch>
                            <a:fillRect l="-564000" t="-1504" r="-2222" b="-330827"/>
                          </a:stretch>
                        </a:blipFill>
                      </a:tcPr>
                    </a:tc>
                    <a:extLst>
                      <a:ext uri="{0D108BD9-81ED-4DB2-BD59-A6C34878D82A}">
                        <a16:rowId xmlns:a16="http://schemas.microsoft.com/office/drawing/2014/main" val="2302736187"/>
                      </a:ext>
                    </a:extLst>
                  </a:tr>
                  <a:tr h="533357">
                    <a:tc>
                      <a:txBody>
                        <a:bodyPr/>
                        <a:lstStyle/>
                        <a:p>
                          <a:pPr algn="ctr"/>
                          <a:r>
                            <a:rPr lang="en-US" dirty="0"/>
                            <a:t>1</a:t>
                          </a:r>
                        </a:p>
                      </a:txBody>
                      <a:tcPr>
                        <a:solidFill>
                          <a:srgbClr val="F3F3F3"/>
                        </a:solidFill>
                      </a:tcPr>
                    </a:tc>
                    <a:tc>
                      <a:txBody>
                        <a:bodyPr/>
                        <a:lstStyle/>
                        <a:p>
                          <a:pPr algn="ctr"/>
                          <a:r>
                            <a:rPr lang="en-US" dirty="0"/>
                            <a:t>0.670</a:t>
                          </a:r>
                        </a:p>
                      </a:txBody>
                      <a:tcPr>
                        <a:solidFill>
                          <a:srgbClr val="F3F3F3"/>
                        </a:solidFill>
                      </a:tcPr>
                    </a:tc>
                    <a:tc>
                      <a:txBody>
                        <a:bodyPr/>
                        <a:lstStyle/>
                        <a:p>
                          <a:pPr algn="ctr"/>
                          <a:r>
                            <a:rPr lang="en-US" dirty="0"/>
                            <a:t>0.00</a:t>
                          </a:r>
                        </a:p>
                      </a:txBody>
                      <a:tcPr>
                        <a:solidFill>
                          <a:srgbClr val="F3F3F3"/>
                        </a:solidFill>
                      </a:tcPr>
                    </a:tc>
                    <a:tc>
                      <a:txBody>
                        <a:bodyPr/>
                        <a:lstStyle/>
                        <a:p>
                          <a:pPr algn="ctr"/>
                          <a:r>
                            <a:rPr lang="en-US" dirty="0"/>
                            <a:t>0.643</a:t>
                          </a:r>
                        </a:p>
                      </a:txBody>
                      <a:tcPr>
                        <a:solidFill>
                          <a:srgbClr val="F3F3F3"/>
                        </a:solidFill>
                      </a:tcPr>
                    </a:tc>
                    <a:tc>
                      <a:txBody>
                        <a:bodyPr/>
                        <a:lstStyle/>
                        <a:p>
                          <a:pPr algn="ctr"/>
                          <a:r>
                            <a:rPr lang="en-US" dirty="0"/>
                            <a:t>0.0547</a:t>
                          </a:r>
                        </a:p>
                      </a:txBody>
                      <a:tcPr>
                        <a:solidFill>
                          <a:srgbClr val="F3F3F3"/>
                        </a:solidFill>
                      </a:tcPr>
                    </a:tc>
                    <a:tc>
                      <a:txBody>
                        <a:bodyPr/>
                        <a:lstStyle/>
                        <a:p>
                          <a:endParaRPr lang="en-US"/>
                        </a:p>
                      </a:txBody>
                      <a:tcPr>
                        <a:blipFill>
                          <a:blip r:embed="rId3"/>
                          <a:stretch>
                            <a:fillRect l="-564000" t="-153409" r="-2222" b="-400000"/>
                          </a:stretch>
                        </a:blipFill>
                      </a:tcPr>
                    </a:tc>
                    <a:extLst>
                      <a:ext uri="{0D108BD9-81ED-4DB2-BD59-A6C34878D82A}">
                        <a16:rowId xmlns:a16="http://schemas.microsoft.com/office/drawing/2014/main" val="1219848704"/>
                      </a:ext>
                    </a:extLst>
                  </a:tr>
                  <a:tr h="533357">
                    <a:tc>
                      <a:txBody>
                        <a:bodyPr/>
                        <a:lstStyle/>
                        <a:p>
                          <a:pPr algn="ctr"/>
                          <a:r>
                            <a:rPr lang="en-US" dirty="0"/>
                            <a:t>2</a:t>
                          </a:r>
                        </a:p>
                      </a:txBody>
                      <a:tcPr>
                        <a:solidFill>
                          <a:srgbClr val="F3F3F3"/>
                        </a:solidFill>
                      </a:tcPr>
                    </a:tc>
                    <a:tc>
                      <a:txBody>
                        <a:bodyPr/>
                        <a:lstStyle/>
                        <a:p>
                          <a:pPr algn="ctr"/>
                          <a:r>
                            <a:rPr lang="en-US" dirty="0"/>
                            <a:t>0.446</a:t>
                          </a:r>
                        </a:p>
                      </a:txBody>
                      <a:tcPr>
                        <a:solidFill>
                          <a:srgbClr val="F3F3F3"/>
                        </a:solidFill>
                      </a:tcPr>
                    </a:tc>
                    <a:tc>
                      <a:txBody>
                        <a:bodyPr/>
                        <a:lstStyle/>
                        <a:p>
                          <a:pPr algn="ctr"/>
                          <a:r>
                            <a:rPr lang="en-US" dirty="0"/>
                            <a:t>0.0500</a:t>
                          </a:r>
                        </a:p>
                      </a:txBody>
                      <a:tcPr>
                        <a:solidFill>
                          <a:srgbClr val="F3F3F3"/>
                        </a:solidFill>
                      </a:tcPr>
                    </a:tc>
                    <a:tc>
                      <a:txBody>
                        <a:bodyPr/>
                        <a:lstStyle/>
                        <a:p>
                          <a:pPr algn="ctr"/>
                          <a:r>
                            <a:rPr lang="en-US" dirty="0"/>
                            <a:t>0.448</a:t>
                          </a:r>
                        </a:p>
                      </a:txBody>
                      <a:tcPr>
                        <a:solidFill>
                          <a:srgbClr val="F3F3F3"/>
                        </a:solidFill>
                      </a:tcPr>
                    </a:tc>
                    <a:tc>
                      <a:txBody>
                        <a:bodyPr/>
                        <a:lstStyle/>
                        <a:p>
                          <a:pPr algn="ctr"/>
                          <a:r>
                            <a:rPr lang="en-US" dirty="0"/>
                            <a:t>0.0457</a:t>
                          </a:r>
                        </a:p>
                      </a:txBody>
                      <a:tcPr>
                        <a:solidFill>
                          <a:srgbClr val="F3F3F3"/>
                        </a:solidFill>
                      </a:tcPr>
                    </a:tc>
                    <a:tc>
                      <a:txBody>
                        <a:bodyPr/>
                        <a:lstStyle/>
                        <a:p>
                          <a:endParaRPr lang="en-US"/>
                        </a:p>
                      </a:txBody>
                      <a:tcPr>
                        <a:blipFill>
                          <a:blip r:embed="rId3"/>
                          <a:stretch>
                            <a:fillRect l="-564000" t="-256322" r="-2222" b="-304598"/>
                          </a:stretch>
                        </a:blipFill>
                      </a:tcPr>
                    </a:tc>
                    <a:extLst>
                      <a:ext uri="{0D108BD9-81ED-4DB2-BD59-A6C34878D82A}">
                        <a16:rowId xmlns:a16="http://schemas.microsoft.com/office/drawing/2014/main" val="1950011146"/>
                      </a:ext>
                    </a:extLst>
                  </a:tr>
                  <a:tr h="533357">
                    <a:tc>
                      <a:txBody>
                        <a:bodyPr/>
                        <a:lstStyle/>
                        <a:p>
                          <a:pPr algn="ctr"/>
                          <a:r>
                            <a:rPr lang="en-US" dirty="0"/>
                            <a:t>3</a:t>
                          </a:r>
                        </a:p>
                      </a:txBody>
                      <a:tcPr>
                        <a:solidFill>
                          <a:srgbClr val="F3F3F3"/>
                        </a:solidFill>
                      </a:tcPr>
                    </a:tc>
                    <a:tc>
                      <a:txBody>
                        <a:bodyPr/>
                        <a:lstStyle/>
                        <a:p>
                          <a:pPr algn="ctr"/>
                          <a:r>
                            <a:rPr lang="en-US" dirty="0"/>
                            <a:t>0.500</a:t>
                          </a:r>
                        </a:p>
                      </a:txBody>
                      <a:tcPr>
                        <a:solidFill>
                          <a:srgbClr val="F3F3F3"/>
                        </a:solidFill>
                      </a:tcPr>
                    </a:tc>
                    <a:tc>
                      <a:txBody>
                        <a:bodyPr/>
                        <a:lstStyle/>
                        <a:p>
                          <a:pPr algn="ctr"/>
                          <a:r>
                            <a:rPr lang="en-US" dirty="0"/>
                            <a:t>0.0300</a:t>
                          </a:r>
                        </a:p>
                      </a:txBody>
                      <a:tcPr>
                        <a:solidFill>
                          <a:srgbClr val="F3F3F3"/>
                        </a:solidFill>
                      </a:tcPr>
                    </a:tc>
                    <a:tc>
                      <a:txBody>
                        <a:bodyPr/>
                        <a:lstStyle/>
                        <a:p>
                          <a:pPr algn="ctr"/>
                          <a:r>
                            <a:rPr lang="en-US" dirty="0"/>
                            <a:t>0.491</a:t>
                          </a:r>
                        </a:p>
                      </a:txBody>
                      <a:tcPr>
                        <a:solidFill>
                          <a:srgbClr val="F3F3F3"/>
                        </a:solidFill>
                      </a:tcPr>
                    </a:tc>
                    <a:tc>
                      <a:txBody>
                        <a:bodyPr/>
                        <a:lstStyle/>
                        <a:p>
                          <a:pPr algn="ctr"/>
                          <a:r>
                            <a:rPr lang="en-US" dirty="0"/>
                            <a:t>0.0475</a:t>
                          </a:r>
                        </a:p>
                      </a:txBody>
                      <a:tcPr>
                        <a:solidFill>
                          <a:srgbClr val="F3F3F3"/>
                        </a:solidFill>
                      </a:tcPr>
                    </a:tc>
                    <a:tc>
                      <a:txBody>
                        <a:bodyPr/>
                        <a:lstStyle/>
                        <a:p>
                          <a:endParaRPr lang="en-US"/>
                        </a:p>
                      </a:txBody>
                      <a:tcPr>
                        <a:blipFill>
                          <a:blip r:embed="rId3"/>
                          <a:stretch>
                            <a:fillRect l="-564000" t="-352273" r="-2222" b="-201136"/>
                          </a:stretch>
                        </a:blipFill>
                      </a:tcPr>
                    </a:tc>
                    <a:extLst>
                      <a:ext uri="{0D108BD9-81ED-4DB2-BD59-A6C34878D82A}">
                        <a16:rowId xmlns:a16="http://schemas.microsoft.com/office/drawing/2014/main" val="4084296949"/>
                      </a:ext>
                    </a:extLst>
                  </a:tr>
                  <a:tr h="533357">
                    <a:tc>
                      <a:txBody>
                        <a:bodyPr/>
                        <a:lstStyle/>
                        <a:p>
                          <a:pPr algn="ctr"/>
                          <a:r>
                            <a:rPr lang="en-US" dirty="0"/>
                            <a:t>4</a:t>
                          </a:r>
                        </a:p>
                      </a:txBody>
                      <a:tcPr>
                        <a:solidFill>
                          <a:srgbClr val="F3F3F3"/>
                        </a:solidFill>
                      </a:tcPr>
                    </a:tc>
                    <a:tc>
                      <a:txBody>
                        <a:bodyPr/>
                        <a:lstStyle/>
                        <a:p>
                          <a:pPr algn="ctr"/>
                          <a:r>
                            <a:rPr lang="en-US" dirty="0"/>
                            <a:t>0.600</a:t>
                          </a:r>
                        </a:p>
                      </a:txBody>
                      <a:tcPr>
                        <a:solidFill>
                          <a:srgbClr val="F3F3F3"/>
                        </a:solidFill>
                      </a:tcPr>
                    </a:tc>
                    <a:tc>
                      <a:txBody>
                        <a:bodyPr/>
                        <a:lstStyle/>
                        <a:p>
                          <a:pPr algn="ctr"/>
                          <a:r>
                            <a:rPr lang="en-US" dirty="0"/>
                            <a:t>0.0400</a:t>
                          </a:r>
                        </a:p>
                      </a:txBody>
                      <a:tcPr>
                        <a:solidFill>
                          <a:srgbClr val="F3F3F3"/>
                        </a:solidFill>
                      </a:tcPr>
                    </a:tc>
                    <a:tc>
                      <a:txBody>
                        <a:bodyPr/>
                        <a:lstStyle/>
                        <a:p>
                          <a:pPr algn="ctr"/>
                          <a:r>
                            <a:rPr lang="en-US" dirty="0"/>
                            <a:t>0.594</a:t>
                          </a:r>
                        </a:p>
                      </a:txBody>
                      <a:tcPr>
                        <a:solidFill>
                          <a:srgbClr val="F3F3F3"/>
                        </a:solidFill>
                      </a:tcPr>
                    </a:tc>
                    <a:tc>
                      <a:txBody>
                        <a:bodyPr/>
                        <a:lstStyle/>
                        <a:p>
                          <a:pPr algn="ctr"/>
                          <a:r>
                            <a:rPr lang="en-US" dirty="0"/>
                            <a:t>0.0523</a:t>
                          </a:r>
                        </a:p>
                      </a:txBody>
                      <a:tcPr>
                        <a:solidFill>
                          <a:srgbClr val="F3F3F3"/>
                        </a:solidFill>
                      </a:tcPr>
                    </a:tc>
                    <a:tc>
                      <a:txBody>
                        <a:bodyPr/>
                        <a:lstStyle/>
                        <a:p>
                          <a:endParaRPr lang="en-US"/>
                        </a:p>
                      </a:txBody>
                      <a:tcPr>
                        <a:blipFill>
                          <a:blip r:embed="rId3"/>
                          <a:stretch>
                            <a:fillRect l="-564000" t="-457471" r="-2222" b="-103448"/>
                          </a:stretch>
                        </a:blipFill>
                      </a:tcPr>
                    </a:tc>
                    <a:extLst>
                      <a:ext uri="{0D108BD9-81ED-4DB2-BD59-A6C34878D82A}">
                        <a16:rowId xmlns:a16="http://schemas.microsoft.com/office/drawing/2014/main" val="1155636731"/>
                      </a:ext>
                    </a:extLst>
                  </a:tr>
                  <a:tr h="533357">
                    <a:tc>
                      <a:txBody>
                        <a:bodyPr/>
                        <a:lstStyle/>
                        <a:p>
                          <a:pPr algn="ctr"/>
                          <a:r>
                            <a:rPr lang="en-US" dirty="0"/>
                            <a:t>5</a:t>
                          </a:r>
                        </a:p>
                      </a:txBody>
                      <a:tcPr>
                        <a:solidFill>
                          <a:srgbClr val="F3F3F3"/>
                        </a:solidFill>
                      </a:tcPr>
                    </a:tc>
                    <a:tc>
                      <a:txBody>
                        <a:bodyPr/>
                        <a:lstStyle/>
                        <a:p>
                          <a:pPr algn="ctr"/>
                          <a:r>
                            <a:rPr lang="en-US" dirty="0"/>
                            <a:t>0.000</a:t>
                          </a:r>
                        </a:p>
                      </a:txBody>
                      <a:tcPr>
                        <a:solidFill>
                          <a:srgbClr val="F3F3F3"/>
                        </a:solidFill>
                      </a:tcPr>
                    </a:tc>
                    <a:tc>
                      <a:txBody>
                        <a:bodyPr/>
                        <a:lstStyle/>
                        <a:p>
                          <a:pPr algn="ctr"/>
                          <a:r>
                            <a:rPr lang="en-US" dirty="0"/>
                            <a:t>0.200</a:t>
                          </a:r>
                        </a:p>
                      </a:txBody>
                      <a:tcPr>
                        <a:solidFill>
                          <a:srgbClr val="F3F3F3"/>
                        </a:solidFill>
                      </a:tcPr>
                    </a:tc>
                    <a:tc>
                      <a:txBody>
                        <a:bodyPr/>
                        <a:lstStyle/>
                        <a:p>
                          <a:pPr algn="ctr"/>
                          <a:r>
                            <a:rPr lang="en-US" dirty="0"/>
                            <a:t>0.0898</a:t>
                          </a:r>
                        </a:p>
                      </a:txBody>
                      <a:tcPr>
                        <a:solidFill>
                          <a:srgbClr val="F3F3F3"/>
                        </a:solidFill>
                      </a:tcPr>
                    </a:tc>
                    <a:tc>
                      <a:txBody>
                        <a:bodyPr/>
                        <a:lstStyle/>
                        <a:p>
                          <a:pPr algn="ctr"/>
                          <a:r>
                            <a:rPr lang="en-US" dirty="0"/>
                            <a:t>0.0204</a:t>
                          </a:r>
                        </a:p>
                      </a:txBody>
                      <a:tcPr>
                        <a:solidFill>
                          <a:srgbClr val="F3F3F3"/>
                        </a:solidFill>
                      </a:tcPr>
                    </a:tc>
                    <a:tc>
                      <a:txBody>
                        <a:bodyPr/>
                        <a:lstStyle/>
                        <a:p>
                          <a:endParaRPr lang="en-US"/>
                        </a:p>
                      </a:txBody>
                      <a:tcPr>
                        <a:blipFill>
                          <a:blip r:embed="rId3"/>
                          <a:stretch>
                            <a:fillRect l="-564000" t="-551136" r="-2222" b="-2273"/>
                          </a:stretch>
                        </a:blipFill>
                      </a:tcPr>
                    </a:tc>
                    <a:extLst>
                      <a:ext uri="{0D108BD9-81ED-4DB2-BD59-A6C34878D82A}">
                        <a16:rowId xmlns:a16="http://schemas.microsoft.com/office/drawing/2014/main" val="136947745"/>
                      </a:ext>
                    </a:extLst>
                  </a:tr>
                </a:tbl>
              </a:graphicData>
            </a:graphic>
          </p:graphicFrame>
        </mc:Fallback>
      </mc:AlternateContent>
    </p:spTree>
    <p:extLst>
      <p:ext uri="{BB962C8B-B14F-4D97-AF65-F5344CB8AC3E}">
        <p14:creationId xmlns:p14="http://schemas.microsoft.com/office/powerpoint/2010/main" val="17273515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MPSPRESENTATIONTYPE" val="AMPSFrames"/>
  <p:tag name="AMPSCOPYRIGHTYEAR" val="Copyright © 2012, "/>
  <p:tag name="AMPSPUBLISHER" val="The McGraw-Hill Compaies, Inc. Permission required for reproduction or display."/>
  <p:tag name="AMPSCONSTEXT" val=""/>
</p:tagLst>
</file>

<file path=ppt/theme/theme1.xml><?xml version="1.0" encoding="utf-8"?>
<a:theme xmlns:a="http://schemas.openxmlformats.org/drawingml/2006/main" name="Cov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bjectiv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xpos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Ex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a:defRPr sz="2800" dirty="0"/>
        </a:defPPr>
      </a:lst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11008</TotalTime>
  <Words>2003</Words>
  <Application>Microsoft Office PowerPoint</Application>
  <PresentationFormat>On-screen Show (4:3)</PresentationFormat>
  <Paragraphs>626</Paragraphs>
  <Slides>87</Slides>
  <Notes>6</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87</vt:i4>
      </vt:variant>
    </vt:vector>
  </HeadingPairs>
  <TitlesOfParts>
    <vt:vector size="98" baseType="lpstr">
      <vt:lpstr>Arial</vt:lpstr>
      <vt:lpstr>Calibri</vt:lpstr>
      <vt:lpstr>Cambria Math</vt:lpstr>
      <vt:lpstr>Helvetica</vt:lpstr>
      <vt:lpstr>Symbol</vt:lpstr>
      <vt:lpstr>Wingdings</vt:lpstr>
      <vt:lpstr>Cover</vt:lpstr>
      <vt:lpstr>Sections</vt:lpstr>
      <vt:lpstr>Objectives</vt:lpstr>
      <vt:lpstr>Exposition</vt:lpstr>
      <vt:lpstr>Example</vt:lpstr>
      <vt:lpstr>Chemistry</vt:lpstr>
      <vt:lpstr>Chemical Equilibrium </vt:lpstr>
      <vt:lpstr>15.1 The Concept of Equilibrium </vt:lpstr>
      <vt:lpstr>15.1 The Concept of Equilibrium (1)</vt:lpstr>
      <vt:lpstr>15.1 The Concept of Equilibrium (2)</vt:lpstr>
      <vt:lpstr>15.1 The Concept of Equilibrium (3) </vt:lpstr>
      <vt:lpstr>15.2 The Equilibrium Constant</vt:lpstr>
      <vt:lpstr>15.2 The Equilibrium Constant (1)</vt:lpstr>
      <vt:lpstr>15.2 The Equilibrium Constant (2)</vt:lpstr>
      <vt:lpstr>15.2 The Equilibrium Constant (3)</vt:lpstr>
      <vt:lpstr>15.2 The Equilibrium Constant (4)</vt:lpstr>
      <vt:lpstr>SAMPLE PROBLEM 15.1 </vt:lpstr>
      <vt:lpstr>SAMPLE PROBLEM 15.1 Setup </vt:lpstr>
      <vt:lpstr>15.2 The Equilibrium Constant (5)</vt:lpstr>
      <vt:lpstr>15.2 The Equilibrium Constant (6)</vt:lpstr>
      <vt:lpstr>SAMPLE PROBLEM 15.2 </vt:lpstr>
      <vt:lpstr>SAMPLE PROBLEM 15.2 Solution </vt:lpstr>
      <vt:lpstr>SAMPLE PROBLEM 15.2 Solution, Cont. </vt:lpstr>
      <vt:lpstr>15.2 The Equilibrium Constant (7)</vt:lpstr>
      <vt:lpstr>15.2 The Equilibrium Constant (8)</vt:lpstr>
      <vt:lpstr>15.2 The Equilibrium Constant (10)</vt:lpstr>
      <vt:lpstr>15.2 The Equilibrium Constant (11)</vt:lpstr>
      <vt:lpstr>15.3 Equilibrium Expressions</vt:lpstr>
      <vt:lpstr>15.3 Equilibrium Expressions (1)</vt:lpstr>
      <vt:lpstr>SAMPLE PROBLEM 15.3  </vt:lpstr>
      <vt:lpstr>SAMPLE PROBLEM 15.3 Solution</vt:lpstr>
      <vt:lpstr>15.3 Equilibrium Expressions (2)</vt:lpstr>
      <vt:lpstr>15.3 Equilibrium Expressions (3)</vt:lpstr>
      <vt:lpstr>15.3 Equilibrium Expressions (4)</vt:lpstr>
      <vt:lpstr>15.3 Equilibrium Expressions (5)</vt:lpstr>
      <vt:lpstr>SAMPLE PROBLEM 15.4 Cont.  </vt:lpstr>
      <vt:lpstr>SAMPLE PROBLEM 15.4 Solution </vt:lpstr>
      <vt:lpstr>SAMPLE PROBLEM 15.4 Solution, Cont. </vt:lpstr>
      <vt:lpstr>15.3 Equilibrium Expressions (6)</vt:lpstr>
      <vt:lpstr>15.3 Equilibrium Expressions (7)</vt:lpstr>
      <vt:lpstr>15.3 Equilibrium Expressions (8)</vt:lpstr>
      <vt:lpstr>15.3 Equilibrium Expressions (9)</vt:lpstr>
      <vt:lpstr>SAMPLE PROBLEM 15.5 Solution </vt:lpstr>
      <vt:lpstr>SAMPLE PROBLEM 15.6 Setup </vt:lpstr>
      <vt:lpstr>15.4 Using Equilibrium Expressions to Solve  Problems</vt:lpstr>
      <vt:lpstr>15.4 Using Equilibrium Expressions to Solve  Problems (1)</vt:lpstr>
      <vt:lpstr>15.4 Using Equilibrium Expressions to Solve  Problems (2)</vt:lpstr>
      <vt:lpstr>SAMPLE PROBLEM 15.7 Solution </vt:lpstr>
      <vt:lpstr>SAMPLE PROBLEM 15.7 Solution  </vt:lpstr>
      <vt:lpstr>15.4 Using Equilibrium Expressions to Solve  Problems (3)</vt:lpstr>
      <vt:lpstr>15.4 Using Equilibrium Expressions to Solve  Problems (4)</vt:lpstr>
      <vt:lpstr>15.4 Using Equilibrium Expressions to Solve  Problems (5)</vt:lpstr>
      <vt:lpstr>SAMPLE PROBLEM 15.8   </vt:lpstr>
      <vt:lpstr>SAMPLE PROBLEM 15.8 Setup </vt:lpstr>
      <vt:lpstr>SAMPLE PROBLEM 15.8 Solution </vt:lpstr>
      <vt:lpstr>SAMPLE PROBLEM 15.8 Solution, Cont.</vt:lpstr>
      <vt:lpstr>SAMPLE PROBLEM 15.9 Setup  </vt:lpstr>
      <vt:lpstr>SAMPLE PROBLEM 15.9 Solution  </vt:lpstr>
      <vt:lpstr>SAMPLE PROBLEM 15.9 Solution, Cont.  </vt:lpstr>
      <vt:lpstr>SAMPLE PROBLEM 15.9 Solution, Cont.1  </vt:lpstr>
      <vt:lpstr>15.4 Using Equilibrium Expressions to Solve  Problems (6)</vt:lpstr>
      <vt:lpstr>SAMPLE PROBLEM 15.10 Setup </vt:lpstr>
      <vt:lpstr>SAMPLE PROBLEM 15.10 Solution</vt:lpstr>
      <vt:lpstr>SAMPLE PROBLEM 15.10 Solution, Cont.</vt:lpstr>
      <vt:lpstr>15.4 Using Equilibrium Expressions to Solve  Problems (7)</vt:lpstr>
      <vt:lpstr>15.4 Using Equilibrium Expressions to Solve  Problems (8)</vt:lpstr>
      <vt:lpstr>15.4 Using Equilibrium Expressions to Solve  Problems (9)</vt:lpstr>
      <vt:lpstr>SAMPLE PROBLEM 15.11</vt:lpstr>
      <vt:lpstr>SAMPLE PROBLEM 15.11 Setup</vt:lpstr>
      <vt:lpstr>SAMPLE PROBLEM 15.11 Solution </vt:lpstr>
      <vt:lpstr>15.4 Factors That Affect Chemical Equilibrium</vt:lpstr>
      <vt:lpstr>15.5 Factors That Affect Chemical Equilibrium (1)</vt:lpstr>
      <vt:lpstr>15.5 Factors That Affect Chemical Equilibrium (2)</vt:lpstr>
      <vt:lpstr>15.5 Factors That Affect Chemical Equilibrium (3)</vt:lpstr>
      <vt:lpstr>15.5 Factors That Affect Chemical Equilibrium (4)</vt:lpstr>
      <vt:lpstr>SAMPLE PROBLEM 15.12</vt:lpstr>
      <vt:lpstr>SAMPLE PROBLEM 15.12 Strategy</vt:lpstr>
      <vt:lpstr>SAMPLE PROBLEM 15.12 Solution</vt:lpstr>
      <vt:lpstr>15.5 Factors That Affect Chemical Equilibrium (5)</vt:lpstr>
      <vt:lpstr>15.5 Factors That Affect Chemical Equilibrium (6)</vt:lpstr>
      <vt:lpstr>15.5 Factors That Affect Chemical Equilibrium (7)</vt:lpstr>
      <vt:lpstr>SAMPLE PROBLEM 15.13 Strategy</vt:lpstr>
      <vt:lpstr>SAMPLE PROBLEM 15.13 Setup   </vt:lpstr>
      <vt:lpstr>SAMPLE PROBLEM 15.13 Setup  </vt:lpstr>
      <vt:lpstr>15.5 Factors That Affect Chemical Equilibrium (8)</vt:lpstr>
      <vt:lpstr>15.5 Factors That Affect Chemical Equilibrium (9)</vt:lpstr>
      <vt:lpstr>SAMPLE PROBLEM 15.14  </vt:lpstr>
      <vt:lpstr>SAMPLE PROBLEM 15.14 Setup   </vt:lpstr>
      <vt:lpstr>15.5 Factors That Affect Chemical Equilibrium</vt:lpstr>
      <vt:lpstr>15.1 The Concept of Equilibrium (2) - Appendix</vt:lpstr>
      <vt:lpstr>15.2 The Equilibrium Constant (3) - Appendix</vt:lpstr>
      <vt:lpstr>15.5 Factors That Affect Chemical Equilibrium (6) - Appendix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Chemistry</dc:title>
  <dc:creator>Jon</dc:creator>
  <cp:lastModifiedBy>IVT_SYS13</cp:lastModifiedBy>
  <cp:revision>1775</cp:revision>
  <dcterms:created xsi:type="dcterms:W3CDTF">2012-08-06T19:10:39Z</dcterms:created>
  <dcterms:modified xsi:type="dcterms:W3CDTF">2019-02-01T11:55:28Z</dcterms:modified>
</cp:coreProperties>
</file>