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683" r:id="rId3"/>
    <p:sldMasterId id="2147483672" r:id="rId4"/>
    <p:sldMasterId id="2147483674" r:id="rId5"/>
  </p:sldMasterIdLst>
  <p:notesMasterIdLst>
    <p:notesMasterId r:id="rId167"/>
  </p:notesMasterIdLst>
  <p:sldIdLst>
    <p:sldId id="436" r:id="rId6"/>
    <p:sldId id="287" r:id="rId7"/>
    <p:sldId id="289" r:id="rId8"/>
    <p:sldId id="288" r:id="rId9"/>
    <p:sldId id="290" r:id="rId10"/>
    <p:sldId id="291" r:id="rId11"/>
    <p:sldId id="292" r:id="rId12"/>
    <p:sldId id="293" r:id="rId13"/>
    <p:sldId id="294" r:id="rId14"/>
    <p:sldId id="295" r:id="rId15"/>
    <p:sldId id="296" r:id="rId16"/>
    <p:sldId id="298" r:id="rId17"/>
    <p:sldId id="297"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2" r:id="rId51"/>
    <p:sldId id="331" r:id="rId52"/>
    <p:sldId id="333" r:id="rId53"/>
    <p:sldId id="334" r:id="rId54"/>
    <p:sldId id="335" r:id="rId55"/>
    <p:sldId id="336" r:id="rId56"/>
    <p:sldId id="337" r:id="rId57"/>
    <p:sldId id="338" r:id="rId58"/>
    <p:sldId id="339" r:id="rId59"/>
    <p:sldId id="340" r:id="rId60"/>
    <p:sldId id="341" r:id="rId61"/>
    <p:sldId id="342" r:id="rId62"/>
    <p:sldId id="343" r:id="rId63"/>
    <p:sldId id="344" r:id="rId64"/>
    <p:sldId id="345" r:id="rId65"/>
    <p:sldId id="346" r:id="rId66"/>
    <p:sldId id="347" r:id="rId67"/>
    <p:sldId id="348" r:id="rId68"/>
    <p:sldId id="349" r:id="rId69"/>
    <p:sldId id="350" r:id="rId70"/>
    <p:sldId id="351" r:id="rId71"/>
    <p:sldId id="352" r:id="rId72"/>
    <p:sldId id="353" r:id="rId73"/>
    <p:sldId id="354" r:id="rId74"/>
    <p:sldId id="355" r:id="rId75"/>
    <p:sldId id="356" r:id="rId76"/>
    <p:sldId id="357" r:id="rId77"/>
    <p:sldId id="358" r:id="rId78"/>
    <p:sldId id="359" r:id="rId79"/>
    <p:sldId id="360" r:id="rId80"/>
    <p:sldId id="361" r:id="rId81"/>
    <p:sldId id="362" r:id="rId82"/>
    <p:sldId id="363" r:id="rId83"/>
    <p:sldId id="364" r:id="rId84"/>
    <p:sldId id="365" r:id="rId85"/>
    <p:sldId id="366" r:id="rId86"/>
    <p:sldId id="367" r:id="rId87"/>
    <p:sldId id="368" r:id="rId88"/>
    <p:sldId id="369" r:id="rId89"/>
    <p:sldId id="370" r:id="rId90"/>
    <p:sldId id="371" r:id="rId91"/>
    <p:sldId id="372" r:id="rId92"/>
    <p:sldId id="373" r:id="rId93"/>
    <p:sldId id="374" r:id="rId94"/>
    <p:sldId id="375" r:id="rId95"/>
    <p:sldId id="376" r:id="rId96"/>
    <p:sldId id="378" r:id="rId97"/>
    <p:sldId id="377" r:id="rId98"/>
    <p:sldId id="379" r:id="rId99"/>
    <p:sldId id="380" r:id="rId100"/>
    <p:sldId id="381" r:id="rId101"/>
    <p:sldId id="382" r:id="rId102"/>
    <p:sldId id="383" r:id="rId103"/>
    <p:sldId id="384" r:id="rId104"/>
    <p:sldId id="385" r:id="rId105"/>
    <p:sldId id="386" r:id="rId106"/>
    <p:sldId id="387" r:id="rId107"/>
    <p:sldId id="388" r:id="rId108"/>
    <p:sldId id="389" r:id="rId109"/>
    <p:sldId id="390" r:id="rId110"/>
    <p:sldId id="392" r:id="rId111"/>
    <p:sldId id="391" r:id="rId112"/>
    <p:sldId id="393" r:id="rId113"/>
    <p:sldId id="394" r:id="rId114"/>
    <p:sldId id="395" r:id="rId115"/>
    <p:sldId id="396" r:id="rId116"/>
    <p:sldId id="397" r:id="rId117"/>
    <p:sldId id="398" r:id="rId118"/>
    <p:sldId id="399" r:id="rId119"/>
    <p:sldId id="400" r:id="rId120"/>
    <p:sldId id="401" r:id="rId121"/>
    <p:sldId id="402" r:id="rId122"/>
    <p:sldId id="403" r:id="rId123"/>
    <p:sldId id="404" r:id="rId124"/>
    <p:sldId id="405" r:id="rId125"/>
    <p:sldId id="406" r:id="rId126"/>
    <p:sldId id="407" r:id="rId127"/>
    <p:sldId id="408" r:id="rId128"/>
    <p:sldId id="409" r:id="rId129"/>
    <p:sldId id="410" r:id="rId130"/>
    <p:sldId id="411" r:id="rId131"/>
    <p:sldId id="412" r:id="rId132"/>
    <p:sldId id="413" r:id="rId133"/>
    <p:sldId id="414" r:id="rId134"/>
    <p:sldId id="415" r:id="rId135"/>
    <p:sldId id="416" r:id="rId136"/>
    <p:sldId id="417" r:id="rId137"/>
    <p:sldId id="418" r:id="rId138"/>
    <p:sldId id="419" r:id="rId139"/>
    <p:sldId id="420" r:id="rId140"/>
    <p:sldId id="421" r:id="rId141"/>
    <p:sldId id="422" r:id="rId142"/>
    <p:sldId id="423" r:id="rId143"/>
    <p:sldId id="424" r:id="rId144"/>
    <p:sldId id="425" r:id="rId145"/>
    <p:sldId id="426" r:id="rId146"/>
    <p:sldId id="427" r:id="rId147"/>
    <p:sldId id="428" r:id="rId148"/>
    <p:sldId id="429" r:id="rId149"/>
    <p:sldId id="430" r:id="rId150"/>
    <p:sldId id="431" r:id="rId151"/>
    <p:sldId id="432" r:id="rId152"/>
    <p:sldId id="433" r:id="rId153"/>
    <p:sldId id="434" r:id="rId154"/>
    <p:sldId id="435" r:id="rId155"/>
    <p:sldId id="437" r:id="rId156"/>
    <p:sldId id="438" r:id="rId157"/>
    <p:sldId id="439" r:id="rId158"/>
    <p:sldId id="440" r:id="rId159"/>
    <p:sldId id="441" r:id="rId160"/>
    <p:sldId id="442" r:id="rId161"/>
    <p:sldId id="443" r:id="rId162"/>
    <p:sldId id="444" r:id="rId163"/>
    <p:sldId id="445" r:id="rId164"/>
    <p:sldId id="446" r:id="rId165"/>
    <p:sldId id="447" r:id="rId166"/>
  </p:sldIdLst>
  <p:sldSz cx="9144000" cy="6858000" type="screen4x3"/>
  <p:notesSz cx="6858000" cy="9144000"/>
  <p:custDataLst>
    <p:tags r:id="rId16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4"/>
    <a:srgbClr val="E2E3E4"/>
    <a:srgbClr val="ED008C"/>
    <a:srgbClr val="F70082"/>
    <a:srgbClr val="43618E"/>
    <a:srgbClr val="6E7072"/>
    <a:srgbClr val="AD00AD"/>
    <a:srgbClr val="4F74A7"/>
    <a:srgbClr val="FFF6DA"/>
    <a:srgbClr val="F2E8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86347" autoAdjust="0"/>
  </p:normalViewPr>
  <p:slideViewPr>
    <p:cSldViewPr>
      <p:cViewPr varScale="1">
        <p:scale>
          <a:sx n="79" d="100"/>
          <a:sy n="79" d="100"/>
        </p:scale>
        <p:origin x="576" y="78"/>
      </p:cViewPr>
      <p:guideLst>
        <p:guide orient="horz" pos="2160"/>
        <p:guide pos="2880"/>
      </p:guideLst>
    </p:cSldViewPr>
  </p:slideViewPr>
  <p:outlineViewPr>
    <p:cViewPr>
      <p:scale>
        <a:sx n="33" d="100"/>
        <a:sy n="33" d="100"/>
      </p:scale>
      <p:origin x="0" y="-12474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54" Type="http://schemas.openxmlformats.org/officeDocument/2006/relationships/slide" Target="slides/slide149.xml"/><Relationship Id="rId159" Type="http://schemas.openxmlformats.org/officeDocument/2006/relationships/slide" Target="slides/slide154.xml"/><Relationship Id="rId170" Type="http://schemas.openxmlformats.org/officeDocument/2006/relationships/viewProps" Target="view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slide" Target="slides/slide14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160" Type="http://schemas.openxmlformats.org/officeDocument/2006/relationships/slide" Target="slides/slide155.xml"/><Relationship Id="rId165" Type="http://schemas.openxmlformats.org/officeDocument/2006/relationships/slide" Target="slides/slide16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slide" Target="slides/slide150.xml"/><Relationship Id="rId171" Type="http://schemas.openxmlformats.org/officeDocument/2006/relationships/theme" Target="theme/theme1.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61" Type="http://schemas.openxmlformats.org/officeDocument/2006/relationships/slide" Target="slides/slide156.xml"/><Relationship Id="rId166" Type="http://schemas.openxmlformats.org/officeDocument/2006/relationships/slide" Target="slides/slide16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slide" Target="slides/slide138.xml"/><Relationship Id="rId148" Type="http://schemas.openxmlformats.org/officeDocument/2006/relationships/slide" Target="slides/slide143.xml"/><Relationship Id="rId151" Type="http://schemas.openxmlformats.org/officeDocument/2006/relationships/slide" Target="slides/slide146.xml"/><Relationship Id="rId156" Type="http://schemas.openxmlformats.org/officeDocument/2006/relationships/slide" Target="slides/slide151.xml"/><Relationship Id="rId164" Type="http://schemas.openxmlformats.org/officeDocument/2006/relationships/slide" Target="slides/slide159.xml"/><Relationship Id="rId16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72" Type="http://schemas.openxmlformats.org/officeDocument/2006/relationships/tableStyles" Target="tableStyle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2/1/2019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19</a:t>
            </a:fld>
            <a:endParaRPr lang="en-US" dirty="0"/>
          </a:p>
        </p:txBody>
      </p:sp>
    </p:spTree>
    <p:extLst>
      <p:ext uri="{BB962C8B-B14F-4D97-AF65-F5344CB8AC3E}">
        <p14:creationId xmlns:p14="http://schemas.microsoft.com/office/powerpoint/2010/main" val="1024506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135</a:t>
            </a:fld>
            <a:endParaRPr lang="en-US" dirty="0"/>
          </a:p>
        </p:txBody>
      </p:sp>
    </p:spTree>
    <p:extLst>
      <p:ext uri="{BB962C8B-B14F-4D97-AF65-F5344CB8AC3E}">
        <p14:creationId xmlns:p14="http://schemas.microsoft.com/office/powerpoint/2010/main" val="273453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143</a:t>
            </a:fld>
            <a:endParaRPr lang="en-US" dirty="0"/>
          </a:p>
        </p:txBody>
      </p:sp>
    </p:spTree>
    <p:extLst>
      <p:ext uri="{BB962C8B-B14F-4D97-AF65-F5344CB8AC3E}">
        <p14:creationId xmlns:p14="http://schemas.microsoft.com/office/powerpoint/2010/main" val="760119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152</a:t>
            </a:fld>
            <a:endParaRPr lang="en-US" dirty="0"/>
          </a:p>
        </p:txBody>
      </p:sp>
    </p:spTree>
    <p:extLst>
      <p:ext uri="{BB962C8B-B14F-4D97-AF65-F5344CB8AC3E}">
        <p14:creationId xmlns:p14="http://schemas.microsoft.com/office/powerpoint/2010/main" val="3385113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21</a:t>
            </a:fld>
            <a:endParaRPr lang="en-US" dirty="0"/>
          </a:p>
        </p:txBody>
      </p:sp>
    </p:spTree>
    <p:extLst>
      <p:ext uri="{BB962C8B-B14F-4D97-AF65-F5344CB8AC3E}">
        <p14:creationId xmlns:p14="http://schemas.microsoft.com/office/powerpoint/2010/main" val="1934581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73</a:t>
            </a:fld>
            <a:endParaRPr lang="en-US" dirty="0"/>
          </a:p>
        </p:txBody>
      </p:sp>
    </p:spTree>
    <p:extLst>
      <p:ext uri="{BB962C8B-B14F-4D97-AF65-F5344CB8AC3E}">
        <p14:creationId xmlns:p14="http://schemas.microsoft.com/office/powerpoint/2010/main" val="546800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74</a:t>
            </a:fld>
            <a:endParaRPr lang="en-US" dirty="0"/>
          </a:p>
        </p:txBody>
      </p:sp>
    </p:spTree>
    <p:extLst>
      <p:ext uri="{BB962C8B-B14F-4D97-AF65-F5344CB8AC3E}">
        <p14:creationId xmlns:p14="http://schemas.microsoft.com/office/powerpoint/2010/main" val="1647701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76</a:t>
            </a:fld>
            <a:endParaRPr lang="en-US" dirty="0"/>
          </a:p>
        </p:txBody>
      </p:sp>
    </p:spTree>
    <p:extLst>
      <p:ext uri="{BB962C8B-B14F-4D97-AF65-F5344CB8AC3E}">
        <p14:creationId xmlns:p14="http://schemas.microsoft.com/office/powerpoint/2010/main" val="1528575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1528575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1528575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87</a:t>
            </a:fld>
            <a:endParaRPr lang="en-US" dirty="0"/>
          </a:p>
        </p:txBody>
      </p:sp>
    </p:spTree>
    <p:extLst>
      <p:ext uri="{BB962C8B-B14F-4D97-AF65-F5344CB8AC3E}">
        <p14:creationId xmlns:p14="http://schemas.microsoft.com/office/powerpoint/2010/main" val="13048562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96</a:t>
            </a:fld>
            <a:endParaRPr lang="en-US" dirty="0"/>
          </a:p>
        </p:txBody>
      </p:sp>
    </p:spTree>
    <p:extLst>
      <p:ext uri="{BB962C8B-B14F-4D97-AF65-F5344CB8AC3E}">
        <p14:creationId xmlns:p14="http://schemas.microsoft.com/office/powerpoint/2010/main" val="3906352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xposition">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991600" cy="4572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0" y="9906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22" name="Content Placeholder 21"/>
          <p:cNvSpPr>
            <a:spLocks noGrp="1"/>
          </p:cNvSpPr>
          <p:nvPr>
            <p:ph sz="quarter" idx="24"/>
          </p:nvPr>
        </p:nvSpPr>
        <p:spPr>
          <a:xfrm>
            <a:off x="0" y="1866900"/>
            <a:ext cx="6781800" cy="1066800"/>
          </a:xfrm>
          <a:prstGeom prst="rect">
            <a:avLst/>
          </a:prstGeom>
        </p:spPr>
        <p:txBody>
          <a:bodyPr/>
          <a:lstStyle>
            <a:lvl1pPr marL="0" indent="0">
              <a:buNone/>
              <a:defRPr sz="2800">
                <a:solidFill>
                  <a:schemeClr val="tx1"/>
                </a:solidFill>
                <a:latin typeface="Calibri" panose="020F0502020204030204" pitchFamily="34" charset="0"/>
              </a:defRPr>
            </a:lvl1pPr>
          </a:lstStyle>
          <a:p>
            <a:pPr lvl="0"/>
            <a:r>
              <a:rPr lang="en-US" dirty="0"/>
              <a:t>Edit Master text styles</a:t>
            </a:r>
          </a:p>
        </p:txBody>
      </p:sp>
      <p:sp>
        <p:nvSpPr>
          <p:cNvPr id="6" name="TextBox 5"/>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4" name="Content Placeholder 3"/>
          <p:cNvSpPr>
            <a:spLocks noGrp="1"/>
          </p:cNvSpPr>
          <p:nvPr>
            <p:ph sz="quarter" idx="25"/>
          </p:nvPr>
        </p:nvSpPr>
        <p:spPr>
          <a:xfrm>
            <a:off x="152400" y="3276600"/>
            <a:ext cx="2971800" cy="838200"/>
          </a:xfrm>
          <a:prstGeom prst="rect">
            <a:avLst/>
          </a:prstGeom>
          <a:solidFill>
            <a:srgbClr val="FFF6DA"/>
          </a:solidFill>
        </p:spPr>
        <p:txBody>
          <a:bodyPr/>
          <a:lstStyle>
            <a:lvl1pPr marL="0" indent="0">
              <a:buNone/>
              <a:defRPr/>
            </a:lvl1pPr>
          </a:lstStyle>
          <a:p>
            <a:pPr lvl="0"/>
            <a:r>
              <a:rPr lang="en-US" dirty="0"/>
              <a:t>Edit Master text</a:t>
            </a:r>
          </a:p>
        </p:txBody>
      </p:sp>
      <p:sp>
        <p:nvSpPr>
          <p:cNvPr id="8" name="TextBox 7"/>
          <p:cNvSpPr txBox="1"/>
          <p:nvPr userDrawn="1"/>
        </p:nvSpPr>
        <p:spPr>
          <a:xfrm>
            <a:off x="993648" y="6580496"/>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673140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Exposition">
    <p:spTree>
      <p:nvGrpSpPr>
        <p:cNvPr id="1" name=""/>
        <p:cNvGrpSpPr/>
        <p:nvPr/>
      </p:nvGrpSpPr>
      <p:grpSpPr>
        <a:xfrm>
          <a:off x="0" y="0"/>
          <a:ext cx="0" cy="0"/>
          <a:chOff x="0" y="0"/>
          <a:chExt cx="0" cy="0"/>
        </a:xfrm>
      </p:grpSpPr>
      <p:sp>
        <p:nvSpPr>
          <p:cNvPr id="2" name="Title 1"/>
          <p:cNvSpPr>
            <a:spLocks noGrp="1"/>
          </p:cNvSpPr>
          <p:nvPr>
            <p:ph type="title"/>
          </p:nvPr>
        </p:nvSpPr>
        <p:spPr>
          <a:xfrm>
            <a:off x="4191000" y="1066800"/>
            <a:ext cx="28956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22" name="Content Placeholder 21"/>
          <p:cNvSpPr>
            <a:spLocks noGrp="1"/>
          </p:cNvSpPr>
          <p:nvPr>
            <p:ph sz="quarter" idx="24"/>
          </p:nvPr>
        </p:nvSpPr>
        <p:spPr>
          <a:xfrm>
            <a:off x="304800" y="2667000"/>
            <a:ext cx="6781800" cy="1066800"/>
          </a:xfrm>
          <a:prstGeom prst="rect">
            <a:avLst/>
          </a:prstGeom>
        </p:spPr>
        <p:txBody>
          <a:bodyPr/>
          <a:lstStyle>
            <a:lvl1pPr marL="0" indent="0">
              <a:buNone/>
              <a:defRPr sz="2800">
                <a:solidFill>
                  <a:schemeClr val="tx1"/>
                </a:solidFill>
                <a:latin typeface="Calibri" panose="020F0502020204030204" pitchFamily="34" charset="0"/>
              </a:defRPr>
            </a:lvl1pPr>
          </a:lstStyle>
          <a:p>
            <a:pPr lvl="0"/>
            <a:r>
              <a:rPr lang="en-US" dirty="0"/>
              <a:t>Edit Master text styles</a:t>
            </a:r>
          </a:p>
        </p:txBody>
      </p:sp>
      <p:sp>
        <p:nvSpPr>
          <p:cNvPr id="8" name="TextBox 7"/>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9" name="Content Placeholder 3"/>
          <p:cNvSpPr>
            <a:spLocks noGrp="1"/>
          </p:cNvSpPr>
          <p:nvPr>
            <p:ph sz="quarter" idx="25"/>
          </p:nvPr>
        </p:nvSpPr>
        <p:spPr>
          <a:xfrm>
            <a:off x="801624" y="4114800"/>
            <a:ext cx="2971800" cy="838200"/>
          </a:xfrm>
          <a:prstGeom prst="rect">
            <a:avLst/>
          </a:prstGeom>
          <a:solidFill>
            <a:srgbClr val="FFF6DA"/>
          </a:solidFill>
        </p:spPr>
        <p:txBody>
          <a:bodyPr/>
          <a:lstStyle>
            <a:lvl1pPr marL="0" indent="0">
              <a:buNone/>
              <a:defRPr/>
            </a:lvl1pPr>
          </a:lstStyle>
          <a:p>
            <a:pPr lvl="0"/>
            <a:r>
              <a:rPr lang="en-US" dirty="0"/>
              <a:t>Edit Master text</a:t>
            </a:r>
          </a:p>
        </p:txBody>
      </p:sp>
      <p:sp>
        <p:nvSpPr>
          <p:cNvPr id="10" name="Content Placeholder 3"/>
          <p:cNvSpPr>
            <a:spLocks noGrp="1"/>
          </p:cNvSpPr>
          <p:nvPr>
            <p:ph sz="quarter" idx="26"/>
          </p:nvPr>
        </p:nvSpPr>
        <p:spPr>
          <a:xfrm>
            <a:off x="954024" y="5257800"/>
            <a:ext cx="2971800" cy="838200"/>
          </a:xfrm>
          <a:prstGeom prst="rect">
            <a:avLst/>
          </a:prstGeom>
          <a:solidFill>
            <a:srgbClr val="FFF6DA"/>
          </a:solidFill>
        </p:spPr>
        <p:txBody>
          <a:bodyPr/>
          <a:lstStyle>
            <a:lvl1pPr marL="0" indent="0">
              <a:buNone/>
              <a:defRPr/>
            </a:lvl1pPr>
          </a:lstStyle>
          <a:p>
            <a:pPr lvl="0"/>
            <a:r>
              <a:rPr lang="en-US" dirty="0"/>
              <a:t>Edit Master text</a:t>
            </a:r>
          </a:p>
        </p:txBody>
      </p:sp>
      <p:sp>
        <p:nvSpPr>
          <p:cNvPr id="12" name="TextBox 11"/>
          <p:cNvSpPr txBox="1"/>
          <p:nvPr userDrawn="1"/>
        </p:nvSpPr>
        <p:spPr>
          <a:xfrm>
            <a:off x="917448" y="6580496"/>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23539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Exposition">
    <p:spTree>
      <p:nvGrpSpPr>
        <p:cNvPr id="1" name=""/>
        <p:cNvGrpSpPr/>
        <p:nvPr/>
      </p:nvGrpSpPr>
      <p:grpSpPr>
        <a:xfrm>
          <a:off x="0" y="0"/>
          <a:ext cx="0" cy="0"/>
          <a:chOff x="0" y="0"/>
          <a:chExt cx="0" cy="0"/>
        </a:xfrm>
      </p:grpSpPr>
      <p:sp>
        <p:nvSpPr>
          <p:cNvPr id="2" name="Title 1"/>
          <p:cNvSpPr>
            <a:spLocks noGrp="1"/>
          </p:cNvSpPr>
          <p:nvPr>
            <p:ph type="title"/>
          </p:nvPr>
        </p:nvSpPr>
        <p:spPr>
          <a:xfrm>
            <a:off x="4191000" y="1066800"/>
            <a:ext cx="28956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22" name="Content Placeholder 21"/>
          <p:cNvSpPr>
            <a:spLocks noGrp="1"/>
          </p:cNvSpPr>
          <p:nvPr>
            <p:ph sz="quarter" idx="24"/>
          </p:nvPr>
        </p:nvSpPr>
        <p:spPr>
          <a:xfrm>
            <a:off x="304800" y="2667000"/>
            <a:ext cx="6781800" cy="1066800"/>
          </a:xfrm>
          <a:prstGeom prst="rect">
            <a:avLst/>
          </a:prstGeom>
        </p:spPr>
        <p:txBody>
          <a:bodyPr/>
          <a:lstStyle>
            <a:lvl1pPr marL="0" indent="0">
              <a:buNone/>
              <a:defRPr sz="2800">
                <a:solidFill>
                  <a:schemeClr val="tx1"/>
                </a:solidFill>
                <a:latin typeface="Calibri" panose="020F0502020204030204" pitchFamily="34" charset="0"/>
              </a:defRPr>
            </a:lvl1pPr>
          </a:lstStyle>
          <a:p>
            <a:pPr lvl="0"/>
            <a:r>
              <a:rPr lang="en-US" dirty="0"/>
              <a:t>Edit Master text styles</a:t>
            </a:r>
          </a:p>
        </p:txBody>
      </p:sp>
      <p:sp>
        <p:nvSpPr>
          <p:cNvPr id="8" name="TextBox 7"/>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9" name="Content Placeholder 3"/>
          <p:cNvSpPr>
            <a:spLocks noGrp="1"/>
          </p:cNvSpPr>
          <p:nvPr>
            <p:ph sz="quarter" idx="25"/>
          </p:nvPr>
        </p:nvSpPr>
        <p:spPr>
          <a:xfrm>
            <a:off x="801624" y="4114800"/>
            <a:ext cx="2971800" cy="838200"/>
          </a:xfrm>
          <a:prstGeom prst="rect">
            <a:avLst/>
          </a:prstGeom>
          <a:solidFill>
            <a:srgbClr val="FFF6DA"/>
          </a:solidFill>
        </p:spPr>
        <p:txBody>
          <a:bodyPr/>
          <a:lstStyle>
            <a:lvl1pPr marL="0" indent="0">
              <a:buNone/>
              <a:defRPr/>
            </a:lvl1pPr>
          </a:lstStyle>
          <a:p>
            <a:pPr lvl="0"/>
            <a:r>
              <a:rPr lang="en-US" dirty="0"/>
              <a:t>Edit Master text</a:t>
            </a:r>
          </a:p>
        </p:txBody>
      </p:sp>
      <p:sp>
        <p:nvSpPr>
          <p:cNvPr id="10" name="Content Placeholder 3"/>
          <p:cNvSpPr>
            <a:spLocks noGrp="1"/>
          </p:cNvSpPr>
          <p:nvPr>
            <p:ph sz="quarter" idx="26"/>
          </p:nvPr>
        </p:nvSpPr>
        <p:spPr>
          <a:xfrm>
            <a:off x="954024" y="5257800"/>
            <a:ext cx="2971800" cy="838200"/>
          </a:xfrm>
          <a:prstGeom prst="rect">
            <a:avLst/>
          </a:prstGeom>
          <a:solidFill>
            <a:srgbClr val="FFF6DA"/>
          </a:solidFill>
        </p:spPr>
        <p:txBody>
          <a:bodyPr/>
          <a:lstStyle>
            <a:lvl1pPr marL="0" indent="0">
              <a:buNone/>
              <a:defRPr/>
            </a:lvl1pPr>
          </a:lstStyle>
          <a:p>
            <a:pPr lvl="0"/>
            <a:r>
              <a:rPr lang="en-US" dirty="0"/>
              <a:t>Edit Master text</a:t>
            </a:r>
          </a:p>
        </p:txBody>
      </p:sp>
      <p:sp>
        <p:nvSpPr>
          <p:cNvPr id="12" name="TextBox 11"/>
          <p:cNvSpPr txBox="1"/>
          <p:nvPr userDrawn="1"/>
        </p:nvSpPr>
        <p:spPr>
          <a:xfrm>
            <a:off x="917448" y="6580496"/>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4" name="Content Placeholder 3"/>
          <p:cNvSpPr>
            <a:spLocks noGrp="1"/>
          </p:cNvSpPr>
          <p:nvPr>
            <p:ph sz="quarter" idx="27"/>
          </p:nvPr>
        </p:nvSpPr>
        <p:spPr>
          <a:xfrm>
            <a:off x="1143000" y="1066800"/>
            <a:ext cx="2630488" cy="457200"/>
          </a:xfrm>
          <a:prstGeom prst="rect">
            <a:avLst/>
          </a:prstGeom>
        </p:spPr>
        <p:txBody>
          <a:bodyPr/>
          <a:lstStyle>
            <a:lvl1pPr marL="0" indent="0">
              <a:buNone/>
              <a:defRPr/>
            </a:lvl1pPr>
          </a:lstStyle>
          <a:p>
            <a:pPr lvl="0"/>
            <a:r>
              <a:rPr lang="en-US" dirty="0"/>
              <a:t>Edit Master</a:t>
            </a:r>
          </a:p>
        </p:txBody>
      </p:sp>
      <p:sp>
        <p:nvSpPr>
          <p:cNvPr id="6" name="Content Placeholder 5"/>
          <p:cNvSpPr>
            <a:spLocks noGrp="1"/>
          </p:cNvSpPr>
          <p:nvPr>
            <p:ph sz="quarter" idx="28"/>
          </p:nvPr>
        </p:nvSpPr>
        <p:spPr>
          <a:xfrm>
            <a:off x="4419600" y="3962400"/>
            <a:ext cx="3429000" cy="838200"/>
          </a:xfrm>
          <a:prstGeom prst="rect">
            <a:avLst/>
          </a:prstGeom>
        </p:spPr>
        <p:txBody>
          <a:bodyPr/>
          <a:lstStyle>
            <a:lvl1pPr marL="0" indent="0">
              <a:buNone/>
              <a:defRPr/>
            </a:lvl1pPr>
          </a:lstStyle>
          <a:p>
            <a:pPr lvl="0"/>
            <a:r>
              <a:rPr lang="en-US" dirty="0"/>
              <a:t>Edit Master text</a:t>
            </a:r>
          </a:p>
        </p:txBody>
      </p:sp>
      <p:sp>
        <p:nvSpPr>
          <p:cNvPr id="13" name="Content Placeholder 12"/>
          <p:cNvSpPr>
            <a:spLocks noGrp="1"/>
          </p:cNvSpPr>
          <p:nvPr>
            <p:ph sz="quarter" idx="29"/>
          </p:nvPr>
        </p:nvSpPr>
        <p:spPr>
          <a:xfrm>
            <a:off x="3962400" y="4928548"/>
            <a:ext cx="3505200" cy="762000"/>
          </a:xfrm>
          <a:prstGeom prst="rect">
            <a:avLst/>
          </a:prstGeom>
        </p:spPr>
        <p:txBody>
          <a:bodyPr/>
          <a:lstStyle>
            <a:lvl1pPr marL="0" indent="0">
              <a:buNone/>
              <a:defRPr/>
            </a:lvl1pPr>
          </a:lstStyle>
          <a:p>
            <a:pPr lvl="0"/>
            <a:r>
              <a:rPr lang="en-US" dirty="0"/>
              <a:t>Edit Master text</a:t>
            </a:r>
          </a:p>
        </p:txBody>
      </p:sp>
      <p:sp>
        <p:nvSpPr>
          <p:cNvPr id="15" name="Content Placeholder 14"/>
          <p:cNvSpPr>
            <a:spLocks noGrp="1"/>
          </p:cNvSpPr>
          <p:nvPr>
            <p:ph sz="quarter" idx="30"/>
          </p:nvPr>
        </p:nvSpPr>
        <p:spPr>
          <a:xfrm>
            <a:off x="4038600" y="5777860"/>
            <a:ext cx="3581400" cy="750888"/>
          </a:xfrm>
          <a:prstGeom prst="rect">
            <a:avLst/>
          </a:prstGeom>
        </p:spPr>
        <p:txBody>
          <a:bodyPr/>
          <a:lstStyle>
            <a:lvl1pPr marL="0" indent="0">
              <a:buNone/>
              <a:defRPr/>
            </a:lvl1pPr>
          </a:lstStyle>
          <a:p>
            <a:pPr lvl="0"/>
            <a:r>
              <a:rPr lang="en-US" dirty="0"/>
              <a:t>Edit Master text</a:t>
            </a:r>
          </a:p>
        </p:txBody>
      </p:sp>
    </p:spTree>
    <p:extLst>
      <p:ext uri="{BB962C8B-B14F-4D97-AF65-F5344CB8AC3E}">
        <p14:creationId xmlns:p14="http://schemas.microsoft.com/office/powerpoint/2010/main" val="30074026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Exposition">
    <p:spTree>
      <p:nvGrpSpPr>
        <p:cNvPr id="1" name=""/>
        <p:cNvGrpSpPr/>
        <p:nvPr/>
      </p:nvGrpSpPr>
      <p:grpSpPr>
        <a:xfrm>
          <a:off x="0" y="0"/>
          <a:ext cx="0" cy="0"/>
          <a:chOff x="0" y="0"/>
          <a:chExt cx="0" cy="0"/>
        </a:xfrm>
      </p:grpSpPr>
      <p:sp>
        <p:nvSpPr>
          <p:cNvPr id="2" name="Title 1"/>
          <p:cNvSpPr>
            <a:spLocks noGrp="1"/>
          </p:cNvSpPr>
          <p:nvPr>
            <p:ph type="title"/>
          </p:nvPr>
        </p:nvSpPr>
        <p:spPr>
          <a:xfrm>
            <a:off x="4191000" y="1066800"/>
            <a:ext cx="28956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22" name="Content Placeholder 21"/>
          <p:cNvSpPr>
            <a:spLocks noGrp="1"/>
          </p:cNvSpPr>
          <p:nvPr>
            <p:ph sz="quarter" idx="24"/>
          </p:nvPr>
        </p:nvSpPr>
        <p:spPr>
          <a:xfrm>
            <a:off x="304800" y="2667000"/>
            <a:ext cx="6781800" cy="1066800"/>
          </a:xfrm>
          <a:prstGeom prst="rect">
            <a:avLst/>
          </a:prstGeom>
        </p:spPr>
        <p:txBody>
          <a:bodyPr/>
          <a:lstStyle>
            <a:lvl1pPr marL="0" indent="0">
              <a:buNone/>
              <a:defRPr sz="2800">
                <a:solidFill>
                  <a:schemeClr val="tx1"/>
                </a:solidFill>
                <a:latin typeface="Calibri" panose="020F0502020204030204" pitchFamily="34" charset="0"/>
              </a:defRPr>
            </a:lvl1pPr>
          </a:lstStyle>
          <a:p>
            <a:pPr lvl="0"/>
            <a:r>
              <a:rPr lang="en-US" dirty="0"/>
              <a:t>Edit Master text styles</a:t>
            </a:r>
          </a:p>
        </p:txBody>
      </p:sp>
      <p:sp>
        <p:nvSpPr>
          <p:cNvPr id="4" name="Content Placeholder 3"/>
          <p:cNvSpPr>
            <a:spLocks noGrp="1"/>
          </p:cNvSpPr>
          <p:nvPr>
            <p:ph sz="quarter" idx="25"/>
          </p:nvPr>
        </p:nvSpPr>
        <p:spPr>
          <a:xfrm>
            <a:off x="304800" y="3886200"/>
            <a:ext cx="8534400" cy="1371600"/>
          </a:xfrm>
          <a:prstGeom prst="rect">
            <a:avLst/>
          </a:prstGeom>
        </p:spPr>
        <p:txBody>
          <a:bodyPr/>
          <a:lstStyle>
            <a:lvl1pPr marL="0" indent="0">
              <a:buNone/>
              <a:defRPr sz="2800"/>
            </a:lvl1pPr>
          </a:lstStyle>
          <a:p>
            <a:pPr lvl="0"/>
            <a:r>
              <a:rPr lang="en-US" dirty="0"/>
              <a:t>Edit Master text styles</a:t>
            </a:r>
          </a:p>
        </p:txBody>
      </p:sp>
      <p:sp>
        <p:nvSpPr>
          <p:cNvPr id="7" name="TextBox 6"/>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8" name="TextBox 7"/>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9837578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Exposition">
    <p:spTree>
      <p:nvGrpSpPr>
        <p:cNvPr id="1" name=""/>
        <p:cNvGrpSpPr/>
        <p:nvPr/>
      </p:nvGrpSpPr>
      <p:grpSpPr>
        <a:xfrm>
          <a:off x="0" y="0"/>
          <a:ext cx="0" cy="0"/>
          <a:chOff x="0" y="0"/>
          <a:chExt cx="0" cy="0"/>
        </a:xfrm>
      </p:grpSpPr>
      <p:sp>
        <p:nvSpPr>
          <p:cNvPr id="2" name="Title 1"/>
          <p:cNvSpPr>
            <a:spLocks noGrp="1"/>
          </p:cNvSpPr>
          <p:nvPr>
            <p:ph type="title"/>
          </p:nvPr>
        </p:nvSpPr>
        <p:spPr>
          <a:xfrm>
            <a:off x="4191000" y="1066800"/>
            <a:ext cx="28956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22" name="Content Placeholder 21"/>
          <p:cNvSpPr>
            <a:spLocks noGrp="1"/>
          </p:cNvSpPr>
          <p:nvPr>
            <p:ph sz="quarter" idx="24"/>
          </p:nvPr>
        </p:nvSpPr>
        <p:spPr>
          <a:xfrm>
            <a:off x="304800" y="2667000"/>
            <a:ext cx="6781800" cy="1066800"/>
          </a:xfrm>
          <a:prstGeom prst="rect">
            <a:avLst/>
          </a:prstGeom>
        </p:spPr>
        <p:txBody>
          <a:bodyPr/>
          <a:lstStyle>
            <a:lvl1pPr marL="0" indent="0">
              <a:buNone/>
              <a:defRPr sz="2800">
                <a:solidFill>
                  <a:schemeClr val="tx1"/>
                </a:solidFill>
                <a:latin typeface="Calibri" panose="020F0502020204030204" pitchFamily="34" charset="0"/>
              </a:defRPr>
            </a:lvl1pPr>
          </a:lstStyle>
          <a:p>
            <a:pPr lvl="0"/>
            <a:r>
              <a:rPr lang="en-US" dirty="0"/>
              <a:t>Edit Master text styles</a:t>
            </a:r>
          </a:p>
        </p:txBody>
      </p:sp>
      <p:sp>
        <p:nvSpPr>
          <p:cNvPr id="5" name="Table Placeholder 4"/>
          <p:cNvSpPr>
            <a:spLocks noGrp="1"/>
          </p:cNvSpPr>
          <p:nvPr>
            <p:ph type="tbl" sz="quarter" idx="25"/>
          </p:nvPr>
        </p:nvSpPr>
        <p:spPr>
          <a:xfrm>
            <a:off x="304800" y="3810000"/>
            <a:ext cx="7086600" cy="1600200"/>
          </a:xfrm>
          <a:prstGeom prst="rect">
            <a:avLst/>
          </a:prstGeom>
        </p:spPr>
        <p:txBody>
          <a:bodyPr/>
          <a:lstStyle/>
          <a:p>
            <a:endParaRPr lang="en-US" dirty="0"/>
          </a:p>
        </p:txBody>
      </p:sp>
      <p:sp>
        <p:nvSpPr>
          <p:cNvPr id="7" name="TextBox 6"/>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8" name="TextBox 7"/>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255045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4191000" y="1066800"/>
            <a:ext cx="28956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22" name="Content Placeholder 21"/>
          <p:cNvSpPr>
            <a:spLocks noGrp="1"/>
          </p:cNvSpPr>
          <p:nvPr>
            <p:ph sz="quarter" idx="24"/>
          </p:nvPr>
        </p:nvSpPr>
        <p:spPr>
          <a:xfrm>
            <a:off x="304800" y="2667000"/>
            <a:ext cx="6781800" cy="1066800"/>
          </a:xfrm>
          <a:prstGeom prst="rect">
            <a:avLst/>
          </a:prstGeom>
        </p:spPr>
        <p:txBody>
          <a:bodyPr/>
          <a:lstStyle>
            <a:lvl1pPr marL="0" indent="0">
              <a:buNone/>
              <a:defRPr sz="2800">
                <a:solidFill>
                  <a:schemeClr val="tx1"/>
                </a:solidFill>
                <a:latin typeface="Calibri" panose="020F0502020204030204" pitchFamily="34" charset="0"/>
              </a:defRPr>
            </a:lvl1pPr>
          </a:lstStyle>
          <a:p>
            <a:pPr lvl="0"/>
            <a:r>
              <a:rPr lang="en-US" dirty="0"/>
              <a:t>Edit Master text styles</a:t>
            </a:r>
          </a:p>
        </p:txBody>
      </p:sp>
      <p:sp>
        <p:nvSpPr>
          <p:cNvPr id="10" name="Table Placeholder 9"/>
          <p:cNvSpPr>
            <a:spLocks noGrp="1"/>
          </p:cNvSpPr>
          <p:nvPr>
            <p:ph type="tbl" sz="quarter" idx="25"/>
          </p:nvPr>
        </p:nvSpPr>
        <p:spPr>
          <a:xfrm>
            <a:off x="457200" y="4038600"/>
            <a:ext cx="7848600" cy="2209800"/>
          </a:xfrm>
          <a:prstGeom prst="rect">
            <a:avLst/>
          </a:prstGeom>
        </p:spPr>
        <p:txBody>
          <a:bodyPr/>
          <a:lstStyle/>
          <a:p>
            <a:endParaRPr lang="en-US" dirty="0"/>
          </a:p>
        </p:txBody>
      </p:sp>
      <p:sp>
        <p:nvSpPr>
          <p:cNvPr id="23" name="TextBox 22"/>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24" name="TextBox 23"/>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36427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Exposition">
    <p:spTree>
      <p:nvGrpSpPr>
        <p:cNvPr id="1" name=""/>
        <p:cNvGrpSpPr/>
        <p:nvPr/>
      </p:nvGrpSpPr>
      <p:grpSpPr>
        <a:xfrm>
          <a:off x="0" y="0"/>
          <a:ext cx="0" cy="0"/>
          <a:chOff x="0" y="0"/>
          <a:chExt cx="0" cy="0"/>
        </a:xfrm>
      </p:grpSpPr>
      <p:sp>
        <p:nvSpPr>
          <p:cNvPr id="2" name="Title 1"/>
          <p:cNvSpPr>
            <a:spLocks noGrp="1"/>
          </p:cNvSpPr>
          <p:nvPr>
            <p:ph type="title"/>
          </p:nvPr>
        </p:nvSpPr>
        <p:spPr>
          <a:xfrm>
            <a:off x="1905000" y="0"/>
            <a:ext cx="72390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Content Placeholder 5"/>
          <p:cNvSpPr>
            <a:spLocks noGrp="1"/>
          </p:cNvSpPr>
          <p:nvPr>
            <p:ph sz="quarter" idx="24"/>
          </p:nvPr>
        </p:nvSpPr>
        <p:spPr>
          <a:xfrm>
            <a:off x="304800" y="2667000"/>
            <a:ext cx="6858000" cy="91440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800">
                <a:latin typeface="Calibri" panose="020F0502020204030204"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Edit Master text styles</a:t>
            </a:r>
          </a:p>
          <a:p>
            <a:pPr lvl="0"/>
            <a:endParaRPr lang="en-US" dirty="0"/>
          </a:p>
        </p:txBody>
      </p:sp>
      <p:sp>
        <p:nvSpPr>
          <p:cNvPr id="23" name="Table Placeholder 22"/>
          <p:cNvSpPr>
            <a:spLocks noGrp="1"/>
          </p:cNvSpPr>
          <p:nvPr>
            <p:ph type="tbl" sz="quarter" idx="25"/>
          </p:nvPr>
        </p:nvSpPr>
        <p:spPr>
          <a:xfrm>
            <a:off x="381000" y="3962400"/>
            <a:ext cx="4572000" cy="1676400"/>
          </a:xfrm>
          <a:prstGeom prst="rect">
            <a:avLst/>
          </a:prstGeom>
        </p:spPr>
        <p:txBody>
          <a:bodyPr/>
          <a:lstStyle/>
          <a:p>
            <a:endParaRPr lang="en-US" dirty="0"/>
          </a:p>
        </p:txBody>
      </p:sp>
      <p:sp>
        <p:nvSpPr>
          <p:cNvPr id="8" name="TextBox 7"/>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4" name="Content Placeholder 3"/>
          <p:cNvSpPr>
            <a:spLocks noGrp="1"/>
          </p:cNvSpPr>
          <p:nvPr>
            <p:ph sz="quarter" idx="26"/>
          </p:nvPr>
        </p:nvSpPr>
        <p:spPr>
          <a:xfrm>
            <a:off x="5524500" y="3761509"/>
            <a:ext cx="1790700" cy="443345"/>
          </a:xfrm>
          <a:prstGeom prst="rect">
            <a:avLst/>
          </a:prstGeom>
        </p:spPr>
        <p:txBody>
          <a:bodyPr/>
          <a:lstStyle>
            <a:lvl1pPr marL="0" indent="0">
              <a:buNone/>
              <a:defRPr sz="1800">
                <a:latin typeface="Cambria" panose="02040503050406030204" pitchFamily="18" charset="0"/>
              </a:defRPr>
            </a:lvl1pPr>
          </a:lstStyle>
          <a:p>
            <a:pPr lvl="0"/>
            <a:r>
              <a:rPr lang="en-US" dirty="0"/>
              <a:t>Edit Master text </a:t>
            </a:r>
          </a:p>
        </p:txBody>
      </p:sp>
      <p:sp>
        <p:nvSpPr>
          <p:cNvPr id="9" name="Content Placeholder 8"/>
          <p:cNvSpPr>
            <a:spLocks noGrp="1"/>
          </p:cNvSpPr>
          <p:nvPr>
            <p:ph sz="quarter" idx="27"/>
          </p:nvPr>
        </p:nvSpPr>
        <p:spPr>
          <a:xfrm>
            <a:off x="7596372" y="3886200"/>
            <a:ext cx="1277484" cy="381000"/>
          </a:xfrm>
          <a:prstGeom prst="rect">
            <a:avLst/>
          </a:prstGeom>
        </p:spPr>
        <p:txBody>
          <a:bodyPr/>
          <a:lstStyle>
            <a:lvl1pPr marL="0" indent="0">
              <a:buNone/>
              <a:defRPr sz="1800">
                <a:latin typeface="Cambria" panose="02040503050406030204" pitchFamily="18" charset="0"/>
              </a:defRPr>
            </a:lvl1pPr>
          </a:lstStyle>
          <a:p>
            <a:pPr lvl="0"/>
            <a:r>
              <a:rPr lang="en-US" dirty="0"/>
              <a:t>Edit</a:t>
            </a:r>
          </a:p>
        </p:txBody>
      </p:sp>
      <p:sp>
        <p:nvSpPr>
          <p:cNvPr id="10" name="TextBox 9"/>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726495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Exposition">
    <p:spTree>
      <p:nvGrpSpPr>
        <p:cNvPr id="1" name=""/>
        <p:cNvGrpSpPr/>
        <p:nvPr/>
      </p:nvGrpSpPr>
      <p:grpSpPr>
        <a:xfrm>
          <a:off x="0" y="0"/>
          <a:ext cx="0" cy="0"/>
          <a:chOff x="0" y="0"/>
          <a:chExt cx="0" cy="0"/>
        </a:xfrm>
      </p:grpSpPr>
      <p:sp>
        <p:nvSpPr>
          <p:cNvPr id="2" name="Title 1"/>
          <p:cNvSpPr>
            <a:spLocks noGrp="1"/>
          </p:cNvSpPr>
          <p:nvPr>
            <p:ph type="title"/>
          </p:nvPr>
        </p:nvSpPr>
        <p:spPr>
          <a:xfrm>
            <a:off x="1905000" y="0"/>
            <a:ext cx="72390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Content Placeholder 5"/>
          <p:cNvSpPr>
            <a:spLocks noGrp="1"/>
          </p:cNvSpPr>
          <p:nvPr>
            <p:ph sz="quarter" idx="24"/>
          </p:nvPr>
        </p:nvSpPr>
        <p:spPr>
          <a:xfrm>
            <a:off x="304800" y="2667000"/>
            <a:ext cx="6858000" cy="91440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800">
                <a:latin typeface="Calibri" panose="020F0502020204030204"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Edit Master text styles</a:t>
            </a:r>
          </a:p>
          <a:p>
            <a:pPr lvl="0"/>
            <a:endParaRPr lang="en-US" dirty="0"/>
          </a:p>
        </p:txBody>
      </p:sp>
      <p:sp>
        <p:nvSpPr>
          <p:cNvPr id="8" name="TextBox 7"/>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9" name="TextBox 8"/>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8458671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Exposition">
    <p:spTree>
      <p:nvGrpSpPr>
        <p:cNvPr id="1" name=""/>
        <p:cNvGrpSpPr/>
        <p:nvPr/>
      </p:nvGrpSpPr>
      <p:grpSpPr>
        <a:xfrm>
          <a:off x="0" y="0"/>
          <a:ext cx="0" cy="0"/>
          <a:chOff x="0" y="0"/>
          <a:chExt cx="0" cy="0"/>
        </a:xfrm>
      </p:grpSpPr>
      <p:sp>
        <p:nvSpPr>
          <p:cNvPr id="2" name="Title 1"/>
          <p:cNvSpPr>
            <a:spLocks noGrp="1"/>
          </p:cNvSpPr>
          <p:nvPr>
            <p:ph type="title"/>
          </p:nvPr>
        </p:nvSpPr>
        <p:spPr>
          <a:xfrm>
            <a:off x="1905000" y="0"/>
            <a:ext cx="72390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8" name="TextBox 7"/>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6" name="TextBox 5"/>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648711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Exposition">
    <p:spTree>
      <p:nvGrpSpPr>
        <p:cNvPr id="1" name=""/>
        <p:cNvGrpSpPr/>
        <p:nvPr/>
      </p:nvGrpSpPr>
      <p:grpSpPr>
        <a:xfrm>
          <a:off x="0" y="0"/>
          <a:ext cx="0" cy="0"/>
          <a:chOff x="0" y="0"/>
          <a:chExt cx="0" cy="0"/>
        </a:xfrm>
      </p:grpSpPr>
      <p:sp>
        <p:nvSpPr>
          <p:cNvPr id="2" name="Title 1"/>
          <p:cNvSpPr>
            <a:spLocks noGrp="1"/>
          </p:cNvSpPr>
          <p:nvPr>
            <p:ph type="title"/>
          </p:nvPr>
        </p:nvSpPr>
        <p:spPr>
          <a:xfrm>
            <a:off x="1905000" y="0"/>
            <a:ext cx="72390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Content Placeholder 5"/>
          <p:cNvSpPr>
            <a:spLocks noGrp="1"/>
          </p:cNvSpPr>
          <p:nvPr>
            <p:ph sz="quarter" idx="24"/>
          </p:nvPr>
        </p:nvSpPr>
        <p:spPr>
          <a:xfrm>
            <a:off x="304800" y="2667000"/>
            <a:ext cx="6858000" cy="91440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800">
                <a:latin typeface="Calibri" panose="020F0502020204030204"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Edit Master text styles</a:t>
            </a:r>
          </a:p>
          <a:p>
            <a:pPr lvl="0"/>
            <a:endParaRPr lang="en-US" dirty="0"/>
          </a:p>
        </p:txBody>
      </p:sp>
      <p:sp>
        <p:nvSpPr>
          <p:cNvPr id="23" name="Table Placeholder 22"/>
          <p:cNvSpPr>
            <a:spLocks noGrp="1"/>
          </p:cNvSpPr>
          <p:nvPr>
            <p:ph type="tbl" sz="quarter" idx="25"/>
          </p:nvPr>
        </p:nvSpPr>
        <p:spPr>
          <a:xfrm>
            <a:off x="381000" y="3962400"/>
            <a:ext cx="4572000" cy="1676400"/>
          </a:xfrm>
          <a:prstGeom prst="rect">
            <a:avLst/>
          </a:prstGeom>
        </p:spPr>
        <p:txBody>
          <a:bodyPr/>
          <a:lstStyle/>
          <a:p>
            <a:endParaRPr lang="en-US" dirty="0"/>
          </a:p>
        </p:txBody>
      </p:sp>
      <p:sp>
        <p:nvSpPr>
          <p:cNvPr id="4" name="Content Placeholder 3"/>
          <p:cNvSpPr>
            <a:spLocks noGrp="1"/>
          </p:cNvSpPr>
          <p:nvPr>
            <p:ph sz="quarter" idx="26"/>
          </p:nvPr>
        </p:nvSpPr>
        <p:spPr>
          <a:xfrm>
            <a:off x="685800" y="5791200"/>
            <a:ext cx="5105400" cy="609600"/>
          </a:xfrm>
          <a:prstGeom prst="rect">
            <a:avLst/>
          </a:prstGeom>
        </p:spPr>
        <p:txBody>
          <a:bodyPr/>
          <a:lstStyle>
            <a:lvl1pPr marL="0" indent="0">
              <a:buNone/>
              <a:defRPr sz="2800">
                <a:solidFill>
                  <a:schemeClr val="tx1"/>
                </a:solidFill>
              </a:defRPr>
            </a:lvl1pPr>
          </a:lstStyle>
          <a:p>
            <a:pPr lvl="0"/>
            <a:r>
              <a:rPr lang="en-US" dirty="0"/>
              <a:t>Edit Master text styles</a:t>
            </a:r>
          </a:p>
        </p:txBody>
      </p:sp>
      <p:sp>
        <p:nvSpPr>
          <p:cNvPr id="8" name="TextBox 7"/>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9" name="TextBox 8"/>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95844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sp>
        <p:nvSpPr>
          <p:cNvPr id="14" name="Content Placeholder 13"/>
          <p:cNvSpPr>
            <a:spLocks noGrp="1"/>
          </p:cNvSpPr>
          <p:nvPr>
            <p:ph sz="quarter" idx="21"/>
          </p:nvPr>
        </p:nvSpPr>
        <p:spPr>
          <a:xfrm>
            <a:off x="4114800" y="1088572"/>
            <a:ext cx="5029200" cy="587828"/>
          </a:xfrm>
          <a:prstGeom prst="rect">
            <a:avLst/>
          </a:prstGeom>
        </p:spPr>
        <p:txBody>
          <a:bodyPr/>
          <a:lstStyle>
            <a:lvl1pPr marL="0" indent="0" algn="ctr">
              <a:buNone/>
              <a:defRPr sz="2400" b="1">
                <a:solidFill>
                  <a:srgbClr val="376092"/>
                </a:solidFill>
                <a:latin typeface="+mn-lt"/>
              </a:defRPr>
            </a:lvl1pPr>
          </a:lstStyle>
          <a:p>
            <a:pPr lvl="0"/>
            <a:r>
              <a:rPr lang="en-US" dirty="0"/>
              <a:t>Edit Master text styles</a:t>
            </a:r>
          </a:p>
        </p:txBody>
      </p:sp>
      <p:sp>
        <p:nvSpPr>
          <p:cNvPr id="16" name="Title 15"/>
          <p:cNvSpPr>
            <a:spLocks noGrp="1"/>
          </p:cNvSpPr>
          <p:nvPr>
            <p:ph type="title"/>
          </p:nvPr>
        </p:nvSpPr>
        <p:spPr>
          <a:xfrm>
            <a:off x="4114798" y="51617"/>
            <a:ext cx="5029202" cy="481783"/>
          </a:xfrm>
          <a:prstGeom prst="rect">
            <a:avLst/>
          </a:prstGeom>
        </p:spPr>
        <p:txBody>
          <a:bodyPr/>
          <a:lstStyle>
            <a:lvl1pPr>
              <a:defRPr sz="2400" b="0" i="1">
                <a:solidFill>
                  <a:srgbClr val="376092"/>
                </a:solidFill>
                <a:latin typeface="+mn-lt"/>
              </a:defRPr>
            </a:lvl1pPr>
          </a:lstStyle>
          <a:p>
            <a:r>
              <a:rPr lang="en-US" dirty="0"/>
              <a:t>Click to edit Master</a:t>
            </a:r>
          </a:p>
        </p:txBody>
      </p:sp>
      <p:sp>
        <p:nvSpPr>
          <p:cNvPr id="18" name="Content Placeholder 17"/>
          <p:cNvSpPr>
            <a:spLocks noGrp="1"/>
          </p:cNvSpPr>
          <p:nvPr>
            <p:ph sz="quarter" idx="22"/>
          </p:nvPr>
        </p:nvSpPr>
        <p:spPr>
          <a:xfrm>
            <a:off x="4114799" y="2299157"/>
            <a:ext cx="5029201" cy="596443"/>
          </a:xfrm>
          <a:prstGeom prst="rect">
            <a:avLst/>
          </a:prstGeom>
        </p:spPr>
        <p:txBody>
          <a:bodyPr/>
          <a:lstStyle>
            <a:lvl1pPr marL="0" indent="0" algn="ctr">
              <a:buNone/>
              <a:defRPr sz="2400">
                <a:solidFill>
                  <a:srgbClr val="376092"/>
                </a:solidFill>
              </a:defRPr>
            </a:lvl1pPr>
          </a:lstStyle>
          <a:p>
            <a:pPr lvl="0"/>
            <a:r>
              <a:rPr lang="en-US" dirty="0"/>
              <a:t>Edit Master text styles</a:t>
            </a:r>
          </a:p>
        </p:txBody>
      </p:sp>
      <p:sp>
        <p:nvSpPr>
          <p:cNvPr id="20" name="Content Placeholder 19"/>
          <p:cNvSpPr>
            <a:spLocks noGrp="1"/>
          </p:cNvSpPr>
          <p:nvPr>
            <p:ph sz="quarter" idx="23"/>
          </p:nvPr>
        </p:nvSpPr>
        <p:spPr>
          <a:xfrm>
            <a:off x="4114798" y="3662142"/>
            <a:ext cx="5029202" cy="542014"/>
          </a:xfrm>
          <a:prstGeom prst="rect">
            <a:avLst/>
          </a:prstGeom>
        </p:spPr>
        <p:txBody>
          <a:bodyPr/>
          <a:lstStyle>
            <a:lvl1pPr marL="0" indent="0" algn="ctr">
              <a:buNone/>
              <a:defRPr sz="2400" b="1">
                <a:solidFill>
                  <a:srgbClr val="376092"/>
                </a:solidFill>
              </a:defRPr>
            </a:lvl1pPr>
          </a:lstStyle>
          <a:p>
            <a:pPr lvl="0"/>
            <a:r>
              <a:rPr lang="en-US" dirty="0"/>
              <a:t>Edit Master text styles</a:t>
            </a:r>
          </a:p>
        </p:txBody>
      </p:sp>
      <p:sp>
        <p:nvSpPr>
          <p:cNvPr id="22" name="Content Placeholder 21"/>
          <p:cNvSpPr>
            <a:spLocks noGrp="1"/>
          </p:cNvSpPr>
          <p:nvPr>
            <p:ph sz="quarter" idx="24"/>
          </p:nvPr>
        </p:nvSpPr>
        <p:spPr>
          <a:xfrm>
            <a:off x="4114798" y="4809496"/>
            <a:ext cx="5029202" cy="448304"/>
          </a:xfrm>
          <a:prstGeom prst="rect">
            <a:avLst/>
          </a:prstGeom>
        </p:spPr>
        <p:txBody>
          <a:bodyPr/>
          <a:lstStyle>
            <a:lvl1pPr marL="0" indent="0" algn="ctr">
              <a:buNone/>
              <a:defRPr sz="2400">
                <a:solidFill>
                  <a:srgbClr val="376092"/>
                </a:solidFill>
              </a:defRPr>
            </a:lvl1pPr>
          </a:lstStyle>
          <a:p>
            <a:pPr lvl="0"/>
            <a:r>
              <a:rPr lang="en-US" dirty="0"/>
              <a:t>Edit Master text styles</a:t>
            </a:r>
          </a:p>
        </p:txBody>
      </p:sp>
      <p:sp>
        <p:nvSpPr>
          <p:cNvPr id="24" name="Content Placeholder 23"/>
          <p:cNvSpPr>
            <a:spLocks noGrp="1"/>
          </p:cNvSpPr>
          <p:nvPr>
            <p:ph sz="quarter" idx="25"/>
          </p:nvPr>
        </p:nvSpPr>
        <p:spPr>
          <a:xfrm>
            <a:off x="4114800" y="5791200"/>
            <a:ext cx="5029200" cy="398698"/>
          </a:xfrm>
          <a:prstGeom prst="rect">
            <a:avLst/>
          </a:prstGeom>
        </p:spPr>
        <p:txBody>
          <a:bodyPr/>
          <a:lstStyle>
            <a:lvl1pPr marL="0" indent="0" algn="ctr">
              <a:buNone/>
              <a:defRPr sz="2400">
                <a:solidFill>
                  <a:srgbClr val="376092"/>
                </a:solidFill>
              </a:defRPr>
            </a:lvl1pPr>
          </a:lstStyle>
          <a:p>
            <a:pPr lvl="0"/>
            <a:r>
              <a:rPr lang="en-US" dirty="0"/>
              <a:t>Edit Master text styles</a:t>
            </a:r>
          </a:p>
        </p:txBody>
      </p:sp>
      <p:sp>
        <p:nvSpPr>
          <p:cNvPr id="26" name="Text Placeholder 25"/>
          <p:cNvSpPr>
            <a:spLocks noGrp="1"/>
          </p:cNvSpPr>
          <p:nvPr>
            <p:ph type="body" sz="quarter" idx="26"/>
          </p:nvPr>
        </p:nvSpPr>
        <p:spPr>
          <a:xfrm>
            <a:off x="172212" y="6616244"/>
            <a:ext cx="8666988" cy="165556"/>
          </a:xfrm>
          <a:prstGeom prst="rect">
            <a:avLst/>
          </a:prstGeom>
        </p:spPr>
        <p:txBody>
          <a:bodyPr/>
          <a:lstStyle>
            <a:lvl1pPr marL="0" indent="0" algn="ctr">
              <a:buNone/>
              <a:defRPr sz="800"/>
            </a:lvl1pPr>
          </a:lstStyle>
          <a:p>
            <a:pPr lvl="0"/>
            <a:r>
              <a:rPr lang="en-US" dirty="0"/>
              <a:t>Edit Master text styles</a:t>
            </a:r>
          </a:p>
        </p:txBody>
      </p:sp>
    </p:spTree>
    <p:extLst>
      <p:ext uri="{BB962C8B-B14F-4D97-AF65-F5344CB8AC3E}">
        <p14:creationId xmlns:p14="http://schemas.microsoft.com/office/powerpoint/2010/main" val="35083041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Exposition">
    <p:spTree>
      <p:nvGrpSpPr>
        <p:cNvPr id="1" name=""/>
        <p:cNvGrpSpPr/>
        <p:nvPr/>
      </p:nvGrpSpPr>
      <p:grpSpPr>
        <a:xfrm>
          <a:off x="0" y="0"/>
          <a:ext cx="0" cy="0"/>
          <a:chOff x="0" y="0"/>
          <a:chExt cx="0" cy="0"/>
        </a:xfrm>
      </p:grpSpPr>
      <p:sp>
        <p:nvSpPr>
          <p:cNvPr id="2" name="Title 1"/>
          <p:cNvSpPr>
            <a:spLocks noGrp="1"/>
          </p:cNvSpPr>
          <p:nvPr>
            <p:ph type="title"/>
          </p:nvPr>
        </p:nvSpPr>
        <p:spPr>
          <a:xfrm>
            <a:off x="1905000" y="0"/>
            <a:ext cx="72390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Content Placeholder 5"/>
          <p:cNvSpPr>
            <a:spLocks noGrp="1"/>
          </p:cNvSpPr>
          <p:nvPr>
            <p:ph sz="quarter" idx="24"/>
          </p:nvPr>
        </p:nvSpPr>
        <p:spPr>
          <a:xfrm>
            <a:off x="304800" y="2667000"/>
            <a:ext cx="6858000" cy="91440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800">
                <a:latin typeface="Calibri" panose="020F0502020204030204"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Edit Master text styles</a:t>
            </a:r>
          </a:p>
          <a:p>
            <a:pPr lvl="0"/>
            <a:endParaRPr lang="en-US" dirty="0"/>
          </a:p>
        </p:txBody>
      </p:sp>
      <p:sp>
        <p:nvSpPr>
          <p:cNvPr id="23" name="Table Placeholder 22"/>
          <p:cNvSpPr>
            <a:spLocks noGrp="1"/>
          </p:cNvSpPr>
          <p:nvPr>
            <p:ph type="tbl" sz="quarter" idx="25"/>
          </p:nvPr>
        </p:nvSpPr>
        <p:spPr>
          <a:xfrm>
            <a:off x="381000" y="3962400"/>
            <a:ext cx="4572000" cy="1676400"/>
          </a:xfrm>
          <a:prstGeom prst="rect">
            <a:avLst/>
          </a:prstGeom>
        </p:spPr>
        <p:txBody>
          <a:bodyPr/>
          <a:lstStyle/>
          <a:p>
            <a:endParaRPr lang="en-US" dirty="0"/>
          </a:p>
        </p:txBody>
      </p:sp>
      <p:sp>
        <p:nvSpPr>
          <p:cNvPr id="4" name="Content Placeholder 3"/>
          <p:cNvSpPr>
            <a:spLocks noGrp="1"/>
          </p:cNvSpPr>
          <p:nvPr>
            <p:ph sz="quarter" idx="26"/>
          </p:nvPr>
        </p:nvSpPr>
        <p:spPr>
          <a:xfrm>
            <a:off x="685800" y="5791200"/>
            <a:ext cx="5105400" cy="609600"/>
          </a:xfrm>
          <a:prstGeom prst="rect">
            <a:avLst/>
          </a:prstGeom>
        </p:spPr>
        <p:txBody>
          <a:bodyPr/>
          <a:lstStyle>
            <a:lvl1pPr marL="0" indent="0">
              <a:buNone/>
              <a:defRPr sz="2800">
                <a:solidFill>
                  <a:schemeClr val="tx1"/>
                </a:solidFill>
              </a:defRPr>
            </a:lvl1pPr>
          </a:lstStyle>
          <a:p>
            <a:pPr lvl="0"/>
            <a:r>
              <a:rPr lang="en-US" dirty="0"/>
              <a:t>Edit Master text styles</a:t>
            </a:r>
          </a:p>
        </p:txBody>
      </p:sp>
      <p:sp>
        <p:nvSpPr>
          <p:cNvPr id="8" name="TextBox 7"/>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9" name="TextBox 8"/>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Content Placeholder 4"/>
          <p:cNvSpPr>
            <a:spLocks noGrp="1"/>
          </p:cNvSpPr>
          <p:nvPr>
            <p:ph sz="quarter" idx="27"/>
          </p:nvPr>
        </p:nvSpPr>
        <p:spPr>
          <a:xfrm>
            <a:off x="6248400" y="4419600"/>
            <a:ext cx="2438400" cy="533400"/>
          </a:xfrm>
          <a:prstGeom prst="rect">
            <a:avLst/>
          </a:prstGeom>
        </p:spPr>
        <p:txBody>
          <a:bodyPr/>
          <a:lstStyle>
            <a:lvl1pPr marL="0" indent="0">
              <a:buNone/>
              <a:defRPr/>
            </a:lvl1pPr>
          </a:lstStyle>
          <a:p>
            <a:pPr lvl="0"/>
            <a:r>
              <a:rPr lang="en-US" dirty="0"/>
              <a:t>Edit Master</a:t>
            </a:r>
          </a:p>
        </p:txBody>
      </p:sp>
    </p:spTree>
    <p:extLst>
      <p:ext uri="{BB962C8B-B14F-4D97-AF65-F5344CB8AC3E}">
        <p14:creationId xmlns:p14="http://schemas.microsoft.com/office/powerpoint/2010/main" val="41709546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Exposition">
    <p:spTree>
      <p:nvGrpSpPr>
        <p:cNvPr id="1" name=""/>
        <p:cNvGrpSpPr/>
        <p:nvPr/>
      </p:nvGrpSpPr>
      <p:grpSpPr>
        <a:xfrm>
          <a:off x="0" y="0"/>
          <a:ext cx="0" cy="0"/>
          <a:chOff x="0" y="0"/>
          <a:chExt cx="0" cy="0"/>
        </a:xfrm>
      </p:grpSpPr>
      <p:sp>
        <p:nvSpPr>
          <p:cNvPr id="2" name="Title 1"/>
          <p:cNvSpPr>
            <a:spLocks noGrp="1"/>
          </p:cNvSpPr>
          <p:nvPr>
            <p:ph type="title"/>
          </p:nvPr>
        </p:nvSpPr>
        <p:spPr>
          <a:xfrm>
            <a:off x="1905000" y="0"/>
            <a:ext cx="72390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Content Placeholder 5"/>
          <p:cNvSpPr>
            <a:spLocks noGrp="1"/>
          </p:cNvSpPr>
          <p:nvPr>
            <p:ph sz="quarter" idx="24"/>
          </p:nvPr>
        </p:nvSpPr>
        <p:spPr>
          <a:xfrm>
            <a:off x="304800" y="2667000"/>
            <a:ext cx="6858000" cy="914400"/>
          </a:xfrm>
          <a:prstGeom prst="rect">
            <a:avLst/>
          </a:prstGeom>
        </p:spPr>
        <p:txBody>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800">
                <a:latin typeface="Calibri" panose="020F0502020204030204" pitchFamily="34" charset="0"/>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t>Edit Master text styles</a:t>
            </a:r>
          </a:p>
          <a:p>
            <a:pPr lvl="0"/>
            <a:endParaRPr lang="en-US" dirty="0"/>
          </a:p>
        </p:txBody>
      </p:sp>
      <p:sp>
        <p:nvSpPr>
          <p:cNvPr id="4" name="Content Placeholder 3"/>
          <p:cNvSpPr>
            <a:spLocks noGrp="1"/>
          </p:cNvSpPr>
          <p:nvPr>
            <p:ph sz="quarter" idx="26"/>
          </p:nvPr>
        </p:nvSpPr>
        <p:spPr>
          <a:xfrm>
            <a:off x="685800" y="4495800"/>
            <a:ext cx="5105400" cy="609600"/>
          </a:xfrm>
          <a:prstGeom prst="rect">
            <a:avLst/>
          </a:prstGeom>
        </p:spPr>
        <p:txBody>
          <a:bodyPr/>
          <a:lstStyle>
            <a:lvl1pPr marL="0" indent="0">
              <a:buNone/>
              <a:defRPr sz="2800">
                <a:solidFill>
                  <a:schemeClr val="tx1"/>
                </a:solidFill>
              </a:defRPr>
            </a:lvl1pPr>
          </a:lstStyle>
          <a:p>
            <a:pPr lvl="0"/>
            <a:r>
              <a:rPr lang="en-US" dirty="0"/>
              <a:t>Edit Master text styles</a:t>
            </a:r>
          </a:p>
        </p:txBody>
      </p:sp>
      <p:sp>
        <p:nvSpPr>
          <p:cNvPr id="8" name="TextBox 7"/>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9" name="TextBox 8"/>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709931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4770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4191000" y="1066800"/>
            <a:ext cx="28956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22" name="Content Placeholder 21"/>
          <p:cNvSpPr>
            <a:spLocks noGrp="1"/>
          </p:cNvSpPr>
          <p:nvPr>
            <p:ph sz="quarter" idx="24"/>
          </p:nvPr>
        </p:nvSpPr>
        <p:spPr>
          <a:xfrm>
            <a:off x="304800" y="2667000"/>
            <a:ext cx="6781800" cy="1066800"/>
          </a:xfrm>
          <a:prstGeom prst="rect">
            <a:avLst/>
          </a:prstGeom>
        </p:spPr>
        <p:txBody>
          <a:bodyPr/>
          <a:lstStyle>
            <a:lvl1pPr marL="0" indent="0">
              <a:buNone/>
              <a:defRPr sz="2800">
                <a:solidFill>
                  <a:schemeClr val="tx1"/>
                </a:solidFill>
                <a:latin typeface="Calibri" panose="020F0502020204030204" pitchFamily="34" charset="0"/>
              </a:defRPr>
            </a:lvl1pPr>
          </a:lstStyle>
          <a:p>
            <a:pPr lvl="0"/>
            <a:r>
              <a:rPr lang="en-US" dirty="0"/>
              <a:t>Edit Master text styles</a:t>
            </a:r>
          </a:p>
        </p:txBody>
      </p:sp>
      <p:sp>
        <p:nvSpPr>
          <p:cNvPr id="10" name="Table Placeholder 9"/>
          <p:cNvSpPr>
            <a:spLocks noGrp="1"/>
          </p:cNvSpPr>
          <p:nvPr>
            <p:ph type="tbl" sz="quarter" idx="25"/>
          </p:nvPr>
        </p:nvSpPr>
        <p:spPr>
          <a:xfrm>
            <a:off x="457200" y="4038600"/>
            <a:ext cx="7848600" cy="2209800"/>
          </a:xfrm>
          <a:prstGeom prst="rect">
            <a:avLst/>
          </a:prstGeom>
        </p:spPr>
        <p:txBody>
          <a:bodyPr/>
          <a:lstStyle/>
          <a:p>
            <a:endParaRPr lang="en-US" dirty="0"/>
          </a:p>
        </p:txBody>
      </p:sp>
      <p:sp>
        <p:nvSpPr>
          <p:cNvPr id="23" name="TextBox 22"/>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070099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Exposi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28956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10" name="Table Placeholder 9"/>
          <p:cNvSpPr>
            <a:spLocks noGrp="1"/>
          </p:cNvSpPr>
          <p:nvPr>
            <p:ph type="tbl" sz="quarter" idx="25"/>
          </p:nvPr>
        </p:nvSpPr>
        <p:spPr>
          <a:xfrm>
            <a:off x="457200" y="4038600"/>
            <a:ext cx="7848600" cy="2209800"/>
          </a:xfrm>
          <a:prstGeom prst="rect">
            <a:avLst/>
          </a:prstGeom>
        </p:spPr>
        <p:txBody>
          <a:bodyPr/>
          <a:lstStyle/>
          <a:p>
            <a:endParaRPr lang="en-US" dirty="0"/>
          </a:p>
        </p:txBody>
      </p:sp>
      <p:sp>
        <p:nvSpPr>
          <p:cNvPr id="23" name="TextBox 22"/>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7" name="TextBox 6"/>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487747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Exposition">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2895600" cy="609600"/>
          </a:xfrm>
          <a:prstGeom prst="rect">
            <a:avLst/>
          </a:prstGeom>
        </p:spPr>
        <p:txBody>
          <a:bodyPr/>
          <a:lstStyle>
            <a:lvl1pPr algn="l">
              <a:defRPr sz="3200">
                <a:solidFill>
                  <a:srgbClr val="CE171F"/>
                </a:solidFill>
                <a:latin typeface="Calibri" panose="020F0502020204030204" pitchFamily="34" charset="0"/>
              </a:defRPr>
            </a:lvl1pPr>
          </a:lstStyle>
          <a:p>
            <a:r>
              <a:rPr lang="en-US" dirty="0"/>
              <a:t>Click to edit</a:t>
            </a:r>
          </a:p>
        </p:txBody>
      </p:sp>
      <p:sp>
        <p:nvSpPr>
          <p:cNvPr id="11" name="Content Placeholder 10"/>
          <p:cNvSpPr>
            <a:spLocks noGrp="1"/>
          </p:cNvSpPr>
          <p:nvPr>
            <p:ph sz="quarter" idx="23"/>
          </p:nvPr>
        </p:nvSpPr>
        <p:spPr>
          <a:xfrm>
            <a:off x="152400" y="1828800"/>
            <a:ext cx="6248400" cy="6096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10" name="Table Placeholder 9"/>
          <p:cNvSpPr>
            <a:spLocks noGrp="1"/>
          </p:cNvSpPr>
          <p:nvPr>
            <p:ph type="tbl" sz="quarter" idx="25"/>
          </p:nvPr>
        </p:nvSpPr>
        <p:spPr>
          <a:xfrm>
            <a:off x="457200" y="4038600"/>
            <a:ext cx="7848600" cy="2209800"/>
          </a:xfrm>
          <a:prstGeom prst="rect">
            <a:avLst/>
          </a:prstGeom>
        </p:spPr>
        <p:txBody>
          <a:bodyPr/>
          <a:lstStyle/>
          <a:p>
            <a:endParaRPr lang="en-US" dirty="0"/>
          </a:p>
        </p:txBody>
      </p:sp>
      <p:sp>
        <p:nvSpPr>
          <p:cNvPr id="23" name="TextBox 22"/>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7" name="TextBox 6"/>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4" name="Content Placeholder 3"/>
          <p:cNvSpPr>
            <a:spLocks noGrp="1"/>
          </p:cNvSpPr>
          <p:nvPr>
            <p:ph sz="quarter" idx="26"/>
          </p:nvPr>
        </p:nvSpPr>
        <p:spPr>
          <a:xfrm>
            <a:off x="841375" y="2971800"/>
            <a:ext cx="6626225" cy="381000"/>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42883927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2" name="TextBox 21"/>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23" name="TextBox 22"/>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9782844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0" name="TextBox 19"/>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21" name="TextBox 20"/>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945722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19" name="Content Placeholder 18"/>
          <p:cNvSpPr>
            <a:spLocks noGrp="1"/>
          </p:cNvSpPr>
          <p:nvPr>
            <p:ph sz="quarter" idx="24"/>
          </p:nvPr>
        </p:nvSpPr>
        <p:spPr>
          <a:xfrm>
            <a:off x="152400" y="1257300"/>
            <a:ext cx="7467600" cy="1219200"/>
          </a:xfrm>
          <a:prstGeom prst="rect">
            <a:avLst/>
          </a:prstGeom>
        </p:spPr>
        <p:txBody>
          <a:bodyPr/>
          <a:lstStyle>
            <a:lvl1pPr marL="0" indent="0">
              <a:buNone/>
              <a:defRPr sz="2800" b="1">
                <a:solidFill>
                  <a:srgbClr val="4F74A7"/>
                </a:solidFill>
              </a:defRPr>
            </a:lvl1pPr>
            <a:lvl2pPr marL="457200" indent="0">
              <a:buNone/>
              <a:defRPr>
                <a:solidFill>
                  <a:schemeClr val="tx1"/>
                </a:solidFill>
              </a:defRPr>
            </a:lvl2pPr>
          </a:lstStyle>
          <a:p>
            <a:pPr lvl="0"/>
            <a:r>
              <a:rPr lang="en-US" dirty="0"/>
              <a:t>Edit Master text styles</a:t>
            </a:r>
          </a:p>
        </p:txBody>
      </p:sp>
      <p:sp>
        <p:nvSpPr>
          <p:cNvPr id="21" name="Title 20"/>
          <p:cNvSpPr>
            <a:spLocks noGrp="1"/>
          </p:cNvSpPr>
          <p:nvPr>
            <p:ph type="title"/>
          </p:nvPr>
        </p:nvSpPr>
        <p:spPr>
          <a:xfrm>
            <a:off x="0" y="152400"/>
            <a:ext cx="9089409" cy="609600"/>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3" name="Table Placeholder 2"/>
          <p:cNvSpPr>
            <a:spLocks noGrp="1"/>
          </p:cNvSpPr>
          <p:nvPr>
            <p:ph type="tbl" sz="quarter" idx="25"/>
          </p:nvPr>
        </p:nvSpPr>
        <p:spPr>
          <a:xfrm>
            <a:off x="68580" y="4076700"/>
            <a:ext cx="8153400" cy="1524000"/>
          </a:xfrm>
          <a:prstGeom prst="rect">
            <a:avLst/>
          </a:prstGeom>
        </p:spPr>
        <p:txBody>
          <a:bodyPr/>
          <a:lstStyle/>
          <a:p>
            <a:endParaRPr lang="en-US" dirty="0"/>
          </a:p>
        </p:txBody>
      </p:sp>
      <p:sp>
        <p:nvSpPr>
          <p:cNvPr id="6" name="TextBox 5"/>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4" name="Content Placeholder 3"/>
          <p:cNvSpPr>
            <a:spLocks noGrp="1"/>
          </p:cNvSpPr>
          <p:nvPr>
            <p:ph sz="quarter" idx="26"/>
          </p:nvPr>
        </p:nvSpPr>
        <p:spPr>
          <a:xfrm>
            <a:off x="4274820" y="3780999"/>
            <a:ext cx="914400" cy="304800"/>
          </a:xfrm>
          <a:prstGeom prst="rect">
            <a:avLst/>
          </a:prstGeom>
        </p:spPr>
        <p:txBody>
          <a:bodyPr/>
          <a:lstStyle>
            <a:lvl1pPr marL="0" indent="0">
              <a:buNone/>
              <a:defRPr sz="1800">
                <a:latin typeface="Cambria" panose="02040503050406030204" pitchFamily="18" charset="0"/>
              </a:defRPr>
            </a:lvl1pPr>
          </a:lstStyle>
          <a:p>
            <a:pPr lvl="0"/>
            <a:r>
              <a:rPr lang="en-US" dirty="0"/>
              <a:t>Edit</a:t>
            </a:r>
          </a:p>
        </p:txBody>
      </p:sp>
      <p:sp>
        <p:nvSpPr>
          <p:cNvPr id="8" name="Content Placeholder 7"/>
          <p:cNvSpPr>
            <a:spLocks noGrp="1"/>
          </p:cNvSpPr>
          <p:nvPr>
            <p:ph sz="quarter" idx="27"/>
          </p:nvPr>
        </p:nvSpPr>
        <p:spPr>
          <a:xfrm>
            <a:off x="5867400" y="3780999"/>
            <a:ext cx="1219200" cy="304800"/>
          </a:xfrm>
          <a:prstGeom prst="rect">
            <a:avLst/>
          </a:prstGeom>
        </p:spPr>
        <p:txBody>
          <a:bodyPr/>
          <a:lstStyle>
            <a:lvl1pPr marL="0" indent="0">
              <a:buNone/>
              <a:defRPr sz="1800">
                <a:latin typeface="Cambria" panose="02040503050406030204" pitchFamily="18" charset="0"/>
              </a:defRPr>
            </a:lvl1pPr>
          </a:lstStyle>
          <a:p>
            <a:pPr lvl="0"/>
            <a:r>
              <a:rPr lang="en-US" dirty="0"/>
              <a:t>Edit</a:t>
            </a:r>
          </a:p>
        </p:txBody>
      </p:sp>
      <p:sp>
        <p:nvSpPr>
          <p:cNvPr id="9" name="TextBox 8"/>
          <p:cNvSpPr txBox="1"/>
          <p:nvPr userDrawn="1"/>
        </p:nvSpPr>
        <p:spPr>
          <a:xfrm>
            <a:off x="9936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Content Placeholder 4"/>
          <p:cNvSpPr>
            <a:spLocks noGrp="1"/>
          </p:cNvSpPr>
          <p:nvPr>
            <p:ph sz="quarter" idx="28"/>
          </p:nvPr>
        </p:nvSpPr>
        <p:spPr>
          <a:xfrm>
            <a:off x="841375" y="5600700"/>
            <a:ext cx="4492625" cy="647700"/>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36175055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Example">
    <p:spTree>
      <p:nvGrpSpPr>
        <p:cNvPr id="1" name=""/>
        <p:cNvGrpSpPr/>
        <p:nvPr/>
      </p:nvGrpSpPr>
      <p:grpSpPr>
        <a:xfrm>
          <a:off x="0" y="0"/>
          <a:ext cx="0" cy="0"/>
          <a:chOff x="0" y="0"/>
          <a:chExt cx="0" cy="0"/>
        </a:xfrm>
      </p:grpSpPr>
      <p:sp>
        <p:nvSpPr>
          <p:cNvPr id="19" name="Content Placeholder 18"/>
          <p:cNvSpPr>
            <a:spLocks noGrp="1"/>
          </p:cNvSpPr>
          <p:nvPr>
            <p:ph sz="quarter" idx="24"/>
          </p:nvPr>
        </p:nvSpPr>
        <p:spPr>
          <a:xfrm>
            <a:off x="152400" y="1257300"/>
            <a:ext cx="7467600" cy="1219200"/>
          </a:xfrm>
          <a:prstGeom prst="rect">
            <a:avLst/>
          </a:prstGeom>
        </p:spPr>
        <p:txBody>
          <a:bodyPr/>
          <a:lstStyle>
            <a:lvl1pPr marL="0" indent="0">
              <a:buNone/>
              <a:defRPr sz="2800" b="1">
                <a:solidFill>
                  <a:srgbClr val="4F74A7"/>
                </a:solidFill>
              </a:defRPr>
            </a:lvl1pPr>
            <a:lvl2pPr marL="457200" indent="0">
              <a:buNone/>
              <a:defRPr>
                <a:solidFill>
                  <a:schemeClr val="tx1"/>
                </a:solidFill>
              </a:defRPr>
            </a:lvl2pPr>
          </a:lstStyle>
          <a:p>
            <a:pPr lvl="0"/>
            <a:r>
              <a:rPr lang="en-US" dirty="0"/>
              <a:t>Edit Master text styles</a:t>
            </a:r>
          </a:p>
        </p:txBody>
      </p:sp>
      <p:sp>
        <p:nvSpPr>
          <p:cNvPr id="21" name="Title 20"/>
          <p:cNvSpPr>
            <a:spLocks noGrp="1"/>
          </p:cNvSpPr>
          <p:nvPr>
            <p:ph type="title"/>
          </p:nvPr>
        </p:nvSpPr>
        <p:spPr>
          <a:xfrm>
            <a:off x="0" y="152400"/>
            <a:ext cx="9089409" cy="609600"/>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3" name="Table Placeholder 2"/>
          <p:cNvSpPr>
            <a:spLocks noGrp="1"/>
          </p:cNvSpPr>
          <p:nvPr>
            <p:ph type="tbl" sz="quarter" idx="25"/>
          </p:nvPr>
        </p:nvSpPr>
        <p:spPr>
          <a:xfrm>
            <a:off x="68580" y="4076700"/>
            <a:ext cx="8153400" cy="1524000"/>
          </a:xfrm>
          <a:prstGeom prst="rect">
            <a:avLst/>
          </a:prstGeom>
        </p:spPr>
        <p:txBody>
          <a:bodyPr/>
          <a:lstStyle/>
          <a:p>
            <a:endParaRPr lang="en-US" dirty="0"/>
          </a:p>
        </p:txBody>
      </p:sp>
      <p:sp>
        <p:nvSpPr>
          <p:cNvPr id="6" name="TextBox 5"/>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4" name="Content Placeholder 3"/>
          <p:cNvSpPr>
            <a:spLocks noGrp="1"/>
          </p:cNvSpPr>
          <p:nvPr>
            <p:ph sz="quarter" idx="26"/>
          </p:nvPr>
        </p:nvSpPr>
        <p:spPr>
          <a:xfrm>
            <a:off x="4274820" y="3780999"/>
            <a:ext cx="914400" cy="304800"/>
          </a:xfrm>
          <a:prstGeom prst="rect">
            <a:avLst/>
          </a:prstGeom>
        </p:spPr>
        <p:txBody>
          <a:bodyPr/>
          <a:lstStyle>
            <a:lvl1pPr marL="0" indent="0">
              <a:buNone/>
              <a:defRPr sz="1800">
                <a:latin typeface="Cambria" panose="02040503050406030204" pitchFamily="18" charset="0"/>
              </a:defRPr>
            </a:lvl1pPr>
          </a:lstStyle>
          <a:p>
            <a:pPr lvl="0"/>
            <a:r>
              <a:rPr lang="en-US" dirty="0"/>
              <a:t>Edit</a:t>
            </a:r>
          </a:p>
        </p:txBody>
      </p:sp>
      <p:sp>
        <p:nvSpPr>
          <p:cNvPr id="8" name="Content Placeholder 7"/>
          <p:cNvSpPr>
            <a:spLocks noGrp="1"/>
          </p:cNvSpPr>
          <p:nvPr>
            <p:ph sz="quarter" idx="27"/>
          </p:nvPr>
        </p:nvSpPr>
        <p:spPr>
          <a:xfrm>
            <a:off x="5867400" y="3780999"/>
            <a:ext cx="1219200" cy="304800"/>
          </a:xfrm>
          <a:prstGeom prst="rect">
            <a:avLst/>
          </a:prstGeom>
        </p:spPr>
        <p:txBody>
          <a:bodyPr/>
          <a:lstStyle>
            <a:lvl1pPr marL="0" indent="0">
              <a:buNone/>
              <a:defRPr sz="1800">
                <a:latin typeface="Cambria" panose="02040503050406030204" pitchFamily="18" charset="0"/>
              </a:defRPr>
            </a:lvl1pPr>
          </a:lstStyle>
          <a:p>
            <a:pPr lvl="0"/>
            <a:r>
              <a:rPr lang="en-US" dirty="0"/>
              <a:t>Edit</a:t>
            </a:r>
          </a:p>
        </p:txBody>
      </p:sp>
      <p:sp>
        <p:nvSpPr>
          <p:cNvPr id="9" name="TextBox 8"/>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Content Placeholder 4"/>
          <p:cNvSpPr>
            <a:spLocks noGrp="1"/>
          </p:cNvSpPr>
          <p:nvPr>
            <p:ph sz="quarter" idx="28"/>
          </p:nvPr>
        </p:nvSpPr>
        <p:spPr>
          <a:xfrm>
            <a:off x="841375" y="5600700"/>
            <a:ext cx="4492625" cy="647700"/>
          </a:xfrm>
          <a:prstGeom prst="rect">
            <a:avLst/>
          </a:prstGeom>
        </p:spPr>
        <p:txBody>
          <a:bodyPr/>
          <a:lstStyle>
            <a:lvl1pPr marL="0" indent="0">
              <a:buNone/>
              <a:defRPr/>
            </a:lvl1pPr>
          </a:lstStyle>
          <a:p>
            <a:pPr lvl="0"/>
            <a:r>
              <a:rPr lang="en-US" dirty="0"/>
              <a:t>Edit Master text styles</a:t>
            </a:r>
          </a:p>
        </p:txBody>
      </p:sp>
      <p:sp>
        <p:nvSpPr>
          <p:cNvPr id="7" name="Content Placeholder 6"/>
          <p:cNvSpPr>
            <a:spLocks noGrp="1"/>
          </p:cNvSpPr>
          <p:nvPr>
            <p:ph sz="quarter" idx="29"/>
          </p:nvPr>
        </p:nvSpPr>
        <p:spPr>
          <a:xfrm>
            <a:off x="841375" y="2819400"/>
            <a:ext cx="6016625" cy="962025"/>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16333888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Example">
    <p:spTree>
      <p:nvGrpSpPr>
        <p:cNvPr id="1" name=""/>
        <p:cNvGrpSpPr/>
        <p:nvPr/>
      </p:nvGrpSpPr>
      <p:grpSpPr>
        <a:xfrm>
          <a:off x="0" y="0"/>
          <a:ext cx="0" cy="0"/>
          <a:chOff x="0" y="0"/>
          <a:chExt cx="0" cy="0"/>
        </a:xfrm>
      </p:grpSpPr>
      <p:sp>
        <p:nvSpPr>
          <p:cNvPr id="19" name="Content Placeholder 18"/>
          <p:cNvSpPr>
            <a:spLocks noGrp="1"/>
          </p:cNvSpPr>
          <p:nvPr>
            <p:ph sz="quarter" idx="24"/>
          </p:nvPr>
        </p:nvSpPr>
        <p:spPr>
          <a:xfrm>
            <a:off x="152400" y="1257300"/>
            <a:ext cx="7467600" cy="1219200"/>
          </a:xfrm>
          <a:prstGeom prst="rect">
            <a:avLst/>
          </a:prstGeom>
        </p:spPr>
        <p:txBody>
          <a:bodyPr/>
          <a:lstStyle>
            <a:lvl1pPr marL="0" indent="0">
              <a:buNone/>
              <a:defRPr sz="2800" b="1">
                <a:solidFill>
                  <a:srgbClr val="4F74A7"/>
                </a:solidFill>
              </a:defRPr>
            </a:lvl1pPr>
            <a:lvl2pPr marL="457200" indent="0">
              <a:buNone/>
              <a:defRPr>
                <a:solidFill>
                  <a:schemeClr val="tx1"/>
                </a:solidFill>
              </a:defRPr>
            </a:lvl2pPr>
          </a:lstStyle>
          <a:p>
            <a:pPr lvl="0"/>
            <a:r>
              <a:rPr lang="en-US" dirty="0"/>
              <a:t>Edit Master text styles</a:t>
            </a:r>
          </a:p>
        </p:txBody>
      </p:sp>
      <p:sp>
        <p:nvSpPr>
          <p:cNvPr id="21" name="Title 20"/>
          <p:cNvSpPr>
            <a:spLocks noGrp="1"/>
          </p:cNvSpPr>
          <p:nvPr>
            <p:ph type="title"/>
          </p:nvPr>
        </p:nvSpPr>
        <p:spPr>
          <a:xfrm>
            <a:off x="0" y="152400"/>
            <a:ext cx="9089409" cy="609600"/>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3" name="Table Placeholder 2"/>
          <p:cNvSpPr>
            <a:spLocks noGrp="1"/>
          </p:cNvSpPr>
          <p:nvPr>
            <p:ph type="tbl" sz="quarter" idx="25"/>
          </p:nvPr>
        </p:nvSpPr>
        <p:spPr>
          <a:xfrm>
            <a:off x="152400" y="2992582"/>
            <a:ext cx="8153400" cy="1524000"/>
          </a:xfrm>
          <a:prstGeom prst="rect">
            <a:avLst/>
          </a:prstGeom>
        </p:spPr>
        <p:txBody>
          <a:bodyPr/>
          <a:lstStyle/>
          <a:p>
            <a:endParaRPr lang="en-US" dirty="0"/>
          </a:p>
        </p:txBody>
      </p:sp>
      <p:sp>
        <p:nvSpPr>
          <p:cNvPr id="6" name="TextBox 5"/>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4" name="Table Placeholder 3"/>
          <p:cNvSpPr>
            <a:spLocks noGrp="1"/>
          </p:cNvSpPr>
          <p:nvPr>
            <p:ph type="tbl" sz="quarter" idx="26"/>
          </p:nvPr>
        </p:nvSpPr>
        <p:spPr>
          <a:xfrm>
            <a:off x="533400" y="4724400"/>
            <a:ext cx="6096000" cy="1143000"/>
          </a:xfrm>
          <a:prstGeom prst="rect">
            <a:avLst/>
          </a:prstGeom>
        </p:spPr>
        <p:txBody>
          <a:bodyPr/>
          <a:lstStyle/>
          <a:p>
            <a:endParaRPr lang="en-US" dirty="0"/>
          </a:p>
        </p:txBody>
      </p:sp>
      <p:sp>
        <p:nvSpPr>
          <p:cNvPr id="8" name="TextBox 7"/>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659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Tree>
    <p:extLst>
      <p:ext uri="{BB962C8B-B14F-4D97-AF65-F5344CB8AC3E}">
        <p14:creationId xmlns:p14="http://schemas.microsoft.com/office/powerpoint/2010/main" val="37010701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Example">
    <p:spTree>
      <p:nvGrpSpPr>
        <p:cNvPr id="1" name=""/>
        <p:cNvGrpSpPr/>
        <p:nvPr/>
      </p:nvGrpSpPr>
      <p:grpSpPr>
        <a:xfrm>
          <a:off x="0" y="0"/>
          <a:ext cx="0" cy="0"/>
          <a:chOff x="0" y="0"/>
          <a:chExt cx="0" cy="0"/>
        </a:xfrm>
      </p:grpSpPr>
      <p:sp>
        <p:nvSpPr>
          <p:cNvPr id="19" name="Content Placeholder 18"/>
          <p:cNvSpPr>
            <a:spLocks noGrp="1"/>
          </p:cNvSpPr>
          <p:nvPr>
            <p:ph sz="quarter" idx="24"/>
          </p:nvPr>
        </p:nvSpPr>
        <p:spPr>
          <a:xfrm>
            <a:off x="152400" y="1257300"/>
            <a:ext cx="7467600" cy="1219200"/>
          </a:xfrm>
          <a:prstGeom prst="rect">
            <a:avLst/>
          </a:prstGeom>
        </p:spPr>
        <p:txBody>
          <a:bodyPr/>
          <a:lstStyle>
            <a:lvl1pPr marL="0" indent="0">
              <a:buNone/>
              <a:defRPr sz="2800" b="1">
                <a:solidFill>
                  <a:srgbClr val="4F74A7"/>
                </a:solidFill>
              </a:defRPr>
            </a:lvl1pPr>
            <a:lvl2pPr marL="457200" indent="0">
              <a:buNone/>
              <a:defRPr>
                <a:solidFill>
                  <a:schemeClr val="tx1"/>
                </a:solidFill>
              </a:defRPr>
            </a:lvl2pPr>
          </a:lstStyle>
          <a:p>
            <a:pPr lvl="0"/>
            <a:r>
              <a:rPr lang="en-US" dirty="0"/>
              <a:t>Edit Master text styles</a:t>
            </a:r>
          </a:p>
        </p:txBody>
      </p:sp>
      <p:sp>
        <p:nvSpPr>
          <p:cNvPr id="21" name="Title 20"/>
          <p:cNvSpPr>
            <a:spLocks noGrp="1"/>
          </p:cNvSpPr>
          <p:nvPr>
            <p:ph type="title"/>
          </p:nvPr>
        </p:nvSpPr>
        <p:spPr>
          <a:xfrm>
            <a:off x="0" y="152400"/>
            <a:ext cx="9089409" cy="609600"/>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3" name="Table Placeholder 2"/>
          <p:cNvSpPr>
            <a:spLocks noGrp="1"/>
          </p:cNvSpPr>
          <p:nvPr>
            <p:ph type="tbl" sz="quarter" idx="25"/>
          </p:nvPr>
        </p:nvSpPr>
        <p:spPr>
          <a:xfrm>
            <a:off x="152400" y="4572000"/>
            <a:ext cx="8153400" cy="1524000"/>
          </a:xfrm>
          <a:prstGeom prst="rect">
            <a:avLst/>
          </a:prstGeom>
        </p:spPr>
        <p:txBody>
          <a:bodyPr/>
          <a:lstStyle/>
          <a:p>
            <a:endParaRPr lang="en-US" dirty="0"/>
          </a:p>
        </p:txBody>
      </p:sp>
      <p:sp>
        <p:nvSpPr>
          <p:cNvPr id="6" name="TextBox 5"/>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4" name="Content Placeholder 3"/>
          <p:cNvSpPr>
            <a:spLocks noGrp="1"/>
          </p:cNvSpPr>
          <p:nvPr>
            <p:ph sz="quarter" idx="26"/>
          </p:nvPr>
        </p:nvSpPr>
        <p:spPr>
          <a:xfrm>
            <a:off x="228600" y="2743200"/>
            <a:ext cx="7772400" cy="1600200"/>
          </a:xfrm>
          <a:prstGeom prst="rect">
            <a:avLst/>
          </a:prstGeom>
        </p:spPr>
        <p:txBody>
          <a:bodyPr/>
          <a:lstStyle>
            <a:lvl1pPr marL="0" indent="0">
              <a:buNone/>
              <a:defRPr sz="2800"/>
            </a:lvl1pPr>
          </a:lstStyle>
          <a:p>
            <a:pPr lvl="0"/>
            <a:r>
              <a:rPr lang="en-US" dirty="0"/>
              <a:t>Edit Master text styles</a:t>
            </a:r>
          </a:p>
        </p:txBody>
      </p:sp>
      <p:sp>
        <p:nvSpPr>
          <p:cNvPr id="8" name="TextBox 7"/>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0072356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Example">
    <p:spTree>
      <p:nvGrpSpPr>
        <p:cNvPr id="1" name=""/>
        <p:cNvGrpSpPr/>
        <p:nvPr/>
      </p:nvGrpSpPr>
      <p:grpSpPr>
        <a:xfrm>
          <a:off x="0" y="0"/>
          <a:ext cx="0" cy="0"/>
          <a:chOff x="0" y="0"/>
          <a:chExt cx="0" cy="0"/>
        </a:xfrm>
      </p:grpSpPr>
      <p:sp>
        <p:nvSpPr>
          <p:cNvPr id="21" name="Title 20"/>
          <p:cNvSpPr>
            <a:spLocks noGrp="1"/>
          </p:cNvSpPr>
          <p:nvPr>
            <p:ph type="title"/>
          </p:nvPr>
        </p:nvSpPr>
        <p:spPr>
          <a:xfrm>
            <a:off x="0" y="152400"/>
            <a:ext cx="9089409" cy="609600"/>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4" name="TextBox 3"/>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5" name="TextBox 4"/>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4706012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Example">
    <p:spTree>
      <p:nvGrpSpPr>
        <p:cNvPr id="1" name=""/>
        <p:cNvGrpSpPr/>
        <p:nvPr/>
      </p:nvGrpSpPr>
      <p:grpSpPr>
        <a:xfrm>
          <a:off x="0" y="0"/>
          <a:ext cx="0" cy="0"/>
          <a:chOff x="0" y="0"/>
          <a:chExt cx="0" cy="0"/>
        </a:xfrm>
      </p:grpSpPr>
      <p:sp>
        <p:nvSpPr>
          <p:cNvPr id="5" name="Content Placeholder 4"/>
          <p:cNvSpPr>
            <a:spLocks noGrp="1"/>
          </p:cNvSpPr>
          <p:nvPr>
            <p:ph sz="quarter" idx="23"/>
          </p:nvPr>
        </p:nvSpPr>
        <p:spPr>
          <a:xfrm>
            <a:off x="152400" y="1524000"/>
            <a:ext cx="7924800" cy="914400"/>
          </a:xfrm>
          <a:prstGeom prst="rect">
            <a:avLst/>
          </a:prstGeom>
        </p:spPr>
        <p:txBody>
          <a:bodyPr/>
          <a:lstStyle>
            <a:lvl1pPr marL="0" indent="0">
              <a:buNone/>
              <a:defRPr sz="2800">
                <a:latin typeface="+mn-lt"/>
              </a:defRPr>
            </a:lvl1pPr>
          </a:lstStyle>
          <a:p>
            <a:pPr lvl="0"/>
            <a:r>
              <a:rPr lang="en-US" dirty="0"/>
              <a:t>Edit Master text styles</a:t>
            </a:r>
          </a:p>
        </p:txBody>
      </p:sp>
      <p:sp>
        <p:nvSpPr>
          <p:cNvPr id="19" name="Content Placeholder 18"/>
          <p:cNvSpPr>
            <a:spLocks noGrp="1"/>
          </p:cNvSpPr>
          <p:nvPr>
            <p:ph sz="quarter" idx="24"/>
          </p:nvPr>
        </p:nvSpPr>
        <p:spPr>
          <a:xfrm>
            <a:off x="152400" y="2667000"/>
            <a:ext cx="7467600" cy="1219200"/>
          </a:xfrm>
          <a:prstGeom prst="rect">
            <a:avLst/>
          </a:prstGeom>
        </p:spPr>
        <p:txBody>
          <a:bodyPr/>
          <a:lstStyle>
            <a:lvl1pPr marL="0" indent="0">
              <a:buNone/>
              <a:defRPr sz="2800" b="1">
                <a:solidFill>
                  <a:srgbClr val="4F74A7"/>
                </a:solidFill>
              </a:defRPr>
            </a:lvl1pPr>
            <a:lvl2pPr marL="457200" indent="0">
              <a:buNone/>
              <a:defRPr>
                <a:solidFill>
                  <a:schemeClr val="tx1"/>
                </a:solidFill>
              </a:defRPr>
            </a:lvl2pPr>
          </a:lstStyle>
          <a:p>
            <a:pPr lvl="0"/>
            <a:r>
              <a:rPr lang="en-US" dirty="0"/>
              <a:t>Edit Master text styles</a:t>
            </a:r>
          </a:p>
          <a:p>
            <a:pPr lvl="1"/>
            <a:r>
              <a:rPr lang="en-US" dirty="0"/>
              <a:t>Second level</a:t>
            </a:r>
          </a:p>
        </p:txBody>
      </p:sp>
      <p:sp>
        <p:nvSpPr>
          <p:cNvPr id="21" name="Title 20"/>
          <p:cNvSpPr>
            <a:spLocks noGrp="1"/>
          </p:cNvSpPr>
          <p:nvPr>
            <p:ph type="title"/>
          </p:nvPr>
        </p:nvSpPr>
        <p:spPr>
          <a:xfrm>
            <a:off x="0" y="152400"/>
            <a:ext cx="9089409" cy="609600"/>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7" name="TextBox 6"/>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3" name="Content Placeholder 2"/>
          <p:cNvSpPr>
            <a:spLocks noGrp="1"/>
          </p:cNvSpPr>
          <p:nvPr>
            <p:ph sz="quarter" idx="25"/>
          </p:nvPr>
        </p:nvSpPr>
        <p:spPr>
          <a:xfrm>
            <a:off x="914400" y="4495800"/>
            <a:ext cx="3200400" cy="762000"/>
          </a:xfrm>
          <a:prstGeom prst="rect">
            <a:avLst/>
          </a:prstGeom>
          <a:solidFill>
            <a:srgbClr val="FFF6DA"/>
          </a:solidFill>
        </p:spPr>
        <p:txBody>
          <a:bodyPr/>
          <a:lstStyle>
            <a:lvl1pPr marL="0" indent="0">
              <a:buNone/>
              <a:defRPr/>
            </a:lvl1pPr>
          </a:lstStyle>
          <a:p>
            <a:pPr lvl="0"/>
            <a:r>
              <a:rPr lang="en-US" dirty="0"/>
              <a:t>Edit Master text</a:t>
            </a:r>
          </a:p>
        </p:txBody>
      </p:sp>
      <p:sp>
        <p:nvSpPr>
          <p:cNvPr id="9" name="Content Placeholder 2"/>
          <p:cNvSpPr>
            <a:spLocks noGrp="1"/>
          </p:cNvSpPr>
          <p:nvPr>
            <p:ph sz="quarter" idx="26"/>
          </p:nvPr>
        </p:nvSpPr>
        <p:spPr>
          <a:xfrm>
            <a:off x="1066800" y="5486400"/>
            <a:ext cx="3200400" cy="762000"/>
          </a:xfrm>
          <a:prstGeom prst="rect">
            <a:avLst/>
          </a:prstGeom>
          <a:solidFill>
            <a:srgbClr val="FFF6DA"/>
          </a:solidFill>
        </p:spPr>
        <p:txBody>
          <a:bodyPr/>
          <a:lstStyle>
            <a:lvl1pPr marL="0" indent="0">
              <a:buNone/>
              <a:defRPr/>
            </a:lvl1pPr>
          </a:lstStyle>
          <a:p>
            <a:pPr lvl="0"/>
            <a:r>
              <a:rPr lang="en-US" dirty="0"/>
              <a:t>Edit Master text</a:t>
            </a:r>
          </a:p>
        </p:txBody>
      </p:sp>
      <p:sp>
        <p:nvSpPr>
          <p:cNvPr id="10" name="TextBox 9"/>
          <p:cNvSpPr txBox="1"/>
          <p:nvPr userDrawn="1"/>
        </p:nvSpPr>
        <p:spPr>
          <a:xfrm>
            <a:off x="993648" y="6566848"/>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569171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9_Example">
    <p:spTree>
      <p:nvGrpSpPr>
        <p:cNvPr id="1" name=""/>
        <p:cNvGrpSpPr/>
        <p:nvPr/>
      </p:nvGrpSpPr>
      <p:grpSpPr>
        <a:xfrm>
          <a:off x="0" y="0"/>
          <a:ext cx="0" cy="0"/>
          <a:chOff x="0" y="0"/>
          <a:chExt cx="0" cy="0"/>
        </a:xfrm>
      </p:grpSpPr>
      <p:sp>
        <p:nvSpPr>
          <p:cNvPr id="5" name="Content Placeholder 4"/>
          <p:cNvSpPr>
            <a:spLocks noGrp="1"/>
          </p:cNvSpPr>
          <p:nvPr>
            <p:ph sz="quarter" idx="23"/>
          </p:nvPr>
        </p:nvSpPr>
        <p:spPr>
          <a:xfrm>
            <a:off x="152400" y="1524000"/>
            <a:ext cx="7924800" cy="914400"/>
          </a:xfrm>
          <a:prstGeom prst="rect">
            <a:avLst/>
          </a:prstGeom>
        </p:spPr>
        <p:txBody>
          <a:bodyPr/>
          <a:lstStyle>
            <a:lvl1pPr marL="0" indent="0">
              <a:buNone/>
              <a:defRPr sz="2800">
                <a:latin typeface="+mn-lt"/>
              </a:defRPr>
            </a:lvl1pPr>
          </a:lstStyle>
          <a:p>
            <a:pPr lvl="0"/>
            <a:r>
              <a:rPr lang="en-US" dirty="0"/>
              <a:t>Edit Master text styles</a:t>
            </a:r>
          </a:p>
        </p:txBody>
      </p:sp>
      <p:sp>
        <p:nvSpPr>
          <p:cNvPr id="19" name="Content Placeholder 18"/>
          <p:cNvSpPr>
            <a:spLocks noGrp="1"/>
          </p:cNvSpPr>
          <p:nvPr>
            <p:ph sz="quarter" idx="24"/>
          </p:nvPr>
        </p:nvSpPr>
        <p:spPr>
          <a:xfrm>
            <a:off x="152400" y="2667000"/>
            <a:ext cx="7467600" cy="1219200"/>
          </a:xfrm>
          <a:prstGeom prst="rect">
            <a:avLst/>
          </a:prstGeom>
        </p:spPr>
        <p:txBody>
          <a:bodyPr/>
          <a:lstStyle>
            <a:lvl1pPr marL="0" indent="0">
              <a:buNone/>
              <a:defRPr sz="2800" b="1">
                <a:solidFill>
                  <a:srgbClr val="4F74A7"/>
                </a:solidFill>
              </a:defRPr>
            </a:lvl1pPr>
            <a:lvl2pPr marL="457200" indent="0">
              <a:buNone/>
              <a:defRPr>
                <a:solidFill>
                  <a:schemeClr val="tx1"/>
                </a:solidFill>
              </a:defRPr>
            </a:lvl2pPr>
          </a:lstStyle>
          <a:p>
            <a:pPr lvl="0"/>
            <a:r>
              <a:rPr lang="en-US" dirty="0"/>
              <a:t>Edit Master text styles</a:t>
            </a:r>
          </a:p>
          <a:p>
            <a:pPr lvl="1"/>
            <a:r>
              <a:rPr lang="en-US" dirty="0"/>
              <a:t>Second level</a:t>
            </a:r>
          </a:p>
        </p:txBody>
      </p:sp>
      <p:sp>
        <p:nvSpPr>
          <p:cNvPr id="21" name="Title 20"/>
          <p:cNvSpPr>
            <a:spLocks noGrp="1"/>
          </p:cNvSpPr>
          <p:nvPr>
            <p:ph type="title"/>
          </p:nvPr>
        </p:nvSpPr>
        <p:spPr>
          <a:xfrm>
            <a:off x="0" y="152400"/>
            <a:ext cx="9089409" cy="609600"/>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7" name="TextBox 6"/>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3" name="Content Placeholder 2"/>
          <p:cNvSpPr>
            <a:spLocks noGrp="1"/>
          </p:cNvSpPr>
          <p:nvPr>
            <p:ph sz="quarter" idx="25"/>
          </p:nvPr>
        </p:nvSpPr>
        <p:spPr>
          <a:xfrm>
            <a:off x="914400" y="4495800"/>
            <a:ext cx="3200400" cy="762000"/>
          </a:xfrm>
          <a:prstGeom prst="rect">
            <a:avLst/>
          </a:prstGeom>
          <a:solidFill>
            <a:srgbClr val="FFF6DA"/>
          </a:solidFill>
        </p:spPr>
        <p:txBody>
          <a:bodyPr/>
          <a:lstStyle>
            <a:lvl1pPr marL="0" indent="0">
              <a:buNone/>
              <a:defRPr/>
            </a:lvl1pPr>
          </a:lstStyle>
          <a:p>
            <a:pPr lvl="0"/>
            <a:r>
              <a:rPr lang="en-US" dirty="0"/>
              <a:t>Edit Master text</a:t>
            </a:r>
          </a:p>
        </p:txBody>
      </p:sp>
      <p:sp>
        <p:nvSpPr>
          <p:cNvPr id="9" name="Content Placeholder 2"/>
          <p:cNvSpPr>
            <a:spLocks noGrp="1"/>
          </p:cNvSpPr>
          <p:nvPr>
            <p:ph sz="quarter" idx="26"/>
          </p:nvPr>
        </p:nvSpPr>
        <p:spPr>
          <a:xfrm>
            <a:off x="1066800" y="5486400"/>
            <a:ext cx="3200400" cy="762000"/>
          </a:xfrm>
          <a:prstGeom prst="rect">
            <a:avLst/>
          </a:prstGeom>
          <a:solidFill>
            <a:srgbClr val="FFF6DA"/>
          </a:solidFill>
        </p:spPr>
        <p:txBody>
          <a:bodyPr/>
          <a:lstStyle>
            <a:lvl1pPr marL="0" indent="0">
              <a:buNone/>
              <a:defRPr/>
            </a:lvl1pPr>
          </a:lstStyle>
          <a:p>
            <a:pPr lvl="0"/>
            <a:r>
              <a:rPr lang="en-US" dirty="0"/>
              <a:t>Edit Master text</a:t>
            </a:r>
          </a:p>
        </p:txBody>
      </p:sp>
      <p:sp>
        <p:nvSpPr>
          <p:cNvPr id="10" name="TextBox 9"/>
          <p:cNvSpPr txBox="1"/>
          <p:nvPr userDrawn="1"/>
        </p:nvSpPr>
        <p:spPr>
          <a:xfrm>
            <a:off x="993648" y="6566848"/>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4" name="Content Placeholder 3"/>
          <p:cNvSpPr>
            <a:spLocks noGrp="1"/>
          </p:cNvSpPr>
          <p:nvPr>
            <p:ph sz="quarter" idx="27"/>
          </p:nvPr>
        </p:nvSpPr>
        <p:spPr>
          <a:xfrm>
            <a:off x="4876800" y="4495800"/>
            <a:ext cx="3200400" cy="609600"/>
          </a:xfrm>
          <a:prstGeom prst="rect">
            <a:avLst/>
          </a:prstGeom>
        </p:spPr>
        <p:txBody>
          <a:bodyPr/>
          <a:lstStyle>
            <a:lvl1pPr marL="0" indent="0">
              <a:buNone/>
              <a:defRPr/>
            </a:lvl1pPr>
          </a:lstStyle>
          <a:p>
            <a:pPr lvl="0"/>
            <a:r>
              <a:rPr lang="en-US" dirty="0"/>
              <a:t>Edit Master text</a:t>
            </a:r>
          </a:p>
        </p:txBody>
      </p:sp>
    </p:spTree>
    <p:extLst>
      <p:ext uri="{BB962C8B-B14F-4D97-AF65-F5344CB8AC3E}">
        <p14:creationId xmlns:p14="http://schemas.microsoft.com/office/powerpoint/2010/main" val="15706375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Example">
    <p:spTree>
      <p:nvGrpSpPr>
        <p:cNvPr id="1" name=""/>
        <p:cNvGrpSpPr/>
        <p:nvPr/>
      </p:nvGrpSpPr>
      <p:grpSpPr>
        <a:xfrm>
          <a:off x="0" y="0"/>
          <a:ext cx="0" cy="0"/>
          <a:chOff x="0" y="0"/>
          <a:chExt cx="0" cy="0"/>
        </a:xfrm>
      </p:grpSpPr>
      <p:sp>
        <p:nvSpPr>
          <p:cNvPr id="19" name="Content Placeholder 18"/>
          <p:cNvSpPr>
            <a:spLocks noGrp="1"/>
          </p:cNvSpPr>
          <p:nvPr>
            <p:ph sz="quarter" idx="24"/>
          </p:nvPr>
        </p:nvSpPr>
        <p:spPr>
          <a:xfrm>
            <a:off x="-1" y="990600"/>
            <a:ext cx="9144001" cy="5257800"/>
          </a:xfrm>
          <a:prstGeom prst="rect">
            <a:avLst/>
          </a:prstGeom>
          <a:solidFill>
            <a:srgbClr val="F2E8DA"/>
          </a:solidFill>
        </p:spPr>
        <p:txBody>
          <a:bodyPr/>
          <a:lstStyle>
            <a:lvl1pPr marL="0" indent="0">
              <a:buNone/>
              <a:defRPr sz="2800" b="1">
                <a:solidFill>
                  <a:srgbClr val="4C74A7"/>
                </a:solidFill>
              </a:defRPr>
            </a:lvl1pPr>
            <a:lvl2pPr marL="457200" indent="0">
              <a:buNone/>
              <a:defRPr>
                <a:solidFill>
                  <a:schemeClr val="tx1"/>
                </a:solidFill>
              </a:defRPr>
            </a:lvl2pPr>
          </a:lstStyle>
          <a:p>
            <a:pPr lvl="0"/>
            <a:r>
              <a:rPr lang="en-US" dirty="0"/>
              <a:t>Edit Master text styles</a:t>
            </a:r>
          </a:p>
        </p:txBody>
      </p:sp>
      <p:sp>
        <p:nvSpPr>
          <p:cNvPr id="21" name="Title 20"/>
          <p:cNvSpPr>
            <a:spLocks noGrp="1"/>
          </p:cNvSpPr>
          <p:nvPr>
            <p:ph type="title"/>
          </p:nvPr>
        </p:nvSpPr>
        <p:spPr>
          <a:xfrm>
            <a:off x="0" y="228600"/>
            <a:ext cx="9089409" cy="533400"/>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7" name="TextBox 6"/>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8" name="TextBox 7"/>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666369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5" name="Content Placeholder 4"/>
          <p:cNvSpPr>
            <a:spLocks noGrp="1"/>
          </p:cNvSpPr>
          <p:nvPr>
            <p:ph sz="quarter" idx="23"/>
          </p:nvPr>
        </p:nvSpPr>
        <p:spPr>
          <a:xfrm>
            <a:off x="152400" y="1524000"/>
            <a:ext cx="7924800" cy="914400"/>
          </a:xfrm>
          <a:prstGeom prst="rect">
            <a:avLst/>
          </a:prstGeom>
        </p:spPr>
        <p:txBody>
          <a:bodyPr/>
          <a:lstStyle>
            <a:lvl1pPr marL="0" indent="0">
              <a:buNone/>
              <a:defRPr sz="2800">
                <a:latin typeface="+mn-lt"/>
              </a:defRPr>
            </a:lvl1pPr>
          </a:lstStyle>
          <a:p>
            <a:pPr lvl="0"/>
            <a:r>
              <a:rPr lang="en-US" dirty="0"/>
              <a:t>Edit Master text styles</a:t>
            </a:r>
          </a:p>
        </p:txBody>
      </p:sp>
      <p:sp>
        <p:nvSpPr>
          <p:cNvPr id="19" name="Content Placeholder 18"/>
          <p:cNvSpPr>
            <a:spLocks noGrp="1"/>
          </p:cNvSpPr>
          <p:nvPr>
            <p:ph sz="quarter" idx="24"/>
          </p:nvPr>
        </p:nvSpPr>
        <p:spPr>
          <a:xfrm>
            <a:off x="152400" y="2667000"/>
            <a:ext cx="7467600" cy="1219200"/>
          </a:xfrm>
          <a:prstGeom prst="rect">
            <a:avLst/>
          </a:prstGeom>
        </p:spPr>
        <p:txBody>
          <a:bodyPr/>
          <a:lstStyle>
            <a:lvl1pPr marL="0" indent="0">
              <a:buNone/>
              <a:defRPr sz="2800" b="1">
                <a:solidFill>
                  <a:srgbClr val="4F74A7"/>
                </a:solidFill>
              </a:defRPr>
            </a:lvl1pPr>
            <a:lvl2pPr marL="457200" indent="0">
              <a:buNone/>
              <a:defRPr>
                <a:solidFill>
                  <a:schemeClr val="tx1"/>
                </a:solidFill>
              </a:defRPr>
            </a:lvl2pPr>
          </a:lstStyle>
          <a:p>
            <a:pPr lvl="0"/>
            <a:r>
              <a:rPr lang="en-US" dirty="0"/>
              <a:t>Edit Master text styles</a:t>
            </a:r>
          </a:p>
          <a:p>
            <a:pPr lvl="1"/>
            <a:r>
              <a:rPr lang="en-US" dirty="0"/>
              <a:t>Second level</a:t>
            </a:r>
          </a:p>
        </p:txBody>
      </p:sp>
      <p:sp>
        <p:nvSpPr>
          <p:cNvPr id="21" name="Title 20"/>
          <p:cNvSpPr>
            <a:spLocks noGrp="1"/>
          </p:cNvSpPr>
          <p:nvPr>
            <p:ph type="title"/>
          </p:nvPr>
        </p:nvSpPr>
        <p:spPr>
          <a:xfrm>
            <a:off x="0" y="228600"/>
            <a:ext cx="9144000" cy="609600"/>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3" name="Content Placeholder 2"/>
          <p:cNvSpPr>
            <a:spLocks noGrp="1"/>
          </p:cNvSpPr>
          <p:nvPr>
            <p:ph sz="quarter" idx="25"/>
          </p:nvPr>
        </p:nvSpPr>
        <p:spPr>
          <a:xfrm>
            <a:off x="304800" y="4038600"/>
            <a:ext cx="6248400" cy="381000"/>
          </a:xfrm>
          <a:prstGeom prst="rect">
            <a:avLst/>
          </a:prstGeom>
        </p:spPr>
        <p:txBody>
          <a:bodyPr/>
          <a:lstStyle>
            <a:lvl1pPr marL="0" indent="0">
              <a:buNone/>
              <a:defRPr sz="2800"/>
            </a:lvl1pPr>
          </a:lstStyle>
          <a:p>
            <a:pPr lvl="0"/>
            <a:r>
              <a:rPr lang="en-US" dirty="0"/>
              <a:t>Edit Master text styles</a:t>
            </a:r>
          </a:p>
        </p:txBody>
      </p:sp>
      <p:sp>
        <p:nvSpPr>
          <p:cNvPr id="6" name="Content Placeholder 5"/>
          <p:cNvSpPr>
            <a:spLocks noGrp="1"/>
          </p:cNvSpPr>
          <p:nvPr>
            <p:ph sz="quarter" idx="26"/>
          </p:nvPr>
        </p:nvSpPr>
        <p:spPr>
          <a:xfrm>
            <a:off x="304800" y="4724400"/>
            <a:ext cx="2895600" cy="457200"/>
          </a:xfrm>
          <a:prstGeom prst="rect">
            <a:avLst/>
          </a:prstGeom>
        </p:spPr>
        <p:txBody>
          <a:bodyPr/>
          <a:lstStyle>
            <a:lvl1pPr marL="0" indent="0">
              <a:buNone/>
              <a:defRPr sz="2800"/>
            </a:lvl1pPr>
          </a:lstStyle>
          <a:p>
            <a:pPr lvl="0"/>
            <a:r>
              <a:rPr lang="en-US" dirty="0"/>
              <a:t>Edit Master text</a:t>
            </a:r>
          </a:p>
        </p:txBody>
      </p:sp>
      <p:sp>
        <p:nvSpPr>
          <p:cNvPr id="22" name="TextBox 21"/>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23" name="TextBox 22"/>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27098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1005282527"/>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 xmlns:a16="http://schemas.microsoft.com/office/drawing/2014/main" val="20000"/>
                    </a:ext>
                  </a:extLst>
                </a:gridCol>
                <a:gridCol w="8065062">
                  <a:extLst>
                    <a:ext uri="{9D8B030D-6E8A-4147-A177-3AD203B41FA5}">
                      <a16:colId xmlns=""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
        <p:nvSpPr>
          <p:cNvPr id="2" name="TextBox 1"/>
          <p:cNvSpPr txBox="1"/>
          <p:nvPr userDrawn="1"/>
        </p:nvSpPr>
        <p:spPr>
          <a:xfrm>
            <a:off x="79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3" name="TextBox 2"/>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Tree>
    <p:extLst>
      <p:ext uri="{BB962C8B-B14F-4D97-AF65-F5344CB8AC3E}">
        <p14:creationId xmlns:p14="http://schemas.microsoft.com/office/powerpoint/2010/main" val="3026559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914400"/>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 xmlns:a16="http://schemas.microsoft.com/office/drawing/2014/main" val="20000"/>
                    </a:ext>
                  </a:extLst>
                </a:gridCol>
                <a:gridCol w="8065062">
                  <a:extLst>
                    <a:ext uri="{9D8B030D-6E8A-4147-A177-3AD203B41FA5}">
                      <a16:colId xmlns=""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
        <p:nvSpPr>
          <p:cNvPr id="3" name="Content Placeholder 2"/>
          <p:cNvSpPr>
            <a:spLocks noGrp="1"/>
          </p:cNvSpPr>
          <p:nvPr>
            <p:ph sz="quarter" idx="22"/>
          </p:nvPr>
        </p:nvSpPr>
        <p:spPr>
          <a:xfrm>
            <a:off x="838200" y="2819400"/>
            <a:ext cx="7772400" cy="1981200"/>
          </a:xfrm>
          <a:prstGeom prst="rect">
            <a:avLst/>
          </a:prstGeom>
        </p:spPr>
        <p:txBody>
          <a:bodyPr/>
          <a:lstStyle>
            <a:lvl1pPr marL="0" indent="0" algn="l">
              <a:buNone/>
              <a:defRPr sz="2800"/>
            </a:lvl1pPr>
          </a:lstStyle>
          <a:p>
            <a:pPr lvl="0"/>
            <a:r>
              <a:rPr lang="en-US" dirty="0"/>
              <a:t>Edit Master text styles</a:t>
            </a:r>
          </a:p>
        </p:txBody>
      </p:sp>
      <p:sp>
        <p:nvSpPr>
          <p:cNvPr id="2" name="Title 1"/>
          <p:cNvSpPr>
            <a:spLocks noGrp="1"/>
          </p:cNvSpPr>
          <p:nvPr>
            <p:ph type="title"/>
          </p:nvPr>
        </p:nvSpPr>
        <p:spPr>
          <a:xfrm>
            <a:off x="3429000" y="1044052"/>
            <a:ext cx="5715000" cy="784748"/>
          </a:xfrm>
          <a:prstGeom prst="rect">
            <a:avLst/>
          </a:prstGeom>
        </p:spPr>
        <p:txBody>
          <a:bodyPr/>
          <a:lstStyle>
            <a:lvl1pPr algn="l">
              <a:defRPr sz="3200">
                <a:latin typeface="Helvetica" panose="020B0604020202020204" pitchFamily="34" charset="0"/>
                <a:cs typeface="Helvetica" panose="020B0604020202020204" pitchFamily="34" charset="0"/>
              </a:defRPr>
            </a:lvl1pPr>
          </a:lstStyle>
          <a:p>
            <a:r>
              <a:rPr lang="en-US" dirty="0"/>
              <a:t>Click to edit Master title </a:t>
            </a:r>
          </a:p>
        </p:txBody>
      </p:sp>
      <p:sp>
        <p:nvSpPr>
          <p:cNvPr id="5" name="Content Placeholder 4"/>
          <p:cNvSpPr>
            <a:spLocks noGrp="1"/>
          </p:cNvSpPr>
          <p:nvPr>
            <p:ph sz="quarter" idx="23"/>
          </p:nvPr>
        </p:nvSpPr>
        <p:spPr>
          <a:xfrm>
            <a:off x="2212975" y="887413"/>
            <a:ext cx="1216025" cy="1146175"/>
          </a:xfrm>
          <a:prstGeom prst="rect">
            <a:avLst/>
          </a:prstGeom>
        </p:spPr>
        <p:txBody>
          <a:bodyPr/>
          <a:lstStyle>
            <a:lvl1pPr marL="0" indent="0">
              <a:buNone/>
              <a:defRPr sz="6000">
                <a:solidFill>
                  <a:srgbClr val="939598"/>
                </a:solidFill>
                <a:latin typeface="Helvetica" panose="020B0604020202020204" pitchFamily="34" charset="0"/>
                <a:cs typeface="Helvetica" panose="020B0604020202020204" pitchFamily="34" charset="0"/>
              </a:defRPr>
            </a:lvl1pPr>
          </a:lstStyle>
          <a:p>
            <a:pPr lvl="0"/>
            <a:r>
              <a:rPr lang="en-US" dirty="0"/>
              <a:t>Ed</a:t>
            </a:r>
          </a:p>
        </p:txBody>
      </p:sp>
      <p:sp>
        <p:nvSpPr>
          <p:cNvPr id="20" name="Content Placeholder 19"/>
          <p:cNvSpPr>
            <a:spLocks noGrp="1"/>
          </p:cNvSpPr>
          <p:nvPr>
            <p:ph sz="quarter" idx="24"/>
          </p:nvPr>
        </p:nvSpPr>
        <p:spPr>
          <a:xfrm>
            <a:off x="228600" y="887413"/>
            <a:ext cx="1905000" cy="636587"/>
          </a:xfrm>
          <a:prstGeom prst="rect">
            <a:avLst/>
          </a:prstGeom>
        </p:spPr>
        <p:txBody>
          <a:bodyPr/>
          <a:lstStyle>
            <a:lvl1pPr marL="0" indent="0">
              <a:buNone/>
              <a:defRPr>
                <a:solidFill>
                  <a:schemeClr val="bg1"/>
                </a:solidFill>
                <a:latin typeface="Helvetica" panose="020B0604020202020204" pitchFamily="34" charset="0"/>
                <a:cs typeface="Helvetica" panose="020B0604020202020204" pitchFamily="34" charset="0"/>
              </a:defRPr>
            </a:lvl1pPr>
          </a:lstStyle>
          <a:p>
            <a:pPr lvl="0"/>
            <a:r>
              <a:rPr lang="en-US" dirty="0"/>
              <a:t>Edit</a:t>
            </a:r>
          </a:p>
        </p:txBody>
      </p:sp>
      <p:sp>
        <p:nvSpPr>
          <p:cNvPr id="19" name="TextBox 18"/>
          <p:cNvSpPr txBox="1"/>
          <p:nvPr userDrawn="1"/>
        </p:nvSpPr>
        <p:spPr>
          <a:xfrm>
            <a:off x="79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21" name="TextBox 20"/>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Tree>
    <p:extLst>
      <p:ext uri="{BB962C8B-B14F-4D97-AF65-F5344CB8AC3E}">
        <p14:creationId xmlns:p14="http://schemas.microsoft.com/office/powerpoint/2010/main" val="2916463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 xmlns:a16="http://schemas.microsoft.com/office/drawing/2014/main" val="20000"/>
                    </a:ext>
                  </a:extLst>
                </a:gridCol>
                <a:gridCol w="8065062">
                  <a:extLst>
                    <a:ext uri="{9D8B030D-6E8A-4147-A177-3AD203B41FA5}">
                      <a16:colId xmlns=""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
        <p:nvSpPr>
          <p:cNvPr id="19" name="TextBox 18"/>
          <p:cNvSpPr txBox="1"/>
          <p:nvPr userDrawn="1"/>
        </p:nvSpPr>
        <p:spPr>
          <a:xfrm>
            <a:off x="79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20" name="TextBox 19"/>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Tree>
    <p:extLst>
      <p:ext uri="{BB962C8B-B14F-4D97-AF65-F5344CB8AC3E}">
        <p14:creationId xmlns:p14="http://schemas.microsoft.com/office/powerpoint/2010/main" val="2073033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graphicFrame>
        <p:nvGraphicFramePr>
          <p:cNvPr id="18" name="SectionsTable"/>
          <p:cNvGraphicFramePr>
            <a:graphicFrameLocks noGrp="1"/>
          </p:cNvGraphicFramePr>
          <p:nvPr userDrawn="1">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 xmlns:a16="http://schemas.microsoft.com/office/drawing/2014/main" val="20000"/>
                    </a:ext>
                  </a:extLst>
                </a:gridCol>
                <a:gridCol w="8065062">
                  <a:extLst>
                    <a:ext uri="{9D8B030D-6E8A-4147-A177-3AD203B41FA5}">
                      <a16:colId xmlns=""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
        <p:nvSpPr>
          <p:cNvPr id="3" name="Content Placeholder 2"/>
          <p:cNvSpPr>
            <a:spLocks noGrp="1"/>
          </p:cNvSpPr>
          <p:nvPr>
            <p:ph sz="quarter" idx="22"/>
          </p:nvPr>
        </p:nvSpPr>
        <p:spPr>
          <a:xfrm>
            <a:off x="838200" y="2819400"/>
            <a:ext cx="7772400" cy="1981200"/>
          </a:xfrm>
          <a:prstGeom prst="rect">
            <a:avLst/>
          </a:prstGeom>
        </p:spPr>
        <p:txBody>
          <a:bodyPr/>
          <a:lstStyle>
            <a:lvl1pPr marL="0" indent="0" algn="l">
              <a:buNone/>
              <a:defRPr sz="2800"/>
            </a:lvl1pPr>
          </a:lstStyle>
          <a:p>
            <a:pPr lvl="0"/>
            <a:r>
              <a:rPr lang="en-US" dirty="0"/>
              <a:t>Edit Master text styles</a:t>
            </a:r>
          </a:p>
        </p:txBody>
      </p:sp>
      <p:sp>
        <p:nvSpPr>
          <p:cNvPr id="2" name="Title 1"/>
          <p:cNvSpPr>
            <a:spLocks noGrp="1"/>
          </p:cNvSpPr>
          <p:nvPr>
            <p:ph type="title"/>
          </p:nvPr>
        </p:nvSpPr>
        <p:spPr>
          <a:xfrm>
            <a:off x="3429000" y="1044052"/>
            <a:ext cx="5715000" cy="784748"/>
          </a:xfrm>
          <a:prstGeom prst="rect">
            <a:avLst/>
          </a:prstGeom>
        </p:spPr>
        <p:txBody>
          <a:bodyPr/>
          <a:lstStyle>
            <a:lvl1pPr algn="l">
              <a:defRPr sz="3200">
                <a:latin typeface="Helvetica" panose="020B0604020202020204" pitchFamily="34" charset="0"/>
                <a:cs typeface="Helvetica" panose="020B0604020202020204" pitchFamily="34" charset="0"/>
              </a:defRPr>
            </a:lvl1pPr>
          </a:lstStyle>
          <a:p>
            <a:r>
              <a:rPr lang="en-US" dirty="0"/>
              <a:t>Click to edit Master title </a:t>
            </a:r>
          </a:p>
        </p:txBody>
      </p:sp>
      <p:sp>
        <p:nvSpPr>
          <p:cNvPr id="5" name="Content Placeholder 4"/>
          <p:cNvSpPr>
            <a:spLocks noGrp="1"/>
          </p:cNvSpPr>
          <p:nvPr>
            <p:ph sz="quarter" idx="23"/>
          </p:nvPr>
        </p:nvSpPr>
        <p:spPr>
          <a:xfrm>
            <a:off x="2212975" y="887413"/>
            <a:ext cx="1216025" cy="1146175"/>
          </a:xfrm>
          <a:prstGeom prst="rect">
            <a:avLst/>
          </a:prstGeom>
          <a:solidFill>
            <a:schemeClr val="bg1"/>
          </a:solidFill>
        </p:spPr>
        <p:txBody>
          <a:bodyPr/>
          <a:lstStyle>
            <a:lvl1pPr marL="0" indent="0">
              <a:buNone/>
              <a:defRPr sz="6000">
                <a:solidFill>
                  <a:srgbClr val="6E7072"/>
                </a:solidFill>
                <a:latin typeface="Helvetica" panose="020B0604020202020204" pitchFamily="34" charset="0"/>
                <a:cs typeface="Helvetica" panose="020B0604020202020204" pitchFamily="34" charset="0"/>
              </a:defRPr>
            </a:lvl1pPr>
          </a:lstStyle>
          <a:p>
            <a:pPr lvl="0"/>
            <a:r>
              <a:rPr lang="en-US" dirty="0"/>
              <a:t>Ed</a:t>
            </a:r>
          </a:p>
        </p:txBody>
      </p:sp>
      <p:sp>
        <p:nvSpPr>
          <p:cNvPr id="20" name="Content Placeholder 19"/>
          <p:cNvSpPr>
            <a:spLocks noGrp="1"/>
          </p:cNvSpPr>
          <p:nvPr>
            <p:ph sz="quarter" idx="24"/>
          </p:nvPr>
        </p:nvSpPr>
        <p:spPr>
          <a:xfrm>
            <a:off x="228600" y="887413"/>
            <a:ext cx="1905000" cy="636587"/>
          </a:xfrm>
          <a:prstGeom prst="rect">
            <a:avLst/>
          </a:prstGeom>
        </p:spPr>
        <p:txBody>
          <a:bodyPr/>
          <a:lstStyle>
            <a:lvl1pPr marL="0" indent="0">
              <a:buNone/>
              <a:defRPr>
                <a:solidFill>
                  <a:schemeClr val="bg1"/>
                </a:solidFill>
                <a:latin typeface="Helvetica" panose="020B0604020202020204" pitchFamily="34" charset="0"/>
                <a:cs typeface="Helvetica" panose="020B0604020202020204" pitchFamily="34" charset="0"/>
              </a:defRPr>
            </a:lvl1pPr>
          </a:lstStyle>
          <a:p>
            <a:pPr lvl="0"/>
            <a:r>
              <a:rPr lang="en-US" dirty="0"/>
              <a:t>Edit</a:t>
            </a:r>
          </a:p>
        </p:txBody>
      </p:sp>
      <p:sp>
        <p:nvSpPr>
          <p:cNvPr id="7" name="TextBox 6"/>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8" name="TextBox 7"/>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Tree>
    <p:extLst>
      <p:ext uri="{BB962C8B-B14F-4D97-AF65-F5344CB8AC3E}">
        <p14:creationId xmlns:p14="http://schemas.microsoft.com/office/powerpoint/2010/main" val="3833873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
        <p:nvSpPr>
          <p:cNvPr id="23" name="TextBox 22"/>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24" name="TextBox 23"/>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942732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sp>
        <p:nvSpPr>
          <p:cNvPr id="22" name="Title 1"/>
          <p:cNvSpPr>
            <a:spLocks noGrp="1"/>
          </p:cNvSpPr>
          <p:nvPr>
            <p:ph type="title"/>
          </p:nvPr>
        </p:nvSpPr>
        <p:spPr>
          <a:xfrm>
            <a:off x="1447800" y="1"/>
            <a:ext cx="7696200" cy="838200"/>
          </a:xfrm>
          <a:prstGeom prst="rect">
            <a:avLst/>
          </a:prstGeom>
        </p:spPr>
        <p:txBody>
          <a:bodyPr/>
          <a:lstStyle>
            <a:lvl1pPr algn="l">
              <a:defRPr sz="3200">
                <a:solidFill>
                  <a:srgbClr val="CE171F"/>
                </a:solidFill>
                <a:latin typeface="Helvetica" panose="020B0604020202020204" pitchFamily="34" charset="0"/>
                <a:cs typeface="Helvetica" panose="020B0604020202020204" pitchFamily="34" charset="0"/>
              </a:defRPr>
            </a:lvl1pPr>
          </a:lstStyle>
          <a:p>
            <a:r>
              <a:rPr lang="en-US" dirty="0"/>
              <a:t>Click to edit Master title </a:t>
            </a:r>
          </a:p>
        </p:txBody>
      </p:sp>
      <p:sp>
        <p:nvSpPr>
          <p:cNvPr id="4" name="Content Placeholder 3"/>
          <p:cNvSpPr>
            <a:spLocks noGrp="1"/>
          </p:cNvSpPr>
          <p:nvPr>
            <p:ph sz="quarter" idx="10"/>
          </p:nvPr>
        </p:nvSpPr>
        <p:spPr>
          <a:xfrm>
            <a:off x="990600" y="1981200"/>
            <a:ext cx="7772400" cy="1905000"/>
          </a:xfrm>
          <a:prstGeom prst="rect">
            <a:avLst/>
          </a:prstGeom>
        </p:spPr>
        <p:txBody>
          <a:bodyPr/>
          <a:lstStyle>
            <a:lvl1pPr marL="0" indent="0" algn="ctr">
              <a:buNone/>
              <a:defRPr sz="2800"/>
            </a:lvl1pPr>
          </a:lstStyle>
          <a:p>
            <a:pPr lvl="0"/>
            <a:r>
              <a:rPr lang="en-US" dirty="0"/>
              <a:t>Edit Master text styles</a:t>
            </a:r>
          </a:p>
        </p:txBody>
      </p:sp>
      <p:sp>
        <p:nvSpPr>
          <p:cNvPr id="6" name="TextBox 5"/>
          <p:cNvSpPr txBox="1"/>
          <p:nvPr userDrawn="1"/>
        </p:nvSpPr>
        <p:spPr>
          <a:xfrm>
            <a:off x="7467600" y="6477000"/>
            <a:ext cx="1508760" cy="229326"/>
          </a:xfrm>
          <a:prstGeom prst="rect">
            <a:avLst/>
          </a:prstGeom>
          <a:noFill/>
        </p:spPr>
        <p:txBody>
          <a:bodyPr wrap="square" rtlCol="0">
            <a:spAutoFit/>
          </a:bodyPr>
          <a:lstStyle/>
          <a:p>
            <a:pPr algn="r"/>
            <a:fld id="{9727A1E6-4BE3-41AC-B9F9-6BE7D5A55C39}" type="slidenum">
              <a:rPr lang="en-US" smtClean="0"/>
              <a:pPr algn="r"/>
              <a:t>‹#›</a:t>
            </a:fld>
            <a:endParaRPr lang="en-US" dirty="0"/>
          </a:p>
        </p:txBody>
      </p:sp>
      <p:sp>
        <p:nvSpPr>
          <p:cNvPr id="3" name="Content Placeholder 2"/>
          <p:cNvSpPr>
            <a:spLocks noGrp="1"/>
          </p:cNvSpPr>
          <p:nvPr>
            <p:ph sz="quarter" idx="11"/>
          </p:nvPr>
        </p:nvSpPr>
        <p:spPr>
          <a:xfrm>
            <a:off x="3962400" y="1295400"/>
            <a:ext cx="1295400" cy="533400"/>
          </a:xfrm>
          <a:prstGeom prst="rect">
            <a:avLst/>
          </a:prstGeom>
          <a:solidFill>
            <a:srgbClr val="FFFFFF"/>
          </a:solidFill>
        </p:spPr>
        <p:txBody>
          <a:bodyPr/>
          <a:lstStyle>
            <a:lvl1pPr marL="0" indent="0">
              <a:buNone/>
              <a:defRPr b="1">
                <a:solidFill>
                  <a:srgbClr val="4F74A7"/>
                </a:solidFill>
              </a:defRPr>
            </a:lvl1pPr>
          </a:lstStyle>
          <a:p>
            <a:pPr lvl="0"/>
            <a:r>
              <a:rPr lang="en-US" dirty="0"/>
              <a:t>Edit</a:t>
            </a:r>
          </a:p>
        </p:txBody>
      </p:sp>
      <p:sp>
        <p:nvSpPr>
          <p:cNvPr id="7" name="TextBox 6"/>
          <p:cNvSpPr txBox="1"/>
          <p:nvPr userDrawn="1"/>
        </p:nvSpPr>
        <p:spPr>
          <a:xfrm>
            <a:off x="841248" y="6553200"/>
            <a:ext cx="7388352"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677603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theme" Target="../theme/theme4.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image" Target="../media/image1.tif"/><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theme" Target="../theme/theme5.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 id="2147483702" r:id="rId2"/>
    <p:sldLayoutId id="2147483701" r:id="rId3"/>
    <p:sldLayoutId id="2147483700" r:id="rId4"/>
    <p:sldLayoutId id="214748370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 id="214748371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711"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704" r:id="rId1"/>
    <p:sldLayoutId id="2147483712" r:id="rId2"/>
    <p:sldLayoutId id="2147483728" r:id="rId3"/>
    <p:sldLayoutId id="2147483715" r:id="rId4"/>
    <p:sldLayoutId id="2147483717" r:id="rId5"/>
    <p:sldLayoutId id="2147483705" r:id="rId6"/>
    <p:sldLayoutId id="2147483713" r:id="rId7"/>
    <p:sldLayoutId id="2147483718" r:id="rId8"/>
    <p:sldLayoutId id="2147483720" r:id="rId9"/>
    <p:sldLayoutId id="2147483714" r:id="rId10"/>
    <p:sldLayoutId id="2147483725" r:id="rId11"/>
    <p:sldLayoutId id="2147483724" r:id="rId12"/>
    <p:sldLayoutId id="2147483706" r:id="rId13"/>
    <p:sldLayoutId id="2147483721" r:id="rId14"/>
    <p:sldLayoutId id="2147483727" r:id="rId15"/>
    <p:sldLayoutId id="2147483673"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 id="2147483707" r:id="rId2"/>
    <p:sldLayoutId id="2147483726" r:id="rId3"/>
    <p:sldLayoutId id="2147483723" r:id="rId4"/>
    <p:sldLayoutId id="2147483722" r:id="rId5"/>
    <p:sldLayoutId id="2147483716" r:id="rId6"/>
    <p:sldLayoutId id="2147483708" r:id="rId7"/>
    <p:sldLayoutId id="2147483729" r:id="rId8"/>
    <p:sldLayoutId id="2147483719" r:id="rId9"/>
    <p:sldLayoutId id="2147483709"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2.xml"/></Relationships>
</file>

<file path=ppt/slides/_rels/slide100.xml.rels><?xml version="1.0" encoding="UTF-8" standalone="yes"?>
<Relationships xmlns="http://schemas.openxmlformats.org/package/2006/relationships"><Relationship Id="rId2" Type="http://schemas.openxmlformats.org/officeDocument/2006/relationships/image" Target="../media/image1131.png"/><Relationship Id="rId1" Type="http://schemas.openxmlformats.org/officeDocument/2006/relationships/slideLayout" Target="../slideLayouts/slideLayout32.xml"/></Relationships>
</file>

<file path=ppt/slides/_rels/slide101.xml.rels><?xml version="1.0" encoding="UTF-8" standalone="yes"?>
<Relationships xmlns="http://schemas.openxmlformats.org/package/2006/relationships"><Relationship Id="rId2" Type="http://schemas.openxmlformats.org/officeDocument/2006/relationships/image" Target="../media/image1141.png"/><Relationship Id="rId1" Type="http://schemas.openxmlformats.org/officeDocument/2006/relationships/slideLayout" Target="../slideLayouts/slideLayout32.xml"/></Relationships>
</file>

<file path=ppt/slides/_rels/slide102.xml.rels><?xml version="1.0" encoding="UTF-8" standalone="yes"?>
<Relationships xmlns="http://schemas.openxmlformats.org/package/2006/relationships"><Relationship Id="rId3" Type="http://schemas.openxmlformats.org/officeDocument/2006/relationships/image" Target="../media/image990.png"/><Relationship Id="rId2" Type="http://schemas.openxmlformats.org/officeDocument/2006/relationships/image" Target="../media/image1111.png"/><Relationship Id="rId1" Type="http://schemas.openxmlformats.org/officeDocument/2006/relationships/slideLayout" Target="../slideLayouts/slideLayout28.xml"/><Relationship Id="rId4" Type="http://schemas.openxmlformats.org/officeDocument/2006/relationships/image" Target="../media/image115.png"/></Relationships>
</file>

<file path=ppt/slides/_rels/slide10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3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2" Type="http://schemas.openxmlformats.org/officeDocument/2006/relationships/image" Target="../media/image1011.png"/><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110.xml.rels><?xml version="1.0" encoding="UTF-8" standalone="yes"?>
<Relationships xmlns="http://schemas.openxmlformats.org/package/2006/relationships"><Relationship Id="rId3" Type="http://schemas.openxmlformats.org/officeDocument/2006/relationships/image" Target="../media/image1110.png"/><Relationship Id="rId2" Type="http://schemas.openxmlformats.org/officeDocument/2006/relationships/image" Target="../media/image112.png"/><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30.png"/><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32.xml"/></Relationships>
</file>

<file path=ppt/slides/_rels/slide114.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32.xml"/></Relationships>
</file>

<file path=ppt/slides/_rels/slide115.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3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70.png"/><Relationship Id="rId2" Type="http://schemas.openxmlformats.org/officeDocument/2006/relationships/image" Target="../media/image114.png"/><Relationship Id="rId1" Type="http://schemas.openxmlformats.org/officeDocument/2006/relationships/slideLayout" Target="../slideLayouts/slideLayout10.xml"/><Relationship Id="rId4" Type="http://schemas.openxmlformats.org/officeDocument/2006/relationships/image" Target="../media/image119.png"/></Relationships>
</file>

<file path=ppt/slides/_rels/slide11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2" Type="http://schemas.openxmlformats.org/officeDocument/2006/relationships/image" Target="../media/image1100.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2" Type="http://schemas.openxmlformats.org/officeDocument/2006/relationships/image" Target="../media/image1121.png"/><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6.png"/><Relationship Id="rId1" Type="http://schemas.openxmlformats.org/officeDocument/2006/relationships/slideLayout" Target="../slideLayouts/slideLayout27.xml"/><Relationship Id="rId4" Type="http://schemas.openxmlformats.org/officeDocument/2006/relationships/image" Target="../media/image130.png"/></Relationships>
</file>

<file path=ppt/slides/_rels/slide122.xml.rels><?xml version="1.0" encoding="UTF-8" standalone="yes"?>
<Relationships xmlns="http://schemas.openxmlformats.org/package/2006/relationships"><Relationship Id="rId2" Type="http://schemas.openxmlformats.org/officeDocument/2006/relationships/image" Target="../media/image1120.png"/><Relationship Id="rId1" Type="http://schemas.openxmlformats.org/officeDocument/2006/relationships/slideLayout" Target="../slideLayouts/slideLayout32.xml"/></Relationships>
</file>

<file path=ppt/slides/_rels/slide123.xml.rels><?xml version="1.0" encoding="UTF-8" standalone="yes"?>
<Relationships xmlns="http://schemas.openxmlformats.org/package/2006/relationships"><Relationship Id="rId2" Type="http://schemas.openxmlformats.org/officeDocument/2006/relationships/image" Target="../media/image1140.png"/><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1.png"/><Relationship Id="rId1" Type="http://schemas.openxmlformats.org/officeDocument/2006/relationships/slideLayout" Target="../slideLayouts/slideLayout28.xml"/><Relationship Id="rId4" Type="http://schemas.openxmlformats.org/officeDocument/2006/relationships/image" Target="../media/image134.png"/></Relationships>
</file>

<file path=ppt/slides/_rels/slide125.xml.rels><?xml version="1.0" encoding="UTF-8" standalone="yes"?>
<Relationships xmlns="http://schemas.openxmlformats.org/package/2006/relationships"><Relationship Id="rId3" Type="http://schemas.openxmlformats.org/officeDocument/2006/relationships/image" Target="../media/image1090.png"/><Relationship Id="rId2" Type="http://schemas.openxmlformats.org/officeDocument/2006/relationships/image" Target="../media/image127.png"/><Relationship Id="rId1" Type="http://schemas.openxmlformats.org/officeDocument/2006/relationships/slideLayout" Target="../slideLayouts/slideLayout32.xml"/></Relationships>
</file>

<file path=ppt/slides/_rels/slide126.xml.rels><?xml version="1.0" encoding="UTF-8" standalone="yes"?>
<Relationships xmlns="http://schemas.openxmlformats.org/package/2006/relationships"><Relationship Id="rId2" Type="http://schemas.openxmlformats.org/officeDocument/2006/relationships/image" Target="../media/image1180.png"/><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image" Target="../media/image136.png"/><Relationship Id="rId1" Type="http://schemas.openxmlformats.org/officeDocument/2006/relationships/slideLayout" Target="../slideLayouts/slideLayout10.xml"/><Relationship Id="rId4" Type="http://schemas.openxmlformats.org/officeDocument/2006/relationships/image" Target="../media/image125.png"/></Relationships>
</file>

<file path=ppt/slides/_rels/slide12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160.png"/><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10.png"/><Relationship Id="rId1" Type="http://schemas.openxmlformats.org/officeDocument/2006/relationships/slideLayout" Target="../slideLayouts/slideLayout11.xml"/></Relationships>
</file>

<file path=ppt/slides/_rels/slide130.xml.rels><?xml version="1.0" encoding="UTF-8" standalone="yes"?>
<Relationships xmlns="http://schemas.openxmlformats.org/package/2006/relationships"><Relationship Id="rId2" Type="http://schemas.openxmlformats.org/officeDocument/2006/relationships/image" Target="../media/image1230.png"/><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4.xml"/></Relationships>
</file>

<file path=ppt/slides/_rels/slide132.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32.xml"/></Relationships>
</file>

<file path=ppt/slides/_rels/slide133.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32.xml"/></Relationships>
</file>

<file path=ppt/slides/_rels/slide13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32.xml"/></Relationships>
</file>

<file path=ppt/slides/_rels/slide13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0.xml"/><Relationship Id="rId1" Type="http://schemas.openxmlformats.org/officeDocument/2006/relationships/slideLayout" Target="../slideLayouts/slideLayout32.xml"/><Relationship Id="rId4" Type="http://schemas.openxmlformats.org/officeDocument/2006/relationships/image" Target="../media/image147.png"/></Relationships>
</file>

<file path=ppt/slides/_rels/slide136.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32.xml"/></Relationships>
</file>

<file path=ppt/slides/_rels/slide137.xml.rels><?xml version="1.0" encoding="UTF-8" standalone="yes"?>
<Relationships xmlns="http://schemas.openxmlformats.org/package/2006/relationships"><Relationship Id="rId2" Type="http://schemas.openxmlformats.org/officeDocument/2006/relationships/image" Target="../media/image1250.png"/><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9.xml.rels><?xml version="1.0" encoding="UTF-8" standalone="yes"?>
<Relationships xmlns="http://schemas.openxmlformats.org/package/2006/relationships"><Relationship Id="rId2" Type="http://schemas.openxmlformats.org/officeDocument/2006/relationships/image" Target="../media/image126.jp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40.xml.rels><?xml version="1.0" encoding="UTF-8" standalone="yes"?>
<Relationships xmlns="http://schemas.openxmlformats.org/package/2006/relationships"><Relationship Id="rId2" Type="http://schemas.openxmlformats.org/officeDocument/2006/relationships/image" Target="../media/image1260.png"/><Relationship Id="rId1" Type="http://schemas.openxmlformats.org/officeDocument/2006/relationships/slideLayout" Target="../slideLayouts/slideLayout18.xml"/></Relationships>
</file>

<file path=ppt/slides/_rels/slide141.xml.rels><?xml version="1.0" encoding="UTF-8" standalone="yes"?>
<Relationships xmlns="http://schemas.openxmlformats.org/package/2006/relationships"><Relationship Id="rId2" Type="http://schemas.openxmlformats.org/officeDocument/2006/relationships/image" Target="../media/image1310.png"/><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0.xml"/></Relationships>
</file>

<file path=ppt/slides/_rels/slide143.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2" Type="http://schemas.openxmlformats.org/officeDocument/2006/relationships/image" Target="../media/image1450.png"/><Relationship Id="rId1" Type="http://schemas.openxmlformats.org/officeDocument/2006/relationships/slideLayout" Target="../slideLayouts/slideLayout10.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6.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0.xml"/></Relationships>
</file>

<file path=ppt/slides/_rels/slide147.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0.xml"/></Relationships>
</file>

<file path=ppt/slides/_rels/slide14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53.png"/><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image" Target="../media/image1410.png"/><Relationship Id="rId1" Type="http://schemas.openxmlformats.org/officeDocument/2006/relationships/slideLayout" Target="../slideLayouts/slideLayout11.xml"/></Relationships>
</file>

<file path=ppt/slides/_rels/slide150.xml.rels><?xml version="1.0" encoding="UTF-8" standalone="yes"?>
<Relationships xmlns="http://schemas.openxmlformats.org/package/2006/relationships"><Relationship Id="rId3" Type="http://schemas.openxmlformats.org/officeDocument/2006/relationships/image" Target="../media/image1390.png"/><Relationship Id="rId2" Type="http://schemas.openxmlformats.org/officeDocument/2006/relationships/image" Target="../media/image151.png"/><Relationship Id="rId1" Type="http://schemas.openxmlformats.org/officeDocument/2006/relationships/slideLayout" Target="../slideLayouts/slideLayout32.xml"/></Relationships>
</file>

<file path=ppt/slides/_rels/slide15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64.png"/><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060.png"/><Relationship Id="rId7" Type="http://schemas.openxmlformats.org/officeDocument/2006/relationships/image" Target="../media/image101.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89.png"/><Relationship Id="rId5" Type="http://schemas.openxmlformats.org/officeDocument/2006/relationships/image" Target="../media/image87.png"/><Relationship Id="rId4" Type="http://schemas.openxmlformats.org/officeDocument/2006/relationships/image" Target="../media/image107.png"/></Relationships>
</file>

<file path=ppt/slides/_rels/slide15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0.xml"/></Relationships>
</file>

<file path=ppt/slides/_rels/slide15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0.xml"/></Relationships>
</file>

<file path=ppt/slides/_rels/slide155.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0.xml"/></Relationships>
</file>

<file path=ppt/slides/_rels/slide156.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30.png"/><Relationship Id="rId1" Type="http://schemas.openxmlformats.org/officeDocument/2006/relationships/slideLayout" Target="../slideLayouts/slideLayout10.xml"/></Relationships>
</file>

<file path=ppt/slides/_rels/slide157.xml.rels><?xml version="1.0" encoding="UTF-8" standalone="yes"?>
<Relationships xmlns="http://schemas.openxmlformats.org/package/2006/relationships"><Relationship Id="rId3" Type="http://schemas.openxmlformats.org/officeDocument/2006/relationships/image" Target="../media/image1070.png"/><Relationship Id="rId2" Type="http://schemas.openxmlformats.org/officeDocument/2006/relationships/image" Target="../media/image114.png"/><Relationship Id="rId1" Type="http://schemas.openxmlformats.org/officeDocument/2006/relationships/slideLayout" Target="../slideLayouts/slideLayout10.xml"/><Relationship Id="rId4" Type="http://schemas.openxmlformats.org/officeDocument/2006/relationships/image" Target="../media/image119.png"/></Relationships>
</file>

<file path=ppt/slides/_rels/slide158.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image" Target="../media/image136.png"/><Relationship Id="rId1" Type="http://schemas.openxmlformats.org/officeDocument/2006/relationships/slideLayout" Target="../slideLayouts/slideLayout10.xml"/><Relationship Id="rId4" Type="http://schemas.openxmlformats.org/officeDocument/2006/relationships/image" Target="../media/image125.png"/></Relationships>
</file>

<file path=ppt/slides/_rels/slide159.xml.rels><?xml version="1.0" encoding="UTF-8" standalone="yes"?>
<Relationships xmlns="http://schemas.openxmlformats.org/package/2006/relationships"><Relationship Id="rId2" Type="http://schemas.openxmlformats.org/officeDocument/2006/relationships/image" Target="../media/image126.jp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7.xml"/></Relationships>
</file>

<file path=ppt/slides/_rels/slide160.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0.xml"/></Relationships>
</file>

<file path=ppt/slides/_rels/slide16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1.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0.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370.pn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2" Type="http://schemas.openxmlformats.org/officeDocument/2006/relationships/image" Target="../media/image450.pn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55.png"/><Relationship Id="rId7" Type="http://schemas.openxmlformats.org/officeDocument/2006/relationships/image" Target="../media/image45.png"/><Relationship Id="rId2" Type="http://schemas.openxmlformats.org/officeDocument/2006/relationships/image" Target="../media/image54.png"/><Relationship Id="rId1" Type="http://schemas.openxmlformats.org/officeDocument/2006/relationships/slideLayout" Target="../slideLayouts/slideLayout16.xml"/><Relationship Id="rId6" Type="http://schemas.openxmlformats.org/officeDocument/2006/relationships/image" Target="../media/image41.png"/><Relationship Id="rId5" Type="http://schemas.openxmlformats.org/officeDocument/2006/relationships/image" Target="../media/image14.png"/><Relationship Id="rId4" Type="http://schemas.openxmlformats.org/officeDocument/2006/relationships/image" Target="../media/image56.png"/></Relationships>
</file>

<file path=ppt/slides/_rels/slide57.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image" Target="../media/image550.png"/><Relationship Id="rId1" Type="http://schemas.openxmlformats.org/officeDocument/2006/relationships/slideLayout" Target="../slideLayouts/slideLayout20.xml"/><Relationship Id="rId5" Type="http://schemas.openxmlformats.org/officeDocument/2006/relationships/image" Target="../media/image490.png"/><Relationship Id="rId4" Type="http://schemas.openxmlformats.org/officeDocument/2006/relationships/image" Target="../media/image561.png"/></Relationships>
</file>

<file path=ppt/slides/_rels/slide58.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image" Target="../media/image560.pn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image" Target="../media/image570.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511.pn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580.png"/><Relationship Id="rId2" Type="http://schemas.openxmlformats.org/officeDocument/2006/relationships/image" Target="../media/image570.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600.png"/><Relationship Id="rId2" Type="http://schemas.openxmlformats.org/officeDocument/2006/relationships/image" Target="../media/image590.png"/><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64.pn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3" Type="http://schemas.openxmlformats.org/officeDocument/2006/relationships/image" Target="../media/image610.png"/><Relationship Id="rId2" Type="http://schemas.openxmlformats.org/officeDocument/2006/relationships/image" Target="../media/image68.png"/><Relationship Id="rId1" Type="http://schemas.openxmlformats.org/officeDocument/2006/relationships/slideLayout" Target="../slideLayouts/slideLayout27.xml"/></Relationships>
</file>

<file path=ppt/slides/_rels/slide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6.xml"/><Relationship Id="rId6" Type="http://schemas.openxmlformats.org/officeDocument/2006/relationships/image" Target="../media/image650.png"/><Relationship Id="rId5" Type="http://schemas.openxmlformats.org/officeDocument/2006/relationships/image" Target="../media/image640.png"/><Relationship Id="rId4" Type="http://schemas.openxmlformats.org/officeDocument/2006/relationships/image" Target="../media/image630.png"/></Relationships>
</file>

<file path=ppt/slides/_rels/slide6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72.pn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image" Target="../media/image611.png"/><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7.xml"/><Relationship Id="rId5" Type="http://schemas.openxmlformats.org/officeDocument/2006/relationships/image" Target="../media/image77.png"/><Relationship Id="rId4" Type="http://schemas.openxmlformats.org/officeDocument/2006/relationships/image" Target="../media/image76.png"/></Relationships>
</file>

<file path=ppt/slides/_rels/slide7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81.png"/><Relationship Id="rId7" Type="http://schemas.openxmlformats.org/officeDocument/2006/relationships/image" Target="../media/image59.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58.png"/><Relationship Id="rId5" Type="http://schemas.openxmlformats.org/officeDocument/2006/relationships/image" Target="../media/image83.png"/><Relationship Id="rId4" Type="http://schemas.openxmlformats.org/officeDocument/2006/relationships/image" Target="../media/image82.png"/><Relationship Id="rId9" Type="http://schemas.openxmlformats.org/officeDocument/2006/relationships/image" Target="../media/image65.png"/></Relationships>
</file>

<file path=ppt/slides/_rels/slide7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84.png"/><Relationship Id="rId5" Type="http://schemas.openxmlformats.org/officeDocument/2006/relationships/image" Target="../media/image73.png"/><Relationship Id="rId4" Type="http://schemas.openxmlformats.org/officeDocument/2006/relationships/image" Target="../media/image85.png"/></Relationships>
</file>

<file path=ppt/slides/_rels/slide75.xml.rels><?xml version="1.0" encoding="UTF-8" standalone="yes"?>
<Relationships xmlns="http://schemas.openxmlformats.org/package/2006/relationships"><Relationship Id="rId2" Type="http://schemas.openxmlformats.org/officeDocument/2006/relationships/image" Target="../media/image840.png"/><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image" Target="../media/image850.png"/><Relationship Id="rId2" Type="http://schemas.openxmlformats.org/officeDocument/2006/relationships/notesSlide" Target="../notesSlides/notesSlide5.xml"/><Relationship Id="rId1" Type="http://schemas.openxmlformats.org/officeDocument/2006/relationships/slideLayout" Target="../slideLayouts/slideLayout27.xml"/><Relationship Id="rId6" Type="http://schemas.openxmlformats.org/officeDocument/2006/relationships/image" Target="../media/image871.png"/><Relationship Id="rId5" Type="http://schemas.openxmlformats.org/officeDocument/2006/relationships/image" Target="../media/image860.png"/><Relationship Id="rId4" Type="http://schemas.openxmlformats.org/officeDocument/2006/relationships/image" Target="../media/image740.png"/></Relationships>
</file>

<file path=ppt/slides/_rels/slide77.xml.rels><?xml version="1.0" encoding="UTF-8" standalone="yes"?>
<Relationships xmlns="http://schemas.openxmlformats.org/package/2006/relationships"><Relationship Id="rId3" Type="http://schemas.openxmlformats.org/officeDocument/2006/relationships/image" Target="../media/image880.png"/><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3" Type="http://schemas.openxmlformats.org/officeDocument/2006/relationships/image" Target="../media/image890.pn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79.xml.rels><?xml version="1.0" encoding="UTF-8" standalone="yes"?>
<Relationships xmlns="http://schemas.openxmlformats.org/package/2006/relationships"><Relationship Id="rId3" Type="http://schemas.openxmlformats.org/officeDocument/2006/relationships/image" Target="../media/image910.png"/><Relationship Id="rId2" Type="http://schemas.openxmlformats.org/officeDocument/2006/relationships/image" Target="../media/image902.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92.png"/><Relationship Id="rId1" Type="http://schemas.openxmlformats.org/officeDocument/2006/relationships/slideLayout" Target="../slideLayouts/slideLayout27.xml"/></Relationships>
</file>

<file path=ppt/slides/_rels/slide81.xml.rels><?xml version="1.0" encoding="UTF-8" standalone="yes"?>
<Relationships xmlns="http://schemas.openxmlformats.org/package/2006/relationships"><Relationship Id="rId3" Type="http://schemas.openxmlformats.org/officeDocument/2006/relationships/image" Target="../media/image810.png"/><Relationship Id="rId2" Type="http://schemas.openxmlformats.org/officeDocument/2006/relationships/image" Target="../media/image94.png"/><Relationship Id="rId1" Type="http://schemas.openxmlformats.org/officeDocument/2006/relationships/slideLayout" Target="../slideLayouts/slideLayout27.xml"/><Relationship Id="rId5" Type="http://schemas.openxmlformats.org/officeDocument/2006/relationships/image" Target="../media/image950.png"/><Relationship Id="rId4" Type="http://schemas.openxmlformats.org/officeDocument/2006/relationships/image" Target="../media/image95.png"/></Relationships>
</file>

<file path=ppt/slides/_rels/slide8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image" Target="../media/image780.png"/><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2" Type="http://schemas.openxmlformats.org/officeDocument/2006/relationships/image" Target="../media/image820.png"/><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9.png"/><Relationship Id="rId1" Type="http://schemas.openxmlformats.org/officeDocument/2006/relationships/slideLayout" Target="../slideLayouts/slideLayout21.xml"/><Relationship Id="rId4" Type="http://schemas.openxmlformats.org/officeDocument/2006/relationships/image" Target="../media/image91.png"/></Relationships>
</file>

<file path=ppt/slides/_rels/slide9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103.png"/><Relationship Id="rId1" Type="http://schemas.openxmlformats.org/officeDocument/2006/relationships/slideLayout" Target="../slideLayouts/slideLayout10.xml"/><Relationship Id="rId4" Type="http://schemas.openxmlformats.org/officeDocument/2006/relationships/image" Target="../media/image104.png"/></Relationships>
</file>

<file path=ppt/slides/_rels/slide9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7.xml"/></Relationships>
</file>

<file path=ppt/slides/_rels/slide9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3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image" Target="../media/image900.png"/><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060.png"/><Relationship Id="rId7" Type="http://schemas.openxmlformats.org/officeDocument/2006/relationships/image" Target="../media/image101.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89.png"/><Relationship Id="rId5" Type="http://schemas.openxmlformats.org/officeDocument/2006/relationships/image" Target="../media/image87.png"/><Relationship Id="rId4" Type="http://schemas.openxmlformats.org/officeDocument/2006/relationships/image" Target="../media/image107.png"/></Relationships>
</file>

<file path=ppt/slides/_rels/slide9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10.png"/><Relationship Id="rId1" Type="http://schemas.openxmlformats.org/officeDocument/2006/relationships/slideLayout" Target="../slideLayouts/slideLayout11.xml"/><Relationship Id="rId4" Type="http://schemas.openxmlformats.org/officeDocument/2006/relationships/image" Target="../media/image109.png"/></Relationships>
</file>

<file path=ppt/slides/_rels/slide98.xml.rels><?xml version="1.0" encoding="UTF-8" standalone="yes"?>
<Relationships xmlns="http://schemas.openxmlformats.org/package/2006/relationships"><Relationship Id="rId2" Type="http://schemas.openxmlformats.org/officeDocument/2006/relationships/image" Target="../media/image1080.png"/><Relationship Id="rId1" Type="http://schemas.openxmlformats.org/officeDocument/2006/relationships/slideLayout" Target="../slideLayouts/slideLayout32.xml"/></Relationships>
</file>

<file path=ppt/slides/_rels/slide99.xml.rels><?xml version="1.0" encoding="UTF-8" standalone="yes"?>
<Relationships xmlns="http://schemas.openxmlformats.org/package/2006/relationships"><Relationship Id="rId3" Type="http://schemas.openxmlformats.org/officeDocument/2006/relationships/image" Target="../media/image1091.png"/><Relationship Id="rId2" Type="http://schemas.openxmlformats.org/officeDocument/2006/relationships/image" Target="../media/image1092.png"/><Relationship Id="rId1" Type="http://schemas.openxmlformats.org/officeDocument/2006/relationships/slideLayout" Target="../slideLayouts/slideLayout28.xml"/><Relationship Id="rId6" Type="http://schemas.openxmlformats.org/officeDocument/2006/relationships/image" Target="../media/image1122.png"/><Relationship Id="rId5" Type="http://schemas.openxmlformats.org/officeDocument/2006/relationships/image" Target="../media/image1101.png"/><Relationship Id="rId4" Type="http://schemas.openxmlformats.org/officeDocument/2006/relationships/image" Target="../media/image1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a:xfrm>
            <a:off x="2819400" y="990600"/>
            <a:ext cx="3505200" cy="481783"/>
          </a:xfrm>
        </p:spPr>
        <p:txBody>
          <a:bodyPr/>
          <a:lstStyle/>
          <a:p>
            <a:r>
              <a:rPr lang="en-US" dirty="0">
                <a:solidFill>
                  <a:schemeClr val="accent1">
                    <a:lumMod val="75000"/>
                  </a:schemeClr>
                </a:solidFill>
              </a:rPr>
              <a:t>Chemistry</a:t>
            </a:r>
            <a:endParaRPr lang="en-US" dirty="0"/>
          </a:p>
        </p:txBody>
      </p:sp>
      <p:sp>
        <p:nvSpPr>
          <p:cNvPr id="34" name="Content Placeholder 33"/>
          <p:cNvSpPr>
            <a:spLocks noGrp="1"/>
          </p:cNvSpPr>
          <p:nvPr>
            <p:ph sz="quarter" idx="21"/>
          </p:nvPr>
        </p:nvSpPr>
        <p:spPr>
          <a:xfrm>
            <a:off x="2857500" y="1636720"/>
            <a:ext cx="3429000" cy="587828"/>
          </a:xfrm>
        </p:spPr>
        <p:txBody>
          <a:bodyPr/>
          <a:lstStyle/>
          <a:p>
            <a:pPr>
              <a:spcBef>
                <a:spcPts val="0"/>
              </a:spcBef>
            </a:pPr>
            <a:r>
              <a:rPr lang="en-US" dirty="0">
                <a:solidFill>
                  <a:schemeClr val="accent1">
                    <a:lumMod val="75000"/>
                  </a:schemeClr>
                </a:solidFill>
              </a:rPr>
              <a:t>Fifth Edition</a:t>
            </a:r>
          </a:p>
        </p:txBody>
      </p:sp>
      <p:sp>
        <p:nvSpPr>
          <p:cNvPr id="35" name="Content Placeholder 34"/>
          <p:cNvSpPr>
            <a:spLocks noGrp="1"/>
          </p:cNvSpPr>
          <p:nvPr>
            <p:ph sz="quarter" idx="22"/>
          </p:nvPr>
        </p:nvSpPr>
        <p:spPr>
          <a:xfrm>
            <a:off x="2895600" y="2360609"/>
            <a:ext cx="3352800" cy="596443"/>
          </a:xfrm>
        </p:spPr>
        <p:txBody>
          <a:bodyPr/>
          <a:lstStyle/>
          <a:p>
            <a:pPr>
              <a:spcBef>
                <a:spcPts val="0"/>
              </a:spcBef>
            </a:pPr>
            <a:r>
              <a:rPr lang="en-US" dirty="0">
                <a:solidFill>
                  <a:schemeClr val="accent1">
                    <a:lumMod val="75000"/>
                  </a:schemeClr>
                </a:solidFill>
              </a:rPr>
              <a:t>Julia Burdge</a:t>
            </a:r>
          </a:p>
        </p:txBody>
      </p:sp>
      <p:sp>
        <p:nvSpPr>
          <p:cNvPr id="36" name="Content Placeholder 35"/>
          <p:cNvSpPr>
            <a:spLocks noGrp="1"/>
          </p:cNvSpPr>
          <p:nvPr>
            <p:ph sz="quarter" idx="23"/>
          </p:nvPr>
        </p:nvSpPr>
        <p:spPr>
          <a:xfrm>
            <a:off x="2819400" y="3094704"/>
            <a:ext cx="3505200" cy="542014"/>
          </a:xfrm>
        </p:spPr>
        <p:txBody>
          <a:bodyPr/>
          <a:lstStyle/>
          <a:p>
            <a:pPr>
              <a:spcBef>
                <a:spcPts val="0"/>
              </a:spcBef>
            </a:pPr>
            <a:r>
              <a:rPr lang="en-US" dirty="0">
                <a:solidFill>
                  <a:schemeClr val="accent1">
                    <a:lumMod val="75000"/>
                  </a:schemeClr>
                </a:solidFill>
              </a:rPr>
              <a:t>Lecture PowerPoints</a:t>
            </a:r>
          </a:p>
        </p:txBody>
      </p:sp>
      <p:sp>
        <p:nvSpPr>
          <p:cNvPr id="37" name="Content Placeholder 36"/>
          <p:cNvSpPr>
            <a:spLocks noGrp="1"/>
          </p:cNvSpPr>
          <p:nvPr>
            <p:ph sz="quarter" idx="24"/>
          </p:nvPr>
        </p:nvSpPr>
        <p:spPr>
          <a:xfrm>
            <a:off x="2895600" y="3839496"/>
            <a:ext cx="3352800" cy="448304"/>
          </a:xfrm>
        </p:spPr>
        <p:txBody>
          <a:bodyPr/>
          <a:lstStyle/>
          <a:p>
            <a:pPr>
              <a:spcBef>
                <a:spcPts val="0"/>
              </a:spcBef>
            </a:pPr>
            <a:r>
              <a:rPr lang="en-US" dirty="0">
                <a:solidFill>
                  <a:schemeClr val="accent1">
                    <a:lumMod val="75000"/>
                  </a:schemeClr>
                </a:solidFill>
              </a:rPr>
              <a:t>Chapter 16</a:t>
            </a:r>
          </a:p>
        </p:txBody>
      </p:sp>
      <p:sp>
        <p:nvSpPr>
          <p:cNvPr id="38" name="Content Placeholder 37"/>
          <p:cNvSpPr>
            <a:spLocks noGrp="1"/>
          </p:cNvSpPr>
          <p:nvPr>
            <p:ph sz="quarter" idx="25"/>
          </p:nvPr>
        </p:nvSpPr>
        <p:spPr>
          <a:xfrm>
            <a:off x="2895600" y="4557252"/>
            <a:ext cx="3352800" cy="398698"/>
          </a:xfrm>
        </p:spPr>
        <p:txBody>
          <a:bodyPr/>
          <a:lstStyle/>
          <a:p>
            <a:pPr>
              <a:spcBef>
                <a:spcPts val="0"/>
              </a:spcBef>
            </a:pPr>
            <a:r>
              <a:rPr lang="en-US" dirty="0">
                <a:solidFill>
                  <a:schemeClr val="tx2"/>
                </a:solidFill>
              </a:rPr>
              <a:t>Acids and Bases</a:t>
            </a:r>
          </a:p>
        </p:txBody>
      </p:sp>
      <p:pic>
        <p:nvPicPr>
          <p:cNvPr id="19"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 Placeholder 38"/>
          <p:cNvSpPr>
            <a:spLocks noGrp="1"/>
          </p:cNvSpPr>
          <p:nvPr>
            <p:ph type="body" sz="quarter" idx="26"/>
          </p:nvPr>
        </p:nvSpPr>
        <p:spPr>
          <a:xfrm>
            <a:off x="685800" y="6564693"/>
            <a:ext cx="7924800" cy="228600"/>
          </a:xfrm>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098230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14745"/>
            <a:ext cx="6019799" cy="457200"/>
          </a:xfrm>
        </p:spPr>
        <p:txBody>
          <a:bodyPr/>
          <a:lstStyle/>
          <a:p>
            <a:pPr marL="3379788" indent="-3379788" algn="ctr"/>
            <a:r>
              <a:rPr lang="en-US" kern="0" dirty="0"/>
              <a:t> SAMPLE PROBLEM	</a:t>
            </a:r>
            <a:r>
              <a:rPr lang="en-US" kern="0" dirty="0">
                <a:solidFill>
                  <a:schemeClr val="bg1"/>
                </a:solidFill>
              </a:rPr>
              <a:t>16.1	</a:t>
            </a:r>
            <a:r>
              <a:rPr lang="en-US" dirty="0">
                <a:solidFill>
                  <a:schemeClr val="bg1"/>
                </a:solidFill>
              </a:rPr>
              <a:t>Strategy</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914400"/>
                <a:ext cx="9144000" cy="5486400"/>
              </a:xfrm>
            </p:spPr>
            <p:txBody>
              <a:bodyPr/>
              <a:lstStyle/>
              <a:p>
                <a:pPr>
                  <a:spcBef>
                    <a:spcPts val="0"/>
                  </a:spcBef>
                </a:pPr>
                <a:r>
                  <a:rPr lang="en-US" dirty="0"/>
                  <a:t>What is </a:t>
                </a:r>
              </a:p>
              <a:p>
                <a:pPr>
                  <a:spcBef>
                    <a:spcPts val="0"/>
                  </a:spcBef>
                </a:pPr>
                <a:r>
                  <a:rPr lang="en-US" dirty="0"/>
                  <a:t>(a) the conjugate base of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HNO</m:t>
                        </m:r>
                      </m:e>
                      <m:sub>
                        <m:r>
                          <a:rPr lang="en-US" b="0" i="0" smtClean="0">
                            <a:latin typeface="Cambria Math" panose="02040503050406030204" pitchFamily="18" charset="0"/>
                          </a:rPr>
                          <m:t>3</m:t>
                        </m:r>
                      </m:sub>
                    </m:sSub>
                  </m:oMath>
                </a14:m>
                <a:r>
                  <a:rPr lang="en-US" dirty="0"/>
                  <a:t>, </a:t>
                </a:r>
              </a:p>
              <a:p>
                <a:pPr>
                  <a:spcBef>
                    <a:spcPts val="0"/>
                  </a:spcBef>
                </a:pPr>
                <a:r>
                  <a:rPr lang="en-US" dirty="0"/>
                  <a:t>(b) the conjugate acid of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2−</m:t>
                        </m:r>
                      </m:sup>
                    </m:sSup>
                  </m:oMath>
                </a14:m>
                <a:r>
                  <a:rPr lang="en-US" dirty="0"/>
                  <a:t>, </a:t>
                </a:r>
              </a:p>
              <a:p>
                <a:pPr>
                  <a:spcBef>
                    <a:spcPts val="0"/>
                  </a:spcBef>
                </a:pPr>
                <a:r>
                  <a:rPr lang="en-US" dirty="0"/>
                  <a:t>(c) the conjugate base of </a:t>
                </a: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HSO</m:t>
                        </m:r>
                      </m:e>
                      <m:sub>
                        <m:r>
                          <a:rPr lang="en-US" b="0" i="0" smtClean="0">
                            <a:latin typeface="Cambria Math" panose="02040503050406030204" pitchFamily="18" charset="0"/>
                          </a:rPr>
                          <m:t>4</m:t>
                        </m:r>
                      </m:sub>
                      <m:sup>
                        <m:r>
                          <a:rPr lang="en-US" b="0" i="0" smtClean="0">
                            <a:latin typeface="Cambria Math" panose="02040503050406030204" pitchFamily="18" charset="0"/>
                          </a:rPr>
                          <m:t>−</m:t>
                        </m:r>
                      </m:sup>
                    </m:sSubSup>
                  </m:oMath>
                </a14:m>
                <a:r>
                  <a:rPr lang="en-US" dirty="0"/>
                  <a:t> , and </a:t>
                </a:r>
              </a:p>
              <a:p>
                <a:pPr>
                  <a:spcBef>
                    <a:spcPts val="0"/>
                  </a:spcBef>
                  <a:spcAft>
                    <a:spcPts val="3000"/>
                  </a:spcAft>
                </a:pPr>
                <a:r>
                  <a:rPr lang="en-US" dirty="0"/>
                  <a:t>(d) the conjugate acid of </a:t>
                </a: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HCO</m:t>
                        </m:r>
                      </m:e>
                      <m:sub>
                        <m:r>
                          <a:rPr lang="en-US" b="0" i="0" smtClean="0">
                            <a:latin typeface="Cambria Math" panose="02040503050406030204" pitchFamily="18" charset="0"/>
                          </a:rPr>
                          <m:t>3</m:t>
                        </m:r>
                      </m:sub>
                      <m:sup>
                        <m:r>
                          <a:rPr lang="en-US" b="0" i="0" smtClean="0">
                            <a:latin typeface="Cambria Math" panose="02040503050406030204" pitchFamily="18" charset="0"/>
                          </a:rPr>
                          <m:t>−</m:t>
                        </m:r>
                      </m:sup>
                    </m:sSubSup>
                  </m:oMath>
                </a14:m>
                <a:r>
                  <a:rPr lang="en-US" dirty="0"/>
                  <a:t> ? </a:t>
                </a:r>
              </a:p>
              <a:p>
                <a:pPr>
                  <a:spcBef>
                    <a:spcPts val="0"/>
                  </a:spcBef>
                </a:pPr>
                <a:r>
                  <a:rPr lang="en-US" b="1" dirty="0">
                    <a:solidFill>
                      <a:srgbClr val="43618E"/>
                    </a:solidFill>
                  </a:rPr>
                  <a:t>Strategy</a:t>
                </a:r>
              </a:p>
              <a:p>
                <a:pPr>
                  <a:spcBef>
                    <a:spcPts val="0"/>
                  </a:spcBef>
                  <a:spcAft>
                    <a:spcPts val="4000"/>
                  </a:spcAft>
                </a:pPr>
                <a:r>
                  <a:rPr lang="en-US" dirty="0"/>
                  <a:t>To find the conjugate base of a species, remove a proton from the formula. </a:t>
                </a:r>
              </a:p>
              <a:p>
                <a:pPr>
                  <a:spcBef>
                    <a:spcPts val="0"/>
                  </a:spcBef>
                </a:pPr>
                <a:r>
                  <a:rPr lang="en-US" dirty="0"/>
                  <a:t>To find the conjugate acid of a species, add a proton to the</a:t>
                </a:r>
              </a:p>
              <a:p>
                <a:pPr>
                  <a:spcBef>
                    <a:spcPts val="0"/>
                  </a:spcBef>
                </a:pPr>
                <a:r>
                  <a:rPr lang="en-US" dirty="0"/>
                  <a:t>formula.</a:t>
                </a: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914400"/>
                <a:ext cx="9144000" cy="5486400"/>
              </a:xfrm>
              <a:blipFill>
                <a:blip r:embed="rId2"/>
                <a:stretch>
                  <a:fillRect l="-1333" t="-1000" r="-1600"/>
                </a:stretch>
              </a:blipFill>
            </p:spPr>
            <p:txBody>
              <a:bodyPr/>
              <a:lstStyle/>
              <a:p>
                <a:r>
                  <a:rPr lang="en-US">
                    <a:noFill/>
                  </a:rPr>
                  <a:t> </a:t>
                </a:r>
              </a:p>
            </p:txBody>
          </p:sp>
        </mc:Fallback>
      </mc:AlternateContent>
    </p:spTree>
    <p:extLst>
      <p:ext uri="{BB962C8B-B14F-4D97-AF65-F5344CB8AC3E}">
        <p14:creationId xmlns:p14="http://schemas.microsoft.com/office/powerpoint/2010/main" val="273936372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96000" cy="457200"/>
          </a:xfrm>
        </p:spPr>
        <p:txBody>
          <a:bodyPr/>
          <a:lstStyle/>
          <a:p>
            <a:pPr marL="3314700" indent="-3314700" algn="ctr"/>
            <a:r>
              <a:rPr lang="en-US" kern="0" dirty="0"/>
              <a:t> SAMPLE PROBLEM	</a:t>
            </a:r>
            <a:r>
              <a:rPr lang="en-US" kern="0" dirty="0">
                <a:solidFill>
                  <a:schemeClr val="bg1"/>
                </a:solidFill>
              </a:rPr>
              <a:t>16.18	</a:t>
            </a:r>
            <a:r>
              <a:rPr lang="en-US" dirty="0"/>
              <a:t> </a:t>
            </a:r>
            <a:r>
              <a:rPr lang="en-US" dirty="0">
                <a:solidFill>
                  <a:schemeClr val="bg1"/>
                </a:solidFill>
              </a:rPr>
              <a:t>Solution</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914400"/>
                <a:ext cx="9127671" cy="5486400"/>
              </a:xfrm>
            </p:spPr>
            <p:txBody>
              <a:bodyPr/>
              <a:lstStyle/>
              <a:p>
                <a:r>
                  <a:rPr lang="en-US" dirty="0">
                    <a:solidFill>
                      <a:srgbClr val="43618E"/>
                    </a:solidFill>
                  </a:rPr>
                  <a:t>Solution</a:t>
                </a:r>
                <a:endParaRPr lang="en-US" dirty="0"/>
              </a:p>
              <a:p>
                <a:pPr>
                  <a:spcAft>
                    <a:spcPts val="1000"/>
                  </a:spcAft>
                </a:pPr>
                <a14:m>
                  <m:oMathPara xmlns:m="http://schemas.openxmlformats.org/officeDocument/2006/math">
                    <m:oMathParaPr>
                      <m:jc m:val="centerGroup"/>
                    </m:oMathParaPr>
                    <m:oMath xmlns:m="http://schemas.openxmlformats.org/officeDocument/2006/math">
                      <m:sSub>
                        <m:sSubPr>
                          <m:ctrlPr>
                            <a:rPr lang="en-US" sz="2600" b="0" i="1">
                              <a:solidFill>
                                <a:schemeClr val="tx1"/>
                              </a:solidFill>
                              <a:latin typeface="Cambria Math" panose="02040503050406030204" pitchFamily="18" charset="0"/>
                            </a:rPr>
                          </m:ctrlPr>
                        </m:sSubPr>
                        <m:e>
                          <m:r>
                            <a:rPr lang="en-US" sz="2600" b="0" i="1">
                              <a:solidFill>
                                <a:schemeClr val="tx1"/>
                              </a:solidFill>
                              <a:latin typeface="Cambria Math" panose="02040503050406030204" pitchFamily="18" charset="0"/>
                            </a:rPr>
                            <m:t>𝐾</m:t>
                          </m:r>
                        </m:e>
                        <m:sub>
                          <m:sSub>
                            <m:sSubPr>
                              <m:ctrlPr>
                                <a:rPr lang="en-US" sz="2600" b="0" i="1">
                                  <a:solidFill>
                                    <a:schemeClr val="tx1"/>
                                  </a:solidFill>
                                  <a:latin typeface="Cambria Math" panose="02040503050406030204" pitchFamily="18" charset="0"/>
                                </a:rPr>
                              </m:ctrlPr>
                            </m:sSubPr>
                            <m:e>
                              <m:r>
                                <m:rPr>
                                  <m:sty m:val="p"/>
                                </m:rPr>
                                <a:rPr lang="en-US" sz="2600" b="0">
                                  <a:solidFill>
                                    <a:schemeClr val="tx1"/>
                                  </a:solidFill>
                                  <a:latin typeface="Cambria Math" panose="02040503050406030204" pitchFamily="18" charset="0"/>
                                </a:rPr>
                                <m:t>a</m:t>
                              </m:r>
                            </m:e>
                            <m:sub>
                              <m:r>
                                <a:rPr lang="en-US" sz="2600" b="0" i="1">
                                  <a:solidFill>
                                    <a:schemeClr val="tx1"/>
                                  </a:solidFill>
                                  <a:latin typeface="Cambria Math" panose="02040503050406030204" pitchFamily="18" charset="0"/>
                                </a:rPr>
                                <m:t>1</m:t>
                              </m:r>
                            </m:sub>
                          </m:sSub>
                        </m:sub>
                      </m:sSub>
                      <m:r>
                        <a:rPr lang="en-US" sz="2600" b="0" i="1">
                          <a:solidFill>
                            <a:schemeClr val="tx1"/>
                          </a:solidFill>
                          <a:latin typeface="Cambria Math" panose="02040503050406030204" pitchFamily="18" charset="0"/>
                          <a:ea typeface="Cambria Math" panose="02040503050406030204" pitchFamily="18" charset="0"/>
                        </a:rPr>
                        <m:t>=</m:t>
                      </m:r>
                      <m:f>
                        <m:fPr>
                          <m:ctrlPr>
                            <a:rPr lang="en-US" sz="2600" b="0" i="1">
                              <a:solidFill>
                                <a:schemeClr val="tx1"/>
                              </a:solidFill>
                              <a:latin typeface="Cambria Math" panose="02040503050406030204" pitchFamily="18" charset="0"/>
                              <a:ea typeface="Cambria Math" panose="02040503050406030204" pitchFamily="18" charset="0"/>
                            </a:rPr>
                          </m:ctrlPr>
                        </m:fPr>
                        <m:num>
                          <m:d>
                            <m:dPr>
                              <m:begChr m:val="["/>
                              <m:endChr m:val="]"/>
                              <m:ctrlPr>
                                <a:rPr lang="en-US" sz="2600" b="0" i="1">
                                  <a:solidFill>
                                    <a:schemeClr val="tx1"/>
                                  </a:solidFill>
                                  <a:latin typeface="Cambria Math" panose="02040503050406030204" pitchFamily="18" charset="0"/>
                                  <a:ea typeface="Cambria Math" panose="02040503050406030204" pitchFamily="18" charset="0"/>
                                </a:rPr>
                              </m:ctrlPr>
                            </m:dPr>
                            <m:e>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H</m:t>
                                  </m:r>
                                </m:e>
                                <m:sub>
                                  <m:r>
                                    <a:rPr lang="en-US" sz="2600" b="0">
                                      <a:solidFill>
                                        <a:schemeClr val="tx1"/>
                                      </a:solidFill>
                                      <a:latin typeface="Cambria Math" panose="02040503050406030204" pitchFamily="18" charset="0"/>
                                      <a:ea typeface="Cambria Math" panose="02040503050406030204" pitchFamily="18" charset="0"/>
                                    </a:rPr>
                                    <m:t>3</m:t>
                                  </m:r>
                                </m:sub>
                              </m:sSub>
                              <m:sSup>
                                <m:sSupPr>
                                  <m:ctrlPr>
                                    <a:rPr lang="en-US" sz="2600" b="0" i="1">
                                      <a:solidFill>
                                        <a:schemeClr val="tx1"/>
                                      </a:solidFill>
                                      <a:latin typeface="Cambria Math" panose="02040503050406030204" pitchFamily="18" charset="0"/>
                                      <a:ea typeface="Cambria Math" panose="02040503050406030204" pitchFamily="18" charset="0"/>
                                    </a:rPr>
                                  </m:ctrlPr>
                                </m:sSupPr>
                                <m:e>
                                  <m:r>
                                    <m:rPr>
                                      <m:sty m:val="p"/>
                                    </m:rPr>
                                    <a:rPr lang="en-US" sz="2600" b="0">
                                      <a:solidFill>
                                        <a:schemeClr val="tx1"/>
                                      </a:solidFill>
                                      <a:latin typeface="Cambria Math" panose="02040503050406030204" pitchFamily="18" charset="0"/>
                                      <a:ea typeface="Cambria Math" panose="02040503050406030204" pitchFamily="18" charset="0"/>
                                    </a:rPr>
                                    <m:t>O</m:t>
                                  </m:r>
                                </m:e>
                                <m:sup>
                                  <m:r>
                                    <a:rPr lang="en-US" sz="2600" b="0">
                                      <a:solidFill>
                                        <a:schemeClr val="tx1"/>
                                      </a:solidFill>
                                      <a:latin typeface="Cambria Math" panose="02040503050406030204" pitchFamily="18" charset="0"/>
                                      <a:ea typeface="Cambria Math" panose="02040503050406030204" pitchFamily="18" charset="0"/>
                                    </a:rPr>
                                    <m:t>+</m:t>
                                  </m:r>
                                </m:sup>
                              </m:sSup>
                            </m:e>
                          </m:d>
                          <m:d>
                            <m:dPr>
                              <m:begChr m:val="["/>
                              <m:endChr m:val="]"/>
                              <m:ctrlPr>
                                <a:rPr lang="en-US" sz="2600" b="0" i="1">
                                  <a:solidFill>
                                    <a:schemeClr val="tx1"/>
                                  </a:solidFill>
                                  <a:latin typeface="Cambria Math" panose="02040503050406030204" pitchFamily="18" charset="0"/>
                                  <a:ea typeface="Cambria Math" panose="02040503050406030204" pitchFamily="18" charset="0"/>
                                </a:rPr>
                              </m:ctrlPr>
                            </m:dPr>
                            <m:e>
                              <m:r>
                                <m:rPr>
                                  <m:sty m:val="p"/>
                                </m:rPr>
                                <a:rPr lang="en-US" sz="2600" b="0">
                                  <a:solidFill>
                                    <a:schemeClr val="tx1"/>
                                  </a:solidFill>
                                  <a:latin typeface="Cambria Math" panose="02040503050406030204" pitchFamily="18" charset="0"/>
                                  <a:ea typeface="Cambria Math" panose="02040503050406030204" pitchFamily="18" charset="0"/>
                                </a:rPr>
                                <m:t>H</m:t>
                              </m:r>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C</m:t>
                                  </m:r>
                                </m:e>
                                <m:sub>
                                  <m:r>
                                    <a:rPr lang="en-US" sz="2600" b="0">
                                      <a:solidFill>
                                        <a:schemeClr val="tx1"/>
                                      </a:solidFill>
                                      <a:latin typeface="Cambria Math" panose="02040503050406030204" pitchFamily="18" charset="0"/>
                                      <a:ea typeface="Cambria Math" panose="02040503050406030204" pitchFamily="18" charset="0"/>
                                    </a:rPr>
                                    <m:t>2</m:t>
                                  </m:r>
                                </m:sub>
                              </m:sSub>
                              <m:sSubSup>
                                <m:sSubSupPr>
                                  <m:ctrlPr>
                                    <a:rPr lang="en-US" sz="2600" b="0" i="1">
                                      <a:solidFill>
                                        <a:schemeClr val="tx1"/>
                                      </a:solidFill>
                                      <a:latin typeface="Cambria Math" panose="02040503050406030204" pitchFamily="18" charset="0"/>
                                      <a:ea typeface="Cambria Math" panose="02040503050406030204" pitchFamily="18" charset="0"/>
                                    </a:rPr>
                                  </m:ctrlPr>
                                </m:sSubSupPr>
                                <m:e>
                                  <m:r>
                                    <m:rPr>
                                      <m:sty m:val="p"/>
                                    </m:rPr>
                                    <a:rPr lang="en-US" sz="2600" b="0">
                                      <a:solidFill>
                                        <a:schemeClr val="tx1"/>
                                      </a:solidFill>
                                      <a:latin typeface="Cambria Math" panose="02040503050406030204" pitchFamily="18" charset="0"/>
                                      <a:ea typeface="Cambria Math" panose="02040503050406030204" pitchFamily="18" charset="0"/>
                                    </a:rPr>
                                    <m:t>O</m:t>
                                  </m:r>
                                </m:e>
                                <m:sub>
                                  <m:r>
                                    <a:rPr lang="en-US" sz="2600" b="0">
                                      <a:solidFill>
                                        <a:schemeClr val="tx1"/>
                                      </a:solidFill>
                                      <a:latin typeface="Cambria Math" panose="02040503050406030204" pitchFamily="18" charset="0"/>
                                      <a:ea typeface="Cambria Math" panose="02040503050406030204" pitchFamily="18" charset="0"/>
                                    </a:rPr>
                                    <m:t>4</m:t>
                                  </m:r>
                                </m:sub>
                                <m:sup>
                                  <m:r>
                                    <a:rPr lang="en-US" sz="2600" b="0">
                                      <a:solidFill>
                                        <a:schemeClr val="tx1"/>
                                      </a:solidFill>
                                      <a:latin typeface="Cambria Math" panose="02040503050406030204" pitchFamily="18" charset="0"/>
                                      <a:ea typeface="Cambria Math" panose="02040503050406030204" pitchFamily="18" charset="0"/>
                                    </a:rPr>
                                    <m:t>−</m:t>
                                  </m:r>
                                </m:sup>
                              </m:sSubSup>
                            </m:e>
                          </m:d>
                        </m:num>
                        <m:den>
                          <m:d>
                            <m:dPr>
                              <m:begChr m:val="["/>
                              <m:endChr m:val="]"/>
                              <m:ctrlPr>
                                <a:rPr lang="en-US" sz="2600" b="0" i="1">
                                  <a:solidFill>
                                    <a:schemeClr val="tx1"/>
                                  </a:solidFill>
                                  <a:latin typeface="Cambria Math" panose="02040503050406030204" pitchFamily="18" charset="0"/>
                                  <a:ea typeface="Cambria Math" panose="02040503050406030204" pitchFamily="18" charset="0"/>
                                </a:rPr>
                              </m:ctrlPr>
                            </m:dPr>
                            <m:e>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H</m:t>
                                  </m:r>
                                </m:e>
                                <m:sub>
                                  <m:r>
                                    <a:rPr lang="en-US" sz="2600" b="0">
                                      <a:solidFill>
                                        <a:schemeClr val="tx1"/>
                                      </a:solidFill>
                                      <a:latin typeface="Cambria Math" panose="02040503050406030204" pitchFamily="18" charset="0"/>
                                      <a:ea typeface="Cambria Math" panose="02040503050406030204" pitchFamily="18" charset="0"/>
                                    </a:rPr>
                                    <m:t>2</m:t>
                                  </m:r>
                                </m:sub>
                              </m:sSub>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C</m:t>
                                  </m:r>
                                </m:e>
                                <m:sub>
                                  <m:r>
                                    <a:rPr lang="en-US" sz="2600" b="0">
                                      <a:solidFill>
                                        <a:schemeClr val="tx1"/>
                                      </a:solidFill>
                                      <a:latin typeface="Cambria Math" panose="02040503050406030204" pitchFamily="18" charset="0"/>
                                      <a:ea typeface="Cambria Math" panose="02040503050406030204" pitchFamily="18" charset="0"/>
                                    </a:rPr>
                                    <m:t>2</m:t>
                                  </m:r>
                                </m:sub>
                              </m:sSub>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O</m:t>
                                  </m:r>
                                </m:e>
                                <m:sub>
                                  <m:r>
                                    <a:rPr lang="en-US" sz="2600" b="0">
                                      <a:solidFill>
                                        <a:schemeClr val="tx1"/>
                                      </a:solidFill>
                                      <a:latin typeface="Cambria Math" panose="02040503050406030204" pitchFamily="18" charset="0"/>
                                      <a:ea typeface="Cambria Math" panose="02040503050406030204" pitchFamily="18" charset="0"/>
                                    </a:rPr>
                                    <m:t>4</m:t>
                                  </m:r>
                                </m:sub>
                              </m:sSub>
                            </m:e>
                          </m:d>
                        </m:den>
                      </m:f>
                    </m:oMath>
                  </m:oMathPara>
                </a14:m>
                <a:endParaRPr lang="en-US" sz="2600" b="0" dirty="0">
                  <a:solidFill>
                    <a:schemeClr val="tx1"/>
                  </a:solidFill>
                </a:endParaRPr>
              </a:p>
              <a:p>
                <a:pPr algn="ctr">
                  <a:spcAft>
                    <a:spcPts val="1000"/>
                  </a:spcAft>
                </a:pPr>
                <a14:m>
                  <m:oMathPara xmlns:m="http://schemas.openxmlformats.org/officeDocument/2006/math">
                    <m:oMathParaPr>
                      <m:jc m:val="center"/>
                    </m:oMathParaPr>
                    <m:oMath xmlns:m="http://schemas.openxmlformats.org/officeDocument/2006/math">
                      <m:r>
                        <a:rPr lang="en-US" sz="2600" b="0" i="1" smtClean="0">
                          <a:solidFill>
                            <a:schemeClr val="tx1"/>
                          </a:solidFill>
                          <a:latin typeface="Cambria Math" panose="02040503050406030204" pitchFamily="18" charset="0"/>
                        </a:rPr>
                        <m:t>6.5</m:t>
                      </m:r>
                      <m:r>
                        <a:rPr lang="en-US" sz="2600" b="0" i="1" smtClean="0">
                          <a:solidFill>
                            <a:schemeClr val="tx1"/>
                          </a:solidFill>
                          <a:latin typeface="Cambria Math" panose="02040503050406030204" pitchFamily="18" charset="0"/>
                          <a:ea typeface="Cambria Math" panose="02040503050406030204" pitchFamily="18" charset="0"/>
                        </a:rPr>
                        <m:t>×</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−2</m:t>
                          </m:r>
                        </m:sup>
                      </m:sSup>
                      <m:r>
                        <a:rPr lang="en-US" sz="2600" b="0" i="1" smtClean="0">
                          <a:solidFill>
                            <a:schemeClr val="tx1"/>
                          </a:solidFill>
                          <a:latin typeface="Cambria Math" panose="02040503050406030204" pitchFamily="18" charset="0"/>
                          <a:ea typeface="Cambria Math" panose="02040503050406030204" pitchFamily="18" charset="0"/>
                        </a:rPr>
                        <m:t>=</m:t>
                      </m:r>
                      <m:f>
                        <m:fPr>
                          <m:ctrlPr>
                            <a:rPr lang="en-US" sz="2600" b="0" i="1" smtClean="0">
                              <a:solidFill>
                                <a:schemeClr val="tx1"/>
                              </a:solidFill>
                              <a:latin typeface="Cambria Math" panose="02040503050406030204" pitchFamily="18" charset="0"/>
                              <a:ea typeface="Cambria Math" panose="02040503050406030204" pitchFamily="18" charset="0"/>
                            </a:rPr>
                          </m:ctrlPr>
                        </m:fPr>
                        <m:num>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𝑥</m:t>
                              </m:r>
                            </m:e>
                            <m:sup>
                              <m:r>
                                <a:rPr lang="en-US" sz="2600" b="0" i="1" smtClean="0">
                                  <a:solidFill>
                                    <a:schemeClr val="tx1"/>
                                  </a:solidFill>
                                  <a:latin typeface="Cambria Math" panose="02040503050406030204" pitchFamily="18" charset="0"/>
                                  <a:ea typeface="Cambria Math" panose="02040503050406030204" pitchFamily="18" charset="0"/>
                                </a:rPr>
                                <m:t>2</m:t>
                              </m:r>
                            </m:sup>
                          </m:sSup>
                        </m:num>
                        <m:den>
                          <m:r>
                            <a:rPr lang="en-US" sz="2600" b="0" i="1" smtClean="0">
                              <a:solidFill>
                                <a:schemeClr val="tx1"/>
                              </a:solidFill>
                              <a:latin typeface="Cambria Math" panose="02040503050406030204" pitchFamily="18" charset="0"/>
                              <a:ea typeface="Cambria Math" panose="02040503050406030204" pitchFamily="18" charset="0"/>
                            </a:rPr>
                            <m:t>0.10−</m:t>
                          </m:r>
                          <m:r>
                            <a:rPr lang="en-US" sz="2600" b="0" i="1" smtClean="0">
                              <a:solidFill>
                                <a:schemeClr val="tx1"/>
                              </a:solidFill>
                              <a:latin typeface="Cambria Math" panose="02040503050406030204" pitchFamily="18" charset="0"/>
                              <a:ea typeface="Cambria Math" panose="02040503050406030204" pitchFamily="18" charset="0"/>
                            </a:rPr>
                            <m:t>𝑥</m:t>
                          </m:r>
                        </m:den>
                      </m:f>
                    </m:oMath>
                  </m:oMathPara>
                </a14:m>
                <a:endParaRPr lang="en-US" sz="2600" b="0" i="1" dirty="0">
                  <a:solidFill>
                    <a:schemeClr val="tx1"/>
                  </a:solidFill>
                </a:endParaRPr>
              </a:p>
              <a:p>
                <a:pPr marL="1195388" indent="-209550" algn="ctr">
                  <a:spcAft>
                    <a:spcPts val="1000"/>
                  </a:spcAft>
                  <a:tabLst>
                    <a:tab pos="2795588" algn="l"/>
                  </a:tabLst>
                </a:pPr>
                <a14:m>
                  <m:oMathPara xmlns:m="http://schemas.openxmlformats.org/officeDocument/2006/math">
                    <m:oMathParaPr>
                      <m:jc m:val="centerGroup"/>
                    </m:oMathParaPr>
                    <m:oMath xmlns:m="http://schemas.openxmlformats.org/officeDocument/2006/math">
                      <m:r>
                        <a:rPr lang="en-US" sz="2600" b="0" i="1" smtClean="0">
                          <a:solidFill>
                            <a:schemeClr val="tx1"/>
                          </a:solidFill>
                          <a:latin typeface="Cambria Math" panose="02040503050406030204" pitchFamily="18" charset="0"/>
                        </a:rPr>
                        <m:t>6.5</m:t>
                      </m:r>
                      <m:r>
                        <a:rPr lang="en-US" sz="2600" b="0" i="1" smtClean="0">
                          <a:solidFill>
                            <a:schemeClr val="tx1"/>
                          </a:solidFill>
                          <a:latin typeface="Cambria Math" panose="02040503050406030204" pitchFamily="18" charset="0"/>
                          <a:ea typeface="Cambria Math" panose="02040503050406030204" pitchFamily="18" charset="0"/>
                        </a:rPr>
                        <m:t>×</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−2</m:t>
                          </m:r>
                        </m:sup>
                      </m:sSup>
                      <m:r>
                        <a:rPr lang="en-US" sz="2600" b="0" i="1" smtClean="0">
                          <a:solidFill>
                            <a:schemeClr val="tx1"/>
                          </a:solidFill>
                          <a:latin typeface="Cambria Math" panose="02040503050406030204" pitchFamily="18" charset="0"/>
                          <a:ea typeface="Cambria Math" panose="02040503050406030204" pitchFamily="18" charset="0"/>
                        </a:rPr>
                        <m:t>≈</m:t>
                      </m:r>
                      <m:f>
                        <m:fPr>
                          <m:ctrlPr>
                            <a:rPr lang="en-US" sz="2600" b="0" i="1" smtClean="0">
                              <a:solidFill>
                                <a:schemeClr val="tx1"/>
                              </a:solidFill>
                              <a:latin typeface="Cambria Math" panose="02040503050406030204" pitchFamily="18" charset="0"/>
                              <a:ea typeface="Cambria Math" panose="02040503050406030204" pitchFamily="18" charset="0"/>
                            </a:rPr>
                          </m:ctrlPr>
                        </m:fPr>
                        <m:num>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𝑥</m:t>
                              </m:r>
                            </m:e>
                            <m:sup>
                              <m:r>
                                <a:rPr lang="en-US" sz="2600" b="0" i="1" smtClean="0">
                                  <a:solidFill>
                                    <a:schemeClr val="tx1"/>
                                  </a:solidFill>
                                  <a:latin typeface="Cambria Math" panose="02040503050406030204" pitchFamily="18" charset="0"/>
                                  <a:ea typeface="Cambria Math" panose="02040503050406030204" pitchFamily="18" charset="0"/>
                                </a:rPr>
                                <m:t>2</m:t>
                              </m:r>
                            </m:sup>
                          </m:sSup>
                        </m:num>
                        <m:den>
                          <m:r>
                            <a:rPr lang="en-US" sz="2600" b="0" i="1" smtClean="0">
                              <a:solidFill>
                                <a:schemeClr val="tx1"/>
                              </a:solidFill>
                              <a:latin typeface="Cambria Math" panose="02040503050406030204" pitchFamily="18" charset="0"/>
                              <a:ea typeface="Cambria Math" panose="02040503050406030204" pitchFamily="18" charset="0"/>
                            </a:rPr>
                            <m:t>0.10</m:t>
                          </m:r>
                        </m:den>
                      </m:f>
                    </m:oMath>
                  </m:oMathPara>
                </a14:m>
                <a:endParaRPr lang="en-US" sz="2600" b="0" i="1" dirty="0">
                  <a:solidFill>
                    <a:schemeClr val="tx1"/>
                  </a:solidFill>
                </a:endParaRPr>
              </a:p>
              <a:p>
                <a:pPr marL="176213" indent="228600" algn="ctr">
                  <a:spcAft>
                    <a:spcPts val="1000"/>
                  </a:spcAft>
                </a:pPr>
                <a:r>
                  <a:rPr lang="en-US" sz="2600" b="0" dirty="0">
                    <a:solidFill>
                      <a:schemeClr val="tx1"/>
                    </a:solidFill>
                  </a:rPr>
                  <a:t> 	</a:t>
                </a:r>
                <a14:m>
                  <m:oMath xmlns:m="http://schemas.openxmlformats.org/officeDocument/2006/math">
                    <m:sSup>
                      <m:sSupPr>
                        <m:ctrlPr>
                          <a:rPr lang="en-US" sz="2600" b="0" i="1" smtClean="0">
                            <a:solidFill>
                              <a:schemeClr val="tx1"/>
                            </a:solidFill>
                            <a:latin typeface="Cambria Math" panose="02040503050406030204" pitchFamily="18" charset="0"/>
                          </a:rPr>
                        </m:ctrlPr>
                      </m:sSupPr>
                      <m:e>
                        <m:r>
                          <a:rPr lang="en-US" sz="2600" b="0" i="1" smtClean="0">
                            <a:solidFill>
                              <a:schemeClr val="tx1"/>
                            </a:solidFill>
                            <a:latin typeface="Cambria Math" panose="02040503050406030204" pitchFamily="18" charset="0"/>
                          </a:rPr>
                          <m:t>𝑥</m:t>
                        </m:r>
                      </m:e>
                      <m:sup>
                        <m:r>
                          <a:rPr lang="en-US" sz="2600" b="0" i="1" smtClean="0">
                            <a:solidFill>
                              <a:schemeClr val="tx1"/>
                            </a:solidFill>
                            <a:latin typeface="Cambria Math" panose="02040503050406030204" pitchFamily="18" charset="0"/>
                          </a:rPr>
                          <m:t>2</m:t>
                        </m:r>
                      </m:sup>
                    </m:sSup>
                    <m:r>
                      <a:rPr lang="en-US" sz="2600" b="0" i="1" smtClean="0">
                        <a:solidFill>
                          <a:schemeClr val="tx1"/>
                        </a:solidFill>
                        <a:latin typeface="Cambria Math" panose="02040503050406030204" pitchFamily="18" charset="0"/>
                        <a:ea typeface="Cambria Math" panose="02040503050406030204" pitchFamily="18" charset="0"/>
                      </a:rPr>
                      <m:t>=6.5×</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−3</m:t>
                        </m:r>
                      </m:sup>
                    </m:sSup>
                  </m:oMath>
                </a14:m>
                <a:endParaRPr lang="en-US" sz="2600" b="0" i="1" dirty="0">
                  <a:solidFill>
                    <a:schemeClr val="tx1"/>
                  </a:solidFill>
                </a:endParaRPr>
              </a:p>
              <a:p>
                <a:pPr algn="ctr" defTabSz="742950">
                  <a:spcAft>
                    <a:spcPts val="1000"/>
                  </a:spcAft>
                </a:pPr>
                <a:r>
                  <a:rPr lang="en-US" sz="2600" b="0" dirty="0">
                    <a:solidFill>
                      <a:schemeClr val="tx1"/>
                    </a:solidFill>
                  </a:rPr>
                  <a:t>		</a:t>
                </a:r>
                <a14:m>
                  <m:oMath xmlns:m="http://schemas.openxmlformats.org/officeDocument/2006/math">
                    <m:r>
                      <a:rPr lang="en-US" sz="2600" b="0" i="1" smtClean="0">
                        <a:solidFill>
                          <a:schemeClr val="tx1"/>
                        </a:solidFill>
                        <a:latin typeface="Cambria Math" panose="02040503050406030204" pitchFamily="18" charset="0"/>
                      </a:rPr>
                      <m:t>𝑥</m:t>
                    </m:r>
                    <m:r>
                      <a:rPr lang="en-US" sz="2600" b="0" i="1" smtClean="0">
                        <a:solidFill>
                          <a:schemeClr val="tx1"/>
                        </a:solidFill>
                        <a:latin typeface="Cambria Math" panose="02040503050406030204" pitchFamily="18" charset="0"/>
                        <a:ea typeface="Cambria Math" panose="02040503050406030204" pitchFamily="18" charset="0"/>
                      </a:rPr>
                      <m:t>=8.1×</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−2</m:t>
                        </m:r>
                      </m:sup>
                    </m:sSup>
                    <m:r>
                      <a:rPr lang="en-US" sz="2600" b="0" i="1" smtClean="0">
                        <a:solidFill>
                          <a:schemeClr val="tx1"/>
                        </a:solidFill>
                        <a:latin typeface="Cambria Math" panose="02040503050406030204" pitchFamily="18" charset="0"/>
                        <a:ea typeface="Cambria Math" panose="02040503050406030204" pitchFamily="18" charset="0"/>
                      </a:rPr>
                      <m:t> </m:t>
                    </m:r>
                    <m:r>
                      <a:rPr lang="en-US" sz="2600" b="0" i="1" smtClean="0">
                        <a:solidFill>
                          <a:schemeClr val="tx1"/>
                        </a:solidFill>
                        <a:latin typeface="Cambria Math" panose="02040503050406030204" pitchFamily="18" charset="0"/>
                        <a:ea typeface="Cambria Math" panose="02040503050406030204" pitchFamily="18" charset="0"/>
                      </a:rPr>
                      <m:t>𝑀</m:t>
                    </m:r>
                  </m:oMath>
                </a14:m>
                <a:endParaRPr lang="en-US" sz="2600" b="0" i="1" dirty="0">
                  <a:solidFill>
                    <a:schemeClr val="tx1"/>
                  </a:solidFill>
                </a:endParaRPr>
              </a:p>
              <a:p>
                <a:pPr algn="ctr"/>
                <a14:m>
                  <m:oMathPara xmlns:m="http://schemas.openxmlformats.org/officeDocument/2006/math">
                    <m:oMathParaPr>
                      <m:jc m:val="centerGroup"/>
                    </m:oMathParaPr>
                    <m:oMath xmlns:m="http://schemas.openxmlformats.org/officeDocument/2006/math">
                      <m:f>
                        <m:fPr>
                          <m:ctrlPr>
                            <a:rPr lang="en-US" sz="2600" b="0" i="1" smtClean="0">
                              <a:solidFill>
                                <a:schemeClr val="tx1"/>
                              </a:solidFill>
                              <a:latin typeface="Cambria Math" panose="02040503050406030204" pitchFamily="18" charset="0"/>
                            </a:rPr>
                          </m:ctrlPr>
                        </m:fPr>
                        <m:num>
                          <m:r>
                            <a:rPr lang="en-US" sz="2600" b="0" i="0" smtClean="0">
                              <a:solidFill>
                                <a:schemeClr val="tx1"/>
                              </a:solidFill>
                              <a:latin typeface="Cambria Math" panose="02040503050406030204" pitchFamily="18" charset="0"/>
                            </a:rPr>
                            <m:t>8.1</m:t>
                          </m:r>
                          <m:r>
                            <a:rPr lang="en-US" sz="2600" b="0" i="0" smtClean="0">
                              <a:solidFill>
                                <a:schemeClr val="tx1"/>
                              </a:solidFill>
                              <a:latin typeface="Cambria Math" panose="02040503050406030204" pitchFamily="18" charset="0"/>
                              <a:ea typeface="Cambria Math" panose="02040503050406030204" pitchFamily="18" charset="0"/>
                            </a:rPr>
                            <m:t>×</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0" smtClean="0">
                                  <a:solidFill>
                                    <a:schemeClr val="tx1"/>
                                  </a:solidFill>
                                  <a:latin typeface="Cambria Math" panose="02040503050406030204" pitchFamily="18" charset="0"/>
                                  <a:ea typeface="Cambria Math" panose="02040503050406030204" pitchFamily="18" charset="0"/>
                                </a:rPr>
                                <m:t>10</m:t>
                              </m:r>
                            </m:e>
                            <m:sup>
                              <m:r>
                                <a:rPr lang="en-US" sz="2600" b="0" i="0" smtClean="0">
                                  <a:solidFill>
                                    <a:schemeClr val="tx1"/>
                                  </a:solidFill>
                                  <a:latin typeface="Cambria Math" panose="02040503050406030204" pitchFamily="18" charset="0"/>
                                  <a:ea typeface="Cambria Math" panose="02040503050406030204" pitchFamily="18" charset="0"/>
                                </a:rPr>
                                <m:t>−2</m:t>
                              </m:r>
                            </m:sup>
                          </m:sSup>
                          <m:r>
                            <a:rPr lang="en-US" sz="2600" b="0" i="1" smtClean="0">
                              <a:solidFill>
                                <a:schemeClr val="tx1"/>
                              </a:solidFill>
                              <a:latin typeface="Cambria Math" panose="02040503050406030204" pitchFamily="18" charset="0"/>
                              <a:ea typeface="Cambria Math" panose="02040503050406030204" pitchFamily="18" charset="0"/>
                            </a:rPr>
                            <m:t> </m:t>
                          </m:r>
                          <m:r>
                            <a:rPr lang="en-US" sz="2600" b="0" i="1" smtClean="0">
                              <a:solidFill>
                                <a:schemeClr val="tx1"/>
                              </a:solidFill>
                              <a:latin typeface="Cambria Math" panose="02040503050406030204" pitchFamily="18" charset="0"/>
                              <a:ea typeface="Cambria Math" panose="02040503050406030204" pitchFamily="18" charset="0"/>
                            </a:rPr>
                            <m:t>𝑀</m:t>
                          </m:r>
                        </m:num>
                        <m:den>
                          <m:r>
                            <a:rPr lang="en-US" sz="2600" b="0" i="0" smtClean="0">
                              <a:solidFill>
                                <a:schemeClr val="tx1"/>
                              </a:solidFill>
                              <a:latin typeface="Cambria Math" panose="02040503050406030204" pitchFamily="18" charset="0"/>
                            </a:rPr>
                            <m:t>0.10</m:t>
                          </m:r>
                          <m:r>
                            <a:rPr lang="en-US" sz="2600" b="0" i="1" smtClean="0">
                              <a:solidFill>
                                <a:schemeClr val="tx1"/>
                              </a:solidFill>
                              <a:latin typeface="Cambria Math" panose="02040503050406030204" pitchFamily="18" charset="0"/>
                            </a:rPr>
                            <m:t> </m:t>
                          </m:r>
                          <m:r>
                            <a:rPr lang="en-US" sz="2600" b="0" i="1" smtClean="0">
                              <a:solidFill>
                                <a:schemeClr val="tx1"/>
                              </a:solidFill>
                              <a:latin typeface="Cambria Math" panose="02040503050406030204" pitchFamily="18" charset="0"/>
                            </a:rPr>
                            <m:t>𝑀</m:t>
                          </m:r>
                        </m:den>
                      </m:f>
                      <m:r>
                        <a:rPr lang="en-US" sz="2600" b="0" i="1" smtClean="0">
                          <a:solidFill>
                            <a:schemeClr val="tx1"/>
                          </a:solidFill>
                          <a:latin typeface="Cambria Math" panose="02040503050406030204" pitchFamily="18" charset="0"/>
                          <a:ea typeface="Cambria Math" panose="02040503050406030204" pitchFamily="18" charset="0"/>
                        </a:rPr>
                        <m:t>×</m:t>
                      </m:r>
                      <m:r>
                        <a:rPr lang="en-US" sz="2600" b="0" i="0" smtClean="0">
                          <a:solidFill>
                            <a:schemeClr val="tx1"/>
                          </a:solidFill>
                          <a:latin typeface="Cambria Math" panose="02040503050406030204" pitchFamily="18" charset="0"/>
                          <a:ea typeface="Cambria Math" panose="02040503050406030204" pitchFamily="18" charset="0"/>
                        </a:rPr>
                        <m:t>100%=81%</m:t>
                      </m:r>
                    </m:oMath>
                  </m:oMathPara>
                </a14:m>
                <a:endParaRPr lang="en-US" sz="2600" b="0" dirty="0">
                  <a:solidFill>
                    <a:schemeClr val="tx1"/>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914400"/>
                <a:ext cx="9127671" cy="5486400"/>
              </a:xfrm>
              <a:blipFill>
                <a:blip r:embed="rId2"/>
                <a:stretch>
                  <a:fillRect l="-1336" t="-1000"/>
                </a:stretch>
              </a:blipFill>
            </p:spPr>
            <p:txBody>
              <a:bodyPr/>
              <a:lstStyle/>
              <a:p>
                <a:r>
                  <a:rPr lang="en-US">
                    <a:noFill/>
                  </a:rPr>
                  <a:t> </a:t>
                </a:r>
              </a:p>
            </p:txBody>
          </p:sp>
        </mc:Fallback>
      </mc:AlternateContent>
    </p:spTree>
    <p:extLst>
      <p:ext uri="{BB962C8B-B14F-4D97-AF65-F5344CB8AC3E}">
        <p14:creationId xmlns:p14="http://schemas.microsoft.com/office/powerpoint/2010/main" val="297048148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7239000" cy="457200"/>
          </a:xfrm>
        </p:spPr>
        <p:txBody>
          <a:bodyPr/>
          <a:lstStyle/>
          <a:p>
            <a:pPr marL="3314700" indent="-3314700" algn="ctr"/>
            <a:r>
              <a:rPr lang="en-US" kern="0" dirty="0"/>
              <a:t> SAMPLE PROBLEM	</a:t>
            </a:r>
            <a:r>
              <a:rPr lang="en-US" kern="0" dirty="0">
                <a:solidFill>
                  <a:schemeClr val="bg1"/>
                </a:solidFill>
              </a:rPr>
              <a:t>16.18	</a:t>
            </a:r>
            <a:r>
              <a:rPr lang="en-US" dirty="0"/>
              <a:t> </a:t>
            </a:r>
            <a:r>
              <a:rPr lang="en-US" dirty="0">
                <a:solidFill>
                  <a:schemeClr val="bg1"/>
                </a:solidFill>
              </a:rPr>
              <a:t>Solution, Cont.1</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 y="914400"/>
                <a:ext cx="9160330" cy="5486400"/>
              </a:xfrm>
            </p:spPr>
            <p:txBody>
              <a:bodyPr/>
              <a:lstStyle/>
              <a:p>
                <a:r>
                  <a:rPr lang="en-US" dirty="0">
                    <a:solidFill>
                      <a:srgbClr val="43618E"/>
                    </a:solidFill>
                  </a:rPr>
                  <a:t>Solution</a:t>
                </a:r>
                <a:endParaRPr lang="en-US" dirty="0"/>
              </a:p>
              <a:p>
                <a:pPr>
                  <a:spcBef>
                    <a:spcPts val="0"/>
                  </a:spcBef>
                  <a:spcAft>
                    <a:spcPts val="1000"/>
                  </a:spcAft>
                </a:pPr>
                <a14:m>
                  <m:oMathPara xmlns:m="http://schemas.openxmlformats.org/officeDocument/2006/math">
                    <m:oMathParaPr>
                      <m:jc m:val="centerGroup"/>
                    </m:oMathParaPr>
                    <m:oMath xmlns:m="http://schemas.openxmlformats.org/officeDocument/2006/math">
                      <m:sSub>
                        <m:sSubPr>
                          <m:ctrlPr>
                            <a:rPr lang="en-US" sz="2600" b="0" i="1" smtClean="0">
                              <a:solidFill>
                                <a:schemeClr val="tx1"/>
                              </a:solidFill>
                              <a:latin typeface="Cambria Math" panose="02040503050406030204" pitchFamily="18" charset="0"/>
                            </a:rPr>
                          </m:ctrlPr>
                        </m:sSubPr>
                        <m:e>
                          <m:r>
                            <a:rPr lang="en-US" sz="2600" b="0" i="1">
                              <a:solidFill>
                                <a:schemeClr val="tx1"/>
                              </a:solidFill>
                              <a:latin typeface="Cambria Math" panose="02040503050406030204" pitchFamily="18" charset="0"/>
                            </a:rPr>
                            <m:t>𝐾</m:t>
                          </m:r>
                        </m:e>
                        <m:sub>
                          <m:sSub>
                            <m:sSubPr>
                              <m:ctrlPr>
                                <a:rPr lang="en-US" sz="2600" b="0" i="1">
                                  <a:solidFill>
                                    <a:schemeClr val="tx1"/>
                                  </a:solidFill>
                                  <a:latin typeface="Cambria Math" panose="02040503050406030204" pitchFamily="18" charset="0"/>
                                </a:rPr>
                              </m:ctrlPr>
                            </m:sSubPr>
                            <m:e>
                              <m:r>
                                <a:rPr lang="en-US" sz="2600" b="0" i="1">
                                  <a:solidFill>
                                    <a:schemeClr val="tx1"/>
                                  </a:solidFill>
                                  <a:latin typeface="Cambria Math" panose="02040503050406030204" pitchFamily="18" charset="0"/>
                                </a:rPr>
                                <m:t>𝑎</m:t>
                              </m:r>
                            </m:e>
                            <m:sub>
                              <m:r>
                                <a:rPr lang="en-US" sz="2600" b="0" i="1">
                                  <a:solidFill>
                                    <a:schemeClr val="tx1"/>
                                  </a:solidFill>
                                  <a:latin typeface="Cambria Math" panose="02040503050406030204" pitchFamily="18" charset="0"/>
                                </a:rPr>
                                <m:t>1</m:t>
                              </m:r>
                            </m:sub>
                          </m:sSub>
                        </m:sub>
                      </m:sSub>
                      <m:r>
                        <a:rPr lang="en-US" sz="2600" b="0" i="1">
                          <a:solidFill>
                            <a:schemeClr val="tx1"/>
                          </a:solidFill>
                          <a:latin typeface="Cambria Math" panose="02040503050406030204" pitchFamily="18" charset="0"/>
                          <a:ea typeface="Cambria Math" panose="02040503050406030204" pitchFamily="18" charset="0"/>
                        </a:rPr>
                        <m:t>=</m:t>
                      </m:r>
                      <m:f>
                        <m:fPr>
                          <m:ctrlPr>
                            <a:rPr lang="en-US" sz="2600" b="0" i="1">
                              <a:solidFill>
                                <a:schemeClr val="tx1"/>
                              </a:solidFill>
                              <a:latin typeface="Cambria Math" panose="02040503050406030204" pitchFamily="18" charset="0"/>
                              <a:ea typeface="Cambria Math" panose="02040503050406030204" pitchFamily="18" charset="0"/>
                            </a:rPr>
                          </m:ctrlPr>
                        </m:fPr>
                        <m:num>
                          <m:d>
                            <m:dPr>
                              <m:begChr m:val="["/>
                              <m:endChr m:val="]"/>
                              <m:ctrlPr>
                                <a:rPr lang="en-US" sz="2600" b="0" i="1">
                                  <a:solidFill>
                                    <a:schemeClr val="tx1"/>
                                  </a:solidFill>
                                  <a:latin typeface="Cambria Math" panose="02040503050406030204" pitchFamily="18" charset="0"/>
                                  <a:ea typeface="Cambria Math" panose="02040503050406030204" pitchFamily="18" charset="0"/>
                                </a:rPr>
                              </m:ctrlPr>
                            </m:dPr>
                            <m:e>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H</m:t>
                                  </m:r>
                                </m:e>
                                <m:sub>
                                  <m:r>
                                    <a:rPr lang="en-US" sz="2600" b="0">
                                      <a:solidFill>
                                        <a:schemeClr val="tx1"/>
                                      </a:solidFill>
                                      <a:latin typeface="Cambria Math" panose="02040503050406030204" pitchFamily="18" charset="0"/>
                                      <a:ea typeface="Cambria Math" panose="02040503050406030204" pitchFamily="18" charset="0"/>
                                    </a:rPr>
                                    <m:t>3</m:t>
                                  </m:r>
                                </m:sub>
                              </m:sSub>
                              <m:sSup>
                                <m:sSupPr>
                                  <m:ctrlPr>
                                    <a:rPr lang="en-US" sz="2600" b="0" i="1">
                                      <a:solidFill>
                                        <a:schemeClr val="tx1"/>
                                      </a:solidFill>
                                      <a:latin typeface="Cambria Math" panose="02040503050406030204" pitchFamily="18" charset="0"/>
                                      <a:ea typeface="Cambria Math" panose="02040503050406030204" pitchFamily="18" charset="0"/>
                                    </a:rPr>
                                  </m:ctrlPr>
                                </m:sSupPr>
                                <m:e>
                                  <m:r>
                                    <m:rPr>
                                      <m:sty m:val="p"/>
                                    </m:rPr>
                                    <a:rPr lang="en-US" sz="2600" b="0">
                                      <a:solidFill>
                                        <a:schemeClr val="tx1"/>
                                      </a:solidFill>
                                      <a:latin typeface="Cambria Math" panose="02040503050406030204" pitchFamily="18" charset="0"/>
                                      <a:ea typeface="Cambria Math" panose="02040503050406030204" pitchFamily="18" charset="0"/>
                                    </a:rPr>
                                    <m:t>O</m:t>
                                  </m:r>
                                </m:e>
                                <m:sup>
                                  <m:r>
                                    <a:rPr lang="en-US" sz="2600" b="0">
                                      <a:solidFill>
                                        <a:schemeClr val="tx1"/>
                                      </a:solidFill>
                                      <a:latin typeface="Cambria Math" panose="02040503050406030204" pitchFamily="18" charset="0"/>
                                      <a:ea typeface="Cambria Math" panose="02040503050406030204" pitchFamily="18" charset="0"/>
                                    </a:rPr>
                                    <m:t>+</m:t>
                                  </m:r>
                                </m:sup>
                              </m:sSup>
                            </m:e>
                          </m:d>
                          <m:d>
                            <m:dPr>
                              <m:begChr m:val="["/>
                              <m:endChr m:val="]"/>
                              <m:ctrlPr>
                                <a:rPr lang="en-US" sz="2600" b="0" i="1">
                                  <a:solidFill>
                                    <a:schemeClr val="tx1"/>
                                  </a:solidFill>
                                  <a:latin typeface="Cambria Math" panose="02040503050406030204" pitchFamily="18" charset="0"/>
                                  <a:ea typeface="Cambria Math" panose="02040503050406030204" pitchFamily="18" charset="0"/>
                                </a:rPr>
                              </m:ctrlPr>
                            </m:dPr>
                            <m:e>
                              <m:r>
                                <m:rPr>
                                  <m:sty m:val="p"/>
                                </m:rPr>
                                <a:rPr lang="en-US" sz="2600" b="0">
                                  <a:solidFill>
                                    <a:schemeClr val="tx1"/>
                                  </a:solidFill>
                                  <a:latin typeface="Cambria Math" panose="02040503050406030204" pitchFamily="18" charset="0"/>
                                  <a:ea typeface="Cambria Math" panose="02040503050406030204" pitchFamily="18" charset="0"/>
                                </a:rPr>
                                <m:t>H</m:t>
                              </m:r>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C</m:t>
                                  </m:r>
                                </m:e>
                                <m:sub>
                                  <m:r>
                                    <a:rPr lang="en-US" sz="2600" b="0">
                                      <a:solidFill>
                                        <a:schemeClr val="tx1"/>
                                      </a:solidFill>
                                      <a:latin typeface="Cambria Math" panose="02040503050406030204" pitchFamily="18" charset="0"/>
                                      <a:ea typeface="Cambria Math" panose="02040503050406030204" pitchFamily="18" charset="0"/>
                                    </a:rPr>
                                    <m:t>2</m:t>
                                  </m:r>
                                </m:sub>
                              </m:sSub>
                              <m:sSubSup>
                                <m:sSubSupPr>
                                  <m:ctrlPr>
                                    <a:rPr lang="en-US" sz="2600" b="0" i="1">
                                      <a:solidFill>
                                        <a:schemeClr val="tx1"/>
                                      </a:solidFill>
                                      <a:latin typeface="Cambria Math" panose="02040503050406030204" pitchFamily="18" charset="0"/>
                                      <a:ea typeface="Cambria Math" panose="02040503050406030204" pitchFamily="18" charset="0"/>
                                    </a:rPr>
                                  </m:ctrlPr>
                                </m:sSubSupPr>
                                <m:e>
                                  <m:r>
                                    <m:rPr>
                                      <m:sty m:val="p"/>
                                    </m:rPr>
                                    <a:rPr lang="en-US" sz="2600" b="0">
                                      <a:solidFill>
                                        <a:schemeClr val="tx1"/>
                                      </a:solidFill>
                                      <a:latin typeface="Cambria Math" panose="02040503050406030204" pitchFamily="18" charset="0"/>
                                      <a:ea typeface="Cambria Math" panose="02040503050406030204" pitchFamily="18" charset="0"/>
                                    </a:rPr>
                                    <m:t>O</m:t>
                                  </m:r>
                                </m:e>
                                <m:sub>
                                  <m:r>
                                    <a:rPr lang="en-US" sz="2600" b="0">
                                      <a:solidFill>
                                        <a:schemeClr val="tx1"/>
                                      </a:solidFill>
                                      <a:latin typeface="Cambria Math" panose="02040503050406030204" pitchFamily="18" charset="0"/>
                                      <a:ea typeface="Cambria Math" panose="02040503050406030204" pitchFamily="18" charset="0"/>
                                    </a:rPr>
                                    <m:t>4</m:t>
                                  </m:r>
                                </m:sub>
                                <m:sup>
                                  <m:r>
                                    <a:rPr lang="en-US" sz="2600" b="0">
                                      <a:solidFill>
                                        <a:schemeClr val="tx1"/>
                                      </a:solidFill>
                                      <a:latin typeface="Cambria Math" panose="02040503050406030204" pitchFamily="18" charset="0"/>
                                      <a:ea typeface="Cambria Math" panose="02040503050406030204" pitchFamily="18" charset="0"/>
                                    </a:rPr>
                                    <m:t>−</m:t>
                                  </m:r>
                                </m:sup>
                              </m:sSubSup>
                            </m:e>
                          </m:d>
                        </m:num>
                        <m:den>
                          <m:d>
                            <m:dPr>
                              <m:begChr m:val="["/>
                              <m:endChr m:val="]"/>
                              <m:ctrlPr>
                                <a:rPr lang="en-US" sz="2600" b="0" i="1">
                                  <a:solidFill>
                                    <a:schemeClr val="tx1"/>
                                  </a:solidFill>
                                  <a:latin typeface="Cambria Math" panose="02040503050406030204" pitchFamily="18" charset="0"/>
                                  <a:ea typeface="Cambria Math" panose="02040503050406030204" pitchFamily="18" charset="0"/>
                                </a:rPr>
                              </m:ctrlPr>
                            </m:dPr>
                            <m:e>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H</m:t>
                                  </m:r>
                                </m:e>
                                <m:sub>
                                  <m:r>
                                    <a:rPr lang="en-US" sz="2600" b="0">
                                      <a:solidFill>
                                        <a:schemeClr val="tx1"/>
                                      </a:solidFill>
                                      <a:latin typeface="Cambria Math" panose="02040503050406030204" pitchFamily="18" charset="0"/>
                                      <a:ea typeface="Cambria Math" panose="02040503050406030204" pitchFamily="18" charset="0"/>
                                    </a:rPr>
                                    <m:t>2</m:t>
                                  </m:r>
                                </m:sub>
                              </m:sSub>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C</m:t>
                                  </m:r>
                                </m:e>
                                <m:sub>
                                  <m:r>
                                    <a:rPr lang="en-US" sz="2600" b="0">
                                      <a:solidFill>
                                        <a:schemeClr val="tx1"/>
                                      </a:solidFill>
                                      <a:latin typeface="Cambria Math" panose="02040503050406030204" pitchFamily="18" charset="0"/>
                                      <a:ea typeface="Cambria Math" panose="02040503050406030204" pitchFamily="18" charset="0"/>
                                    </a:rPr>
                                    <m:t>2</m:t>
                                  </m:r>
                                </m:sub>
                              </m:sSub>
                              <m:sSub>
                                <m:sSubPr>
                                  <m:ctrlPr>
                                    <a:rPr lang="en-US" sz="2600" b="0" i="1">
                                      <a:solidFill>
                                        <a:schemeClr val="tx1"/>
                                      </a:solidFill>
                                      <a:latin typeface="Cambria Math" panose="02040503050406030204" pitchFamily="18" charset="0"/>
                                      <a:ea typeface="Cambria Math" panose="02040503050406030204" pitchFamily="18" charset="0"/>
                                    </a:rPr>
                                  </m:ctrlPr>
                                </m:sSubPr>
                                <m:e>
                                  <m:r>
                                    <m:rPr>
                                      <m:sty m:val="p"/>
                                    </m:rPr>
                                    <a:rPr lang="en-US" sz="2600" b="0">
                                      <a:solidFill>
                                        <a:schemeClr val="tx1"/>
                                      </a:solidFill>
                                      <a:latin typeface="Cambria Math" panose="02040503050406030204" pitchFamily="18" charset="0"/>
                                      <a:ea typeface="Cambria Math" panose="02040503050406030204" pitchFamily="18" charset="0"/>
                                    </a:rPr>
                                    <m:t>O</m:t>
                                  </m:r>
                                </m:e>
                                <m:sub>
                                  <m:r>
                                    <a:rPr lang="en-US" sz="2600" b="0">
                                      <a:solidFill>
                                        <a:schemeClr val="tx1"/>
                                      </a:solidFill>
                                      <a:latin typeface="Cambria Math" panose="02040503050406030204" pitchFamily="18" charset="0"/>
                                      <a:ea typeface="Cambria Math" panose="02040503050406030204" pitchFamily="18" charset="0"/>
                                    </a:rPr>
                                    <m:t>4</m:t>
                                  </m:r>
                                </m:sub>
                              </m:sSub>
                            </m:e>
                          </m:d>
                        </m:den>
                      </m:f>
                    </m:oMath>
                  </m:oMathPara>
                </a14:m>
                <a:endParaRPr lang="en-US" sz="2600" b="0" dirty="0">
                  <a:solidFill>
                    <a:schemeClr val="tx1"/>
                  </a:solidFill>
                </a:endParaRPr>
              </a:p>
              <a:p>
                <a:pPr>
                  <a:spcBef>
                    <a:spcPts val="0"/>
                  </a:spcBef>
                  <a:spcAft>
                    <a:spcPts val="1000"/>
                  </a:spcAft>
                </a:pPr>
                <a14:m>
                  <m:oMathPara xmlns:m="http://schemas.openxmlformats.org/officeDocument/2006/math">
                    <m:oMathParaPr>
                      <m:jc m:val="center"/>
                    </m:oMathParaPr>
                    <m:oMath xmlns:m="http://schemas.openxmlformats.org/officeDocument/2006/math">
                      <m:sSup>
                        <m:sSupPr>
                          <m:ctrlPr>
                            <a:rPr lang="en-US" sz="2600" b="0" i="1" smtClean="0">
                              <a:solidFill>
                                <a:schemeClr val="tx1"/>
                              </a:solidFill>
                              <a:latin typeface="Cambria Math" panose="02040503050406030204" pitchFamily="18" charset="0"/>
                            </a:rPr>
                          </m:ctrlPr>
                        </m:sSupPr>
                        <m:e>
                          <m:r>
                            <a:rPr lang="en-US" sz="2600" b="0" i="1" smtClean="0">
                              <a:solidFill>
                                <a:schemeClr val="tx1"/>
                              </a:solidFill>
                              <a:latin typeface="Cambria Math" panose="02040503050406030204" pitchFamily="18" charset="0"/>
                            </a:rPr>
                            <m:t>𝑥</m:t>
                          </m:r>
                        </m:e>
                        <m:sup>
                          <m:r>
                            <a:rPr lang="en-US" sz="2600" b="0" i="1" smtClean="0">
                              <a:solidFill>
                                <a:schemeClr val="tx1"/>
                              </a:solidFill>
                              <a:latin typeface="Cambria Math" panose="02040503050406030204" pitchFamily="18" charset="0"/>
                            </a:rPr>
                            <m:t>2</m:t>
                          </m:r>
                        </m:sup>
                      </m:sSup>
                      <m:r>
                        <a:rPr lang="en-US" sz="2600" b="0" i="1" smtClean="0">
                          <a:solidFill>
                            <a:schemeClr val="tx1"/>
                          </a:solidFill>
                          <a:latin typeface="Cambria Math" panose="02040503050406030204" pitchFamily="18" charset="0"/>
                          <a:ea typeface="Cambria Math" panose="02040503050406030204" pitchFamily="18" charset="0"/>
                        </a:rPr>
                        <m:t>+6.5×</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−2</m:t>
                          </m:r>
                        </m:sup>
                      </m:sSup>
                      <m:r>
                        <a:rPr lang="en-US" sz="2600" b="0" i="1" smtClean="0">
                          <a:solidFill>
                            <a:schemeClr val="tx1"/>
                          </a:solidFill>
                          <a:latin typeface="Cambria Math" panose="02040503050406030204" pitchFamily="18" charset="0"/>
                          <a:ea typeface="Cambria Math" panose="02040503050406030204" pitchFamily="18" charset="0"/>
                        </a:rPr>
                        <m:t> </m:t>
                      </m:r>
                      <m:r>
                        <a:rPr lang="en-US" sz="2600" b="0" i="1" smtClean="0">
                          <a:solidFill>
                            <a:schemeClr val="tx1"/>
                          </a:solidFill>
                          <a:latin typeface="Cambria Math" panose="02040503050406030204" pitchFamily="18" charset="0"/>
                          <a:ea typeface="Cambria Math" panose="02040503050406030204" pitchFamily="18" charset="0"/>
                        </a:rPr>
                        <m:t>𝑥</m:t>
                      </m:r>
                      <m:r>
                        <a:rPr lang="en-US" sz="2600" b="0" i="1" smtClean="0">
                          <a:solidFill>
                            <a:schemeClr val="tx1"/>
                          </a:solidFill>
                          <a:latin typeface="Cambria Math" panose="02040503050406030204" pitchFamily="18" charset="0"/>
                          <a:ea typeface="Cambria Math" panose="02040503050406030204" pitchFamily="18" charset="0"/>
                        </a:rPr>
                        <m:t>−6.5×</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−3</m:t>
                          </m:r>
                        </m:sup>
                      </m:sSup>
                      <m:r>
                        <a:rPr lang="en-US" sz="2600" b="0" i="1" smtClean="0">
                          <a:solidFill>
                            <a:schemeClr val="tx1"/>
                          </a:solidFill>
                          <a:latin typeface="Cambria Math" panose="02040503050406030204" pitchFamily="18" charset="0"/>
                          <a:ea typeface="Cambria Math" panose="02040503050406030204" pitchFamily="18" charset="0"/>
                        </a:rPr>
                        <m:t>=0</m:t>
                      </m:r>
                    </m:oMath>
                  </m:oMathPara>
                </a14:m>
                <a:endParaRPr lang="en-US" sz="2600" b="0" dirty="0">
                  <a:solidFill>
                    <a:schemeClr val="tx1"/>
                  </a:solidFill>
                </a:endParaRPr>
              </a:p>
              <a:p>
                <a:pPr>
                  <a:spcBef>
                    <a:spcPts val="0"/>
                  </a:spcBef>
                  <a:spcAft>
                    <a:spcPts val="1500"/>
                  </a:spcAft>
                </a:pPr>
                <a14:m>
                  <m:oMathPara xmlns:m="http://schemas.openxmlformats.org/officeDocument/2006/math">
                    <m:oMathParaPr>
                      <m:jc m:val="centerGroup"/>
                    </m:oMathParaPr>
                    <m:oMath xmlns:m="http://schemas.openxmlformats.org/officeDocument/2006/math">
                      <m:r>
                        <a:rPr lang="en-US" sz="2600" b="0" i="1" smtClean="0">
                          <a:solidFill>
                            <a:schemeClr val="tx1"/>
                          </a:solidFill>
                          <a:latin typeface="Cambria Math" panose="02040503050406030204" pitchFamily="18" charset="0"/>
                        </a:rPr>
                        <m:t>𝑥</m:t>
                      </m:r>
                      <m:r>
                        <a:rPr lang="en-US" sz="2600" b="0" i="1" smtClean="0">
                          <a:solidFill>
                            <a:schemeClr val="tx1"/>
                          </a:solidFill>
                          <a:latin typeface="Cambria Math" panose="02040503050406030204" pitchFamily="18" charset="0"/>
                          <a:ea typeface="Cambria Math" panose="02040503050406030204" pitchFamily="18" charset="0"/>
                        </a:rPr>
                        <m:t>=0.054 </m:t>
                      </m:r>
                      <m:r>
                        <a:rPr lang="en-US" sz="2600" b="0" i="1" smtClean="0">
                          <a:solidFill>
                            <a:schemeClr val="tx1"/>
                          </a:solidFill>
                          <a:latin typeface="Cambria Math" panose="02040503050406030204" pitchFamily="18" charset="0"/>
                          <a:ea typeface="Cambria Math" panose="02040503050406030204" pitchFamily="18" charset="0"/>
                        </a:rPr>
                        <m:t>𝑀</m:t>
                      </m:r>
                    </m:oMath>
                  </m:oMathPara>
                </a14:m>
                <a:endParaRPr lang="en-US" sz="2600" b="0" dirty="0">
                  <a:solidFill>
                    <a:schemeClr val="tx1"/>
                  </a:solidFill>
                </a:endParaRPr>
              </a:p>
              <a:p>
                <a:pPr marL="2057400" indent="-2057400">
                  <a:spcBef>
                    <a:spcPts val="0"/>
                  </a:spcBef>
                  <a:spcAft>
                    <a:spcPts val="2000"/>
                  </a:spcAft>
                </a:pPr>
                <a:r>
                  <a:rPr lang="en-US" sz="2600" b="0" dirty="0">
                    <a:solidFill>
                      <a:schemeClr val="tx1"/>
                    </a:solidFill>
                  </a:rPr>
                  <a:t>	</a:t>
                </a:r>
                <a14:m>
                  <m:oMath xmlns:m="http://schemas.openxmlformats.org/officeDocument/2006/math">
                    <m:d>
                      <m:dPr>
                        <m:begChr m:val="["/>
                        <m:endChr m:val="]"/>
                        <m:ctrlPr>
                          <a:rPr lang="en-US" sz="2600" b="0" i="1" smtClean="0">
                            <a:solidFill>
                              <a:schemeClr val="tx1"/>
                            </a:solidFill>
                            <a:latin typeface="Cambria Math" panose="02040503050406030204" pitchFamily="18" charset="0"/>
                          </a:rPr>
                        </m:ctrlPr>
                      </m:dPr>
                      <m:e>
                        <m:sSub>
                          <m:sSubPr>
                            <m:ctrlPr>
                              <a:rPr lang="en-US" sz="2600" b="0" i="1" smtClean="0">
                                <a:solidFill>
                                  <a:schemeClr val="tx1"/>
                                </a:solidFill>
                                <a:latin typeface="Cambria Math" panose="02040503050406030204" pitchFamily="18" charset="0"/>
                              </a:rPr>
                            </m:ctrlPr>
                          </m:sSubPr>
                          <m:e>
                            <m:r>
                              <m:rPr>
                                <m:sty m:val="p"/>
                              </m:rPr>
                              <a:rPr lang="en-US" sz="2600" b="0" i="0" smtClean="0">
                                <a:solidFill>
                                  <a:schemeClr val="tx1"/>
                                </a:solidFill>
                                <a:latin typeface="Cambria Math" panose="02040503050406030204" pitchFamily="18" charset="0"/>
                              </a:rPr>
                              <m:t>H</m:t>
                            </m:r>
                          </m:e>
                          <m:sub>
                            <m:r>
                              <a:rPr lang="en-US" sz="2600" b="0" i="0" smtClean="0">
                                <a:solidFill>
                                  <a:schemeClr val="tx1"/>
                                </a:solidFill>
                                <a:latin typeface="Cambria Math" panose="02040503050406030204" pitchFamily="18" charset="0"/>
                              </a:rPr>
                              <m:t>3</m:t>
                            </m:r>
                          </m:sub>
                        </m:sSub>
                        <m:sSup>
                          <m:sSupPr>
                            <m:ctrlPr>
                              <a:rPr lang="en-US" sz="2600" b="0" i="1" smtClean="0">
                                <a:solidFill>
                                  <a:schemeClr val="tx1"/>
                                </a:solidFill>
                                <a:latin typeface="Cambria Math" panose="02040503050406030204" pitchFamily="18" charset="0"/>
                              </a:rPr>
                            </m:ctrlPr>
                          </m:sSupPr>
                          <m:e>
                            <m:r>
                              <m:rPr>
                                <m:sty m:val="p"/>
                              </m:rPr>
                              <a:rPr lang="en-US" sz="2600" b="0" i="0" smtClean="0">
                                <a:solidFill>
                                  <a:schemeClr val="tx1"/>
                                </a:solidFill>
                                <a:latin typeface="Cambria Math" panose="02040503050406030204" pitchFamily="18" charset="0"/>
                              </a:rPr>
                              <m:t>O</m:t>
                            </m:r>
                          </m:e>
                          <m:sup>
                            <m:r>
                              <a:rPr lang="en-US" sz="2600" b="0" i="0" smtClean="0">
                                <a:solidFill>
                                  <a:schemeClr val="tx1"/>
                                </a:solidFill>
                                <a:latin typeface="Cambria Math" panose="02040503050406030204" pitchFamily="18" charset="0"/>
                                <a:ea typeface="Cambria Math" panose="02040503050406030204" pitchFamily="18" charset="0"/>
                              </a:rPr>
                              <m:t>+</m:t>
                            </m:r>
                          </m:sup>
                        </m:sSup>
                      </m:e>
                    </m:d>
                    <m:r>
                      <a:rPr lang="en-US" sz="2600" b="0" i="0" smtClean="0">
                        <a:solidFill>
                          <a:schemeClr val="tx1"/>
                        </a:solidFill>
                        <a:latin typeface="Cambria Math" panose="02040503050406030204" pitchFamily="18" charset="0"/>
                        <a:ea typeface="Cambria Math" panose="02040503050406030204" pitchFamily="18" charset="0"/>
                      </a:rPr>
                      <m:t>=0.054</m:t>
                    </m:r>
                    <m:r>
                      <a:rPr lang="en-US" sz="2600" b="0" i="1" smtClean="0">
                        <a:solidFill>
                          <a:schemeClr val="tx1"/>
                        </a:solidFill>
                        <a:latin typeface="Cambria Math" panose="02040503050406030204" pitchFamily="18" charset="0"/>
                        <a:ea typeface="Cambria Math" panose="02040503050406030204" pitchFamily="18" charset="0"/>
                      </a:rPr>
                      <m:t> </m:t>
                    </m:r>
                    <m:r>
                      <a:rPr lang="en-US" sz="2600" b="0" i="1" smtClean="0">
                        <a:solidFill>
                          <a:schemeClr val="tx1"/>
                        </a:solidFill>
                        <a:latin typeface="Cambria Math" panose="02040503050406030204" pitchFamily="18" charset="0"/>
                        <a:ea typeface="Cambria Math" panose="02040503050406030204" pitchFamily="18" charset="0"/>
                      </a:rPr>
                      <m:t>𝑀</m:t>
                    </m:r>
                  </m:oMath>
                </a14:m>
                <a:endParaRPr lang="en-US" sz="2600" b="0" dirty="0">
                  <a:solidFill>
                    <a:schemeClr val="tx1"/>
                  </a:solidFill>
                </a:endParaRPr>
              </a:p>
              <a:p>
                <a:pPr>
                  <a:spcBef>
                    <a:spcPts val="0"/>
                  </a:spcBef>
                  <a:spcAft>
                    <a:spcPts val="2000"/>
                  </a:spcAft>
                </a:pPr>
                <a:r>
                  <a:rPr lang="en-US" sz="2600" b="0" dirty="0">
                    <a:solidFill>
                      <a:schemeClr val="tx1"/>
                    </a:solidFill>
                  </a:rPr>
                  <a:t>		</a:t>
                </a:r>
                <a14:m>
                  <m:oMath xmlns:m="http://schemas.openxmlformats.org/officeDocument/2006/math">
                    <m:d>
                      <m:dPr>
                        <m:begChr m:val="["/>
                        <m:endChr m:val="]"/>
                        <m:ctrlPr>
                          <a:rPr lang="en-US" sz="2600" b="0" i="1" smtClean="0">
                            <a:solidFill>
                              <a:schemeClr val="tx1"/>
                            </a:solidFill>
                            <a:latin typeface="Cambria Math" panose="02040503050406030204" pitchFamily="18" charset="0"/>
                          </a:rPr>
                        </m:ctrlPr>
                      </m:dPr>
                      <m:e>
                        <m:r>
                          <m:rPr>
                            <m:sty m:val="p"/>
                          </m:rPr>
                          <a:rPr lang="en-US" sz="2600" b="0" i="0">
                            <a:solidFill>
                              <a:schemeClr val="tx1"/>
                            </a:solidFill>
                            <a:latin typeface="Cambria Math" panose="02040503050406030204" pitchFamily="18" charset="0"/>
                          </a:rPr>
                          <m:t>H</m:t>
                        </m:r>
                        <m:sSub>
                          <m:sSubPr>
                            <m:ctrlPr>
                              <a:rPr lang="en-US" sz="2600" b="0" i="1">
                                <a:solidFill>
                                  <a:schemeClr val="tx1"/>
                                </a:solidFill>
                                <a:latin typeface="Cambria Math" panose="02040503050406030204" pitchFamily="18" charset="0"/>
                              </a:rPr>
                            </m:ctrlPr>
                          </m:sSubPr>
                          <m:e>
                            <m:r>
                              <m:rPr>
                                <m:sty m:val="p"/>
                              </m:rPr>
                              <a:rPr lang="en-US" sz="2600" b="0" i="0">
                                <a:solidFill>
                                  <a:schemeClr val="tx1"/>
                                </a:solidFill>
                                <a:latin typeface="Cambria Math" panose="02040503050406030204" pitchFamily="18" charset="0"/>
                              </a:rPr>
                              <m:t>C</m:t>
                            </m:r>
                          </m:e>
                          <m:sub>
                            <m:r>
                              <a:rPr lang="en-US" sz="2600" b="0" i="0">
                                <a:solidFill>
                                  <a:schemeClr val="tx1"/>
                                </a:solidFill>
                                <a:latin typeface="Cambria Math" panose="02040503050406030204" pitchFamily="18" charset="0"/>
                              </a:rPr>
                              <m:t>2</m:t>
                            </m:r>
                          </m:sub>
                        </m:sSub>
                        <m:sSubSup>
                          <m:sSubSupPr>
                            <m:ctrlPr>
                              <a:rPr lang="en-US" sz="2600" b="0" i="1">
                                <a:solidFill>
                                  <a:schemeClr val="tx1"/>
                                </a:solidFill>
                                <a:latin typeface="Cambria Math" panose="02040503050406030204" pitchFamily="18" charset="0"/>
                              </a:rPr>
                            </m:ctrlPr>
                          </m:sSubSupPr>
                          <m:e>
                            <m:r>
                              <m:rPr>
                                <m:sty m:val="p"/>
                              </m:rPr>
                              <a:rPr lang="en-US" sz="2600" b="0" i="0">
                                <a:solidFill>
                                  <a:schemeClr val="tx1"/>
                                </a:solidFill>
                                <a:latin typeface="Cambria Math" panose="02040503050406030204" pitchFamily="18" charset="0"/>
                              </a:rPr>
                              <m:t>O</m:t>
                            </m:r>
                          </m:e>
                          <m:sub>
                            <m:r>
                              <a:rPr lang="en-US" sz="2600" b="0" i="0">
                                <a:solidFill>
                                  <a:schemeClr val="tx1"/>
                                </a:solidFill>
                                <a:latin typeface="Cambria Math" panose="02040503050406030204" pitchFamily="18" charset="0"/>
                              </a:rPr>
                              <m:t>4</m:t>
                            </m:r>
                          </m:sub>
                          <m:sup>
                            <m:r>
                              <a:rPr lang="en-US" sz="2600" b="0" i="0">
                                <a:solidFill>
                                  <a:schemeClr val="tx1"/>
                                </a:solidFill>
                                <a:latin typeface="Cambria Math" panose="02040503050406030204" pitchFamily="18" charset="0"/>
                                <a:ea typeface="Cambria Math" panose="02040503050406030204" pitchFamily="18" charset="0"/>
                              </a:rPr>
                              <m:t>−</m:t>
                            </m:r>
                          </m:sup>
                        </m:sSubSup>
                      </m:e>
                    </m:d>
                    <m:r>
                      <a:rPr lang="en-US" sz="2600" b="0" i="1" smtClean="0">
                        <a:solidFill>
                          <a:schemeClr val="tx1"/>
                        </a:solidFill>
                        <a:latin typeface="Cambria Math" panose="02040503050406030204" pitchFamily="18" charset="0"/>
                        <a:ea typeface="Cambria Math" panose="02040503050406030204" pitchFamily="18" charset="0"/>
                      </a:rPr>
                      <m:t>=0.054 </m:t>
                    </m:r>
                    <m:r>
                      <a:rPr lang="en-US" sz="2600" b="0" i="1" smtClean="0">
                        <a:solidFill>
                          <a:schemeClr val="tx1"/>
                        </a:solidFill>
                        <a:latin typeface="Cambria Math" panose="02040503050406030204" pitchFamily="18" charset="0"/>
                        <a:ea typeface="Cambria Math" panose="02040503050406030204" pitchFamily="18" charset="0"/>
                      </a:rPr>
                      <m:t>𝑀</m:t>
                    </m:r>
                  </m:oMath>
                </a14:m>
                <a:endParaRPr lang="en-US" sz="2600" b="0" dirty="0">
                  <a:solidFill>
                    <a:schemeClr val="tx1"/>
                  </a:solidFill>
                </a:endParaRPr>
              </a:p>
              <a:p>
                <a:pPr>
                  <a:spcBef>
                    <a:spcPts val="0"/>
                  </a:spcBef>
                </a:pPr>
                <a:r>
                  <a:rPr lang="en-US" sz="2600" b="0" dirty="0">
                    <a:solidFill>
                      <a:schemeClr val="tx1"/>
                    </a:solidFill>
                  </a:rPr>
                  <a:t>		</a:t>
                </a:r>
                <a14:m>
                  <m:oMath xmlns:m="http://schemas.openxmlformats.org/officeDocument/2006/math">
                    <m:d>
                      <m:dPr>
                        <m:begChr m:val="["/>
                        <m:endChr m:val="]"/>
                        <m:ctrlPr>
                          <a:rPr lang="en-US" sz="2600" b="0" i="1" smtClean="0">
                            <a:solidFill>
                              <a:schemeClr val="tx1"/>
                            </a:solidFill>
                            <a:latin typeface="Cambria Math" panose="02040503050406030204" pitchFamily="18" charset="0"/>
                          </a:rPr>
                        </m:ctrlPr>
                      </m:dPr>
                      <m:e>
                        <m:sSub>
                          <m:sSubPr>
                            <m:ctrlPr>
                              <a:rPr lang="en-US" sz="2600" b="0" i="1">
                                <a:solidFill>
                                  <a:schemeClr val="tx1"/>
                                </a:solidFill>
                                <a:latin typeface="Cambria Math" panose="02040503050406030204" pitchFamily="18" charset="0"/>
                              </a:rPr>
                            </m:ctrlPr>
                          </m:sSubPr>
                          <m:e>
                            <m:r>
                              <m:rPr>
                                <m:sty m:val="p"/>
                              </m:rPr>
                              <a:rPr lang="en-US" sz="2600" b="0" i="0">
                                <a:solidFill>
                                  <a:schemeClr val="tx1"/>
                                </a:solidFill>
                                <a:latin typeface="Cambria Math" panose="02040503050406030204" pitchFamily="18" charset="0"/>
                              </a:rPr>
                              <m:t>H</m:t>
                            </m:r>
                          </m:e>
                          <m:sub>
                            <m:r>
                              <a:rPr lang="en-US" sz="2600" b="0" i="0">
                                <a:solidFill>
                                  <a:schemeClr val="tx1"/>
                                </a:solidFill>
                                <a:latin typeface="Cambria Math" panose="02040503050406030204" pitchFamily="18" charset="0"/>
                              </a:rPr>
                              <m:t>2</m:t>
                            </m:r>
                          </m:sub>
                        </m:sSub>
                        <m:sSub>
                          <m:sSubPr>
                            <m:ctrlPr>
                              <a:rPr lang="en-US" sz="2600" b="0" i="1">
                                <a:solidFill>
                                  <a:schemeClr val="tx1"/>
                                </a:solidFill>
                                <a:latin typeface="Cambria Math" panose="02040503050406030204" pitchFamily="18" charset="0"/>
                              </a:rPr>
                            </m:ctrlPr>
                          </m:sSubPr>
                          <m:e>
                            <m:r>
                              <m:rPr>
                                <m:sty m:val="p"/>
                              </m:rPr>
                              <a:rPr lang="en-US" sz="2600" b="0" i="0">
                                <a:solidFill>
                                  <a:schemeClr val="tx1"/>
                                </a:solidFill>
                                <a:latin typeface="Cambria Math" panose="02040503050406030204" pitchFamily="18" charset="0"/>
                              </a:rPr>
                              <m:t>C</m:t>
                            </m:r>
                          </m:e>
                          <m:sub>
                            <m:r>
                              <a:rPr lang="en-US" sz="2600" b="0" i="0">
                                <a:solidFill>
                                  <a:schemeClr val="tx1"/>
                                </a:solidFill>
                                <a:latin typeface="Cambria Math" panose="02040503050406030204" pitchFamily="18" charset="0"/>
                              </a:rPr>
                              <m:t>2</m:t>
                            </m:r>
                          </m:sub>
                        </m:sSub>
                        <m:sSub>
                          <m:sSubPr>
                            <m:ctrlPr>
                              <a:rPr lang="en-US" sz="2600" b="0" i="1">
                                <a:solidFill>
                                  <a:schemeClr val="tx1"/>
                                </a:solidFill>
                                <a:latin typeface="Cambria Math" panose="02040503050406030204" pitchFamily="18" charset="0"/>
                              </a:rPr>
                            </m:ctrlPr>
                          </m:sSubPr>
                          <m:e>
                            <m:r>
                              <m:rPr>
                                <m:sty m:val="p"/>
                              </m:rPr>
                              <a:rPr lang="en-US" sz="2600" b="0" i="0">
                                <a:solidFill>
                                  <a:schemeClr val="tx1"/>
                                </a:solidFill>
                                <a:latin typeface="Cambria Math" panose="02040503050406030204" pitchFamily="18" charset="0"/>
                              </a:rPr>
                              <m:t>O</m:t>
                            </m:r>
                          </m:e>
                          <m:sub>
                            <m:r>
                              <a:rPr lang="en-US" sz="2600" b="0" i="0">
                                <a:solidFill>
                                  <a:schemeClr val="tx1"/>
                                </a:solidFill>
                                <a:latin typeface="Cambria Math" panose="02040503050406030204" pitchFamily="18" charset="0"/>
                              </a:rPr>
                              <m:t>4</m:t>
                            </m:r>
                          </m:sub>
                        </m:sSub>
                      </m:e>
                    </m:d>
                    <m:r>
                      <a:rPr lang="en-US" sz="2600" b="0" i="1" smtClean="0">
                        <a:solidFill>
                          <a:schemeClr val="tx1"/>
                        </a:solidFill>
                        <a:latin typeface="Cambria Math" panose="02040503050406030204" pitchFamily="18" charset="0"/>
                        <a:ea typeface="Cambria Math" panose="02040503050406030204" pitchFamily="18" charset="0"/>
                      </a:rPr>
                      <m:t>=</m:t>
                    </m:r>
                    <m:d>
                      <m:dPr>
                        <m:ctrlPr>
                          <a:rPr lang="en-US" sz="2600" b="0" i="1" smtClean="0">
                            <a:solidFill>
                              <a:schemeClr val="tx1"/>
                            </a:solidFill>
                            <a:latin typeface="Cambria Math" panose="02040503050406030204" pitchFamily="18" charset="0"/>
                            <a:ea typeface="Cambria Math" panose="02040503050406030204" pitchFamily="18" charset="0"/>
                          </a:rPr>
                        </m:ctrlPr>
                      </m:dPr>
                      <m:e>
                        <m:r>
                          <a:rPr lang="en-US" sz="2600" b="0" i="1" smtClean="0">
                            <a:solidFill>
                              <a:schemeClr val="tx1"/>
                            </a:solidFill>
                            <a:latin typeface="Cambria Math" panose="02040503050406030204" pitchFamily="18" charset="0"/>
                            <a:ea typeface="Cambria Math" panose="02040503050406030204" pitchFamily="18" charset="0"/>
                          </a:rPr>
                          <m:t>0.10−0.054</m:t>
                        </m:r>
                      </m:e>
                    </m:d>
                    <m:r>
                      <a:rPr lang="en-US" sz="2600" b="0" i="1" smtClean="0">
                        <a:solidFill>
                          <a:schemeClr val="tx1"/>
                        </a:solidFill>
                        <a:latin typeface="Cambria Math" panose="02040503050406030204" pitchFamily="18" charset="0"/>
                        <a:ea typeface="Cambria Math" panose="02040503050406030204" pitchFamily="18" charset="0"/>
                      </a:rPr>
                      <m:t> </m:t>
                    </m:r>
                    <m:r>
                      <a:rPr lang="en-US" sz="2600" b="0" i="1" smtClean="0">
                        <a:solidFill>
                          <a:schemeClr val="tx1"/>
                        </a:solidFill>
                        <a:latin typeface="Cambria Math" panose="02040503050406030204" pitchFamily="18" charset="0"/>
                        <a:ea typeface="Cambria Math" panose="02040503050406030204" pitchFamily="18" charset="0"/>
                      </a:rPr>
                      <m:t>𝑀</m:t>
                    </m:r>
                    <m:r>
                      <a:rPr lang="en-US" sz="2600" b="0" i="1" smtClean="0">
                        <a:solidFill>
                          <a:schemeClr val="tx1"/>
                        </a:solidFill>
                        <a:latin typeface="Cambria Math" panose="02040503050406030204" pitchFamily="18" charset="0"/>
                        <a:ea typeface="Cambria Math" panose="02040503050406030204" pitchFamily="18" charset="0"/>
                      </a:rPr>
                      <m:t>=0.046 </m:t>
                    </m:r>
                    <m:r>
                      <a:rPr lang="en-US" sz="2600" b="0" i="1" smtClean="0">
                        <a:solidFill>
                          <a:schemeClr val="tx1"/>
                        </a:solidFill>
                        <a:latin typeface="Cambria Math" panose="02040503050406030204" pitchFamily="18" charset="0"/>
                        <a:ea typeface="Cambria Math" panose="02040503050406030204" pitchFamily="18" charset="0"/>
                      </a:rPr>
                      <m:t>𝑀</m:t>
                    </m:r>
                  </m:oMath>
                </a14:m>
                <a:endParaRPr lang="en-US" sz="2600" b="0" dirty="0">
                  <a:solidFill>
                    <a:schemeClr val="tx1"/>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 y="914400"/>
                <a:ext cx="9160330" cy="5486400"/>
              </a:xfrm>
              <a:blipFill>
                <a:blip r:embed="rId2"/>
                <a:stretch>
                  <a:fillRect l="-1331" t="-1000"/>
                </a:stretch>
              </a:blipFill>
            </p:spPr>
            <p:txBody>
              <a:bodyPr/>
              <a:lstStyle/>
              <a:p>
                <a:r>
                  <a:rPr lang="en-US">
                    <a:noFill/>
                  </a:rPr>
                  <a:t> </a:t>
                </a:r>
              </a:p>
            </p:txBody>
          </p:sp>
        </mc:Fallback>
      </mc:AlternateContent>
    </p:spTree>
    <p:extLst>
      <p:ext uri="{BB962C8B-B14F-4D97-AF65-F5344CB8AC3E}">
        <p14:creationId xmlns:p14="http://schemas.microsoft.com/office/powerpoint/2010/main" val="334068971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196644"/>
            <a:ext cx="7239000" cy="478827"/>
          </a:xfrm>
        </p:spPr>
        <p:txBody>
          <a:bodyPr/>
          <a:lstStyle/>
          <a:p>
            <a:pPr marL="3314700" indent="-3314700" algn="ctr"/>
            <a:r>
              <a:rPr lang="en-US" kern="0" dirty="0"/>
              <a:t> SAMPLE PROBLEM	</a:t>
            </a:r>
            <a:r>
              <a:rPr lang="en-US" kern="0" dirty="0">
                <a:solidFill>
                  <a:schemeClr val="bg1"/>
                </a:solidFill>
              </a:rPr>
              <a:t>16.18	</a:t>
            </a:r>
            <a:r>
              <a:rPr lang="en-US" dirty="0"/>
              <a:t> </a:t>
            </a:r>
            <a:r>
              <a:rPr lang="en-US" dirty="0">
                <a:solidFill>
                  <a:schemeClr val="bg1"/>
                </a:solidFill>
              </a:rPr>
              <a:t>Solution, Cont.2</a:t>
            </a:r>
            <a:endParaRPr lang="en-US" dirty="0"/>
          </a:p>
        </p:txBody>
      </p:sp>
      <p:sp>
        <p:nvSpPr>
          <p:cNvPr id="19" name="Content Placeholder 18"/>
          <p:cNvSpPr>
            <a:spLocks noGrp="1"/>
          </p:cNvSpPr>
          <p:nvPr>
            <p:ph sz="quarter" idx="24"/>
          </p:nvPr>
        </p:nvSpPr>
        <p:spPr>
          <a:xfrm>
            <a:off x="0" y="914400"/>
            <a:ext cx="1828800" cy="495300"/>
          </a:xfrm>
        </p:spPr>
        <p:txBody>
          <a:bodyPr/>
          <a:lstStyle/>
          <a:p>
            <a:pPr>
              <a:spcBef>
                <a:spcPts val="0"/>
              </a:spcBef>
              <a:spcAft>
                <a:spcPts val="12500"/>
              </a:spcAft>
            </a:pPr>
            <a:r>
              <a:rPr lang="en-US" dirty="0">
                <a:solidFill>
                  <a:srgbClr val="43618E"/>
                </a:solidFill>
              </a:rPr>
              <a:t>Solution</a:t>
            </a:r>
          </a:p>
        </p:txBody>
      </p:sp>
      <mc:AlternateContent xmlns:mc="http://schemas.openxmlformats.org/markup-compatibility/2006" xmlns:a14="http://schemas.microsoft.com/office/drawing/2010/main">
        <mc:Choice Requires="a14">
          <p:sp>
            <p:nvSpPr>
              <p:cNvPr id="5" name="Content Placeholder 4"/>
              <p:cNvSpPr>
                <a:spLocks noGrp="1"/>
              </p:cNvSpPr>
              <p:nvPr>
                <p:ph sz="quarter" idx="29"/>
              </p:nvPr>
            </p:nvSpPr>
            <p:spPr>
              <a:xfrm>
                <a:off x="3505200" y="1219200"/>
                <a:ext cx="5481842" cy="383587"/>
              </a:xfrm>
            </p:spPr>
            <p:txBody>
              <a:bodyPr/>
              <a:lstStyle/>
              <a:p>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m:rPr>
                              <m:sty m:val="p"/>
                            </m:rPr>
                            <a:rPr lang="en-US" sz="2000">
                              <a:latin typeface="Cambria Math" panose="02040503050406030204" pitchFamily="18" charset="0"/>
                            </a:rPr>
                            <m:t>HC</m:t>
                          </m:r>
                        </m:e>
                        <m:sub>
                          <m:r>
                            <a:rPr lang="en-US" sz="2000">
                              <a:latin typeface="Cambria Math" panose="02040503050406030204" pitchFamily="18" charset="0"/>
                            </a:rPr>
                            <m:t>2</m:t>
                          </m:r>
                        </m:sub>
                      </m:sSub>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O</m:t>
                          </m:r>
                        </m:e>
                        <m:sub>
                          <m:r>
                            <a:rPr lang="en-US" sz="2000">
                              <a:latin typeface="Cambria Math" panose="02040503050406030204" pitchFamily="18" charset="0"/>
                            </a:rPr>
                            <m:t>4</m:t>
                          </m:r>
                        </m:sub>
                        <m:sup>
                          <m:r>
                            <a:rPr lang="en-US" sz="2000">
                              <a:latin typeface="Cambria Math" panose="02040503050406030204" pitchFamily="18" charset="0"/>
                              <a:ea typeface="Cambria Math" panose="02040503050406030204" pitchFamily="18" charset="0"/>
                            </a:rPr>
                            <m:t>−</m:t>
                          </m:r>
                        </m:sup>
                      </m:sSubSup>
                      <m:d>
                        <m:dPr>
                          <m:ctrlPr>
                            <a:rPr lang="en-US" sz="2000" i="1">
                              <a:latin typeface="Cambria Math" panose="02040503050406030204" pitchFamily="18" charset="0"/>
                            </a:rPr>
                          </m:ctrlPr>
                        </m:dPr>
                        <m:e>
                          <m:r>
                            <a:rPr lang="en-US" sz="2000" i="1">
                              <a:latin typeface="Cambria Math" panose="02040503050406030204" pitchFamily="18" charset="0"/>
                            </a:rPr>
                            <m:t>𝑎𝑞</m:t>
                          </m:r>
                        </m:e>
                      </m:d>
                      <m:r>
                        <a:rPr lang="en-US" sz="2000">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ea typeface="Cambria Math" panose="02040503050406030204" pitchFamily="18" charset="0"/>
                            </a:rPr>
                          </m:ctrlPr>
                        </m:sSubPr>
                        <m:e>
                          <m:r>
                            <m:rPr>
                              <m:sty m:val="p"/>
                            </m:rPr>
                            <a:rPr lang="en-US" sz="2000">
                              <a:latin typeface="Cambria Math" panose="02040503050406030204" pitchFamily="18" charset="0"/>
                              <a:ea typeface="Cambria Math" panose="02040503050406030204" pitchFamily="18" charset="0"/>
                            </a:rPr>
                            <m:t>H</m:t>
                          </m:r>
                        </m:e>
                        <m:sub>
                          <m:r>
                            <a:rPr lang="en-US" sz="2000">
                              <a:latin typeface="Cambria Math" panose="02040503050406030204" pitchFamily="18" charset="0"/>
                              <a:ea typeface="Cambria Math" panose="02040503050406030204" pitchFamily="18" charset="0"/>
                            </a:rPr>
                            <m:t>2</m:t>
                          </m:r>
                        </m:sub>
                      </m:sSub>
                      <m:r>
                        <m:rPr>
                          <m:sty m:val="p"/>
                        </m:rPr>
                        <a:rPr lang="en-US" sz="2000">
                          <a:latin typeface="Cambria Math" panose="02040503050406030204" pitchFamily="18" charset="0"/>
                          <a:ea typeface="Cambria Math" panose="02040503050406030204" pitchFamily="18" charset="0"/>
                        </a:rPr>
                        <m:t>O</m:t>
                      </m:r>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𝑙</m:t>
                          </m:r>
                        </m:e>
                      </m:d>
                      <m:r>
                        <a:rPr lang="en-US" sz="2000">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ea typeface="Cambria Math" panose="02040503050406030204" pitchFamily="18" charset="0"/>
                            </a:rPr>
                          </m:ctrlPr>
                        </m:sSubPr>
                        <m:e>
                          <m:r>
                            <m:rPr>
                              <m:sty m:val="p"/>
                            </m:rPr>
                            <a:rPr lang="en-US" sz="2000">
                              <a:latin typeface="Cambria Math" panose="02040503050406030204" pitchFamily="18" charset="0"/>
                              <a:ea typeface="Cambria Math" panose="02040503050406030204" pitchFamily="18" charset="0"/>
                            </a:rPr>
                            <m:t>H</m:t>
                          </m:r>
                        </m:e>
                        <m:sub>
                          <m:r>
                            <a:rPr lang="en-US" sz="2000">
                              <a:latin typeface="Cambria Math" panose="02040503050406030204" pitchFamily="18" charset="0"/>
                              <a:ea typeface="Cambria Math" panose="02040503050406030204" pitchFamily="18" charset="0"/>
                            </a:rPr>
                            <m:t>3</m:t>
                          </m:r>
                        </m:sub>
                      </m:sSub>
                      <m:sSup>
                        <m:sSupPr>
                          <m:ctrlPr>
                            <a:rPr lang="en-US" sz="2000" i="1">
                              <a:latin typeface="Cambria Math" panose="02040503050406030204" pitchFamily="18" charset="0"/>
                              <a:ea typeface="Cambria Math" panose="02040503050406030204" pitchFamily="18" charset="0"/>
                            </a:rPr>
                          </m:ctrlPr>
                        </m:sSupPr>
                        <m:e>
                          <m:r>
                            <m:rPr>
                              <m:sty m:val="p"/>
                            </m:rPr>
                            <a:rPr lang="en-US" sz="2000">
                              <a:latin typeface="Cambria Math" panose="02040503050406030204" pitchFamily="18" charset="0"/>
                              <a:ea typeface="Cambria Math" panose="02040503050406030204" pitchFamily="18" charset="0"/>
                            </a:rPr>
                            <m:t>O</m:t>
                          </m:r>
                        </m:e>
                        <m:sup>
                          <m:r>
                            <a:rPr lang="en-US" sz="2000">
                              <a:latin typeface="Cambria Math" panose="02040503050406030204" pitchFamily="18" charset="0"/>
                              <a:ea typeface="Cambria Math" panose="02040503050406030204" pitchFamily="18" charset="0"/>
                            </a:rPr>
                            <m:t>+</m:t>
                          </m:r>
                        </m:sup>
                      </m:sSup>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𝑎𝑞</m:t>
                          </m:r>
                        </m:e>
                      </m:d>
                      <m:r>
                        <a:rPr lang="en-US" sz="2000">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ea typeface="Cambria Math" panose="02040503050406030204" pitchFamily="18" charset="0"/>
                            </a:rPr>
                          </m:ctrlPr>
                        </m:sSubPr>
                        <m:e>
                          <m:r>
                            <m:rPr>
                              <m:sty m:val="p"/>
                            </m:rPr>
                            <a:rPr lang="en-US" sz="2000">
                              <a:latin typeface="Cambria Math" panose="02040503050406030204" pitchFamily="18" charset="0"/>
                              <a:ea typeface="Cambria Math" panose="02040503050406030204" pitchFamily="18" charset="0"/>
                            </a:rPr>
                            <m:t>C</m:t>
                          </m:r>
                        </m:e>
                        <m:sub>
                          <m:r>
                            <a:rPr lang="en-US" sz="2000">
                              <a:latin typeface="Cambria Math" panose="02040503050406030204" pitchFamily="18" charset="0"/>
                              <a:ea typeface="Cambria Math" panose="02040503050406030204" pitchFamily="18" charset="0"/>
                            </a:rPr>
                            <m:t>2</m:t>
                          </m:r>
                        </m:sub>
                      </m:sSub>
                      <m:sSubSup>
                        <m:sSubSupPr>
                          <m:ctrlPr>
                            <a:rPr lang="en-US" sz="2000" i="1">
                              <a:latin typeface="Cambria Math" panose="02040503050406030204" pitchFamily="18" charset="0"/>
                              <a:ea typeface="Cambria Math" panose="02040503050406030204" pitchFamily="18" charset="0"/>
                            </a:rPr>
                          </m:ctrlPr>
                        </m:sSubSupPr>
                        <m:e>
                          <m:r>
                            <m:rPr>
                              <m:sty m:val="p"/>
                            </m:rPr>
                            <a:rPr lang="en-US" sz="2000">
                              <a:latin typeface="Cambria Math" panose="02040503050406030204" pitchFamily="18" charset="0"/>
                              <a:ea typeface="Cambria Math" panose="02040503050406030204" pitchFamily="18" charset="0"/>
                            </a:rPr>
                            <m:t>O</m:t>
                          </m:r>
                        </m:e>
                        <m:sub>
                          <m:r>
                            <a:rPr lang="en-US" sz="2000">
                              <a:latin typeface="Cambria Math" panose="02040503050406030204" pitchFamily="18" charset="0"/>
                              <a:ea typeface="Cambria Math" panose="02040503050406030204" pitchFamily="18" charset="0"/>
                            </a:rPr>
                            <m:t>4</m:t>
                          </m:r>
                        </m:sub>
                        <m:sup>
                          <m:r>
                            <a:rPr lang="en-US" sz="2000">
                              <a:latin typeface="Cambria Math" panose="02040503050406030204" pitchFamily="18" charset="0"/>
                              <a:ea typeface="Cambria Math" panose="02040503050406030204" pitchFamily="18" charset="0"/>
                            </a:rPr>
                            <m:t>2−</m:t>
                          </m:r>
                        </m:sup>
                      </m:sSubSup>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𝑎𝑞</m:t>
                          </m:r>
                        </m:e>
                      </m:d>
                    </m:oMath>
                  </m:oMathPara>
                </a14:m>
                <a:endParaRPr lang="en-US" sz="2000" i="1" dirty="0"/>
              </a:p>
            </p:txBody>
          </p:sp>
        </mc:Choice>
        <mc:Fallback xmlns="">
          <p:sp>
            <p:nvSpPr>
              <p:cNvPr id="5" name="Content Placeholder 4"/>
              <p:cNvSpPr>
                <a:spLocks noGrp="1" noRot="1" noChangeAspect="1" noMove="1" noResize="1" noEditPoints="1" noAdjustHandles="1" noChangeArrowheads="1" noChangeShapeType="1" noTextEdit="1"/>
              </p:cNvSpPr>
              <p:nvPr>
                <p:ph sz="quarter" idx="29"/>
              </p:nvPr>
            </p:nvSpPr>
            <p:spPr>
              <a:xfrm>
                <a:off x="3505200" y="1219200"/>
                <a:ext cx="5481842" cy="383587"/>
              </a:xfrm>
              <a:blipFill>
                <a:blip r:embed="rId2"/>
                <a:stretch>
                  <a:fillRect b="-1269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20" name="Table Placeholder 19"/>
              <p:cNvGraphicFramePr>
                <a:graphicFrameLocks noGrp="1"/>
              </p:cNvGraphicFramePr>
              <p:nvPr>
                <p:ph type="tbl" sz="quarter" idx="25"/>
                <p:extLst>
                  <p:ext uri="{D42A27DB-BD31-4B8C-83A1-F6EECF244321}">
                    <p14:modId xmlns:p14="http://schemas.microsoft.com/office/powerpoint/2010/main" val="184937191"/>
                  </p:ext>
                </p:extLst>
              </p:nvPr>
            </p:nvGraphicFramePr>
            <p:xfrm>
              <a:off x="152678" y="1648629"/>
              <a:ext cx="8834363" cy="1112520"/>
            </p:xfrm>
            <a:graphic>
              <a:graphicData uri="http://schemas.openxmlformats.org/drawingml/2006/table">
                <a:tbl>
                  <a:tblPr firstRow="1" bandRow="1">
                    <a:tableStyleId>{5C22544A-7EE6-4342-B048-85BDC9FD1C3A}</a:tableStyleId>
                  </a:tblPr>
                  <a:tblGrid>
                    <a:gridCol w="3352522">
                      <a:extLst>
                        <a:ext uri="{9D8B030D-6E8A-4147-A177-3AD203B41FA5}">
                          <a16:colId xmlns="" xmlns:a16="http://schemas.microsoft.com/office/drawing/2014/main" val="502384067"/>
                        </a:ext>
                      </a:extLst>
                    </a:gridCol>
                    <a:gridCol w="1497958">
                      <a:extLst>
                        <a:ext uri="{9D8B030D-6E8A-4147-A177-3AD203B41FA5}">
                          <a16:colId xmlns="" xmlns:a16="http://schemas.microsoft.com/office/drawing/2014/main" val="1050006063"/>
                        </a:ext>
                      </a:extLst>
                    </a:gridCol>
                    <a:gridCol w="1092842">
                      <a:extLst>
                        <a:ext uri="{9D8B030D-6E8A-4147-A177-3AD203B41FA5}">
                          <a16:colId xmlns="" xmlns:a16="http://schemas.microsoft.com/office/drawing/2014/main" val="1621165333"/>
                        </a:ext>
                      </a:extLst>
                    </a:gridCol>
                    <a:gridCol w="1447800">
                      <a:extLst>
                        <a:ext uri="{9D8B030D-6E8A-4147-A177-3AD203B41FA5}">
                          <a16:colId xmlns="" xmlns:a16="http://schemas.microsoft.com/office/drawing/2014/main" val="442869260"/>
                        </a:ext>
                      </a:extLst>
                    </a:gridCol>
                    <a:gridCol w="1443241">
                      <a:extLst>
                        <a:ext uri="{9D8B030D-6E8A-4147-A177-3AD203B41FA5}">
                          <a16:colId xmlns="" xmlns:a16="http://schemas.microsoft.com/office/drawing/2014/main" val="853577917"/>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rgbClr val="000000"/>
                              </a:solidFill>
                              <a:effectLst/>
                              <a:latin typeface="+mn-lt"/>
                              <a:ea typeface="+mn-ea"/>
                              <a:cs typeface="+mn-cs"/>
                            </a:rPr>
                            <a:t>Initial concentration (M):</a:t>
                          </a:r>
                          <a:endParaRPr lang="en-US" i="1" dirty="0">
                            <a:solidFill>
                              <a:srgbClr val="000000"/>
                            </a:solidFill>
                          </a:endParaRPr>
                        </a:p>
                      </a:txBody>
                      <a:tcPr marL="41356" marR="413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0.054</a:t>
                          </a:r>
                        </a:p>
                      </a:txBody>
                      <a:tcPr marL="41356" marR="41356">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0.054</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281756387"/>
                      </a:ext>
                    </a:extLst>
                  </a:tr>
                  <a:tr h="37084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2157454156"/>
                      </a:ext>
                    </a:extLst>
                  </a:tr>
                  <a:tr h="37084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0.054</m:t>
                                </m:r>
                                <m:r>
                                  <a:rPr lang="en-US" b="0"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0.054</m:t>
                                </m:r>
                                <m:r>
                                  <a:rPr lang="en-US" b="0"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𝑦</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1247171874"/>
                      </a:ext>
                    </a:extLst>
                  </a:tr>
                </a:tbl>
              </a:graphicData>
            </a:graphic>
          </p:graphicFrame>
        </mc:Choice>
        <mc:Fallback xmlns="">
          <p:graphicFrame>
            <p:nvGraphicFramePr>
              <p:cNvPr id="20" name="Table Placeholder 19"/>
              <p:cNvGraphicFramePr>
                <a:graphicFrameLocks noGrp="1"/>
              </p:cNvGraphicFramePr>
              <p:nvPr>
                <p:ph type="tbl" sz="quarter" idx="25"/>
                <p:extLst>
                  <p:ext uri="{D42A27DB-BD31-4B8C-83A1-F6EECF244321}">
                    <p14:modId xmlns:p14="http://schemas.microsoft.com/office/powerpoint/2010/main" val="184937191"/>
                  </p:ext>
                </p:extLst>
              </p:nvPr>
            </p:nvGraphicFramePr>
            <p:xfrm>
              <a:off x="152678" y="1648629"/>
              <a:ext cx="8834363" cy="1112520"/>
            </p:xfrm>
            <a:graphic>
              <a:graphicData uri="http://schemas.openxmlformats.org/drawingml/2006/table">
                <a:tbl>
                  <a:tblPr firstRow="1" bandRow="1">
                    <a:tableStyleId>{5C22544A-7EE6-4342-B048-85BDC9FD1C3A}</a:tableStyleId>
                  </a:tblPr>
                  <a:tblGrid>
                    <a:gridCol w="3352522">
                      <a:extLst>
                        <a:ext uri="{9D8B030D-6E8A-4147-A177-3AD203B41FA5}">
                          <a16:colId xmlns:a16="http://schemas.microsoft.com/office/drawing/2014/main" val="502384067"/>
                        </a:ext>
                      </a:extLst>
                    </a:gridCol>
                    <a:gridCol w="1497958">
                      <a:extLst>
                        <a:ext uri="{9D8B030D-6E8A-4147-A177-3AD203B41FA5}">
                          <a16:colId xmlns:a16="http://schemas.microsoft.com/office/drawing/2014/main" val="1050006063"/>
                        </a:ext>
                      </a:extLst>
                    </a:gridCol>
                    <a:gridCol w="1092842">
                      <a:extLst>
                        <a:ext uri="{9D8B030D-6E8A-4147-A177-3AD203B41FA5}">
                          <a16:colId xmlns:a16="http://schemas.microsoft.com/office/drawing/2014/main" val="1621165333"/>
                        </a:ext>
                      </a:extLst>
                    </a:gridCol>
                    <a:gridCol w="1447800">
                      <a:extLst>
                        <a:ext uri="{9D8B030D-6E8A-4147-A177-3AD203B41FA5}">
                          <a16:colId xmlns:a16="http://schemas.microsoft.com/office/drawing/2014/main" val="442869260"/>
                        </a:ext>
                      </a:extLst>
                    </a:gridCol>
                    <a:gridCol w="1443241">
                      <a:extLst>
                        <a:ext uri="{9D8B030D-6E8A-4147-A177-3AD203B41FA5}">
                          <a16:colId xmlns:a16="http://schemas.microsoft.com/office/drawing/2014/main" val="853577917"/>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rgbClr val="000000"/>
                              </a:solidFill>
                              <a:effectLst/>
                              <a:latin typeface="+mn-lt"/>
                              <a:ea typeface="+mn-ea"/>
                              <a:cs typeface="+mn-cs"/>
                            </a:rPr>
                            <a:t>Initial concentration (M):</a:t>
                          </a:r>
                          <a:endParaRPr lang="en-US" i="1" dirty="0">
                            <a:solidFill>
                              <a:srgbClr val="000000"/>
                            </a:solidFill>
                          </a:endParaRPr>
                        </a:p>
                      </a:txBody>
                      <a:tcPr marL="41356" marR="413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0.054</a:t>
                          </a:r>
                        </a:p>
                      </a:txBody>
                      <a:tcPr marL="41356" marR="41356">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0.054</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281756387"/>
                      </a:ext>
                    </a:extLst>
                  </a:tr>
                  <a:tr h="37084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23577" t="-108197" r="-266260" b="-124590"/>
                          </a:stretch>
                        </a:blip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09664" t="-108197" r="-100000" b="-124590"/>
                          </a:stretch>
                        </a:blip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11814" t="-108197" r="-422" b="-124590"/>
                          </a:stretch>
                        </a:blipFill>
                      </a:tcPr>
                    </a:tc>
                    <a:extLst>
                      <a:ext uri="{0D108BD9-81ED-4DB2-BD59-A6C34878D82A}">
                        <a16:rowId xmlns:a16="http://schemas.microsoft.com/office/drawing/2014/main" val="2157454156"/>
                      </a:ext>
                    </a:extLst>
                  </a:tr>
                  <a:tr h="37084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223577" t="-208197" r="-266260" b="-24590"/>
                          </a:stretch>
                        </a:blip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409664" t="-208197" r="-100000" b="-24590"/>
                          </a:stretch>
                        </a:blip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11814" t="-208197" r="-422" b="-24590"/>
                          </a:stretch>
                        </a:blipFill>
                      </a:tcPr>
                    </a:tc>
                    <a:extLst>
                      <a:ext uri="{0D108BD9-81ED-4DB2-BD59-A6C34878D82A}">
                        <a16:rowId xmlns:a16="http://schemas.microsoft.com/office/drawing/2014/main" val="1247171874"/>
                      </a:ext>
                    </a:extLst>
                  </a:tr>
                </a:tbl>
              </a:graphicData>
            </a:graphic>
          </p:graphicFrame>
        </mc:Fallback>
      </mc:AlternateContent>
      <mc:AlternateContent xmlns:mc="http://schemas.openxmlformats.org/markup-compatibility/2006" xmlns:a14="http://schemas.microsoft.com/office/drawing/2010/main">
        <mc:Choice Requires="a14">
          <p:sp>
            <p:nvSpPr>
              <p:cNvPr id="2" name="Content Placeholder 1"/>
              <p:cNvSpPr>
                <a:spLocks noGrp="1"/>
              </p:cNvSpPr>
              <p:nvPr>
                <p:ph sz="quarter" idx="26"/>
              </p:nvPr>
            </p:nvSpPr>
            <p:spPr>
              <a:xfrm>
                <a:off x="340759" y="3000078"/>
                <a:ext cx="8458200" cy="3324522"/>
              </a:xfrm>
            </p:spPr>
            <p:txBody>
              <a:bodyPr/>
              <a:lstStyle/>
              <a:p>
                <a:pPr indent="3317875">
                  <a:spcBef>
                    <a:spcPts val="0"/>
                  </a:spcBef>
                  <a:spcAft>
                    <a:spcPts val="1000"/>
                  </a:spcAft>
                </a:pPr>
                <a14:m>
                  <m:oMathPara xmlns:m="http://schemas.openxmlformats.org/officeDocument/2006/math">
                    <m:oMathParaPr>
                      <m:jc m:val="left"/>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𝐾</m:t>
                          </m:r>
                        </m:e>
                        <m:sub>
                          <m:sSub>
                            <m:sSubPr>
                              <m:ctrlPr>
                                <a:rPr lang="en-US" sz="2400" i="1">
                                  <a:latin typeface="Cambria Math" panose="02040503050406030204" pitchFamily="18" charset="0"/>
                                </a:rPr>
                              </m:ctrlPr>
                            </m:sSubPr>
                            <m:e>
                              <m:r>
                                <m:rPr>
                                  <m:sty m:val="p"/>
                                </m:rPr>
                                <a:rPr lang="en-US" sz="2400">
                                  <a:latin typeface="Cambria Math" panose="02040503050406030204" pitchFamily="18" charset="0"/>
                                </a:rPr>
                                <m:t>a</m:t>
                              </m:r>
                            </m:e>
                            <m:sub>
                              <m:r>
                                <a:rPr lang="en-US" sz="2400">
                                  <a:latin typeface="Cambria Math" panose="02040503050406030204" pitchFamily="18" charset="0"/>
                                </a:rPr>
                                <m:t>2</m:t>
                              </m:r>
                            </m:sub>
                          </m:sSub>
                        </m:sub>
                      </m:sSub>
                      <m:r>
                        <a:rPr lang="en-US" sz="2400" i="1">
                          <a:latin typeface="Cambria Math" panose="02040503050406030204" pitchFamily="18" charset="0"/>
                          <a:ea typeface="Cambria Math" panose="02040503050406030204" pitchFamily="18" charset="0"/>
                        </a:rPr>
                        <m:t>=</m:t>
                      </m:r>
                      <m:f>
                        <m:fPr>
                          <m:ctrlPr>
                            <a:rPr lang="en-US" sz="2400" i="1">
                              <a:latin typeface="Cambria Math" panose="02040503050406030204" pitchFamily="18" charset="0"/>
                              <a:ea typeface="Cambria Math" panose="02040503050406030204" pitchFamily="18" charset="0"/>
                            </a:rPr>
                          </m:ctrlPr>
                        </m:fPr>
                        <m:num>
                          <m:d>
                            <m:dPr>
                              <m:begChr m:val="["/>
                              <m:endChr m:val="]"/>
                              <m:ctrlPr>
                                <a:rPr lang="en-US" sz="2400" i="1">
                                  <a:latin typeface="Cambria Math" panose="02040503050406030204" pitchFamily="18" charset="0"/>
                                  <a:ea typeface="Cambria Math" panose="02040503050406030204" pitchFamily="18" charset="0"/>
                                </a:rPr>
                              </m:ctrlPr>
                            </m:dPr>
                            <m:e>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H</m:t>
                                  </m:r>
                                </m:e>
                                <m:sub>
                                  <m:r>
                                    <a:rPr lang="en-US" sz="2400">
                                      <a:latin typeface="Cambria Math" panose="02040503050406030204" pitchFamily="18" charset="0"/>
                                      <a:ea typeface="Cambria Math" panose="02040503050406030204" pitchFamily="18" charset="0"/>
                                    </a:rPr>
                                    <m:t>3</m:t>
                                  </m:r>
                                </m:sub>
                              </m:sSub>
                              <m:sSup>
                                <m:sSupPr>
                                  <m:ctrlPr>
                                    <a:rPr lang="en-US" sz="2400" i="1">
                                      <a:latin typeface="Cambria Math" panose="02040503050406030204" pitchFamily="18" charset="0"/>
                                      <a:ea typeface="Cambria Math" panose="02040503050406030204" pitchFamily="18" charset="0"/>
                                    </a:rPr>
                                  </m:ctrlPr>
                                </m:sSupPr>
                                <m:e>
                                  <m:r>
                                    <m:rPr>
                                      <m:sty m:val="p"/>
                                    </m:rPr>
                                    <a:rPr lang="en-US" sz="2400">
                                      <a:latin typeface="Cambria Math" panose="02040503050406030204" pitchFamily="18" charset="0"/>
                                      <a:ea typeface="Cambria Math" panose="02040503050406030204" pitchFamily="18" charset="0"/>
                                    </a:rPr>
                                    <m:t>O</m:t>
                                  </m:r>
                                </m:e>
                                <m:sup>
                                  <m:r>
                                    <a:rPr lang="en-US" sz="2400">
                                      <a:latin typeface="Cambria Math" panose="02040503050406030204" pitchFamily="18" charset="0"/>
                                      <a:ea typeface="Cambria Math" panose="02040503050406030204" pitchFamily="18" charset="0"/>
                                    </a:rPr>
                                    <m:t>+</m:t>
                                  </m:r>
                                </m:sup>
                              </m:sSup>
                            </m:e>
                          </m:d>
                          <m:d>
                            <m:dPr>
                              <m:begChr m:val="["/>
                              <m:endChr m:val="]"/>
                              <m:ctrlPr>
                                <a:rPr lang="en-US" sz="2400" i="1">
                                  <a:latin typeface="Cambria Math" panose="02040503050406030204" pitchFamily="18" charset="0"/>
                                  <a:ea typeface="Cambria Math" panose="02040503050406030204" pitchFamily="18" charset="0"/>
                                </a:rPr>
                              </m:ctrlPr>
                            </m:dPr>
                            <m:e>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C</m:t>
                                  </m:r>
                                </m:e>
                                <m:sub>
                                  <m:r>
                                    <a:rPr lang="en-US" sz="2400">
                                      <a:latin typeface="Cambria Math" panose="02040503050406030204" pitchFamily="18" charset="0"/>
                                      <a:ea typeface="Cambria Math" panose="02040503050406030204" pitchFamily="18" charset="0"/>
                                    </a:rPr>
                                    <m:t>2</m:t>
                                  </m:r>
                                </m:sub>
                              </m:sSub>
                              <m:sSubSup>
                                <m:sSubSupPr>
                                  <m:ctrlPr>
                                    <a:rPr lang="en-US" sz="2400" i="1">
                                      <a:latin typeface="Cambria Math" panose="02040503050406030204" pitchFamily="18" charset="0"/>
                                      <a:ea typeface="Cambria Math" panose="02040503050406030204" pitchFamily="18" charset="0"/>
                                    </a:rPr>
                                  </m:ctrlPr>
                                </m:sSubSupPr>
                                <m:e>
                                  <m:r>
                                    <m:rPr>
                                      <m:sty m:val="p"/>
                                    </m:rPr>
                                    <a:rPr lang="en-US" sz="2400">
                                      <a:latin typeface="Cambria Math" panose="02040503050406030204" pitchFamily="18" charset="0"/>
                                      <a:ea typeface="Cambria Math" panose="02040503050406030204" pitchFamily="18" charset="0"/>
                                    </a:rPr>
                                    <m:t>O</m:t>
                                  </m:r>
                                </m:e>
                                <m:sub>
                                  <m:r>
                                    <a:rPr lang="en-US" sz="2400">
                                      <a:latin typeface="Cambria Math" panose="02040503050406030204" pitchFamily="18" charset="0"/>
                                      <a:ea typeface="Cambria Math" panose="02040503050406030204" pitchFamily="18" charset="0"/>
                                    </a:rPr>
                                    <m:t>4</m:t>
                                  </m:r>
                                </m:sub>
                                <m:sup>
                                  <m:r>
                                    <a:rPr lang="en-US" sz="2400">
                                      <a:latin typeface="Cambria Math" panose="02040503050406030204" pitchFamily="18" charset="0"/>
                                      <a:ea typeface="Cambria Math" panose="02040503050406030204" pitchFamily="18" charset="0"/>
                                    </a:rPr>
                                    <m:t>2−</m:t>
                                  </m:r>
                                </m:sup>
                              </m:sSubSup>
                            </m:e>
                          </m:d>
                        </m:num>
                        <m:den>
                          <m:d>
                            <m:dPr>
                              <m:begChr m:val="["/>
                              <m:endChr m:val="]"/>
                              <m:ctrlPr>
                                <a:rPr lang="en-US" sz="2400" i="1">
                                  <a:latin typeface="Cambria Math" panose="02040503050406030204" pitchFamily="18" charset="0"/>
                                  <a:ea typeface="Cambria Math" panose="02040503050406030204" pitchFamily="18" charset="0"/>
                                </a:rPr>
                              </m:ctrlPr>
                            </m:dPr>
                            <m:e>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HC</m:t>
                                  </m:r>
                                </m:e>
                                <m:sub>
                                  <m:r>
                                    <a:rPr lang="en-US" sz="2400">
                                      <a:latin typeface="Cambria Math" panose="02040503050406030204" pitchFamily="18" charset="0"/>
                                      <a:ea typeface="Cambria Math" panose="02040503050406030204" pitchFamily="18" charset="0"/>
                                    </a:rPr>
                                    <m:t>2</m:t>
                                  </m:r>
                                </m:sub>
                              </m:sSub>
                              <m:sSubSup>
                                <m:sSubSupPr>
                                  <m:ctrlPr>
                                    <a:rPr lang="en-US" sz="2400" i="1">
                                      <a:latin typeface="Cambria Math" panose="02040503050406030204" pitchFamily="18" charset="0"/>
                                      <a:ea typeface="Cambria Math" panose="02040503050406030204" pitchFamily="18" charset="0"/>
                                    </a:rPr>
                                  </m:ctrlPr>
                                </m:sSubSupPr>
                                <m:e>
                                  <m:r>
                                    <m:rPr>
                                      <m:sty m:val="p"/>
                                    </m:rPr>
                                    <a:rPr lang="en-US" sz="2400">
                                      <a:latin typeface="Cambria Math" panose="02040503050406030204" pitchFamily="18" charset="0"/>
                                      <a:ea typeface="Cambria Math" panose="02040503050406030204" pitchFamily="18" charset="0"/>
                                    </a:rPr>
                                    <m:t>O</m:t>
                                  </m:r>
                                </m:e>
                                <m:sub>
                                  <m:r>
                                    <a:rPr lang="en-US" sz="2400">
                                      <a:latin typeface="Cambria Math" panose="02040503050406030204" pitchFamily="18" charset="0"/>
                                      <a:ea typeface="Cambria Math" panose="02040503050406030204" pitchFamily="18" charset="0"/>
                                    </a:rPr>
                                    <m:t>4</m:t>
                                  </m:r>
                                </m:sub>
                                <m:sup>
                                  <m:r>
                                    <a:rPr lang="en-US" sz="2400">
                                      <a:latin typeface="Cambria Math" panose="02040503050406030204" pitchFamily="18" charset="0"/>
                                      <a:ea typeface="Cambria Math" panose="02040503050406030204" pitchFamily="18" charset="0"/>
                                    </a:rPr>
                                    <m:t>−</m:t>
                                  </m:r>
                                </m:sup>
                              </m:sSubSup>
                            </m:e>
                          </m:d>
                        </m:den>
                      </m:f>
                    </m:oMath>
                  </m:oMathPara>
                </a14:m>
                <a:endParaRPr lang="en-US" sz="2400" dirty="0"/>
              </a:p>
              <a:p>
                <a:pPr>
                  <a:spcBef>
                    <a:spcPts val="0"/>
                  </a:spcBef>
                  <a:spcAft>
                    <a:spcPts val="1000"/>
                  </a:spcAft>
                </a:pPr>
                <a14:m>
                  <m:oMathPara xmlns:m="http://schemas.openxmlformats.org/officeDocument/2006/math">
                    <m:oMathParaPr>
                      <m:jc m:val="centerGroup"/>
                    </m:oMathParaPr>
                    <m:oMath xmlns:m="http://schemas.openxmlformats.org/officeDocument/2006/math">
                      <m:r>
                        <a:rPr lang="en-US" sz="2400">
                          <a:latin typeface="Cambria Math" panose="02040503050406030204" pitchFamily="18" charset="0"/>
                        </a:rPr>
                        <m:t>6.1</m:t>
                      </m:r>
                      <m:r>
                        <a:rPr lang="en-US" sz="2400">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a:latin typeface="Cambria Math" panose="02040503050406030204" pitchFamily="18" charset="0"/>
                              <a:ea typeface="Cambria Math" panose="02040503050406030204" pitchFamily="18" charset="0"/>
                            </a:rPr>
                            <m:t>10</m:t>
                          </m:r>
                        </m:e>
                        <m:sup>
                          <m:r>
                            <a:rPr lang="en-US" sz="2400">
                              <a:latin typeface="Cambria Math" panose="02040503050406030204" pitchFamily="18" charset="0"/>
                              <a:ea typeface="Cambria Math" panose="02040503050406030204" pitchFamily="18" charset="0"/>
                            </a:rPr>
                            <m:t>−5</m:t>
                          </m:r>
                        </m:sup>
                      </m:sSup>
                      <m:r>
                        <a:rPr lang="en-US" sz="2400">
                          <a:latin typeface="Cambria Math" panose="02040503050406030204" pitchFamily="18" charset="0"/>
                          <a:ea typeface="Cambria Math" panose="02040503050406030204" pitchFamily="18" charset="0"/>
                        </a:rPr>
                        <m:t>=</m:t>
                      </m:r>
                      <m:f>
                        <m:fPr>
                          <m:ctrlPr>
                            <a:rPr lang="en-US" sz="2400" i="1">
                              <a:latin typeface="Cambria Math" panose="02040503050406030204" pitchFamily="18" charset="0"/>
                              <a:ea typeface="Cambria Math" panose="02040503050406030204" pitchFamily="18" charset="0"/>
                            </a:rPr>
                          </m:ctrlPr>
                        </m:fPr>
                        <m:num>
                          <m:d>
                            <m:dPr>
                              <m:ctrlPr>
                                <a:rPr lang="en-US" sz="2400" i="1">
                                  <a:latin typeface="Cambria Math" panose="02040503050406030204" pitchFamily="18" charset="0"/>
                                  <a:ea typeface="Cambria Math" panose="02040503050406030204" pitchFamily="18" charset="0"/>
                                </a:rPr>
                              </m:ctrlPr>
                            </m:dPr>
                            <m:e>
                              <m:r>
                                <a:rPr lang="en-US" sz="2400">
                                  <a:latin typeface="Cambria Math" panose="02040503050406030204" pitchFamily="18" charset="0"/>
                                  <a:ea typeface="Cambria Math" panose="02040503050406030204" pitchFamily="18" charset="0"/>
                                </a:rPr>
                                <m:t>0.054+</m:t>
                              </m:r>
                              <m:r>
                                <a:rPr lang="en-US" sz="2400" i="1">
                                  <a:latin typeface="Cambria Math" panose="02040503050406030204" pitchFamily="18" charset="0"/>
                                  <a:ea typeface="Cambria Math" panose="02040503050406030204" pitchFamily="18" charset="0"/>
                                </a:rPr>
                                <m:t>𝑦</m:t>
                              </m:r>
                            </m:e>
                          </m:d>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𝑦</m:t>
                              </m:r>
                            </m:e>
                          </m:d>
                        </m:num>
                        <m:den>
                          <m:r>
                            <a:rPr lang="en-US" sz="2400">
                              <a:latin typeface="Cambria Math" panose="02040503050406030204" pitchFamily="18" charset="0"/>
                              <a:ea typeface="Cambria Math" panose="02040503050406030204" pitchFamily="18" charset="0"/>
                            </a:rPr>
                            <m:t>0.054−</m:t>
                          </m:r>
                          <m:r>
                            <a:rPr lang="en-US" sz="2400" i="1">
                              <a:latin typeface="Cambria Math" panose="02040503050406030204" pitchFamily="18" charset="0"/>
                              <a:ea typeface="Cambria Math" panose="02040503050406030204" pitchFamily="18" charset="0"/>
                            </a:rPr>
                            <m:t>𝑦</m:t>
                          </m:r>
                        </m:den>
                      </m:f>
                    </m:oMath>
                  </m:oMathPara>
                </a14:m>
                <a:endParaRPr lang="en-US" sz="2400" dirty="0"/>
              </a:p>
              <a:p>
                <a:pPr>
                  <a:spcBef>
                    <a:spcPts val="0"/>
                  </a:spcBef>
                  <a:spcAft>
                    <a:spcPts val="1000"/>
                  </a:spcAft>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0.054</m:t>
                      </m:r>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𝑦</m:t>
                      </m:r>
                      <m:r>
                        <a:rPr lang="en-US" sz="2400" i="1">
                          <a:latin typeface="Cambria Math" panose="02040503050406030204" pitchFamily="18" charset="0"/>
                          <a:ea typeface="Cambria Math" panose="02040503050406030204" pitchFamily="18" charset="0"/>
                        </a:rPr>
                        <m:t>≈0.054</m:t>
                      </m:r>
                      <m:r>
                        <a:rPr lang="en-US" sz="240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and</m:t>
                      </m:r>
                      <m:r>
                        <a:rPr lang="en-US" sz="2400">
                          <a:latin typeface="Cambria Math" panose="02040503050406030204" pitchFamily="18" charset="0"/>
                          <a:ea typeface="Cambria Math" panose="02040503050406030204" pitchFamily="18" charset="0"/>
                        </a:rPr>
                        <m:t> 0.054</m:t>
                      </m:r>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𝑦</m:t>
                      </m:r>
                      <m:r>
                        <a:rPr lang="en-US" sz="2400" i="1">
                          <a:latin typeface="Cambria Math" panose="02040503050406030204" pitchFamily="18" charset="0"/>
                          <a:ea typeface="Cambria Math" panose="02040503050406030204" pitchFamily="18" charset="0"/>
                        </a:rPr>
                        <m:t>≈0.054</m:t>
                      </m:r>
                    </m:oMath>
                  </m:oMathPara>
                </a14:m>
                <a:endParaRPr lang="en-US" sz="2400" dirty="0"/>
              </a:p>
              <a:p>
                <a:pPr>
                  <a:spcBef>
                    <a:spcPts val="0"/>
                  </a:spcBef>
                </a:pPr>
                <a14:m>
                  <m:oMathPara xmlns:m="http://schemas.openxmlformats.org/officeDocument/2006/math">
                    <m:oMathParaPr>
                      <m:jc m:val="centerGroup"/>
                    </m:oMathParaPr>
                    <m:oMath xmlns:m="http://schemas.openxmlformats.org/officeDocument/2006/math">
                      <m:f>
                        <m:fPr>
                          <m:ctrlPr>
                            <a:rPr lang="en-US" sz="2400" i="1">
                              <a:latin typeface="Cambria Math" panose="02040503050406030204" pitchFamily="18" charset="0"/>
                            </a:rPr>
                          </m:ctrlPr>
                        </m:fPr>
                        <m:num>
                          <m:d>
                            <m:dPr>
                              <m:ctrlPr>
                                <a:rPr lang="en-US" sz="2400" i="1">
                                  <a:latin typeface="Cambria Math" panose="02040503050406030204" pitchFamily="18" charset="0"/>
                                </a:rPr>
                              </m:ctrlPr>
                            </m:dPr>
                            <m:e>
                              <m:r>
                                <a:rPr lang="en-US" sz="2400">
                                  <a:latin typeface="Cambria Math" panose="02040503050406030204" pitchFamily="18" charset="0"/>
                                </a:rPr>
                                <m:t>0.054</m:t>
                              </m:r>
                            </m:e>
                          </m:d>
                          <m:d>
                            <m:dPr>
                              <m:ctrlPr>
                                <a:rPr lang="en-US" sz="2400" i="1">
                                  <a:latin typeface="Cambria Math" panose="02040503050406030204" pitchFamily="18" charset="0"/>
                                </a:rPr>
                              </m:ctrlPr>
                            </m:dPr>
                            <m:e>
                              <m:r>
                                <m:rPr>
                                  <m:sty m:val="p"/>
                                </m:rPr>
                                <a:rPr lang="en-US" sz="2400">
                                  <a:latin typeface="Cambria Math" panose="02040503050406030204" pitchFamily="18" charset="0"/>
                                </a:rPr>
                                <m:t>y</m:t>
                              </m:r>
                            </m:e>
                          </m:d>
                        </m:num>
                        <m:den>
                          <m:r>
                            <a:rPr lang="en-US" sz="2400">
                              <a:latin typeface="Cambria Math" panose="02040503050406030204" pitchFamily="18" charset="0"/>
                            </a:rPr>
                            <m:t>0.054</m:t>
                          </m:r>
                        </m:den>
                      </m:f>
                      <m:r>
                        <a:rPr lang="en-US" sz="2400">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𝑦</m:t>
                      </m:r>
                      <m:r>
                        <a:rPr lang="en-US" sz="2400">
                          <a:latin typeface="Cambria Math" panose="02040503050406030204" pitchFamily="18" charset="0"/>
                          <a:ea typeface="Cambria Math" panose="02040503050406030204" pitchFamily="18" charset="0"/>
                        </a:rPr>
                        <m:t>=6.1×</m:t>
                      </m:r>
                      <m:sSup>
                        <m:sSupPr>
                          <m:ctrlPr>
                            <a:rPr lang="en-US" sz="2400" i="1">
                              <a:latin typeface="Cambria Math" panose="02040503050406030204" pitchFamily="18" charset="0"/>
                              <a:ea typeface="Cambria Math" panose="02040503050406030204" pitchFamily="18" charset="0"/>
                            </a:rPr>
                          </m:ctrlPr>
                        </m:sSupPr>
                        <m:e>
                          <m:r>
                            <a:rPr lang="en-US" sz="2400">
                              <a:latin typeface="Cambria Math" panose="02040503050406030204" pitchFamily="18" charset="0"/>
                              <a:ea typeface="Cambria Math" panose="02040503050406030204" pitchFamily="18" charset="0"/>
                            </a:rPr>
                            <m:t>10</m:t>
                          </m:r>
                        </m:e>
                        <m:sup>
                          <m:r>
                            <a:rPr lang="en-US" sz="2400">
                              <a:latin typeface="Cambria Math" panose="02040503050406030204" pitchFamily="18" charset="0"/>
                              <a:ea typeface="Cambria Math" panose="02040503050406030204" pitchFamily="18" charset="0"/>
                            </a:rPr>
                            <m:t>−5</m:t>
                          </m:r>
                        </m:sup>
                      </m:sSup>
                      <m:r>
                        <a:rPr lang="en-US" sz="2400" i="1">
                          <a:latin typeface="Cambria Math" panose="02040503050406030204" pitchFamily="18" charset="0"/>
                          <a:ea typeface="Cambria Math" panose="02040503050406030204" pitchFamily="18" charset="0"/>
                        </a:rPr>
                        <m:t>𝑀</m:t>
                      </m:r>
                    </m:oMath>
                  </m:oMathPara>
                </a14:m>
                <a:endParaRPr lang="en-US" sz="24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26"/>
              </p:nvPr>
            </p:nvSpPr>
            <p:spPr>
              <a:xfrm>
                <a:off x="340759" y="3000078"/>
                <a:ext cx="8458200" cy="3324522"/>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3120984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7239000" cy="457200"/>
          </a:xfrm>
        </p:spPr>
        <p:txBody>
          <a:bodyPr/>
          <a:lstStyle/>
          <a:p>
            <a:pPr marL="3314700" indent="-3314700" algn="ctr"/>
            <a:r>
              <a:rPr lang="en-US" kern="0" dirty="0"/>
              <a:t> SAMPLE PROBLEM	</a:t>
            </a:r>
            <a:r>
              <a:rPr lang="en-US" kern="0" dirty="0">
                <a:solidFill>
                  <a:schemeClr val="bg1"/>
                </a:solidFill>
              </a:rPr>
              <a:t>16.18	</a:t>
            </a:r>
            <a:r>
              <a:rPr lang="en-US" dirty="0"/>
              <a:t> </a:t>
            </a:r>
            <a:r>
              <a:rPr lang="en-US" dirty="0">
                <a:solidFill>
                  <a:schemeClr val="bg1"/>
                </a:solidFill>
              </a:rPr>
              <a:t>Solution, Cont.3</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914400"/>
                <a:ext cx="9144000" cy="5486400"/>
              </a:xfrm>
            </p:spPr>
            <p:txBody>
              <a:bodyPr/>
              <a:lstStyle/>
              <a:p>
                <a:r>
                  <a:rPr lang="en-US" dirty="0">
                    <a:solidFill>
                      <a:srgbClr val="43618E"/>
                    </a:solidFill>
                  </a:rPr>
                  <a:t>Solution</a:t>
                </a:r>
              </a:p>
              <a:p>
                <a:pPr>
                  <a:spcAft>
                    <a:spcPts val="2000"/>
                  </a:spcAft>
                </a:pPr>
                <a14:m>
                  <m:oMathPara xmlns:m="http://schemas.openxmlformats.org/officeDocument/2006/math">
                    <m:oMathParaPr>
                      <m:jc m:val="centerGroup"/>
                    </m:oMathParaPr>
                    <m:oMath xmlns:m="http://schemas.openxmlformats.org/officeDocument/2006/math">
                      <m:f>
                        <m:fPr>
                          <m:ctrlPr>
                            <a:rPr lang="en-US" sz="2600" b="0" i="1" smtClean="0">
                              <a:solidFill>
                                <a:schemeClr val="tx1"/>
                              </a:solidFill>
                              <a:latin typeface="Cambria Math" panose="02040503050406030204" pitchFamily="18" charset="0"/>
                            </a:rPr>
                          </m:ctrlPr>
                        </m:fPr>
                        <m:num>
                          <m:d>
                            <m:dPr>
                              <m:ctrlPr>
                                <a:rPr lang="en-US" sz="2600" b="0" i="1" smtClean="0">
                                  <a:solidFill>
                                    <a:schemeClr val="tx1"/>
                                  </a:solidFill>
                                  <a:latin typeface="Cambria Math" panose="02040503050406030204" pitchFamily="18" charset="0"/>
                                </a:rPr>
                              </m:ctrlPr>
                            </m:dPr>
                            <m:e>
                              <m:r>
                                <a:rPr lang="en-US" sz="2600" b="0" i="0" smtClean="0">
                                  <a:solidFill>
                                    <a:schemeClr val="tx1"/>
                                  </a:solidFill>
                                  <a:latin typeface="Cambria Math" panose="02040503050406030204" pitchFamily="18" charset="0"/>
                                </a:rPr>
                                <m:t>0.054</m:t>
                              </m:r>
                            </m:e>
                          </m:d>
                          <m:d>
                            <m:dPr>
                              <m:ctrlPr>
                                <a:rPr lang="en-US" sz="2600" b="0" i="1" smtClean="0">
                                  <a:solidFill>
                                    <a:schemeClr val="tx1"/>
                                  </a:solidFill>
                                  <a:latin typeface="Cambria Math" panose="02040503050406030204" pitchFamily="18" charset="0"/>
                                </a:rPr>
                              </m:ctrlPr>
                            </m:dPr>
                            <m:e>
                              <m:r>
                                <a:rPr lang="en-US" sz="2600" b="0" i="1" smtClean="0">
                                  <a:solidFill>
                                    <a:schemeClr val="tx1"/>
                                  </a:solidFill>
                                  <a:latin typeface="Cambria Math" panose="02040503050406030204" pitchFamily="18" charset="0"/>
                                </a:rPr>
                                <m:t>𝑦</m:t>
                              </m:r>
                            </m:e>
                          </m:d>
                        </m:num>
                        <m:den>
                          <m:r>
                            <a:rPr lang="en-US" sz="2600" b="0" i="0" smtClean="0">
                              <a:solidFill>
                                <a:schemeClr val="tx1"/>
                              </a:solidFill>
                              <a:latin typeface="Cambria Math" panose="02040503050406030204" pitchFamily="18" charset="0"/>
                            </a:rPr>
                            <m:t>0.054</m:t>
                          </m:r>
                        </m:den>
                      </m:f>
                      <m:r>
                        <a:rPr lang="en-US" sz="2600" b="0" i="0" smtClean="0">
                          <a:solidFill>
                            <a:schemeClr val="tx1"/>
                          </a:solidFill>
                          <a:latin typeface="Cambria Math" panose="02040503050406030204" pitchFamily="18" charset="0"/>
                          <a:ea typeface="Cambria Math" panose="02040503050406030204" pitchFamily="18" charset="0"/>
                        </a:rPr>
                        <m:t>=</m:t>
                      </m:r>
                      <m:r>
                        <a:rPr lang="en-US" sz="2600" b="0" i="1" smtClean="0">
                          <a:solidFill>
                            <a:schemeClr val="tx1"/>
                          </a:solidFill>
                          <a:latin typeface="Cambria Math" panose="02040503050406030204" pitchFamily="18" charset="0"/>
                          <a:ea typeface="Cambria Math" panose="02040503050406030204" pitchFamily="18" charset="0"/>
                        </a:rPr>
                        <m:t>𝑦</m:t>
                      </m:r>
                      <m:r>
                        <a:rPr lang="en-US" sz="2600" b="0" i="0" smtClean="0">
                          <a:solidFill>
                            <a:schemeClr val="tx1"/>
                          </a:solidFill>
                          <a:latin typeface="Cambria Math" panose="02040503050406030204" pitchFamily="18" charset="0"/>
                          <a:ea typeface="Cambria Math" panose="02040503050406030204" pitchFamily="18" charset="0"/>
                        </a:rPr>
                        <m:t>=6.1×</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0" smtClean="0">
                              <a:solidFill>
                                <a:schemeClr val="tx1"/>
                              </a:solidFill>
                              <a:latin typeface="Cambria Math" panose="02040503050406030204" pitchFamily="18" charset="0"/>
                              <a:ea typeface="Cambria Math" panose="02040503050406030204" pitchFamily="18" charset="0"/>
                            </a:rPr>
                            <m:t>10</m:t>
                          </m:r>
                        </m:e>
                        <m:sup>
                          <m:r>
                            <a:rPr lang="en-US" sz="2600" b="0" i="0" smtClean="0">
                              <a:solidFill>
                                <a:schemeClr val="tx1"/>
                              </a:solidFill>
                              <a:latin typeface="Cambria Math" panose="02040503050406030204" pitchFamily="18" charset="0"/>
                              <a:ea typeface="Cambria Math" panose="02040503050406030204" pitchFamily="18" charset="0"/>
                            </a:rPr>
                            <m:t>−5</m:t>
                          </m:r>
                        </m:sup>
                      </m:sSup>
                      <m:r>
                        <a:rPr lang="en-US" sz="2600" b="0" i="1" smtClean="0">
                          <a:solidFill>
                            <a:schemeClr val="tx1"/>
                          </a:solidFill>
                          <a:latin typeface="Cambria Math" panose="02040503050406030204" pitchFamily="18" charset="0"/>
                          <a:ea typeface="Cambria Math" panose="02040503050406030204" pitchFamily="18" charset="0"/>
                        </a:rPr>
                        <m:t> </m:t>
                      </m:r>
                      <m:r>
                        <a:rPr lang="en-US" sz="2600" b="0" i="1" smtClean="0">
                          <a:solidFill>
                            <a:schemeClr val="tx1"/>
                          </a:solidFill>
                          <a:latin typeface="Cambria Math" panose="02040503050406030204" pitchFamily="18" charset="0"/>
                          <a:ea typeface="Cambria Math" panose="02040503050406030204" pitchFamily="18" charset="0"/>
                        </a:rPr>
                        <m:t>𝑀</m:t>
                      </m:r>
                    </m:oMath>
                  </m:oMathPara>
                </a14:m>
                <a:endParaRPr lang="en-US" sz="2600" b="0" dirty="0"/>
              </a:p>
              <a:p>
                <a:pPr>
                  <a:spcAft>
                    <a:spcPts val="2000"/>
                  </a:spcAft>
                </a:pPr>
                <a14:m>
                  <m:oMathPara xmlns:m="http://schemas.openxmlformats.org/officeDocument/2006/math">
                    <m:oMathParaPr>
                      <m:jc m:val="centerGroup"/>
                    </m:oMathParaPr>
                    <m:oMath xmlns:m="http://schemas.openxmlformats.org/officeDocument/2006/math">
                      <m:f>
                        <m:fPr>
                          <m:ctrlPr>
                            <a:rPr lang="en-US" sz="2600" b="0" i="1" smtClean="0">
                              <a:solidFill>
                                <a:schemeClr val="tx1"/>
                              </a:solidFill>
                              <a:latin typeface="Cambria Math" panose="02040503050406030204" pitchFamily="18" charset="0"/>
                            </a:rPr>
                          </m:ctrlPr>
                        </m:fPr>
                        <m:num>
                          <m:r>
                            <a:rPr lang="en-US" sz="2600" b="0" i="1" smtClean="0">
                              <a:solidFill>
                                <a:schemeClr val="tx1"/>
                              </a:solidFill>
                              <a:latin typeface="Cambria Math" panose="02040503050406030204" pitchFamily="18" charset="0"/>
                            </a:rPr>
                            <m:t>6.1</m:t>
                          </m:r>
                          <m:r>
                            <a:rPr lang="en-US" sz="2600" b="0" i="1" smtClean="0">
                              <a:solidFill>
                                <a:schemeClr val="tx1"/>
                              </a:solidFill>
                              <a:latin typeface="Cambria Math" panose="02040503050406030204" pitchFamily="18" charset="0"/>
                              <a:ea typeface="Cambria Math" panose="02040503050406030204" pitchFamily="18" charset="0"/>
                            </a:rPr>
                            <m:t>×</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−5</m:t>
                              </m:r>
                            </m:sup>
                          </m:sSup>
                          <m:r>
                            <a:rPr lang="en-US" sz="2600" b="0" i="1" smtClean="0">
                              <a:solidFill>
                                <a:schemeClr val="tx1"/>
                              </a:solidFill>
                              <a:latin typeface="Cambria Math" panose="02040503050406030204" pitchFamily="18" charset="0"/>
                              <a:ea typeface="Cambria Math" panose="02040503050406030204" pitchFamily="18" charset="0"/>
                            </a:rPr>
                            <m:t> </m:t>
                          </m:r>
                          <m:r>
                            <a:rPr lang="en-US" sz="2600" b="0" i="1" smtClean="0">
                              <a:solidFill>
                                <a:schemeClr val="tx1"/>
                              </a:solidFill>
                              <a:latin typeface="Cambria Math" panose="02040503050406030204" pitchFamily="18" charset="0"/>
                              <a:ea typeface="Cambria Math" panose="02040503050406030204" pitchFamily="18" charset="0"/>
                            </a:rPr>
                            <m:t>𝑀</m:t>
                          </m:r>
                        </m:num>
                        <m:den>
                          <m:r>
                            <a:rPr lang="en-US" sz="2600" b="0" i="1" smtClean="0">
                              <a:solidFill>
                                <a:schemeClr val="tx1"/>
                              </a:solidFill>
                              <a:latin typeface="Cambria Math" panose="02040503050406030204" pitchFamily="18" charset="0"/>
                            </a:rPr>
                            <m:t>0.054 </m:t>
                          </m:r>
                          <m:r>
                            <a:rPr lang="en-US" sz="2600" b="0" i="1" smtClean="0">
                              <a:solidFill>
                                <a:schemeClr val="tx1"/>
                              </a:solidFill>
                              <a:latin typeface="Cambria Math" panose="02040503050406030204" pitchFamily="18" charset="0"/>
                            </a:rPr>
                            <m:t>𝑀</m:t>
                          </m:r>
                        </m:den>
                      </m:f>
                      <m:r>
                        <a:rPr lang="en-US" sz="2600" b="0" i="1" smtClean="0">
                          <a:solidFill>
                            <a:schemeClr val="tx1"/>
                          </a:solidFill>
                          <a:latin typeface="Cambria Math" panose="02040503050406030204" pitchFamily="18" charset="0"/>
                          <a:ea typeface="Cambria Math" panose="02040503050406030204" pitchFamily="18" charset="0"/>
                        </a:rPr>
                        <m:t>×100%=0.11%</m:t>
                      </m:r>
                    </m:oMath>
                  </m:oMathPara>
                </a14:m>
                <a:endParaRPr lang="en-US" sz="2600" b="0" dirty="0">
                  <a:solidFill>
                    <a:schemeClr val="tx1"/>
                  </a:solidFill>
                </a:endParaRPr>
              </a:p>
              <a:p>
                <a:pPr>
                  <a:spcAft>
                    <a:spcPts val="1000"/>
                  </a:spcAft>
                </a:pPr>
                <a:r>
                  <a:rPr lang="en-US" sz="2600" b="0" dirty="0">
                    <a:solidFill>
                      <a:schemeClr val="tx1"/>
                    </a:solidFill>
                  </a:rPr>
                  <a:t>	</a:t>
                </a:r>
                <a14:m>
                  <m:oMath xmlns:m="http://schemas.openxmlformats.org/officeDocument/2006/math">
                    <m:d>
                      <m:dPr>
                        <m:begChr m:val="["/>
                        <m:endChr m:val="]"/>
                        <m:ctrlPr>
                          <a:rPr lang="en-US" sz="2600" b="0" i="1" smtClean="0">
                            <a:solidFill>
                              <a:schemeClr val="tx1"/>
                            </a:solidFill>
                            <a:latin typeface="Cambria Math" panose="02040503050406030204" pitchFamily="18" charset="0"/>
                          </a:rPr>
                        </m:ctrlPr>
                      </m:dPr>
                      <m:e>
                        <m:sSub>
                          <m:sSubPr>
                            <m:ctrlPr>
                              <a:rPr lang="en-US" sz="2600" b="0" i="1" smtClean="0">
                                <a:solidFill>
                                  <a:schemeClr val="tx1"/>
                                </a:solidFill>
                                <a:latin typeface="Cambria Math" panose="02040503050406030204" pitchFamily="18" charset="0"/>
                              </a:rPr>
                            </m:ctrlPr>
                          </m:sSubPr>
                          <m:e>
                            <m:r>
                              <m:rPr>
                                <m:sty m:val="p"/>
                              </m:rPr>
                              <a:rPr lang="en-US" sz="2600" b="0" i="0" smtClean="0">
                                <a:solidFill>
                                  <a:schemeClr val="tx1"/>
                                </a:solidFill>
                                <a:latin typeface="Cambria Math" panose="02040503050406030204" pitchFamily="18" charset="0"/>
                              </a:rPr>
                              <m:t>H</m:t>
                            </m:r>
                          </m:e>
                          <m:sub>
                            <m:r>
                              <a:rPr lang="en-US" sz="2600" b="0" i="1" smtClean="0">
                                <a:solidFill>
                                  <a:schemeClr val="tx1"/>
                                </a:solidFill>
                                <a:latin typeface="Cambria Math" panose="02040503050406030204" pitchFamily="18" charset="0"/>
                              </a:rPr>
                              <m:t>2</m:t>
                            </m:r>
                          </m:sub>
                        </m:sSub>
                        <m:sSub>
                          <m:sSubPr>
                            <m:ctrlPr>
                              <a:rPr lang="en-US" sz="2600" b="0" i="1" smtClean="0">
                                <a:solidFill>
                                  <a:schemeClr val="tx1"/>
                                </a:solidFill>
                                <a:latin typeface="Cambria Math" panose="02040503050406030204" pitchFamily="18" charset="0"/>
                              </a:rPr>
                            </m:ctrlPr>
                          </m:sSubPr>
                          <m:e>
                            <m:r>
                              <m:rPr>
                                <m:sty m:val="p"/>
                              </m:rPr>
                              <a:rPr lang="en-US" sz="2600" b="0" i="0" smtClean="0">
                                <a:solidFill>
                                  <a:schemeClr val="tx1"/>
                                </a:solidFill>
                                <a:latin typeface="Cambria Math" panose="02040503050406030204" pitchFamily="18" charset="0"/>
                              </a:rPr>
                              <m:t>C</m:t>
                            </m:r>
                          </m:e>
                          <m:sub>
                            <m:r>
                              <a:rPr lang="en-US" sz="2600" b="0" i="0" smtClean="0">
                                <a:solidFill>
                                  <a:schemeClr val="tx1"/>
                                </a:solidFill>
                                <a:latin typeface="Cambria Math" panose="02040503050406030204" pitchFamily="18" charset="0"/>
                              </a:rPr>
                              <m:t>2</m:t>
                            </m:r>
                          </m:sub>
                        </m:sSub>
                        <m:sSub>
                          <m:sSubPr>
                            <m:ctrlPr>
                              <a:rPr lang="en-US" sz="2600" b="0" i="1" smtClean="0">
                                <a:solidFill>
                                  <a:schemeClr val="tx1"/>
                                </a:solidFill>
                                <a:latin typeface="Cambria Math" panose="02040503050406030204" pitchFamily="18" charset="0"/>
                              </a:rPr>
                            </m:ctrlPr>
                          </m:sSubPr>
                          <m:e>
                            <m:r>
                              <m:rPr>
                                <m:sty m:val="p"/>
                              </m:rPr>
                              <a:rPr lang="en-US" sz="2600" b="0" i="0" smtClean="0">
                                <a:solidFill>
                                  <a:schemeClr val="tx1"/>
                                </a:solidFill>
                                <a:latin typeface="Cambria Math" panose="02040503050406030204" pitchFamily="18" charset="0"/>
                              </a:rPr>
                              <m:t>O</m:t>
                            </m:r>
                          </m:e>
                          <m:sub>
                            <m:r>
                              <a:rPr lang="en-US" sz="2600" b="0" i="0" smtClean="0">
                                <a:solidFill>
                                  <a:schemeClr val="tx1"/>
                                </a:solidFill>
                                <a:latin typeface="Cambria Math" panose="02040503050406030204" pitchFamily="18" charset="0"/>
                              </a:rPr>
                              <m:t>4</m:t>
                            </m:r>
                          </m:sub>
                        </m:sSub>
                      </m:e>
                    </m:d>
                    <m:r>
                      <a:rPr lang="en-US" sz="2600" b="0" i="1" smtClean="0">
                        <a:solidFill>
                          <a:schemeClr val="tx1"/>
                        </a:solidFill>
                        <a:latin typeface="Cambria Math" panose="02040503050406030204" pitchFamily="18" charset="0"/>
                        <a:ea typeface="Cambria Math" panose="02040503050406030204" pitchFamily="18" charset="0"/>
                      </a:rPr>
                      <m:t>=0.046 </m:t>
                    </m:r>
                    <m:r>
                      <a:rPr lang="en-US" sz="2600" b="0" i="1" smtClean="0">
                        <a:solidFill>
                          <a:schemeClr val="tx1"/>
                        </a:solidFill>
                        <a:latin typeface="Cambria Math" panose="02040503050406030204" pitchFamily="18" charset="0"/>
                        <a:ea typeface="Cambria Math" panose="02040503050406030204" pitchFamily="18" charset="0"/>
                      </a:rPr>
                      <m:t>𝑀</m:t>
                    </m:r>
                  </m:oMath>
                </a14:m>
                <a:endParaRPr lang="en-US" sz="2600" b="0" dirty="0">
                  <a:solidFill>
                    <a:schemeClr val="tx1"/>
                  </a:solidFill>
                </a:endParaRPr>
              </a:p>
              <a:p>
                <a:pPr>
                  <a:spcAft>
                    <a:spcPts val="1000"/>
                  </a:spcAft>
                </a:pPr>
                <a:r>
                  <a:rPr lang="en-US" sz="2600" b="0" dirty="0">
                    <a:solidFill>
                      <a:schemeClr val="tx1"/>
                    </a:solidFill>
                  </a:rPr>
                  <a:t>	</a:t>
                </a:r>
                <a14:m>
                  <m:oMath xmlns:m="http://schemas.openxmlformats.org/officeDocument/2006/math">
                    <m:d>
                      <m:dPr>
                        <m:begChr m:val="["/>
                        <m:endChr m:val="]"/>
                        <m:ctrlPr>
                          <a:rPr lang="en-US" sz="2600" b="0" i="1" smtClean="0">
                            <a:solidFill>
                              <a:schemeClr val="tx1"/>
                            </a:solidFill>
                            <a:latin typeface="Cambria Math" panose="02040503050406030204" pitchFamily="18" charset="0"/>
                          </a:rPr>
                        </m:ctrlPr>
                      </m:dPr>
                      <m:e>
                        <m:r>
                          <m:rPr>
                            <m:sty m:val="p"/>
                          </m:rPr>
                          <a:rPr lang="en-US" sz="2600" b="0" i="0" smtClean="0">
                            <a:solidFill>
                              <a:schemeClr val="tx1"/>
                            </a:solidFill>
                            <a:latin typeface="Cambria Math" panose="02040503050406030204" pitchFamily="18" charset="0"/>
                          </a:rPr>
                          <m:t>H</m:t>
                        </m:r>
                        <m:sSub>
                          <m:sSubPr>
                            <m:ctrlPr>
                              <a:rPr lang="en-US" sz="2600" b="0" i="1" smtClean="0">
                                <a:solidFill>
                                  <a:schemeClr val="tx1"/>
                                </a:solidFill>
                                <a:latin typeface="Cambria Math" panose="02040503050406030204" pitchFamily="18" charset="0"/>
                              </a:rPr>
                            </m:ctrlPr>
                          </m:sSubPr>
                          <m:e>
                            <m:r>
                              <m:rPr>
                                <m:sty m:val="p"/>
                              </m:rPr>
                              <a:rPr lang="en-US" sz="2600" b="0" i="0" smtClean="0">
                                <a:solidFill>
                                  <a:schemeClr val="tx1"/>
                                </a:solidFill>
                                <a:latin typeface="Cambria Math" panose="02040503050406030204" pitchFamily="18" charset="0"/>
                              </a:rPr>
                              <m:t>C</m:t>
                            </m:r>
                          </m:e>
                          <m:sub>
                            <m:r>
                              <a:rPr lang="en-US" sz="2600" b="0" i="0" smtClean="0">
                                <a:solidFill>
                                  <a:schemeClr val="tx1"/>
                                </a:solidFill>
                                <a:latin typeface="Cambria Math" panose="02040503050406030204" pitchFamily="18" charset="0"/>
                              </a:rPr>
                              <m:t>2</m:t>
                            </m:r>
                          </m:sub>
                        </m:sSub>
                        <m:sSubSup>
                          <m:sSubSupPr>
                            <m:ctrlPr>
                              <a:rPr lang="en-US" sz="2600" b="0" i="1" smtClean="0">
                                <a:solidFill>
                                  <a:schemeClr val="tx1"/>
                                </a:solidFill>
                                <a:latin typeface="Cambria Math" panose="02040503050406030204" pitchFamily="18" charset="0"/>
                              </a:rPr>
                            </m:ctrlPr>
                          </m:sSubSupPr>
                          <m:e>
                            <m:r>
                              <m:rPr>
                                <m:sty m:val="p"/>
                              </m:rPr>
                              <a:rPr lang="en-US" sz="2600" b="0" i="0" smtClean="0">
                                <a:solidFill>
                                  <a:schemeClr val="tx1"/>
                                </a:solidFill>
                                <a:latin typeface="Cambria Math" panose="02040503050406030204" pitchFamily="18" charset="0"/>
                              </a:rPr>
                              <m:t>O</m:t>
                            </m:r>
                          </m:e>
                          <m:sub>
                            <m:r>
                              <a:rPr lang="en-US" sz="2600" b="0" i="0" smtClean="0">
                                <a:solidFill>
                                  <a:schemeClr val="tx1"/>
                                </a:solidFill>
                                <a:latin typeface="Cambria Math" panose="02040503050406030204" pitchFamily="18" charset="0"/>
                              </a:rPr>
                              <m:t>4</m:t>
                            </m:r>
                          </m:sub>
                          <m:sup>
                            <m:r>
                              <a:rPr lang="en-US" sz="2600" b="0" i="0" smtClean="0">
                                <a:solidFill>
                                  <a:schemeClr val="tx1"/>
                                </a:solidFill>
                                <a:latin typeface="Cambria Math" panose="02040503050406030204" pitchFamily="18" charset="0"/>
                                <a:ea typeface="Cambria Math" panose="02040503050406030204" pitchFamily="18" charset="0"/>
                              </a:rPr>
                              <m:t>−</m:t>
                            </m:r>
                          </m:sup>
                        </m:sSubSup>
                      </m:e>
                    </m:d>
                    <m:r>
                      <a:rPr lang="en-US" sz="2600" b="0" i="1" smtClean="0">
                        <a:solidFill>
                          <a:schemeClr val="tx1"/>
                        </a:solidFill>
                        <a:latin typeface="Cambria Math" panose="02040503050406030204" pitchFamily="18" charset="0"/>
                        <a:ea typeface="Cambria Math" panose="02040503050406030204" pitchFamily="18" charset="0"/>
                      </a:rPr>
                      <m:t>=</m:t>
                    </m:r>
                    <m:d>
                      <m:dPr>
                        <m:ctrlPr>
                          <a:rPr lang="en-US" sz="2600" b="0" i="1" smtClean="0">
                            <a:solidFill>
                              <a:schemeClr val="tx1"/>
                            </a:solidFill>
                            <a:latin typeface="Cambria Math" panose="02040503050406030204" pitchFamily="18" charset="0"/>
                            <a:ea typeface="Cambria Math" panose="02040503050406030204" pitchFamily="18" charset="0"/>
                          </a:rPr>
                        </m:ctrlPr>
                      </m:dPr>
                      <m:e>
                        <m:r>
                          <a:rPr lang="en-US" sz="2600" b="0" i="1" smtClean="0">
                            <a:solidFill>
                              <a:schemeClr val="tx1"/>
                            </a:solidFill>
                            <a:latin typeface="Cambria Math" panose="02040503050406030204" pitchFamily="18" charset="0"/>
                            <a:ea typeface="Cambria Math" panose="02040503050406030204" pitchFamily="18" charset="0"/>
                          </a:rPr>
                          <m:t>0.054−6.1×</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−5</m:t>
                            </m:r>
                          </m:sup>
                        </m:sSup>
                      </m:e>
                    </m:d>
                    <m:r>
                      <a:rPr lang="en-US" sz="2600" b="0" i="1" smtClean="0">
                        <a:solidFill>
                          <a:schemeClr val="tx1"/>
                        </a:solidFill>
                        <a:latin typeface="Cambria Math" panose="02040503050406030204" pitchFamily="18" charset="0"/>
                        <a:ea typeface="Cambria Math" panose="02040503050406030204" pitchFamily="18" charset="0"/>
                      </a:rPr>
                      <m:t> </m:t>
                    </m:r>
                  </m:oMath>
                </a14:m>
                <a:r>
                  <a:rPr lang="en-US" sz="2600" b="0" dirty="0">
                    <a:solidFill>
                      <a:schemeClr val="tx1"/>
                    </a:solidFill>
                  </a:rPr>
                  <a:t>	</a:t>
                </a:r>
                <a14:m>
                  <m:oMath xmlns:m="http://schemas.openxmlformats.org/officeDocument/2006/math">
                    <m:r>
                      <a:rPr lang="en-US" sz="2600" b="0" i="1">
                        <a:solidFill>
                          <a:schemeClr val="tx1"/>
                        </a:solidFill>
                        <a:latin typeface="Cambria Math" panose="02040503050406030204" pitchFamily="18" charset="0"/>
                        <a:ea typeface="Cambria Math" panose="02040503050406030204" pitchFamily="18" charset="0"/>
                      </a:rPr>
                      <m:t>𝑀</m:t>
                    </m:r>
                    <m:r>
                      <a:rPr lang="en-US" sz="2600" b="0" i="1">
                        <a:solidFill>
                          <a:schemeClr val="tx1"/>
                        </a:solidFill>
                        <a:latin typeface="Cambria Math" panose="02040503050406030204" pitchFamily="18" charset="0"/>
                        <a:ea typeface="Cambria Math" panose="02040503050406030204" pitchFamily="18" charset="0"/>
                      </a:rPr>
                      <m:t>≈0.054 </m:t>
                    </m:r>
                    <m:r>
                      <a:rPr lang="en-US" sz="2600" b="0" i="1">
                        <a:solidFill>
                          <a:schemeClr val="tx1"/>
                        </a:solidFill>
                        <a:latin typeface="Cambria Math" panose="02040503050406030204" pitchFamily="18" charset="0"/>
                        <a:ea typeface="Cambria Math" panose="02040503050406030204" pitchFamily="18" charset="0"/>
                      </a:rPr>
                      <m:t>𝑀</m:t>
                    </m:r>
                  </m:oMath>
                </a14:m>
                <a:endParaRPr lang="en-US" sz="2600" b="0" dirty="0">
                  <a:solidFill>
                    <a:schemeClr val="tx1"/>
                  </a:solidFill>
                </a:endParaRPr>
              </a:p>
              <a:p>
                <a:pPr>
                  <a:spcAft>
                    <a:spcPts val="1000"/>
                  </a:spcAft>
                </a:pPr>
                <a:r>
                  <a:rPr lang="en-US" sz="2600" b="0" dirty="0">
                    <a:solidFill>
                      <a:schemeClr val="tx1"/>
                    </a:solidFill>
                  </a:rPr>
                  <a:t>	</a:t>
                </a:r>
                <a14:m>
                  <m:oMath xmlns:m="http://schemas.openxmlformats.org/officeDocument/2006/math">
                    <m:d>
                      <m:dPr>
                        <m:begChr m:val="["/>
                        <m:endChr m:val="]"/>
                        <m:ctrlPr>
                          <a:rPr lang="en-US" sz="2600" b="0" i="1" smtClean="0">
                            <a:solidFill>
                              <a:schemeClr val="tx1"/>
                            </a:solidFill>
                            <a:latin typeface="Cambria Math" panose="02040503050406030204" pitchFamily="18" charset="0"/>
                          </a:rPr>
                        </m:ctrlPr>
                      </m:dPr>
                      <m:e>
                        <m:sSub>
                          <m:sSubPr>
                            <m:ctrlPr>
                              <a:rPr lang="en-US" sz="2600" b="0" i="1">
                                <a:solidFill>
                                  <a:schemeClr val="tx1"/>
                                </a:solidFill>
                                <a:latin typeface="Cambria Math" panose="02040503050406030204" pitchFamily="18" charset="0"/>
                              </a:rPr>
                            </m:ctrlPr>
                          </m:sSubPr>
                          <m:e>
                            <m:r>
                              <m:rPr>
                                <m:sty m:val="p"/>
                              </m:rPr>
                              <a:rPr lang="en-US" sz="2600" b="0" i="0">
                                <a:solidFill>
                                  <a:schemeClr val="tx1"/>
                                </a:solidFill>
                                <a:latin typeface="Cambria Math" panose="02040503050406030204" pitchFamily="18" charset="0"/>
                              </a:rPr>
                              <m:t>H</m:t>
                            </m:r>
                          </m:e>
                          <m:sub>
                            <m:r>
                              <a:rPr lang="en-US" sz="2600" b="0" i="0">
                                <a:solidFill>
                                  <a:schemeClr val="tx1"/>
                                </a:solidFill>
                                <a:latin typeface="Cambria Math" panose="02040503050406030204" pitchFamily="18" charset="0"/>
                              </a:rPr>
                              <m:t>3</m:t>
                            </m:r>
                          </m:sub>
                        </m:sSub>
                        <m:sSup>
                          <m:sSupPr>
                            <m:ctrlPr>
                              <a:rPr lang="en-US" sz="2600" b="0" i="1">
                                <a:solidFill>
                                  <a:schemeClr val="tx1"/>
                                </a:solidFill>
                                <a:latin typeface="Cambria Math" panose="02040503050406030204" pitchFamily="18" charset="0"/>
                              </a:rPr>
                            </m:ctrlPr>
                          </m:sSupPr>
                          <m:e>
                            <m:r>
                              <m:rPr>
                                <m:sty m:val="p"/>
                              </m:rPr>
                              <a:rPr lang="en-US" sz="2600" b="0" i="0">
                                <a:solidFill>
                                  <a:schemeClr val="tx1"/>
                                </a:solidFill>
                                <a:latin typeface="Cambria Math" panose="02040503050406030204" pitchFamily="18" charset="0"/>
                              </a:rPr>
                              <m:t>O</m:t>
                            </m:r>
                          </m:e>
                          <m:sup>
                            <m:r>
                              <a:rPr lang="en-US" sz="2600" b="0" i="0">
                                <a:solidFill>
                                  <a:schemeClr val="tx1"/>
                                </a:solidFill>
                                <a:latin typeface="Cambria Math" panose="02040503050406030204" pitchFamily="18" charset="0"/>
                                <a:ea typeface="Cambria Math" panose="02040503050406030204" pitchFamily="18" charset="0"/>
                              </a:rPr>
                              <m:t>+</m:t>
                            </m:r>
                          </m:sup>
                        </m:sSup>
                      </m:e>
                    </m:d>
                    <m:r>
                      <a:rPr lang="en-US" sz="2600" b="0" i="1" smtClean="0">
                        <a:solidFill>
                          <a:schemeClr val="tx1"/>
                        </a:solidFill>
                        <a:latin typeface="Cambria Math" panose="02040503050406030204" pitchFamily="18" charset="0"/>
                        <a:ea typeface="Cambria Math" panose="02040503050406030204" pitchFamily="18" charset="0"/>
                      </a:rPr>
                      <m:t>=</m:t>
                    </m:r>
                    <m:d>
                      <m:dPr>
                        <m:ctrlPr>
                          <a:rPr lang="en-US" sz="2600" b="0" i="1" smtClean="0">
                            <a:solidFill>
                              <a:schemeClr val="tx1"/>
                            </a:solidFill>
                            <a:latin typeface="Cambria Math" panose="02040503050406030204" pitchFamily="18" charset="0"/>
                            <a:ea typeface="Cambria Math" panose="02040503050406030204" pitchFamily="18" charset="0"/>
                          </a:rPr>
                        </m:ctrlPr>
                      </m:dPr>
                      <m:e>
                        <m:r>
                          <a:rPr lang="en-US" sz="2600" b="0" i="1">
                            <a:solidFill>
                              <a:schemeClr val="tx1"/>
                            </a:solidFill>
                            <a:latin typeface="Cambria Math" panose="02040503050406030204" pitchFamily="18" charset="0"/>
                            <a:ea typeface="Cambria Math" panose="02040503050406030204" pitchFamily="18" charset="0"/>
                          </a:rPr>
                          <m:t>0.054+6.1×</m:t>
                        </m:r>
                        <m:sSup>
                          <m:sSupPr>
                            <m:ctrlPr>
                              <a:rPr lang="en-US" sz="2600" b="0" i="1">
                                <a:solidFill>
                                  <a:schemeClr val="tx1"/>
                                </a:solidFill>
                                <a:latin typeface="Cambria Math" panose="02040503050406030204" pitchFamily="18" charset="0"/>
                                <a:ea typeface="Cambria Math" panose="02040503050406030204" pitchFamily="18" charset="0"/>
                              </a:rPr>
                            </m:ctrlPr>
                          </m:sSupPr>
                          <m:e>
                            <m:r>
                              <a:rPr lang="en-US" sz="2600" b="0" i="1">
                                <a:solidFill>
                                  <a:schemeClr val="tx1"/>
                                </a:solidFill>
                                <a:latin typeface="Cambria Math" panose="02040503050406030204" pitchFamily="18" charset="0"/>
                                <a:ea typeface="Cambria Math" panose="02040503050406030204" pitchFamily="18" charset="0"/>
                              </a:rPr>
                              <m:t>10</m:t>
                            </m:r>
                          </m:e>
                          <m:sup>
                            <m:r>
                              <a:rPr lang="en-US" sz="2600" b="0" i="1">
                                <a:solidFill>
                                  <a:schemeClr val="tx1"/>
                                </a:solidFill>
                                <a:latin typeface="Cambria Math" panose="02040503050406030204" pitchFamily="18" charset="0"/>
                                <a:ea typeface="Cambria Math" panose="02040503050406030204" pitchFamily="18" charset="0"/>
                              </a:rPr>
                              <m:t>−5</m:t>
                            </m:r>
                          </m:sup>
                        </m:sSup>
                        <m:r>
                          <m:rPr>
                            <m:nor/>
                          </m:rPr>
                          <a:rPr lang="en-US" sz="2600" b="0" dirty="0">
                            <a:solidFill>
                              <a:schemeClr val="tx1"/>
                            </a:solidFill>
                          </a:rPr>
                          <m:t> </m:t>
                        </m:r>
                      </m:e>
                    </m:d>
                  </m:oMath>
                </a14:m>
                <a:r>
                  <a:rPr lang="en-US" sz="2600" b="0" dirty="0">
                    <a:solidFill>
                      <a:schemeClr val="tx1"/>
                    </a:solidFill>
                  </a:rPr>
                  <a:t>	</a:t>
                </a:r>
                <a14:m>
                  <m:oMath xmlns:m="http://schemas.openxmlformats.org/officeDocument/2006/math">
                    <m:r>
                      <a:rPr lang="en-US" sz="2600" b="0" i="1">
                        <a:solidFill>
                          <a:schemeClr val="tx1"/>
                        </a:solidFill>
                        <a:latin typeface="Cambria Math" panose="02040503050406030204" pitchFamily="18" charset="0"/>
                        <a:ea typeface="Cambria Math" panose="02040503050406030204" pitchFamily="18" charset="0"/>
                      </a:rPr>
                      <m:t> </m:t>
                    </m:r>
                    <m:r>
                      <a:rPr lang="en-US" sz="2600" b="0" i="1">
                        <a:solidFill>
                          <a:schemeClr val="tx1"/>
                        </a:solidFill>
                        <a:latin typeface="Cambria Math" panose="02040503050406030204" pitchFamily="18" charset="0"/>
                        <a:ea typeface="Cambria Math" panose="02040503050406030204" pitchFamily="18" charset="0"/>
                      </a:rPr>
                      <m:t>𝑀</m:t>
                    </m:r>
                    <m:r>
                      <a:rPr lang="en-US" sz="2600" b="0" i="1">
                        <a:solidFill>
                          <a:schemeClr val="tx1"/>
                        </a:solidFill>
                        <a:latin typeface="Cambria Math" panose="02040503050406030204" pitchFamily="18" charset="0"/>
                        <a:ea typeface="Cambria Math" panose="02040503050406030204" pitchFamily="18" charset="0"/>
                      </a:rPr>
                      <m:t>≈0.054 </m:t>
                    </m:r>
                    <m:r>
                      <a:rPr lang="en-US" sz="2600" b="0" i="1">
                        <a:solidFill>
                          <a:schemeClr val="tx1"/>
                        </a:solidFill>
                        <a:latin typeface="Cambria Math" panose="02040503050406030204" pitchFamily="18" charset="0"/>
                        <a:ea typeface="Cambria Math" panose="02040503050406030204" pitchFamily="18" charset="0"/>
                      </a:rPr>
                      <m:t>𝑀</m:t>
                    </m:r>
                  </m:oMath>
                </a14:m>
                <a:r>
                  <a:rPr lang="en-US" sz="2600" b="0" dirty="0">
                    <a:solidFill>
                      <a:schemeClr val="tx1"/>
                    </a:solidFill>
                  </a:rPr>
                  <a:t> </a:t>
                </a:r>
              </a:p>
              <a:p>
                <a:r>
                  <a:rPr lang="en-US" sz="2600" b="0" dirty="0">
                    <a:solidFill>
                      <a:schemeClr val="tx1"/>
                    </a:solidFill>
                  </a:rPr>
                  <a:t>	</a:t>
                </a:r>
                <a14:m>
                  <m:oMath xmlns:m="http://schemas.openxmlformats.org/officeDocument/2006/math">
                    <m:d>
                      <m:dPr>
                        <m:begChr m:val="["/>
                        <m:endChr m:val="]"/>
                        <m:ctrlPr>
                          <a:rPr lang="en-US" sz="2600" b="0" i="1" smtClean="0">
                            <a:solidFill>
                              <a:schemeClr val="tx1"/>
                            </a:solidFill>
                            <a:latin typeface="Cambria Math" panose="02040503050406030204" pitchFamily="18" charset="0"/>
                          </a:rPr>
                        </m:ctrlPr>
                      </m:dPr>
                      <m:e>
                        <m:sSub>
                          <m:sSubPr>
                            <m:ctrlPr>
                              <a:rPr lang="en-US" sz="2600" b="0" i="1" smtClean="0">
                                <a:solidFill>
                                  <a:schemeClr val="tx1"/>
                                </a:solidFill>
                                <a:latin typeface="Cambria Math" panose="02040503050406030204" pitchFamily="18" charset="0"/>
                              </a:rPr>
                            </m:ctrlPr>
                          </m:sSubPr>
                          <m:e>
                            <m:r>
                              <m:rPr>
                                <m:sty m:val="p"/>
                              </m:rPr>
                              <a:rPr lang="en-US" sz="2600" b="0" i="0" smtClean="0">
                                <a:solidFill>
                                  <a:schemeClr val="tx1"/>
                                </a:solidFill>
                                <a:latin typeface="Cambria Math" panose="02040503050406030204" pitchFamily="18" charset="0"/>
                              </a:rPr>
                              <m:t>C</m:t>
                            </m:r>
                          </m:e>
                          <m:sub>
                            <m:r>
                              <a:rPr lang="en-US" sz="2600" b="0" i="0" smtClean="0">
                                <a:solidFill>
                                  <a:schemeClr val="tx1"/>
                                </a:solidFill>
                                <a:latin typeface="Cambria Math" panose="02040503050406030204" pitchFamily="18" charset="0"/>
                              </a:rPr>
                              <m:t>2</m:t>
                            </m:r>
                          </m:sub>
                        </m:sSub>
                        <m:sSubSup>
                          <m:sSubSupPr>
                            <m:ctrlPr>
                              <a:rPr lang="en-US" sz="2600" b="0" i="1" smtClean="0">
                                <a:solidFill>
                                  <a:schemeClr val="tx1"/>
                                </a:solidFill>
                                <a:latin typeface="Cambria Math" panose="02040503050406030204" pitchFamily="18" charset="0"/>
                              </a:rPr>
                            </m:ctrlPr>
                          </m:sSubSupPr>
                          <m:e>
                            <m:r>
                              <m:rPr>
                                <m:sty m:val="p"/>
                              </m:rPr>
                              <a:rPr lang="en-US" sz="2600" b="0" i="0" smtClean="0">
                                <a:solidFill>
                                  <a:schemeClr val="tx1"/>
                                </a:solidFill>
                                <a:latin typeface="Cambria Math" panose="02040503050406030204" pitchFamily="18" charset="0"/>
                              </a:rPr>
                              <m:t>O</m:t>
                            </m:r>
                          </m:e>
                          <m:sub>
                            <m:r>
                              <a:rPr lang="en-US" sz="2600" b="0" i="0" smtClean="0">
                                <a:solidFill>
                                  <a:schemeClr val="tx1"/>
                                </a:solidFill>
                                <a:latin typeface="Cambria Math" panose="02040503050406030204" pitchFamily="18" charset="0"/>
                              </a:rPr>
                              <m:t>4</m:t>
                            </m:r>
                          </m:sub>
                          <m:sup>
                            <m:r>
                              <a:rPr lang="en-US" sz="2600" b="0" i="0" smtClean="0">
                                <a:solidFill>
                                  <a:schemeClr val="tx1"/>
                                </a:solidFill>
                                <a:latin typeface="Cambria Math" panose="02040503050406030204" pitchFamily="18" charset="0"/>
                              </a:rPr>
                              <m:t>2</m:t>
                            </m:r>
                            <m:r>
                              <a:rPr lang="en-US" sz="2600" b="0" i="0" smtClean="0">
                                <a:solidFill>
                                  <a:schemeClr val="tx1"/>
                                </a:solidFill>
                                <a:latin typeface="Cambria Math" panose="02040503050406030204" pitchFamily="18" charset="0"/>
                                <a:ea typeface="Cambria Math" panose="02040503050406030204" pitchFamily="18" charset="0"/>
                              </a:rPr>
                              <m:t>−</m:t>
                            </m:r>
                          </m:sup>
                        </m:sSubSup>
                      </m:e>
                    </m:d>
                    <m:r>
                      <a:rPr lang="en-US" sz="2600" b="0" i="1" smtClean="0">
                        <a:solidFill>
                          <a:schemeClr val="tx1"/>
                        </a:solidFill>
                        <a:latin typeface="Cambria Math" panose="02040503050406030204" pitchFamily="18" charset="0"/>
                        <a:ea typeface="Cambria Math" panose="02040503050406030204" pitchFamily="18" charset="0"/>
                      </a:rPr>
                      <m:t>=6.1×</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−5</m:t>
                        </m:r>
                      </m:sup>
                    </m:sSup>
                    <m:r>
                      <a:rPr lang="en-US" sz="2600" b="0" i="1" smtClean="0">
                        <a:solidFill>
                          <a:schemeClr val="tx1"/>
                        </a:solidFill>
                        <a:latin typeface="Cambria Math" panose="02040503050406030204" pitchFamily="18" charset="0"/>
                        <a:ea typeface="Cambria Math" panose="02040503050406030204" pitchFamily="18" charset="0"/>
                      </a:rPr>
                      <m:t> </m:t>
                    </m:r>
                    <m:r>
                      <a:rPr lang="en-US" sz="2600" b="0" i="1" smtClean="0">
                        <a:solidFill>
                          <a:schemeClr val="tx1"/>
                        </a:solidFill>
                        <a:latin typeface="Cambria Math" panose="02040503050406030204" pitchFamily="18" charset="0"/>
                        <a:ea typeface="Cambria Math" panose="02040503050406030204" pitchFamily="18" charset="0"/>
                      </a:rPr>
                      <m:t>𝑀</m:t>
                    </m:r>
                  </m:oMath>
                </a14:m>
                <a:endParaRPr lang="en-US" sz="2600" b="0" dirty="0">
                  <a:solidFill>
                    <a:schemeClr val="tx1"/>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914400"/>
                <a:ext cx="9144000" cy="5486400"/>
              </a:xfrm>
              <a:blipFill>
                <a:blip r:embed="rId2"/>
                <a:stretch>
                  <a:fillRect l="-1333" t="-1000"/>
                </a:stretch>
              </a:blipFill>
            </p:spPr>
            <p:txBody>
              <a:bodyPr/>
              <a:lstStyle/>
              <a:p>
                <a:r>
                  <a:rPr lang="en-US">
                    <a:noFill/>
                  </a:rPr>
                  <a:t> </a:t>
                </a:r>
              </a:p>
            </p:txBody>
          </p:sp>
        </mc:Fallback>
      </mc:AlternateContent>
    </p:spTree>
    <p:extLst>
      <p:ext uri="{BB962C8B-B14F-4D97-AF65-F5344CB8AC3E}">
        <p14:creationId xmlns:p14="http://schemas.microsoft.com/office/powerpoint/2010/main" val="13451876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1"/>
            <a:ext cx="8839200" cy="457199"/>
          </a:xfrm>
        </p:spPr>
        <p:txBody>
          <a:bodyPr anchor="ctr"/>
          <a:lstStyle/>
          <a:p>
            <a:pPr>
              <a:tabLst>
                <a:tab pos="1138238" algn="l"/>
                <a:tab pos="1371600" algn="l"/>
              </a:tabLst>
            </a:pPr>
            <a:r>
              <a:rPr lang="en-US" dirty="0">
                <a:solidFill>
                  <a:schemeClr val="bg1"/>
                </a:solidFill>
                <a:latin typeface="Calibri"/>
              </a:rPr>
              <a:t>16.9	</a:t>
            </a:r>
            <a:r>
              <a:rPr lang="en-US" dirty="0">
                <a:latin typeface="Calibri"/>
              </a:rPr>
              <a:t>Molecular Structure and Acid Strength</a:t>
            </a:r>
            <a:endParaRPr lang="en-US" dirty="0"/>
          </a:p>
        </p:txBody>
      </p:sp>
      <p:sp>
        <p:nvSpPr>
          <p:cNvPr id="2" name="Content Placeholder 1"/>
          <p:cNvSpPr>
            <a:spLocks noGrp="1"/>
          </p:cNvSpPr>
          <p:nvPr>
            <p:ph sz="quarter" idx="11"/>
          </p:nvPr>
        </p:nvSpPr>
        <p:spPr>
          <a:xfrm>
            <a:off x="0" y="1295400"/>
            <a:ext cx="9144000" cy="533400"/>
          </a:xfrm>
        </p:spPr>
        <p:txBody>
          <a:bodyPr/>
          <a:lstStyle/>
          <a:p>
            <a:pPr algn="ctr"/>
            <a:r>
              <a:rPr lang="en-US" dirty="0"/>
              <a:t>Topics</a:t>
            </a:r>
          </a:p>
        </p:txBody>
      </p:sp>
      <p:sp>
        <p:nvSpPr>
          <p:cNvPr id="16" name="Content Placeholder 15"/>
          <p:cNvSpPr>
            <a:spLocks noGrp="1"/>
          </p:cNvSpPr>
          <p:nvPr>
            <p:ph sz="quarter" idx="10"/>
          </p:nvPr>
        </p:nvSpPr>
        <p:spPr>
          <a:xfrm>
            <a:off x="0" y="1981200"/>
            <a:ext cx="9144000" cy="1905000"/>
          </a:xfrm>
        </p:spPr>
        <p:txBody>
          <a:bodyPr/>
          <a:lstStyle/>
          <a:p>
            <a:pPr fontAlgn="t">
              <a:spcBef>
                <a:spcPts val="0"/>
              </a:spcBef>
            </a:pPr>
            <a:r>
              <a:rPr lang="en-US" dirty="0"/>
              <a:t>Hydrohalic Acids</a:t>
            </a:r>
          </a:p>
          <a:p>
            <a:pPr>
              <a:spcBef>
                <a:spcPts val="0"/>
              </a:spcBef>
            </a:pPr>
            <a:r>
              <a:rPr lang="en-US" dirty="0"/>
              <a:t>Oxoacids</a:t>
            </a:r>
          </a:p>
          <a:p>
            <a:pPr>
              <a:spcBef>
                <a:spcPts val="0"/>
              </a:spcBef>
            </a:pPr>
            <a:r>
              <a:rPr lang="en-US" dirty="0"/>
              <a:t>Carboxylic Acids</a:t>
            </a:r>
          </a:p>
        </p:txBody>
      </p:sp>
    </p:spTree>
    <p:extLst>
      <p:ext uri="{BB962C8B-B14F-4D97-AF65-F5344CB8AC3E}">
        <p14:creationId xmlns:p14="http://schemas.microsoft.com/office/powerpoint/2010/main" val="99522232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63000" cy="457200"/>
          </a:xfrm>
        </p:spPr>
        <p:txBody>
          <a:bodyPr/>
          <a:lstStyle/>
          <a:p>
            <a:pPr>
              <a:tabLst>
                <a:tab pos="1138238" algn="l"/>
                <a:tab pos="1371600" algn="l"/>
              </a:tabLst>
            </a:pPr>
            <a:r>
              <a:rPr lang="en-US" sz="3200" kern="1200" dirty="0">
                <a:solidFill>
                  <a:schemeClr val="bg1"/>
                </a:solidFill>
                <a:effectLst/>
                <a:latin typeface="Calibri" panose="020F0502020204030204" pitchFamily="34" charset="0"/>
                <a:ea typeface="+mj-ea"/>
                <a:cs typeface="+mj-cs"/>
              </a:rPr>
              <a:t>16.9	</a:t>
            </a:r>
            <a:r>
              <a:rPr lang="en-US" sz="3200" kern="1200" dirty="0">
                <a:solidFill>
                  <a:srgbClr val="CE171F"/>
                </a:solidFill>
                <a:effectLst/>
                <a:latin typeface="Calibri" panose="020F0502020204030204" pitchFamily="34" charset="0"/>
                <a:ea typeface="+mj-ea"/>
                <a:cs typeface="+mj-cs"/>
              </a:rPr>
              <a:t>Molecular Structure and Acid Strength (1)</a:t>
            </a:r>
            <a:endParaRPr lang="en-US" dirty="0"/>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Hydrohalic Acids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00200"/>
                <a:ext cx="9144000" cy="4876800"/>
              </a:xfrm>
            </p:spPr>
            <p:txBody>
              <a:bodyPr/>
              <a:lstStyle/>
              <a:p>
                <a:pPr>
                  <a:spcBef>
                    <a:spcPts val="0"/>
                  </a:spcBef>
                  <a:spcAft>
                    <a:spcPts val="1000"/>
                  </a:spcAft>
                </a:pPr>
                <a:r>
                  <a:rPr lang="en-US" dirty="0"/>
                  <a:t>The strength of an acid is measured by its tendency to ionize: </a:t>
                </a:r>
              </a:p>
              <a:p>
                <a:pP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HX</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H</m:t>
                          </m:r>
                        </m:e>
                        <m:sup>
                          <m:r>
                            <a:rPr lang="en-US" b="0"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X</m:t>
                          </m:r>
                        </m:e>
                        <m:sup>
                          <m:r>
                            <a:rPr lang="en-US" b="0" i="0" smtClean="0">
                              <a:latin typeface="Cambria Math" panose="02040503050406030204" pitchFamily="18" charset="0"/>
                              <a:ea typeface="Cambria Math" panose="02040503050406030204" pitchFamily="18" charset="0"/>
                            </a:rPr>
                            <m:t>−</m:t>
                          </m:r>
                        </m:sup>
                      </m:sSup>
                    </m:oMath>
                  </m:oMathPara>
                </a14:m>
                <a:endParaRPr lang="en-US" dirty="0"/>
              </a:p>
              <a:p>
                <a:pPr>
                  <a:spcBef>
                    <a:spcPts val="0"/>
                  </a:spcBef>
                  <a:spcAft>
                    <a:spcPts val="1800"/>
                  </a:spcAft>
                </a:pPr>
                <a:r>
                  <a:rPr lang="en-US" dirty="0"/>
                  <a:t>Two factors influence the extent to which the acid undergoes ionization. </a:t>
                </a:r>
                <a:endParaRPr lang="en-US" sz="1400" dirty="0"/>
              </a:p>
              <a:p>
                <a:pPr>
                  <a:spcBef>
                    <a:spcPts val="0"/>
                  </a:spcBef>
                  <a:spcAft>
                    <a:spcPts val="1800"/>
                  </a:spcAft>
                </a:pPr>
                <a:r>
                  <a:rPr lang="en-US" dirty="0"/>
                  <a:t>One is the strength of the H—X bond. The stronger the bond, the more difficult it is for the HX molecule to break up and hence the weaker the acid. </a:t>
                </a:r>
                <a:endParaRPr lang="en-US" sz="1400" dirty="0"/>
              </a:p>
              <a:p>
                <a:pPr>
                  <a:spcBef>
                    <a:spcPts val="0"/>
                  </a:spcBef>
                </a:pPr>
                <a:r>
                  <a:rPr lang="en-US" dirty="0"/>
                  <a:t>The other factor is the polarity of the H—X bond. </a:t>
                </a:r>
              </a:p>
              <a:p>
                <a:pPr>
                  <a:spcBef>
                    <a:spcPts val="0"/>
                  </a:spcBef>
                </a:pPr>
                <a14:m>
                  <m:oMathPara xmlns:m="http://schemas.openxmlformats.org/officeDocument/2006/math">
                    <m:oMathParaPr>
                      <m:jc m:val="center"/>
                    </m:oMathParaPr>
                    <m:oMath xmlns:m="http://schemas.openxmlformats.org/officeDocument/2006/math">
                      <m:r>
                        <m:rPr>
                          <m:sty m:val="p"/>
                        </m:rPr>
                        <a:rPr lang="en-US" i="0" smtClean="0">
                          <a:latin typeface="Cambria Math" panose="02040503050406030204" pitchFamily="18" charset="0"/>
                          <a:ea typeface="Cambria Math" panose="02040503050406030204" pitchFamily="18" charset="0"/>
                        </a:rPr>
                        <m:t>δ</m:t>
                      </m:r>
                      <m:r>
                        <a:rPr lang="en-US" i="0" smtClean="0">
                          <a:latin typeface="Cambria Math" panose="02040503050406030204" pitchFamily="18" charset="0"/>
                          <a:ea typeface="Cambria Math" panose="02040503050406030204" pitchFamily="18" charset="0"/>
                        </a:rPr>
                        <m:t>+</m:t>
                      </m:r>
                      <m:r>
                        <m:rPr>
                          <m:sty m:val="p"/>
                        </m:rPr>
                        <a:rPr lang="en-US" i="0" smtClean="0">
                          <a:latin typeface="Cambria Math" panose="02040503050406030204" pitchFamily="18" charset="0"/>
                          <a:ea typeface="Cambria Math" panose="02040503050406030204" pitchFamily="18" charset="0"/>
                        </a:rPr>
                        <m:t>δ</m:t>
                      </m:r>
                      <m:r>
                        <a:rPr lang="en-US" i="0" smtClean="0">
                          <a:latin typeface="Cambria Math" panose="02040503050406030204" pitchFamily="18" charset="0"/>
                          <a:ea typeface="Cambria Math" panose="02040503050406030204" pitchFamily="18" charset="0"/>
                        </a:rPr>
                        <m:t>−</m:t>
                      </m:r>
                    </m:oMath>
                  </m:oMathPara>
                </a14:m>
                <a:endParaRPr lang="en-US" dirty="0">
                  <a:ea typeface="Cambria Math" panose="02040503050406030204" pitchFamily="18" charset="0"/>
                </a:endParaRPr>
              </a:p>
              <a:p>
                <a:pPr>
                  <a:spcBef>
                    <a:spcPts val="0"/>
                  </a:spcBef>
                  <a:spcAft>
                    <a:spcPts val="10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H</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X</m:t>
                      </m:r>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00200"/>
                <a:ext cx="9144000" cy="4876800"/>
              </a:xfrm>
              <a:blipFill>
                <a:blip r:embed="rId2"/>
                <a:stretch>
                  <a:fillRect l="-1333" t="-1250" r="-600"/>
                </a:stretch>
              </a:blipFill>
            </p:spPr>
            <p:txBody>
              <a:bodyPr/>
              <a:lstStyle/>
              <a:p>
                <a:r>
                  <a:rPr lang="en-GB">
                    <a:noFill/>
                  </a:rPr>
                  <a:t> </a:t>
                </a:r>
              </a:p>
            </p:txBody>
          </p:sp>
        </mc:Fallback>
      </mc:AlternateContent>
    </p:spTree>
    <p:extLst>
      <p:ext uri="{BB962C8B-B14F-4D97-AF65-F5344CB8AC3E}">
        <p14:creationId xmlns:p14="http://schemas.microsoft.com/office/powerpoint/2010/main" val="73893748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457200"/>
          </a:xfrm>
        </p:spPr>
        <p:txBody>
          <a:bodyPr/>
          <a:lstStyle/>
          <a:p>
            <a:pPr>
              <a:tabLst>
                <a:tab pos="1138238" algn="l"/>
                <a:tab pos="1379538" algn="l"/>
              </a:tabLst>
            </a:pPr>
            <a:r>
              <a:rPr lang="en-US" dirty="0">
                <a:solidFill>
                  <a:schemeClr val="bg1"/>
                </a:solidFill>
              </a:rPr>
              <a:t>16.9	</a:t>
            </a:r>
            <a:r>
              <a:rPr lang="en-US" dirty="0"/>
              <a:t>Molecular Structure and Acid Strength (2)</a:t>
            </a:r>
          </a:p>
        </p:txBody>
      </p:sp>
      <p:sp>
        <p:nvSpPr>
          <p:cNvPr id="17" name="Content Placeholder 16"/>
          <p:cNvSpPr>
            <a:spLocks noGrp="1"/>
          </p:cNvSpPr>
          <p:nvPr>
            <p:ph sz="quarter" idx="23"/>
          </p:nvPr>
        </p:nvSpPr>
        <p:spPr>
          <a:xfrm>
            <a:off x="0" y="1066800"/>
            <a:ext cx="9144000" cy="457200"/>
          </a:xfrm>
        </p:spPr>
        <p:txBody>
          <a:bodyPr/>
          <a:lstStyle/>
          <a:p>
            <a:r>
              <a:rPr lang="en-US" dirty="0">
                <a:latin typeface="Calibri"/>
              </a:rPr>
              <a:t>Hydrohalic Acids</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1600200"/>
                <a:ext cx="9144000" cy="4648200"/>
              </a:xfrm>
            </p:spPr>
            <p:txBody>
              <a:bodyPr/>
              <a:lstStyle/>
              <a:p>
                <a:pPr>
                  <a:spcBef>
                    <a:spcPts val="0"/>
                  </a:spcBef>
                  <a:spcAft>
                    <a:spcPts val="3000"/>
                  </a:spcAft>
                </a:pPr>
                <a:r>
                  <a:rPr lang="en-US" dirty="0"/>
                  <a:t>If the bond is highly polarized (i.e., if there is a large accumulation of positive and negative charges on the H and X atoms, respectively), HX will tend to break up into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H</m:t>
                        </m:r>
                      </m:e>
                      <m:sup>
                        <m:r>
                          <a:rPr lang="en-US" b="0" i="0" smtClean="0">
                            <a:latin typeface="Cambria Math" panose="02040503050406030204" pitchFamily="18" charset="0"/>
                          </a:rPr>
                          <m:t>+</m:t>
                        </m:r>
                      </m:sup>
                    </m:sSup>
                  </m:oMath>
                </a14:m>
                <a:r>
                  <a:rPr lang="en-US" dirty="0"/>
                  <a:t>and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H</m:t>
                        </m:r>
                      </m:e>
                      <m:sup>
                        <m:r>
                          <a:rPr lang="en-US" b="0" i="0" smtClean="0">
                            <a:latin typeface="Cambria Math" panose="02040503050406030204" pitchFamily="18" charset="0"/>
                          </a:rPr>
                          <m:t>−</m:t>
                        </m:r>
                      </m:sup>
                    </m:sSup>
                  </m:oMath>
                </a14:m>
                <a:r>
                  <a:rPr lang="en-US" dirty="0"/>
                  <a:t> ions. </a:t>
                </a:r>
              </a:p>
              <a:p>
                <a:pPr>
                  <a:spcBef>
                    <a:spcPts val="0"/>
                  </a:spcBef>
                </a:pPr>
                <a:r>
                  <a:rPr lang="en-US" dirty="0"/>
                  <a:t>A high degree of polarity, therefore, gives rise to a stronger acid. </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1600200"/>
                <a:ext cx="9144000" cy="4648200"/>
              </a:xfrm>
              <a:blipFill>
                <a:blip r:embed="rId2"/>
                <a:stretch>
                  <a:fillRect l="-1333" t="-1312" r="-1200"/>
                </a:stretch>
              </a:blipFill>
            </p:spPr>
            <p:txBody>
              <a:bodyPr/>
              <a:lstStyle/>
              <a:p>
                <a:r>
                  <a:rPr lang="en-US">
                    <a:noFill/>
                  </a:rPr>
                  <a:t> </a:t>
                </a:r>
              </a:p>
            </p:txBody>
          </p:sp>
        </mc:Fallback>
      </mc:AlternateContent>
    </p:spTree>
    <p:extLst>
      <p:ext uri="{BB962C8B-B14F-4D97-AF65-F5344CB8AC3E}">
        <p14:creationId xmlns:p14="http://schemas.microsoft.com/office/powerpoint/2010/main" val="126637544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75556" y="0"/>
            <a:ext cx="8768443" cy="457200"/>
          </a:xfrm>
        </p:spPr>
        <p:txBody>
          <a:bodyPr/>
          <a:lstStyle/>
          <a:p>
            <a:pPr>
              <a:tabLst>
                <a:tab pos="1138238" algn="l"/>
                <a:tab pos="1371600" algn="l"/>
              </a:tabLst>
            </a:pPr>
            <a:r>
              <a:rPr lang="en-US" dirty="0">
                <a:solidFill>
                  <a:schemeClr val="bg1"/>
                </a:solidFill>
              </a:rPr>
              <a:t>16.9	</a:t>
            </a:r>
            <a:r>
              <a:rPr lang="en-US" dirty="0"/>
              <a:t>Molecular Structure and Acid Strength (3)</a:t>
            </a:r>
          </a:p>
        </p:txBody>
      </p:sp>
      <mc:AlternateContent xmlns:mc="http://schemas.openxmlformats.org/markup-compatibility/2006" xmlns:a14="http://schemas.microsoft.com/office/drawing/2010/main">
        <mc:Choice Requires="a14">
          <p:sp>
            <p:nvSpPr>
              <p:cNvPr id="15" name="Content Placeholder 14"/>
              <p:cNvSpPr>
                <a:spLocks noGrp="1"/>
              </p:cNvSpPr>
              <p:nvPr>
                <p:ph sz="quarter" idx="23"/>
              </p:nvPr>
            </p:nvSpPr>
            <p:spPr>
              <a:xfrm>
                <a:off x="0" y="1056737"/>
                <a:ext cx="9144000" cy="1000663"/>
              </a:xfrm>
            </p:spPr>
            <p:txBody>
              <a:bodyPr/>
              <a:lstStyle/>
              <a:p>
                <a:pPr>
                  <a:spcAft>
                    <a:spcPts val="1000"/>
                  </a:spcAft>
                </a:pPr>
                <a:r>
                  <a:rPr lang="en-US" dirty="0">
                    <a:latin typeface="Calibri"/>
                  </a:rPr>
                  <a:t>Hydrohalic Acids</a:t>
                </a:r>
              </a:p>
              <a:p>
                <a:pPr/>
                <a14:m>
                  <m:oMathPara xmlns:m="http://schemas.openxmlformats.org/officeDocument/2006/math">
                    <m:oMathParaPr>
                      <m:jc m:val="centerGroup"/>
                    </m:oMathParaPr>
                    <m:oMath xmlns:m="http://schemas.openxmlformats.org/officeDocument/2006/math">
                      <m:r>
                        <m:rPr>
                          <m:sty m:val="p"/>
                        </m:rPr>
                        <a:rPr lang="en-US" sz="3000" b="0" i="0" smtClean="0">
                          <a:solidFill>
                            <a:schemeClr val="tx1"/>
                          </a:solidFill>
                          <a:latin typeface="Cambria Math" panose="02040503050406030204" pitchFamily="18" charset="0"/>
                        </a:rPr>
                        <m:t>HF</m:t>
                      </m:r>
                      <m:r>
                        <a:rPr lang="en-US" sz="3000" b="0" i="0" smtClean="0">
                          <a:solidFill>
                            <a:schemeClr val="tx1"/>
                          </a:solidFill>
                          <a:latin typeface="Cambria Math" panose="02040503050406030204" pitchFamily="18" charset="0"/>
                          <a:ea typeface="Cambria Math" panose="02040503050406030204" pitchFamily="18" charset="0"/>
                        </a:rPr>
                        <m:t>≪</m:t>
                      </m:r>
                      <m:r>
                        <m:rPr>
                          <m:sty m:val="p"/>
                        </m:rPr>
                        <a:rPr lang="en-US" sz="3000" b="0" i="0" smtClean="0">
                          <a:solidFill>
                            <a:schemeClr val="tx1"/>
                          </a:solidFill>
                          <a:latin typeface="Cambria Math" panose="02040503050406030204" pitchFamily="18" charset="0"/>
                          <a:ea typeface="Cambria Math" panose="02040503050406030204" pitchFamily="18" charset="0"/>
                        </a:rPr>
                        <m:t>HCl</m:t>
                      </m:r>
                      <m:r>
                        <a:rPr lang="en-US" sz="3000" b="0" i="0" smtClean="0">
                          <a:solidFill>
                            <a:schemeClr val="tx1"/>
                          </a:solidFill>
                          <a:latin typeface="Cambria Math" panose="02040503050406030204" pitchFamily="18" charset="0"/>
                          <a:ea typeface="Cambria Math" panose="02040503050406030204" pitchFamily="18" charset="0"/>
                        </a:rPr>
                        <m:t>&lt;</m:t>
                      </m:r>
                      <m:r>
                        <m:rPr>
                          <m:sty m:val="p"/>
                        </m:rPr>
                        <a:rPr lang="en-US" sz="3000" b="0" i="0" smtClean="0">
                          <a:solidFill>
                            <a:schemeClr val="tx1"/>
                          </a:solidFill>
                          <a:latin typeface="Cambria Math" panose="02040503050406030204" pitchFamily="18" charset="0"/>
                          <a:ea typeface="Cambria Math" panose="02040503050406030204" pitchFamily="18" charset="0"/>
                        </a:rPr>
                        <m:t>HBr</m:t>
                      </m:r>
                      <m:r>
                        <a:rPr lang="en-US" sz="3000" b="0" i="0" smtClean="0">
                          <a:solidFill>
                            <a:schemeClr val="tx1"/>
                          </a:solidFill>
                          <a:latin typeface="Cambria Math" panose="02040503050406030204" pitchFamily="18" charset="0"/>
                          <a:ea typeface="Cambria Math" panose="02040503050406030204" pitchFamily="18" charset="0"/>
                        </a:rPr>
                        <m:t>&lt;</m:t>
                      </m:r>
                      <m:r>
                        <m:rPr>
                          <m:sty m:val="p"/>
                        </m:rPr>
                        <a:rPr lang="en-US" sz="3000" b="0" i="0" smtClean="0">
                          <a:solidFill>
                            <a:schemeClr val="tx1"/>
                          </a:solidFill>
                          <a:latin typeface="Cambria Math" panose="02040503050406030204" pitchFamily="18" charset="0"/>
                          <a:ea typeface="Cambria Math" panose="02040503050406030204" pitchFamily="18" charset="0"/>
                        </a:rPr>
                        <m:t>HI</m:t>
                      </m:r>
                    </m:oMath>
                  </m:oMathPara>
                </a14:m>
                <a:endParaRPr lang="en-US" sz="3000" dirty="0">
                  <a:solidFill>
                    <a:schemeClr val="tx1"/>
                  </a:solidFill>
                  <a:latin typeface="Calibri"/>
                </a:endParaRPr>
              </a:p>
            </p:txBody>
          </p:sp>
        </mc:Choice>
        <mc:Fallback xmlns="">
          <p:sp>
            <p:nvSpPr>
              <p:cNvPr id="15" name="Content Placeholder 14"/>
              <p:cNvSpPr>
                <a:spLocks noGrp="1" noRot="1" noChangeAspect="1" noMove="1" noResize="1" noEditPoints="1" noAdjustHandles="1" noChangeArrowheads="1" noChangeShapeType="1" noTextEdit="1"/>
              </p:cNvSpPr>
              <p:nvPr>
                <p:ph sz="quarter" idx="23"/>
              </p:nvPr>
            </p:nvSpPr>
            <p:spPr>
              <a:xfrm>
                <a:off x="0" y="1056737"/>
                <a:ext cx="9144000" cy="1000663"/>
              </a:xfrm>
              <a:blipFill>
                <a:blip r:embed="rId2"/>
                <a:stretch>
                  <a:fillRect l="-1333" t="-5455"/>
                </a:stretch>
              </a:blipFill>
            </p:spPr>
            <p:txBody>
              <a:bodyPr/>
              <a:lstStyle/>
              <a:p>
                <a:r>
                  <a:rPr lang="en-US">
                    <a:noFill/>
                  </a:rPr>
                  <a:t> </a:t>
                </a:r>
              </a:p>
            </p:txBody>
          </p:sp>
        </mc:Fallback>
      </mc:AlternateContent>
      <p:sp>
        <p:nvSpPr>
          <p:cNvPr id="5" name="Content Placeholder 4"/>
          <p:cNvSpPr>
            <a:spLocks noGrp="1"/>
          </p:cNvSpPr>
          <p:nvPr>
            <p:ph sz="quarter" idx="24"/>
          </p:nvPr>
        </p:nvSpPr>
        <p:spPr>
          <a:xfrm>
            <a:off x="0" y="2362200"/>
            <a:ext cx="9144000" cy="852363"/>
          </a:xfrm>
        </p:spPr>
        <p:txBody>
          <a:bodyPr/>
          <a:lstStyle/>
          <a:p>
            <a:pPr fontAlgn="ctr"/>
            <a:r>
              <a:rPr lang="en-US" sz="2400" b="1" dirty="0"/>
              <a:t>TABLE 16.9</a:t>
            </a:r>
            <a:r>
              <a:rPr lang="en-US" sz="2400" dirty="0"/>
              <a:t>	Bond Enthalpies for Hydrogen Halides and Acid 			Strengths for Hydrohalic Acids</a:t>
            </a:r>
          </a:p>
        </p:txBody>
      </p:sp>
      <p:graphicFrame>
        <p:nvGraphicFramePr>
          <p:cNvPr id="3" name="Table Placeholder 2"/>
          <p:cNvGraphicFramePr>
            <a:graphicFrameLocks noGrp="1"/>
          </p:cNvGraphicFramePr>
          <p:nvPr>
            <p:ph type="tbl" sz="quarter" idx="25"/>
            <p:extLst>
              <p:ext uri="{D42A27DB-BD31-4B8C-83A1-F6EECF244321}">
                <p14:modId xmlns:p14="http://schemas.microsoft.com/office/powerpoint/2010/main" val="1043012172"/>
              </p:ext>
            </p:extLst>
          </p:nvPr>
        </p:nvGraphicFramePr>
        <p:xfrm>
          <a:off x="0" y="3200400"/>
          <a:ext cx="9144000" cy="1691382"/>
        </p:xfrm>
        <a:graphic>
          <a:graphicData uri="http://schemas.openxmlformats.org/drawingml/2006/table">
            <a:tbl>
              <a:tblPr firstRow="1" bandRow="1">
                <a:tableStyleId>{5C22544A-7EE6-4342-B048-85BDC9FD1C3A}</a:tableStyleId>
              </a:tblPr>
              <a:tblGrid>
                <a:gridCol w="3048000">
                  <a:extLst>
                    <a:ext uri="{9D8B030D-6E8A-4147-A177-3AD203B41FA5}">
                      <a16:colId xmlns="" xmlns:a16="http://schemas.microsoft.com/office/drawing/2014/main" val="1012848059"/>
                    </a:ext>
                  </a:extLst>
                </a:gridCol>
                <a:gridCol w="3048000">
                  <a:extLst>
                    <a:ext uri="{9D8B030D-6E8A-4147-A177-3AD203B41FA5}">
                      <a16:colId xmlns="" xmlns:a16="http://schemas.microsoft.com/office/drawing/2014/main" val="3135730528"/>
                    </a:ext>
                  </a:extLst>
                </a:gridCol>
                <a:gridCol w="3048000">
                  <a:extLst>
                    <a:ext uri="{9D8B030D-6E8A-4147-A177-3AD203B41FA5}">
                      <a16:colId xmlns="" xmlns:a16="http://schemas.microsoft.com/office/drawing/2014/main" val="4081103217"/>
                    </a:ext>
                  </a:extLst>
                </a:gridCol>
              </a:tblGrid>
              <a:tr h="364214">
                <a:tc>
                  <a:txBody>
                    <a:bodyPr/>
                    <a:lstStyle/>
                    <a:p>
                      <a:pPr marL="0" marR="0" algn="ctr">
                        <a:lnSpc>
                          <a:spcPct val="107000"/>
                        </a:lnSpc>
                        <a:spcBef>
                          <a:spcPts val="0"/>
                        </a:spcBef>
                        <a:spcAft>
                          <a:spcPts val="0"/>
                        </a:spcAft>
                      </a:pPr>
                      <a:r>
                        <a:rPr lang="en-US" sz="2200" b="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Bond</a:t>
                      </a:r>
                      <a:endParaRPr lang="en-US" sz="22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R w="12700" cap="flat" cmpd="sng" algn="ctr">
                      <a:solidFill>
                        <a:srgbClr val="E2E3E4"/>
                      </a:solidFill>
                      <a:prstDash val="solid"/>
                      <a:round/>
                      <a:headEnd type="none" w="med" len="med"/>
                      <a:tailEnd type="none" w="med" len="med"/>
                    </a:lnR>
                    <a:solidFill>
                      <a:srgbClr val="E2E3E4"/>
                    </a:solidFill>
                  </a:tcPr>
                </a:tc>
                <a:tc>
                  <a:txBody>
                    <a:bodyPr/>
                    <a:lstStyle/>
                    <a:p>
                      <a:pPr marL="0" marR="0" algn="ctr">
                        <a:lnSpc>
                          <a:spcPct val="107000"/>
                        </a:lnSpc>
                        <a:spcBef>
                          <a:spcPts val="0"/>
                        </a:spcBef>
                        <a:spcAft>
                          <a:spcPts val="0"/>
                        </a:spcAft>
                      </a:pPr>
                      <a:r>
                        <a:rPr lang="en-US" sz="2200" b="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Bond Enthalpy (kJ/mol)</a:t>
                      </a:r>
                      <a:endParaRPr lang="en-US" sz="22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tc>
                  <a:txBody>
                    <a:bodyPr/>
                    <a:lstStyle/>
                    <a:p>
                      <a:pPr marL="0" marR="0" algn="ctr">
                        <a:lnSpc>
                          <a:spcPct val="107000"/>
                        </a:lnSpc>
                        <a:spcBef>
                          <a:spcPts val="0"/>
                        </a:spcBef>
                        <a:spcAft>
                          <a:spcPts val="0"/>
                        </a:spcAft>
                      </a:pPr>
                      <a:r>
                        <a:rPr lang="en-US" sz="2000" b="0" dirty="0">
                          <a:solidFill>
                            <a:srgbClr val="000000"/>
                          </a:solidFill>
                          <a:effectLst/>
                          <a:latin typeface="+mn-lt"/>
                          <a:ea typeface="Times New Roman" panose="02020603050405020304" pitchFamily="18" charset="0"/>
                          <a:cs typeface="Calibri" panose="020F0502020204030204" pitchFamily="34" charset="0"/>
                        </a:rPr>
                        <a:t>Acid Strength</a:t>
                      </a:r>
                      <a:endParaRPr lang="en-US" sz="2000" b="0" dirty="0">
                        <a:solidFill>
                          <a:srgbClr val="000000"/>
                        </a:solidFill>
                        <a:effectLst/>
                        <a:latin typeface="+mn-lt"/>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E2E3E4"/>
                      </a:solidFill>
                      <a:prstDash val="solid"/>
                      <a:round/>
                      <a:headEnd type="none" w="med" len="med"/>
                      <a:tailEnd type="none" w="med" len="med"/>
                    </a:lnL>
                    <a:solidFill>
                      <a:srgbClr val="E2E3E4"/>
                    </a:solidFill>
                  </a:tcPr>
                </a:tc>
                <a:extLst>
                  <a:ext uri="{0D108BD9-81ED-4DB2-BD59-A6C34878D82A}">
                    <a16:rowId xmlns="" xmlns:a16="http://schemas.microsoft.com/office/drawing/2014/main" val="1719257022"/>
                  </a:ext>
                </a:extLst>
              </a:tr>
              <a:tr h="343414">
                <a:tc>
                  <a:txBody>
                    <a:bodyPr/>
                    <a:lstStyle/>
                    <a:p>
                      <a:pPr marL="0" marR="0" algn="ctr">
                        <a:lnSpc>
                          <a:spcPct val="107000"/>
                        </a:lnSpc>
                        <a:spcBef>
                          <a:spcPts val="0"/>
                        </a:spcBef>
                        <a:spcAft>
                          <a:spcPts val="0"/>
                        </a:spcAft>
                      </a:pPr>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H-F</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562.8</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2000" spc="-150" dirty="0">
                          <a:solidFill>
                            <a:srgbClr val="000000"/>
                          </a:solidFill>
                          <a:effectLst/>
                          <a:latin typeface="+mn-lt"/>
                          <a:ea typeface="Times New Roman" panose="02020603050405020304" pitchFamily="18" charset="0"/>
                          <a:cs typeface="Calibri" panose="020F0502020204030204" pitchFamily="34" charset="0"/>
                        </a:rPr>
                        <a:t>Weak</a:t>
                      </a:r>
                      <a:endParaRPr lang="en-US" sz="2000" dirty="0">
                        <a:solidFill>
                          <a:srgbClr val="000000"/>
                        </a:solidFill>
                        <a:effectLst/>
                        <a:latin typeface="+mn-lt"/>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196693003"/>
                  </a:ext>
                </a:extLst>
              </a:tr>
              <a:tr h="296676">
                <a:tc>
                  <a:txBody>
                    <a:bodyPr/>
                    <a:lstStyle/>
                    <a:p>
                      <a:pPr marL="0" marR="0" algn="ctr">
                        <a:lnSpc>
                          <a:spcPct val="107000"/>
                        </a:lnSpc>
                        <a:spcBef>
                          <a:spcPts val="0"/>
                        </a:spcBef>
                        <a:spcAft>
                          <a:spcPts val="0"/>
                        </a:spcAft>
                      </a:pPr>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H-Cl</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431.9</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2000" spc="50" dirty="0">
                          <a:solidFill>
                            <a:srgbClr val="000000"/>
                          </a:solidFill>
                          <a:effectLst/>
                          <a:latin typeface="+mn-lt"/>
                          <a:ea typeface="Times New Roman" panose="02020603050405020304" pitchFamily="18" charset="0"/>
                          <a:cs typeface="Angsana New" panose="02020603050405020304" pitchFamily="18" charset="-34"/>
                        </a:rPr>
                        <a:t>Strong</a:t>
                      </a:r>
                      <a:endParaRPr lang="en-US" sz="2000" dirty="0">
                        <a:solidFill>
                          <a:srgbClr val="000000"/>
                        </a:solidFill>
                        <a:effectLst/>
                        <a:latin typeface="+mn-lt"/>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2776808437"/>
                  </a:ext>
                </a:extLst>
              </a:tr>
              <a:tr h="342968">
                <a:tc>
                  <a:txBody>
                    <a:bodyPr/>
                    <a:lstStyle/>
                    <a:p>
                      <a:pPr marL="0" marR="0" algn="ctr">
                        <a:lnSpc>
                          <a:spcPct val="107000"/>
                        </a:lnSpc>
                        <a:spcBef>
                          <a:spcPts val="0"/>
                        </a:spcBef>
                        <a:spcAft>
                          <a:spcPts val="0"/>
                        </a:spcAft>
                      </a:pPr>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a:t>
                      </a:r>
                      <a:r>
                        <a:rPr lang="en-US" sz="2000" spc="50" dirty="0">
                          <a:solidFill>
                            <a:srgbClr val="000000"/>
                          </a:solidFill>
                          <a:effectLst/>
                          <a:latin typeface="Angsana New" panose="02020603050405020304" pitchFamily="18" charset="-34"/>
                          <a:ea typeface="Times New Roman" panose="02020603050405020304" pitchFamily="18" charset="0"/>
                          <a:cs typeface="Angsana New" panose="02020603050405020304" pitchFamily="18" charset="-34"/>
                        </a:rPr>
                        <a:t>-Br</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366.1</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2000" spc="50" dirty="0">
                          <a:solidFill>
                            <a:srgbClr val="000000"/>
                          </a:solidFill>
                          <a:effectLst/>
                          <a:latin typeface="+mn-lt"/>
                          <a:ea typeface="Times New Roman" panose="02020603050405020304" pitchFamily="18" charset="0"/>
                          <a:cs typeface="Angsana New" panose="02020603050405020304" pitchFamily="18" charset="-34"/>
                        </a:rPr>
                        <a:t>Strong</a:t>
                      </a:r>
                      <a:endParaRPr lang="en-US" sz="2000" dirty="0">
                        <a:solidFill>
                          <a:srgbClr val="000000"/>
                        </a:solidFill>
                        <a:effectLst/>
                        <a:latin typeface="+mn-lt"/>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1218636722"/>
                  </a:ext>
                </a:extLst>
              </a:tr>
              <a:tr h="329128">
                <a:tc>
                  <a:txBody>
                    <a:bodyPr/>
                    <a:lstStyle/>
                    <a:p>
                      <a:pPr marL="0" marR="0" algn="ctr">
                        <a:lnSpc>
                          <a:spcPct val="107000"/>
                        </a:lnSpc>
                        <a:spcBef>
                          <a:spcPts val="0"/>
                        </a:spcBef>
                        <a:spcAft>
                          <a:spcPts val="0"/>
                        </a:spcAft>
                      </a:pPr>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H-I</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298.3</a:t>
                      </a:r>
                      <a:endParaRPr lang="en-US" sz="2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2000" spc="50" dirty="0">
                          <a:solidFill>
                            <a:srgbClr val="000000"/>
                          </a:solidFill>
                          <a:effectLst/>
                          <a:latin typeface="+mn-lt"/>
                          <a:ea typeface="Times New Roman" panose="02020603050405020304" pitchFamily="18" charset="0"/>
                          <a:cs typeface="Angsana New" panose="02020603050405020304" pitchFamily="18" charset="-34"/>
                        </a:rPr>
                        <a:t>Strong</a:t>
                      </a:r>
                      <a:endParaRPr lang="en-US" sz="2000" dirty="0">
                        <a:solidFill>
                          <a:srgbClr val="000000"/>
                        </a:solidFill>
                        <a:effectLst/>
                        <a:latin typeface="+mn-lt"/>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3817767126"/>
                  </a:ext>
                </a:extLst>
              </a:tr>
            </a:tbl>
          </a:graphicData>
        </a:graphic>
      </p:graphicFrame>
    </p:spTree>
    <p:extLst>
      <p:ext uri="{BB962C8B-B14F-4D97-AF65-F5344CB8AC3E}">
        <p14:creationId xmlns:p14="http://schemas.microsoft.com/office/powerpoint/2010/main" val="372720272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84015" y="0"/>
            <a:ext cx="8763000" cy="457200"/>
          </a:xfrm>
        </p:spPr>
        <p:txBody>
          <a:bodyPr anchor="ctr"/>
          <a:lstStyle/>
          <a:p>
            <a:pPr>
              <a:tabLst>
                <a:tab pos="1138238" algn="l"/>
                <a:tab pos="1379538" algn="l"/>
              </a:tabLst>
            </a:pPr>
            <a:r>
              <a:rPr lang="en-US" dirty="0">
                <a:solidFill>
                  <a:schemeClr val="bg1"/>
                </a:solidFill>
              </a:rPr>
              <a:t>16.9	</a:t>
            </a:r>
            <a:r>
              <a:rPr lang="en-US" dirty="0"/>
              <a:t>Molecular Structure and Acid Strength (4)</a:t>
            </a:r>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Oxoacids</a:t>
            </a:r>
          </a:p>
        </p:txBody>
      </p:sp>
      <p:sp>
        <p:nvSpPr>
          <p:cNvPr id="17" name="Content Placeholder 16"/>
          <p:cNvSpPr>
            <a:spLocks noGrp="1"/>
          </p:cNvSpPr>
          <p:nvPr>
            <p:ph sz="quarter" idx="24"/>
          </p:nvPr>
        </p:nvSpPr>
        <p:spPr>
          <a:xfrm>
            <a:off x="0" y="1524000"/>
            <a:ext cx="9144000" cy="1066800"/>
          </a:xfrm>
        </p:spPr>
        <p:txBody>
          <a:bodyPr/>
          <a:lstStyle/>
          <a:p>
            <a:r>
              <a:rPr lang="en-US" dirty="0"/>
              <a:t>An oxoacid contains hydrogen, oxygen, and a central, nonmetal atom.</a:t>
            </a:r>
          </a:p>
        </p:txBody>
      </p:sp>
      <p:pic>
        <p:nvPicPr>
          <p:cNvPr id="49154" name="Picture 2" descr="The chemical structures of several oxoacids are show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350" y="2514600"/>
            <a:ext cx="7353300" cy="391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248232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610600" cy="457200"/>
          </a:xfrm>
        </p:spPr>
        <p:txBody>
          <a:bodyPr/>
          <a:lstStyle/>
          <a:p>
            <a:pPr>
              <a:tabLst>
                <a:tab pos="1138238" algn="l"/>
                <a:tab pos="1203325" algn="l"/>
                <a:tab pos="1379538" algn="l"/>
              </a:tabLst>
            </a:pPr>
            <a:r>
              <a:rPr lang="en-US" dirty="0">
                <a:solidFill>
                  <a:schemeClr val="bg1"/>
                </a:solidFill>
              </a:rPr>
              <a:t>16.9	</a:t>
            </a:r>
            <a:r>
              <a:rPr lang="en-US" dirty="0"/>
              <a:t>Molecular Structure and Acid Strength (5)</a:t>
            </a:r>
          </a:p>
        </p:txBody>
      </p:sp>
      <p:sp>
        <p:nvSpPr>
          <p:cNvPr id="17" name="Content Placeholder 16"/>
          <p:cNvSpPr>
            <a:spLocks noGrp="1"/>
          </p:cNvSpPr>
          <p:nvPr>
            <p:ph sz="quarter" idx="23"/>
          </p:nvPr>
        </p:nvSpPr>
        <p:spPr>
          <a:xfrm>
            <a:off x="0" y="1066800"/>
            <a:ext cx="9144000" cy="533401"/>
          </a:xfrm>
        </p:spPr>
        <p:txBody>
          <a:bodyPr/>
          <a:lstStyle/>
          <a:p>
            <a:r>
              <a:rPr lang="en-US" dirty="0">
                <a:latin typeface="Calibri"/>
              </a:rPr>
              <a:t>Oxoacids</a:t>
            </a:r>
          </a:p>
        </p:txBody>
      </p:sp>
      <p:sp>
        <p:nvSpPr>
          <p:cNvPr id="16" name="Content Placeholder 15"/>
          <p:cNvSpPr>
            <a:spLocks noGrp="1"/>
          </p:cNvSpPr>
          <p:nvPr>
            <p:ph sz="quarter" idx="24"/>
          </p:nvPr>
        </p:nvSpPr>
        <p:spPr>
          <a:xfrm>
            <a:off x="0" y="1600201"/>
            <a:ext cx="9144000" cy="2514600"/>
          </a:xfrm>
        </p:spPr>
        <p:txBody>
          <a:bodyPr/>
          <a:lstStyle/>
          <a:p>
            <a:pPr>
              <a:spcBef>
                <a:spcPts val="0"/>
              </a:spcBef>
              <a:spcAft>
                <a:spcPts val="3000"/>
              </a:spcAft>
            </a:pPr>
            <a:r>
              <a:rPr lang="en-US" dirty="0"/>
              <a:t>To compare their strengths, it is convenient to divide the oxoacids into two groups: </a:t>
            </a:r>
          </a:p>
          <a:p>
            <a:pPr marL="514350" indent="-514350">
              <a:spcBef>
                <a:spcPts val="0"/>
              </a:spcBef>
              <a:buAutoNum type="arabicPeriod"/>
            </a:pPr>
            <a:r>
              <a:rPr lang="en-US" i="1" dirty="0"/>
              <a:t>Oxoacids having different central atoms that are from the same group of the periodic table and that have the same oxidation number.</a:t>
            </a:r>
            <a:endParaRPr lang="en-US" dirty="0"/>
          </a:p>
        </p:txBody>
      </p:sp>
      <p:pic>
        <p:nvPicPr>
          <p:cNvPr id="50178" name="Picture 2" descr="Two oxoacids are show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4276725"/>
            <a:ext cx="601027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5362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14745"/>
            <a:ext cx="6033654" cy="457200"/>
          </a:xfrm>
        </p:spPr>
        <p:txBody>
          <a:bodyPr/>
          <a:lstStyle/>
          <a:p>
            <a:pPr marL="3367088" indent="-3367088" algn="ctr"/>
            <a:r>
              <a:rPr lang="en-US" kern="0" dirty="0"/>
              <a:t> SAMPLE PROBLEM	</a:t>
            </a:r>
            <a:r>
              <a:rPr lang="en-US" kern="0" dirty="0">
                <a:solidFill>
                  <a:schemeClr val="bg1"/>
                </a:solidFill>
              </a:rPr>
              <a:t>16.1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5486400"/>
              </a:xfrm>
            </p:spPr>
            <p:txBody>
              <a:bodyPr/>
              <a:lstStyle/>
              <a:p>
                <a:pPr>
                  <a:spcBef>
                    <a:spcPts val="0"/>
                  </a:spcBef>
                </a:pPr>
                <a:r>
                  <a:rPr lang="en-US" b="0" dirty="0">
                    <a:solidFill>
                      <a:prstClr val="black"/>
                    </a:solidFill>
                  </a:rPr>
                  <a:t>What is </a:t>
                </a:r>
              </a:p>
              <a:p>
                <a:pPr>
                  <a:spcBef>
                    <a:spcPts val="0"/>
                  </a:spcBef>
                </a:pPr>
                <a:r>
                  <a:rPr lang="en-US" b="0" dirty="0">
                    <a:solidFill>
                      <a:schemeClr val="tx1"/>
                    </a:solidFill>
                  </a:rPr>
                  <a:t>(a) the conjugate base of </a:t>
                </a:r>
                <a14:m>
                  <m:oMath xmlns:m="http://schemas.openxmlformats.org/officeDocument/2006/math">
                    <m:sSub>
                      <m:sSubPr>
                        <m:ctrlPr>
                          <a:rPr lang="en-US" b="0" i="1">
                            <a:solidFill>
                              <a:schemeClr val="tx1"/>
                            </a:solidFill>
                            <a:latin typeface="Cambria Math" panose="02040503050406030204" pitchFamily="18" charset="0"/>
                          </a:rPr>
                        </m:ctrlPr>
                      </m:sSubPr>
                      <m:e>
                        <m:r>
                          <m:rPr>
                            <m:sty m:val="p"/>
                          </m:rPr>
                          <a:rPr lang="en-US" b="0">
                            <a:solidFill>
                              <a:schemeClr val="tx1"/>
                            </a:solidFill>
                            <a:latin typeface="Cambria Math" panose="02040503050406030204" pitchFamily="18" charset="0"/>
                          </a:rPr>
                          <m:t>HNO</m:t>
                        </m:r>
                      </m:e>
                      <m:sub>
                        <m:r>
                          <a:rPr lang="en-US" b="0">
                            <a:solidFill>
                              <a:schemeClr val="tx1"/>
                            </a:solidFill>
                            <a:latin typeface="Cambria Math" panose="02040503050406030204" pitchFamily="18" charset="0"/>
                          </a:rPr>
                          <m:t>3</m:t>
                        </m:r>
                      </m:sub>
                    </m:sSub>
                  </m:oMath>
                </a14:m>
                <a:r>
                  <a:rPr lang="en-US" b="0" dirty="0">
                    <a:solidFill>
                      <a:schemeClr val="tx1"/>
                    </a:solidFill>
                  </a:rPr>
                  <a:t>, </a:t>
                </a:r>
              </a:p>
              <a:p>
                <a:pPr>
                  <a:spcBef>
                    <a:spcPts val="0"/>
                  </a:spcBef>
                </a:pPr>
                <a:r>
                  <a:rPr lang="en-US" b="0" dirty="0">
                    <a:solidFill>
                      <a:schemeClr val="tx1"/>
                    </a:solidFill>
                  </a:rPr>
                  <a:t>(b) the conjugate acid of </a:t>
                </a:r>
                <a14:m>
                  <m:oMath xmlns:m="http://schemas.openxmlformats.org/officeDocument/2006/math">
                    <m:sSup>
                      <m:sSupPr>
                        <m:ctrlPr>
                          <a:rPr lang="en-US" b="0" i="1">
                            <a:solidFill>
                              <a:schemeClr val="tx1"/>
                            </a:solidFill>
                            <a:latin typeface="Cambria Math" panose="02040503050406030204" pitchFamily="18" charset="0"/>
                          </a:rPr>
                        </m:ctrlPr>
                      </m:sSupPr>
                      <m:e>
                        <m:r>
                          <m:rPr>
                            <m:sty m:val="p"/>
                          </m:rPr>
                          <a:rPr lang="en-US" b="0">
                            <a:solidFill>
                              <a:schemeClr val="tx1"/>
                            </a:solidFill>
                            <a:latin typeface="Cambria Math" panose="02040503050406030204" pitchFamily="18" charset="0"/>
                          </a:rPr>
                          <m:t>O</m:t>
                        </m:r>
                      </m:e>
                      <m:sup>
                        <m:r>
                          <a:rPr lang="en-US" b="0">
                            <a:solidFill>
                              <a:schemeClr val="tx1"/>
                            </a:solidFill>
                            <a:latin typeface="Cambria Math" panose="02040503050406030204" pitchFamily="18" charset="0"/>
                          </a:rPr>
                          <m:t>2−</m:t>
                        </m:r>
                      </m:sup>
                    </m:sSup>
                  </m:oMath>
                </a14:m>
                <a:r>
                  <a:rPr lang="en-US" b="0" dirty="0">
                    <a:solidFill>
                      <a:schemeClr val="tx1"/>
                    </a:solidFill>
                  </a:rPr>
                  <a:t>, </a:t>
                </a:r>
              </a:p>
              <a:p>
                <a:pPr>
                  <a:spcBef>
                    <a:spcPts val="0"/>
                  </a:spcBef>
                </a:pPr>
                <a:r>
                  <a:rPr lang="en-US" b="0" dirty="0">
                    <a:solidFill>
                      <a:schemeClr val="tx1"/>
                    </a:solidFill>
                  </a:rPr>
                  <a:t>(c) the conjugate base of </a:t>
                </a:r>
                <a14:m>
                  <m:oMath xmlns:m="http://schemas.openxmlformats.org/officeDocument/2006/math">
                    <m:sSubSup>
                      <m:sSubSupPr>
                        <m:ctrlPr>
                          <a:rPr lang="en-US" b="0" i="1">
                            <a:solidFill>
                              <a:schemeClr val="tx1"/>
                            </a:solidFill>
                            <a:latin typeface="Cambria Math" panose="02040503050406030204" pitchFamily="18" charset="0"/>
                          </a:rPr>
                        </m:ctrlPr>
                      </m:sSubSupPr>
                      <m:e>
                        <m:r>
                          <m:rPr>
                            <m:sty m:val="p"/>
                          </m:rPr>
                          <a:rPr lang="en-US" b="0">
                            <a:solidFill>
                              <a:schemeClr val="tx1"/>
                            </a:solidFill>
                            <a:latin typeface="Cambria Math" panose="02040503050406030204" pitchFamily="18" charset="0"/>
                          </a:rPr>
                          <m:t>HSO</m:t>
                        </m:r>
                      </m:e>
                      <m:sub>
                        <m:r>
                          <a:rPr lang="en-US" b="0">
                            <a:solidFill>
                              <a:schemeClr val="tx1"/>
                            </a:solidFill>
                            <a:latin typeface="Cambria Math" panose="02040503050406030204" pitchFamily="18" charset="0"/>
                          </a:rPr>
                          <m:t>4</m:t>
                        </m:r>
                      </m:sub>
                      <m:sup>
                        <m:r>
                          <a:rPr lang="en-US" b="0">
                            <a:solidFill>
                              <a:schemeClr val="tx1"/>
                            </a:solidFill>
                            <a:latin typeface="Cambria Math" panose="02040503050406030204" pitchFamily="18" charset="0"/>
                          </a:rPr>
                          <m:t>−</m:t>
                        </m:r>
                      </m:sup>
                    </m:sSubSup>
                  </m:oMath>
                </a14:m>
                <a:r>
                  <a:rPr lang="en-US" b="0" dirty="0">
                    <a:solidFill>
                      <a:schemeClr val="tx1"/>
                    </a:solidFill>
                  </a:rPr>
                  <a:t> , and </a:t>
                </a:r>
              </a:p>
              <a:p>
                <a:pPr>
                  <a:spcBef>
                    <a:spcPts val="0"/>
                  </a:spcBef>
                  <a:spcAft>
                    <a:spcPts val="3600"/>
                  </a:spcAft>
                </a:pPr>
                <a:r>
                  <a:rPr lang="en-US" b="0" dirty="0">
                    <a:solidFill>
                      <a:schemeClr val="tx1"/>
                    </a:solidFill>
                  </a:rPr>
                  <a:t>(d) the conjugate acid of </a:t>
                </a:r>
                <a14:m>
                  <m:oMath xmlns:m="http://schemas.openxmlformats.org/officeDocument/2006/math">
                    <m:sSubSup>
                      <m:sSubSupPr>
                        <m:ctrlPr>
                          <a:rPr lang="en-US" b="0" i="1">
                            <a:solidFill>
                              <a:schemeClr val="tx1"/>
                            </a:solidFill>
                            <a:latin typeface="Cambria Math" panose="02040503050406030204" pitchFamily="18" charset="0"/>
                          </a:rPr>
                        </m:ctrlPr>
                      </m:sSubSupPr>
                      <m:e>
                        <m:r>
                          <m:rPr>
                            <m:sty m:val="p"/>
                          </m:rPr>
                          <a:rPr lang="en-US" b="0">
                            <a:solidFill>
                              <a:schemeClr val="tx1"/>
                            </a:solidFill>
                            <a:latin typeface="Cambria Math" panose="02040503050406030204" pitchFamily="18" charset="0"/>
                          </a:rPr>
                          <m:t>HCO</m:t>
                        </m:r>
                      </m:e>
                      <m:sub>
                        <m:r>
                          <a:rPr lang="en-US" b="0">
                            <a:solidFill>
                              <a:schemeClr val="tx1"/>
                            </a:solidFill>
                            <a:latin typeface="Cambria Math" panose="02040503050406030204" pitchFamily="18" charset="0"/>
                          </a:rPr>
                          <m:t>3</m:t>
                        </m:r>
                      </m:sub>
                      <m:sup>
                        <m:r>
                          <a:rPr lang="en-US" b="0">
                            <a:solidFill>
                              <a:schemeClr val="tx1"/>
                            </a:solidFill>
                            <a:latin typeface="Cambria Math" panose="02040503050406030204" pitchFamily="18" charset="0"/>
                          </a:rPr>
                          <m:t>−</m:t>
                        </m:r>
                      </m:sup>
                    </m:sSubSup>
                  </m:oMath>
                </a14:m>
                <a:r>
                  <a:rPr lang="en-US" b="0" dirty="0">
                    <a:solidFill>
                      <a:schemeClr val="tx1"/>
                    </a:solidFill>
                  </a:rPr>
                  <a:t> ?</a:t>
                </a:r>
              </a:p>
              <a:p>
                <a:pPr>
                  <a:spcBef>
                    <a:spcPts val="0"/>
                  </a:spcBef>
                  <a:spcAft>
                    <a:spcPts val="2000"/>
                  </a:spcAft>
                </a:pPr>
                <a:r>
                  <a:rPr lang="en-US" dirty="0">
                    <a:solidFill>
                      <a:srgbClr val="43618E"/>
                    </a:solidFill>
                  </a:rPr>
                  <a:t>Solution</a:t>
                </a:r>
              </a:p>
              <a:p>
                <a:pPr marL="3082925" defTabSz="1031875">
                  <a:spcBef>
                    <a:spcPts val="0"/>
                  </a:spcBef>
                  <a:spcAft>
                    <a:spcPts val="2000"/>
                  </a:spcAft>
                  <a:tabLst>
                    <a:tab pos="4572000" algn="l"/>
                  </a:tabLst>
                </a:pPr>
                <a:r>
                  <a:rPr lang="en-US" b="0" dirty="0">
                    <a:solidFill>
                      <a:schemeClr val="tx1"/>
                    </a:solidFill>
                  </a:rPr>
                  <a:t>(a)</a:t>
                </a:r>
                <a14:m>
                  <m:oMath xmlns:m="http://schemas.openxmlformats.org/officeDocument/2006/math">
                    <m:r>
                      <a:rPr lang="en-US" b="0" i="0" smtClean="0">
                        <a:solidFill>
                          <a:schemeClr val="tx1"/>
                        </a:solidFill>
                        <a:latin typeface="Cambria Math" panose="02040503050406030204" pitchFamily="18" charset="0"/>
                      </a:rPr>
                      <m:t> </m:t>
                    </m:r>
                    <m:sSubSup>
                      <m:sSubSupPr>
                        <m:ctrlPr>
                          <a:rPr lang="en-US" b="0"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NO</m:t>
                        </m:r>
                      </m:e>
                      <m:sub>
                        <m:r>
                          <a:rPr lang="en-US" b="0" i="0" smtClean="0">
                            <a:solidFill>
                              <a:schemeClr val="tx1"/>
                            </a:solidFill>
                            <a:latin typeface="Cambria Math" panose="02040503050406030204" pitchFamily="18" charset="0"/>
                          </a:rPr>
                          <m:t>3</m:t>
                        </m:r>
                      </m:sub>
                      <m:sup>
                        <m:r>
                          <a:rPr lang="en-US" b="0" i="0" smtClean="0">
                            <a:solidFill>
                              <a:schemeClr val="tx1"/>
                            </a:solidFill>
                            <a:latin typeface="Cambria Math" panose="02040503050406030204" pitchFamily="18" charset="0"/>
                            <a:ea typeface="Cambria Math" panose="02040503050406030204" pitchFamily="18" charset="0"/>
                          </a:rPr>
                          <m:t>−</m:t>
                        </m:r>
                      </m:sup>
                    </m:sSubSup>
                  </m:oMath>
                </a14:m>
                <a:r>
                  <a:rPr lang="en-US" b="0" dirty="0">
                    <a:solidFill>
                      <a:schemeClr val="tx1"/>
                    </a:solidFill>
                  </a:rPr>
                  <a:t>	(c) </a:t>
                </a:r>
                <a14:m>
                  <m:oMath xmlns:m="http://schemas.openxmlformats.org/officeDocument/2006/math">
                    <m:sSubSup>
                      <m:sSubSupPr>
                        <m:ctrlPr>
                          <a:rPr lang="en-US" b="0" i="1">
                            <a:solidFill>
                              <a:schemeClr val="tx1"/>
                            </a:solidFill>
                            <a:latin typeface="Cambria Math" panose="02040503050406030204" pitchFamily="18" charset="0"/>
                          </a:rPr>
                        </m:ctrlPr>
                      </m:sSubSupPr>
                      <m:e>
                        <m:r>
                          <m:rPr>
                            <m:sty m:val="p"/>
                          </m:rPr>
                          <a:rPr lang="en-US" b="0" i="0">
                            <a:solidFill>
                              <a:schemeClr val="tx1"/>
                            </a:solidFill>
                            <a:latin typeface="Cambria Math" panose="02040503050406030204" pitchFamily="18" charset="0"/>
                          </a:rPr>
                          <m:t>SO</m:t>
                        </m:r>
                      </m:e>
                      <m:sub>
                        <m:r>
                          <a:rPr lang="en-US" b="0" i="0">
                            <a:solidFill>
                              <a:schemeClr val="tx1"/>
                            </a:solidFill>
                            <a:latin typeface="Cambria Math" panose="02040503050406030204" pitchFamily="18" charset="0"/>
                          </a:rPr>
                          <m:t>4</m:t>
                        </m:r>
                      </m:sub>
                      <m:sup>
                        <m:r>
                          <a:rPr lang="en-US" b="0" i="0">
                            <a:solidFill>
                              <a:schemeClr val="tx1"/>
                            </a:solidFill>
                            <a:latin typeface="Cambria Math" panose="02040503050406030204" pitchFamily="18" charset="0"/>
                          </a:rPr>
                          <m:t>2</m:t>
                        </m:r>
                        <m:r>
                          <a:rPr lang="en-US" b="0" i="0">
                            <a:solidFill>
                              <a:schemeClr val="tx1"/>
                            </a:solidFill>
                            <a:latin typeface="Cambria Math" panose="02040503050406030204" pitchFamily="18" charset="0"/>
                            <a:ea typeface="Cambria Math" panose="02040503050406030204" pitchFamily="18" charset="0"/>
                          </a:rPr>
                          <m:t>−</m:t>
                        </m:r>
                      </m:sup>
                    </m:sSubSup>
                  </m:oMath>
                </a14:m>
                <a:endParaRPr lang="en-US" b="0" dirty="0"/>
              </a:p>
              <a:p>
                <a:pPr marL="3082925">
                  <a:spcBef>
                    <a:spcPts val="0"/>
                  </a:spcBef>
                  <a:tabLst>
                    <a:tab pos="166688" algn="l"/>
                  </a:tabLst>
                </a:pPr>
                <a:r>
                  <a:rPr lang="en-US" b="0" dirty="0">
                    <a:solidFill>
                      <a:schemeClr val="tx1"/>
                    </a:solidFill>
                  </a:rPr>
                  <a:t>(b) </a:t>
                </a:r>
                <a14:m>
                  <m:oMath xmlns:m="http://schemas.openxmlformats.org/officeDocument/2006/math">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oMath>
                </a14:m>
                <a:r>
                  <a:rPr lang="en-US" b="0" dirty="0">
                    <a:solidFill>
                      <a:schemeClr val="tx1"/>
                    </a:solidFill>
                  </a:rPr>
                  <a:t>	(d) </a:t>
                </a:r>
                <a14:m>
                  <m:oMath xmlns:m="http://schemas.openxmlformats.org/officeDocument/2006/math">
                    <m:sSub>
                      <m:sSubPr>
                        <m:ctrlPr>
                          <a:rPr lang="en-US" b="0" i="1">
                            <a:solidFill>
                              <a:schemeClr val="tx1"/>
                            </a:solidFill>
                            <a:latin typeface="Cambria Math" panose="02040503050406030204" pitchFamily="18" charset="0"/>
                          </a:rPr>
                        </m:ctrlPr>
                      </m:sSubPr>
                      <m:e>
                        <m:r>
                          <m:rPr>
                            <m:sty m:val="p"/>
                          </m:rPr>
                          <a:rPr lang="en-US" b="0">
                            <a:solidFill>
                              <a:schemeClr val="tx1"/>
                            </a:solidFill>
                            <a:latin typeface="Cambria Math" panose="02040503050406030204" pitchFamily="18" charset="0"/>
                          </a:rPr>
                          <m:t>H</m:t>
                        </m:r>
                      </m:e>
                      <m:sub>
                        <m:r>
                          <a:rPr lang="en-US" b="0">
                            <a:solidFill>
                              <a:schemeClr val="tx1"/>
                            </a:solidFill>
                            <a:latin typeface="Cambria Math" panose="02040503050406030204" pitchFamily="18" charset="0"/>
                          </a:rPr>
                          <m:t>2</m:t>
                        </m:r>
                      </m:sub>
                    </m:sSub>
                    <m:sSub>
                      <m:sSubPr>
                        <m:ctrlPr>
                          <a:rPr lang="en-US" b="0" i="1">
                            <a:solidFill>
                              <a:schemeClr val="tx1"/>
                            </a:solidFill>
                            <a:latin typeface="Cambria Math" panose="02040503050406030204" pitchFamily="18" charset="0"/>
                          </a:rPr>
                        </m:ctrlPr>
                      </m:sSubPr>
                      <m:e>
                        <m:r>
                          <m:rPr>
                            <m:sty m:val="p"/>
                          </m:rPr>
                          <a:rPr lang="en-US" b="0">
                            <a:solidFill>
                              <a:schemeClr val="tx1"/>
                            </a:solidFill>
                            <a:latin typeface="Cambria Math" panose="02040503050406030204" pitchFamily="18" charset="0"/>
                          </a:rPr>
                          <m:t>CO</m:t>
                        </m:r>
                      </m:e>
                      <m:sub>
                        <m:r>
                          <a:rPr lang="en-US" b="0">
                            <a:solidFill>
                              <a:schemeClr val="tx1"/>
                            </a:solidFill>
                            <a:latin typeface="Cambria Math" panose="02040503050406030204" pitchFamily="18" charset="0"/>
                          </a:rPr>
                          <m:t>3</m:t>
                        </m:r>
                      </m:sub>
                    </m:sSub>
                  </m:oMath>
                </a14:m>
                <a:endParaRPr lang="en-US" b="0" dirty="0">
                  <a:solidFill>
                    <a:schemeClr val="tx1"/>
                  </a:solidFill>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5486400"/>
              </a:xfrm>
              <a:blipFill>
                <a:blip r:embed="rId2"/>
                <a:stretch>
                  <a:fillRect l="-1333" t="-1000"/>
                </a:stretch>
              </a:blipFill>
            </p:spPr>
            <p:txBody>
              <a:bodyPr/>
              <a:lstStyle/>
              <a:p>
                <a:r>
                  <a:rPr lang="en-US">
                    <a:noFill/>
                  </a:rPr>
                  <a:t> </a:t>
                </a:r>
              </a:p>
            </p:txBody>
          </p:sp>
        </mc:Fallback>
      </mc:AlternateContent>
    </p:spTree>
    <p:extLst>
      <p:ext uri="{BB962C8B-B14F-4D97-AF65-F5344CB8AC3E}">
        <p14:creationId xmlns:p14="http://schemas.microsoft.com/office/powerpoint/2010/main" val="30745729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457200"/>
          </a:xfrm>
        </p:spPr>
        <p:txBody>
          <a:bodyPr anchor="ctr"/>
          <a:lstStyle/>
          <a:p>
            <a:pPr>
              <a:tabLst>
                <a:tab pos="1138238" algn="l"/>
                <a:tab pos="1379538" algn="l"/>
              </a:tabLst>
            </a:pPr>
            <a:r>
              <a:rPr lang="en-US" dirty="0">
                <a:solidFill>
                  <a:schemeClr val="bg1"/>
                </a:solidFill>
              </a:rPr>
              <a:t>16.9	</a:t>
            </a:r>
            <a:r>
              <a:rPr lang="en-US" dirty="0"/>
              <a:t>Molecular Structure and Acid Strength (6)</a:t>
            </a:r>
          </a:p>
        </p:txBody>
      </p:sp>
      <p:sp>
        <p:nvSpPr>
          <p:cNvPr id="17" name="Content Placeholder 16"/>
          <p:cNvSpPr>
            <a:spLocks noGrp="1"/>
          </p:cNvSpPr>
          <p:nvPr>
            <p:ph sz="quarter" idx="23"/>
          </p:nvPr>
        </p:nvSpPr>
        <p:spPr>
          <a:xfrm>
            <a:off x="0" y="1066800"/>
            <a:ext cx="9144000" cy="466725"/>
          </a:xfrm>
        </p:spPr>
        <p:txBody>
          <a:bodyPr/>
          <a:lstStyle/>
          <a:p>
            <a:r>
              <a:rPr lang="en-US" dirty="0">
                <a:latin typeface="Calibri"/>
              </a:rPr>
              <a:t>Oxoacids</a:t>
            </a:r>
          </a:p>
        </p:txBody>
      </p:sp>
      <p:pic>
        <p:nvPicPr>
          <p:cNvPr id="16" name="Picture 2" descr="H-C-L-O-3 and H-B-R-O-3 are two examples of oxoaci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1533525"/>
            <a:ext cx="601027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12940" y="3528172"/>
                <a:ext cx="9131060" cy="2948828"/>
              </a:xfrm>
            </p:spPr>
            <p:txBody>
              <a:bodyPr/>
              <a:lstStyle/>
              <a:p>
                <a:pPr>
                  <a:spcBef>
                    <a:spcPts val="0"/>
                  </a:spcBef>
                  <a:spcAft>
                    <a:spcPts val="3000"/>
                  </a:spcAft>
                </a:pPr>
                <a:r>
                  <a:rPr lang="en-US" dirty="0"/>
                  <a:t>Within this group, acid strength increases with increasing electronegativity of the central atom. </a:t>
                </a:r>
                <a:endParaRPr lang="en-US" dirty="0">
                  <a:solidFill>
                    <a:prstClr val="black"/>
                  </a:solidFill>
                </a:endParaRPr>
              </a:p>
              <a:p>
                <a:pPr>
                  <a:spcBef>
                    <a:spcPts val="0"/>
                  </a:spcBef>
                </a:pPr>
                <a:r>
                  <a:rPr lang="en-US" dirty="0"/>
                  <a:t>Cl is more electronegative than Br; the O—H bond is more polar in chloric acid than in bromic acid .</a:t>
                </a:r>
                <a:endParaRPr lang="en-US" dirty="0">
                  <a:solidFill>
                    <a:prstClr val="black"/>
                  </a:solidFill>
                </a:endParaRPr>
              </a:p>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HCl</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Sub>
                      <m:r>
                        <a:rPr lang="en-US" b="0" i="1" smtClean="0">
                          <a:latin typeface="Cambria Math" panose="02040503050406030204" pitchFamily="18" charset="0"/>
                          <a:ea typeface="Cambria Math" panose="02040503050406030204" pitchFamily="18" charset="0"/>
                        </a:rPr>
                        <m:t>&gt;</m:t>
                      </m:r>
                      <m:r>
                        <m:rPr>
                          <m:sty m:val="p"/>
                        </m:rPr>
                        <a:rPr lang="en-US" b="0" i="0" smtClean="0">
                          <a:latin typeface="Cambria Math" panose="02040503050406030204" pitchFamily="18" charset="0"/>
                          <a:ea typeface="Cambria Math" panose="02040503050406030204" pitchFamily="18" charset="0"/>
                        </a:rPr>
                        <m:t>HBr</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3</m:t>
                          </m:r>
                        </m:sub>
                      </m:sSub>
                    </m:oMath>
                  </m:oMathPara>
                </a14:m>
                <a:endParaRPr lang="en-US" dirty="0"/>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12940" y="3528172"/>
                <a:ext cx="9131060" cy="2948828"/>
              </a:xfrm>
              <a:blipFill>
                <a:blip r:embed="rId3"/>
                <a:stretch>
                  <a:fillRect l="-1335" t="-2066"/>
                </a:stretch>
              </a:blipFill>
            </p:spPr>
            <p:txBody>
              <a:bodyPr/>
              <a:lstStyle/>
              <a:p>
                <a:r>
                  <a:rPr lang="en-US">
                    <a:noFill/>
                  </a:rPr>
                  <a:t> </a:t>
                </a:r>
              </a:p>
            </p:txBody>
          </p:sp>
        </mc:Fallback>
      </mc:AlternateContent>
    </p:spTree>
    <p:extLst>
      <p:ext uri="{BB962C8B-B14F-4D97-AF65-F5344CB8AC3E}">
        <p14:creationId xmlns:p14="http://schemas.microsoft.com/office/powerpoint/2010/main" val="405618231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0"/>
            <a:ext cx="8839200" cy="457200"/>
          </a:xfrm>
        </p:spPr>
        <p:txBody>
          <a:bodyPr anchor="ctr"/>
          <a:lstStyle/>
          <a:p>
            <a:pPr>
              <a:tabLst>
                <a:tab pos="1138238" algn="l"/>
                <a:tab pos="1379538" algn="l"/>
              </a:tabLst>
            </a:pPr>
            <a:r>
              <a:rPr lang="en-US" dirty="0">
                <a:solidFill>
                  <a:schemeClr val="bg1"/>
                </a:solidFill>
              </a:rPr>
              <a:t>16.9	</a:t>
            </a:r>
            <a:r>
              <a:rPr lang="en-US" dirty="0"/>
              <a:t>Molecular Structure and Acid Strength (7)</a:t>
            </a:r>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Oxoacids</a:t>
            </a:r>
          </a:p>
        </p:txBody>
      </p:sp>
      <p:sp>
        <p:nvSpPr>
          <p:cNvPr id="19" name="Content Placeholder 18"/>
          <p:cNvSpPr>
            <a:spLocks noGrp="1"/>
          </p:cNvSpPr>
          <p:nvPr>
            <p:ph sz="quarter" idx="24"/>
          </p:nvPr>
        </p:nvSpPr>
        <p:spPr>
          <a:xfrm>
            <a:off x="-1" y="1524000"/>
            <a:ext cx="9144001" cy="2123658"/>
          </a:xfrm>
          <a:prstGeom prst="rect">
            <a:avLst/>
          </a:prstGeom>
        </p:spPr>
        <p:txBody>
          <a:bodyPr wrap="square">
            <a:spAutoFit/>
          </a:bodyPr>
          <a:lstStyle/>
          <a:p>
            <a:pPr marL="628650" indent="-628650">
              <a:spcBef>
                <a:spcPts val="1200"/>
              </a:spcBef>
              <a:buAutoNum type="arabicPeriod" startAt="2"/>
            </a:pPr>
            <a:r>
              <a:rPr lang="en-US" sz="2800" i="1" dirty="0"/>
              <a:t>Oxoacids having the same central atom but different numbers of oxygen atoms. </a:t>
            </a:r>
          </a:p>
          <a:p>
            <a:pPr defTabSz="581025">
              <a:spcBef>
                <a:spcPts val="1800"/>
              </a:spcBef>
            </a:pPr>
            <a:r>
              <a:rPr lang="en-US" i="1" dirty="0"/>
              <a:t>	</a:t>
            </a:r>
            <a:r>
              <a:rPr lang="en-US" sz="2800" dirty="0"/>
              <a:t>Within this group, acid strength increases with increasing 	oxidation number of the central atom.</a:t>
            </a:r>
          </a:p>
        </p:txBody>
      </p:sp>
      <p:pic>
        <p:nvPicPr>
          <p:cNvPr id="52226" name="Picture 2" descr="Four oxoacids are show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7682" y="3505200"/>
            <a:ext cx="5368636" cy="2892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523217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0"/>
            <a:ext cx="8839200" cy="457200"/>
          </a:xfrm>
        </p:spPr>
        <p:txBody>
          <a:bodyPr/>
          <a:lstStyle/>
          <a:p>
            <a:pPr>
              <a:tabLst>
                <a:tab pos="1138238" algn="l"/>
                <a:tab pos="1371600" algn="l"/>
              </a:tabLst>
            </a:pPr>
            <a:r>
              <a:rPr lang="en-US" dirty="0">
                <a:solidFill>
                  <a:schemeClr val="bg1"/>
                </a:solidFill>
              </a:rPr>
              <a:t>16.9	</a:t>
            </a:r>
            <a:r>
              <a:rPr lang="en-US" dirty="0"/>
              <a:t>Molecular Structure and Acid Strength (8)</a:t>
            </a:r>
          </a:p>
        </p:txBody>
      </p:sp>
      <p:sp>
        <p:nvSpPr>
          <p:cNvPr id="16" name="Content Placeholder 15"/>
          <p:cNvSpPr>
            <a:spLocks noGrp="1"/>
          </p:cNvSpPr>
          <p:nvPr>
            <p:ph sz="quarter" idx="23"/>
          </p:nvPr>
        </p:nvSpPr>
        <p:spPr>
          <a:xfrm>
            <a:off x="0" y="1066800"/>
            <a:ext cx="9144000" cy="451755"/>
          </a:xfrm>
        </p:spPr>
        <p:txBody>
          <a:bodyPr/>
          <a:lstStyle/>
          <a:p>
            <a:r>
              <a:rPr lang="en-US" dirty="0">
                <a:latin typeface="Calibri"/>
              </a:rPr>
              <a:t>Oxoacids</a:t>
            </a:r>
          </a:p>
        </p:txBody>
      </p:sp>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0" y="1524000"/>
                <a:ext cx="9144000" cy="4953000"/>
              </a:xfrm>
            </p:spPr>
            <p:txBody>
              <a:bodyPr/>
              <a:lstStyle/>
              <a:p>
                <a:pPr>
                  <a:spcAft>
                    <a:spcPts val="25000"/>
                  </a:spcAft>
                </a:pPr>
                <a:r>
                  <a:rPr lang="en-US" dirty="0">
                    <a:solidFill>
                      <a:prstClr val="black"/>
                    </a:solidFill>
                  </a:rPr>
                  <a:t>The ability of chlorine to draw electrons away from the OH group (thus making the O—H bond more polar) increases with the number of electronegative O atoms attached to Cl. </a:t>
                </a:r>
              </a:p>
              <a:p>
                <a:pPr/>
                <a14:m>
                  <m:oMathPara xmlns:m="http://schemas.openxmlformats.org/officeDocument/2006/math">
                    <m:oMathParaPr>
                      <m:jc m:val="centerGroup"/>
                    </m:oMathParaPr>
                    <m:oMath xmlns:m="http://schemas.openxmlformats.org/officeDocument/2006/math">
                      <m:r>
                        <m:rPr>
                          <m:sty m:val="p"/>
                        </m:rPr>
                        <a:rPr lang="en-US" b="0" i="0" smtClean="0">
                          <a:solidFill>
                            <a:prstClr val="black"/>
                          </a:solidFill>
                          <a:latin typeface="Cambria Math" panose="02040503050406030204" pitchFamily="18" charset="0"/>
                        </a:rPr>
                        <m:t>HCl</m:t>
                      </m:r>
                      <m:sSub>
                        <m:sSubPr>
                          <m:ctrlPr>
                            <a:rPr lang="en-US" b="0" i="1" smtClean="0">
                              <a:solidFill>
                                <a:prstClr val="black"/>
                              </a:solidFill>
                              <a:latin typeface="Cambria Math" panose="02040503050406030204" pitchFamily="18" charset="0"/>
                            </a:rPr>
                          </m:ctrlPr>
                        </m:sSubPr>
                        <m:e>
                          <m:r>
                            <m:rPr>
                              <m:sty m:val="p"/>
                            </m:rPr>
                            <a:rPr lang="en-US" b="0" i="0" smtClean="0">
                              <a:solidFill>
                                <a:prstClr val="black"/>
                              </a:solidFill>
                              <a:latin typeface="Cambria Math" panose="02040503050406030204" pitchFamily="18" charset="0"/>
                            </a:rPr>
                            <m:t>O</m:t>
                          </m:r>
                        </m:e>
                        <m:sub>
                          <m:r>
                            <a:rPr lang="en-US" b="0" i="0" smtClean="0">
                              <a:solidFill>
                                <a:prstClr val="black"/>
                              </a:solidFill>
                              <a:latin typeface="Cambria Math" panose="02040503050406030204" pitchFamily="18" charset="0"/>
                            </a:rPr>
                            <m:t>4</m:t>
                          </m:r>
                        </m:sub>
                      </m:sSub>
                      <m:r>
                        <a:rPr lang="en-US" b="0" i="1" smtClean="0">
                          <a:solidFill>
                            <a:prstClr val="black"/>
                          </a:solidFill>
                          <a:latin typeface="Cambria Math" panose="02040503050406030204" pitchFamily="18" charset="0"/>
                          <a:ea typeface="Cambria Math" panose="02040503050406030204" pitchFamily="18" charset="0"/>
                        </a:rPr>
                        <m:t>&gt;</m:t>
                      </m:r>
                      <m:r>
                        <m:rPr>
                          <m:sty m:val="p"/>
                        </m:rPr>
                        <a:rPr lang="en-US" b="0" i="0" smtClean="0">
                          <a:solidFill>
                            <a:prstClr val="black"/>
                          </a:solidFill>
                          <a:latin typeface="Cambria Math" panose="02040503050406030204" pitchFamily="18" charset="0"/>
                          <a:ea typeface="Cambria Math" panose="02040503050406030204" pitchFamily="18" charset="0"/>
                        </a:rPr>
                        <m:t>HCl</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O</m:t>
                          </m:r>
                        </m:e>
                        <m:sub>
                          <m:r>
                            <a:rPr lang="en-US" b="0" i="0" smtClean="0">
                              <a:solidFill>
                                <a:prstClr val="black"/>
                              </a:solidFill>
                              <a:latin typeface="Cambria Math" panose="02040503050406030204" pitchFamily="18" charset="0"/>
                              <a:ea typeface="Cambria Math" panose="02040503050406030204" pitchFamily="18" charset="0"/>
                            </a:rPr>
                            <m:t>3</m:t>
                          </m:r>
                        </m:sub>
                      </m:sSub>
                      <m:r>
                        <a:rPr lang="en-US" b="0" i="1" smtClean="0">
                          <a:solidFill>
                            <a:prstClr val="black"/>
                          </a:solidFill>
                          <a:latin typeface="Cambria Math" panose="02040503050406030204" pitchFamily="18" charset="0"/>
                          <a:ea typeface="Cambria Math" panose="02040503050406030204" pitchFamily="18" charset="0"/>
                        </a:rPr>
                        <m:t>&gt;</m:t>
                      </m:r>
                      <m:r>
                        <m:rPr>
                          <m:sty m:val="p"/>
                        </m:rPr>
                        <a:rPr lang="en-US" b="0" i="0" smtClean="0">
                          <a:solidFill>
                            <a:prstClr val="black"/>
                          </a:solidFill>
                          <a:latin typeface="Cambria Math" panose="02040503050406030204" pitchFamily="18" charset="0"/>
                          <a:ea typeface="Cambria Math" panose="02040503050406030204" pitchFamily="18" charset="0"/>
                        </a:rPr>
                        <m:t>HCl</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O</m:t>
                          </m:r>
                        </m:e>
                        <m:sub>
                          <m:r>
                            <a:rPr lang="en-US" b="0" i="0" smtClean="0">
                              <a:solidFill>
                                <a:prstClr val="black"/>
                              </a:solidFill>
                              <a:latin typeface="Cambria Math" panose="02040503050406030204" pitchFamily="18" charset="0"/>
                              <a:ea typeface="Cambria Math" panose="02040503050406030204" pitchFamily="18" charset="0"/>
                            </a:rPr>
                            <m:t>2</m:t>
                          </m:r>
                        </m:sub>
                      </m:sSub>
                      <m:r>
                        <a:rPr lang="en-US" b="0" i="1" smtClean="0">
                          <a:solidFill>
                            <a:prstClr val="black"/>
                          </a:solidFill>
                          <a:latin typeface="Cambria Math" panose="02040503050406030204" pitchFamily="18" charset="0"/>
                          <a:ea typeface="Cambria Math" panose="02040503050406030204" pitchFamily="18" charset="0"/>
                        </a:rPr>
                        <m:t>&gt;</m:t>
                      </m:r>
                      <m:r>
                        <m:rPr>
                          <m:sty m:val="p"/>
                        </m:rPr>
                        <a:rPr lang="en-US" b="0" i="0" smtClean="0">
                          <a:solidFill>
                            <a:prstClr val="black"/>
                          </a:solidFill>
                          <a:latin typeface="Cambria Math" panose="02040503050406030204" pitchFamily="18" charset="0"/>
                          <a:ea typeface="Cambria Math" panose="02040503050406030204" pitchFamily="18" charset="0"/>
                        </a:rPr>
                        <m:t>HClO</m:t>
                      </m:r>
                    </m:oMath>
                  </m:oMathPara>
                </a14:m>
                <a:endParaRPr lang="en-US" dirty="0">
                  <a:solidFill>
                    <a:prstClr val="black"/>
                  </a:solidFill>
                </a:endParaRPr>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0" y="1524000"/>
                <a:ext cx="9144000" cy="4953000"/>
              </a:xfrm>
              <a:blipFill>
                <a:blip r:embed="rId2"/>
                <a:stretch>
                  <a:fillRect l="-1333" t="-1107"/>
                </a:stretch>
              </a:blipFill>
            </p:spPr>
            <p:txBody>
              <a:bodyPr/>
              <a:lstStyle/>
              <a:p>
                <a:r>
                  <a:rPr lang="en-US">
                    <a:noFill/>
                  </a:rPr>
                  <a:t> </a:t>
                </a:r>
              </a:p>
            </p:txBody>
          </p:sp>
        </mc:Fallback>
      </mc:AlternateContent>
      <p:pic>
        <p:nvPicPr>
          <p:cNvPr id="52226" name="Picture 2" descr="Four oxoacids are shown.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2971800"/>
            <a:ext cx="5368636" cy="2892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226625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 y="228600"/>
            <a:ext cx="6096000" cy="457200"/>
          </a:xfrm>
        </p:spPr>
        <p:txBody>
          <a:bodyPr/>
          <a:lstStyle/>
          <a:p>
            <a:pPr marL="3314700" indent="-3314700" algn="ctr"/>
            <a:r>
              <a:rPr lang="en-US" kern="0" dirty="0"/>
              <a:t> SAMPLE PROBLEM	</a:t>
            </a:r>
            <a:r>
              <a:rPr lang="en-US" kern="0" dirty="0">
                <a:solidFill>
                  <a:schemeClr val="bg1"/>
                </a:solidFill>
              </a:rPr>
              <a:t>16.19	</a:t>
            </a:r>
            <a:r>
              <a:rPr lang="en-US" dirty="0"/>
              <a:t> </a:t>
            </a:r>
            <a:r>
              <a:rPr lang="en-US" dirty="0">
                <a:solidFill>
                  <a:schemeClr val="bg1"/>
                </a:solidFill>
              </a:rPr>
              <a:t>Strategy</a:t>
            </a:r>
          </a:p>
        </p:txBody>
      </p:sp>
      <mc:AlternateContent xmlns:mc="http://schemas.openxmlformats.org/markup-compatibility/2006" xmlns:a14="http://schemas.microsoft.com/office/drawing/2010/main">
        <mc:Choice Requires="a14">
          <p:sp>
            <p:nvSpPr>
              <p:cNvPr id="19" name="Content Placeholder 18"/>
              <p:cNvSpPr>
                <a:spLocks noGrp="1"/>
              </p:cNvSpPr>
              <p:nvPr>
                <p:ph sz="quarter" idx="24"/>
              </p:nvPr>
            </p:nvSpPr>
            <p:spPr>
              <a:xfrm>
                <a:off x="0" y="914400"/>
                <a:ext cx="9144000" cy="5448300"/>
              </a:xfrm>
            </p:spPr>
            <p:txBody>
              <a:bodyPr/>
              <a:lstStyle/>
              <a:p>
                <a:pPr>
                  <a:spcBef>
                    <a:spcPts val="0"/>
                  </a:spcBef>
                </a:pPr>
                <a:r>
                  <a:rPr lang="en-US" b="0" dirty="0">
                    <a:solidFill>
                      <a:schemeClr val="tx1"/>
                    </a:solidFill>
                  </a:rPr>
                  <a:t>Predict the relative strengths of the oxoacids in each of the following groups: </a:t>
                </a:r>
              </a:p>
              <a:p>
                <a:pPr marL="514350" indent="-514350">
                  <a:spcBef>
                    <a:spcPts val="0"/>
                  </a:spcBef>
                  <a:buAutoNum type="alphaLcParenBoth"/>
                </a:pPr>
                <a14:m>
                  <m:oMath xmlns:m="http://schemas.openxmlformats.org/officeDocument/2006/math">
                    <m:r>
                      <m:rPr>
                        <m:sty m:val="p"/>
                      </m:rPr>
                      <a:rPr lang="en-US" b="0" i="0" smtClean="0">
                        <a:solidFill>
                          <a:schemeClr val="tx1"/>
                        </a:solidFill>
                        <a:latin typeface="Cambria Math" panose="02040503050406030204" pitchFamily="18" charset="0"/>
                      </a:rPr>
                      <m:t>HClO</m:t>
                    </m:r>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HBrO</m:t>
                    </m:r>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and</m:t>
                    </m:r>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HIO</m:t>
                    </m:r>
                    <m:r>
                      <a:rPr lang="en-US" b="0" i="0" smtClean="0">
                        <a:solidFill>
                          <a:schemeClr val="tx1"/>
                        </a:solidFill>
                        <a:latin typeface="Cambria Math" panose="02040503050406030204" pitchFamily="18" charset="0"/>
                      </a:rPr>
                      <m:t>;</m:t>
                    </m:r>
                  </m:oMath>
                </a14:m>
                <a:endParaRPr lang="en-US" b="0" dirty="0">
                  <a:solidFill>
                    <a:schemeClr val="tx1"/>
                  </a:solidFill>
                </a:endParaRPr>
              </a:p>
              <a:p>
                <a:pPr marL="514350" indent="-514350">
                  <a:spcBef>
                    <a:spcPts val="0"/>
                  </a:spcBef>
                  <a:spcAft>
                    <a:spcPts val="3000"/>
                  </a:spcAft>
                  <a:buAutoNum type="alphaLcParenBoth"/>
                </a:pPr>
                <a14:m>
                  <m:oMath xmlns:m="http://schemas.openxmlformats.org/officeDocument/2006/math">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HNO</m:t>
                        </m:r>
                      </m:e>
                      <m:sub>
                        <m:r>
                          <a:rPr lang="en-US" b="0" i="0" smtClean="0">
                            <a:solidFill>
                              <a:schemeClr val="tx1"/>
                            </a:solidFill>
                            <a:latin typeface="Cambria Math" panose="02040503050406030204" pitchFamily="18" charset="0"/>
                          </a:rPr>
                          <m:t>3</m:t>
                        </m:r>
                      </m:sub>
                    </m:sSub>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and</m:t>
                    </m:r>
                    <m:r>
                      <a:rPr lang="en-US" b="0" i="0" smtClean="0">
                        <a:solidFill>
                          <a:schemeClr val="tx1"/>
                        </a:solidFill>
                        <a:latin typeface="Cambria Math" panose="02040503050406030204" pitchFamily="18" charset="0"/>
                      </a:rPr>
                      <m:t> </m:t>
                    </m:r>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HNO</m:t>
                        </m:r>
                      </m:e>
                      <m:sub>
                        <m:r>
                          <a:rPr lang="en-US" b="0" i="0" smtClean="0">
                            <a:solidFill>
                              <a:schemeClr val="tx1"/>
                            </a:solidFill>
                            <a:latin typeface="Cambria Math" panose="02040503050406030204" pitchFamily="18" charset="0"/>
                          </a:rPr>
                          <m:t>2</m:t>
                        </m:r>
                      </m:sub>
                    </m:sSub>
                  </m:oMath>
                </a14:m>
                <a:r>
                  <a:rPr lang="en-US" b="0" dirty="0">
                    <a:solidFill>
                      <a:schemeClr val="tx1"/>
                    </a:solidFill>
                  </a:rPr>
                  <a:t>.</a:t>
                </a:r>
              </a:p>
              <a:p>
                <a:pPr>
                  <a:spcBef>
                    <a:spcPts val="0"/>
                  </a:spcBef>
                </a:pPr>
                <a:r>
                  <a:rPr lang="en-US" dirty="0">
                    <a:solidFill>
                      <a:srgbClr val="43618E"/>
                    </a:solidFill>
                  </a:rPr>
                  <a:t>Strategy</a:t>
                </a:r>
              </a:p>
              <a:p>
                <a:pPr>
                  <a:spcBef>
                    <a:spcPts val="0"/>
                  </a:spcBef>
                  <a:spcAft>
                    <a:spcPts val="3600"/>
                  </a:spcAft>
                </a:pPr>
                <a:r>
                  <a:rPr lang="en-US" b="0" dirty="0">
                    <a:solidFill>
                      <a:schemeClr val="tx1"/>
                    </a:solidFill>
                  </a:rPr>
                  <a:t>In each group, compare the electronegativities or oxidation numbers of the central atoms to determine which O H bonds are the most polar. </a:t>
                </a:r>
              </a:p>
              <a:p>
                <a:pPr>
                  <a:spcBef>
                    <a:spcPts val="0"/>
                  </a:spcBef>
                </a:pPr>
                <a:r>
                  <a:rPr lang="en-US" b="0" dirty="0">
                    <a:solidFill>
                      <a:schemeClr val="tx1"/>
                    </a:solidFill>
                  </a:rPr>
                  <a:t>The more polar the O—H bond, the more readily it is broken and the stronger the acid.</a:t>
                </a:r>
              </a:p>
            </p:txBody>
          </p:sp>
        </mc:Choice>
        <mc:Fallback xmlns="">
          <p:sp>
            <p:nvSpPr>
              <p:cNvPr id="19" name="Content Placeholder 18"/>
              <p:cNvSpPr>
                <a:spLocks noGrp="1" noRot="1" noChangeAspect="1" noMove="1" noResize="1" noEditPoints="1" noAdjustHandles="1" noChangeArrowheads="1" noChangeShapeType="1" noTextEdit="1"/>
              </p:cNvSpPr>
              <p:nvPr>
                <p:ph sz="quarter" idx="24"/>
              </p:nvPr>
            </p:nvSpPr>
            <p:spPr>
              <a:xfrm>
                <a:off x="0" y="914400"/>
                <a:ext cx="9144000" cy="5448300"/>
              </a:xfrm>
              <a:blipFill>
                <a:blip r:embed="rId2"/>
                <a:stretch>
                  <a:fillRect l="-1333" t="-1007" r="-133"/>
                </a:stretch>
              </a:blipFill>
            </p:spPr>
            <p:txBody>
              <a:bodyPr/>
              <a:lstStyle/>
              <a:p>
                <a:r>
                  <a:rPr lang="en-US">
                    <a:noFill/>
                  </a:rPr>
                  <a:t> </a:t>
                </a:r>
              </a:p>
            </p:txBody>
          </p:sp>
        </mc:Fallback>
      </mc:AlternateContent>
    </p:spTree>
    <p:extLst>
      <p:ext uri="{BB962C8B-B14F-4D97-AF65-F5344CB8AC3E}">
        <p14:creationId xmlns:p14="http://schemas.microsoft.com/office/powerpoint/2010/main" val="82776251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5715000" cy="457200"/>
          </a:xfrm>
        </p:spPr>
        <p:txBody>
          <a:bodyPr/>
          <a:lstStyle/>
          <a:p>
            <a:pPr marL="3314700" indent="-3314700" algn="ctr"/>
            <a:r>
              <a:rPr lang="en-US" kern="0" dirty="0"/>
              <a:t> SAMPLE PROBLEM	</a:t>
            </a:r>
            <a:r>
              <a:rPr lang="en-US" kern="0" dirty="0">
                <a:solidFill>
                  <a:schemeClr val="bg1"/>
                </a:solidFill>
              </a:rPr>
              <a:t>16.19	</a:t>
            </a:r>
            <a:r>
              <a:rPr lang="en-US" dirty="0"/>
              <a:t> </a:t>
            </a:r>
            <a:r>
              <a:rPr lang="en-US" dirty="0">
                <a:solidFill>
                  <a:schemeClr val="bg1"/>
                </a:solidFill>
              </a:rPr>
              <a:t>Setup</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5486400"/>
              </a:xfrm>
            </p:spPr>
            <p:txBody>
              <a:bodyPr/>
              <a:lstStyle/>
              <a:p>
                <a:pPr marL="512064" indent="-512064">
                  <a:spcBef>
                    <a:spcPts val="0"/>
                  </a:spcBef>
                </a:pPr>
                <a:r>
                  <a:rPr lang="en-US" dirty="0">
                    <a:solidFill>
                      <a:srgbClr val="43618E"/>
                    </a:solidFill>
                  </a:rPr>
                  <a:t>Setup</a:t>
                </a:r>
              </a:p>
              <a:p>
                <a:pPr marL="512064" indent="-512064">
                  <a:spcBef>
                    <a:spcPts val="0"/>
                  </a:spcBef>
                  <a:spcAft>
                    <a:spcPts val="3000"/>
                  </a:spcAft>
                  <a:buAutoNum type="alphaLcParenBoth"/>
                </a:pPr>
                <a:r>
                  <a:rPr lang="en-US" b="0" dirty="0">
                    <a:solidFill>
                      <a:schemeClr val="tx1"/>
                    </a:solidFill>
                  </a:rPr>
                  <a:t>In a group with different central atoms, we must compare electronegativities. The electronegativities of the central atoms in this group decrease as follows: </a:t>
                </a:r>
                <a14:m>
                  <m:oMath xmlns:m="http://schemas.openxmlformats.org/officeDocument/2006/math">
                    <m:r>
                      <m:rPr>
                        <m:sty m:val="p"/>
                      </m:rPr>
                      <a:rPr lang="en-US" b="0" i="0" smtClean="0">
                        <a:solidFill>
                          <a:schemeClr val="tx1"/>
                        </a:solidFill>
                        <a:latin typeface="Cambria Math" panose="02040503050406030204" pitchFamily="18" charset="0"/>
                      </a:rPr>
                      <m:t>Cl</m:t>
                    </m:r>
                    <m:r>
                      <a:rPr lang="en-US" b="0" i="0" smtClean="0">
                        <a:solidFill>
                          <a:schemeClr val="tx1"/>
                        </a:solidFill>
                        <a:latin typeface="Cambria Math" panose="02040503050406030204" pitchFamily="18" charset="0"/>
                        <a:ea typeface="Cambria Math" panose="02040503050406030204" pitchFamily="18" charset="0"/>
                      </a:rPr>
                      <m:t>&gt;</m:t>
                    </m:r>
                    <m:r>
                      <m:rPr>
                        <m:sty m:val="p"/>
                      </m:rPr>
                      <a:rPr lang="en-US" b="0" i="0" smtClean="0">
                        <a:solidFill>
                          <a:schemeClr val="tx1"/>
                        </a:solidFill>
                        <a:latin typeface="Cambria Math" panose="02040503050406030204" pitchFamily="18" charset="0"/>
                        <a:ea typeface="Cambria Math" panose="02040503050406030204" pitchFamily="18" charset="0"/>
                      </a:rPr>
                      <m:t>Br</m:t>
                    </m:r>
                    <m:r>
                      <a:rPr lang="en-US" b="0" i="0" smtClean="0">
                        <a:solidFill>
                          <a:schemeClr val="tx1"/>
                        </a:solidFill>
                        <a:latin typeface="Cambria Math" panose="02040503050406030204" pitchFamily="18" charset="0"/>
                        <a:ea typeface="Cambria Math" panose="02040503050406030204" pitchFamily="18" charset="0"/>
                      </a:rPr>
                      <m:t>&gt;</m:t>
                    </m:r>
                    <m:r>
                      <m:rPr>
                        <m:sty m:val="p"/>
                      </m:rPr>
                      <a:rPr lang="en-US" b="0" i="0" smtClean="0">
                        <a:solidFill>
                          <a:schemeClr val="tx1"/>
                        </a:solidFill>
                        <a:latin typeface="Cambria Math" panose="02040503050406030204" pitchFamily="18" charset="0"/>
                        <a:ea typeface="Cambria Math" panose="02040503050406030204" pitchFamily="18" charset="0"/>
                      </a:rPr>
                      <m:t>I</m:t>
                    </m:r>
                  </m:oMath>
                </a14:m>
                <a:r>
                  <a:rPr lang="en-US" b="0" dirty="0">
                    <a:solidFill>
                      <a:schemeClr val="tx1"/>
                    </a:solidFill>
                  </a:rPr>
                  <a:t>.</a:t>
                </a:r>
              </a:p>
              <a:p>
                <a:pPr marL="512064" indent="-512064">
                  <a:spcBef>
                    <a:spcPts val="0"/>
                  </a:spcBef>
                  <a:buAutoNum type="alphaLcParenBoth"/>
                </a:pPr>
                <a:r>
                  <a:rPr lang="en-US" b="0" dirty="0">
                    <a:solidFill>
                      <a:schemeClr val="tx1"/>
                    </a:solidFill>
                  </a:rPr>
                  <a:t>These two acids have the same central atom but differ in the number of attached oxygen atoms. In a group such as this, the greater the number of attached oxygen atoms, the higher the oxidation number of the central atom and the stronger the acid.</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5486400"/>
              </a:xfrm>
              <a:blipFill>
                <a:blip r:embed="rId2"/>
                <a:stretch>
                  <a:fillRect l="-1400" t="-1000" r="-733"/>
                </a:stretch>
              </a:blipFill>
            </p:spPr>
            <p:txBody>
              <a:bodyPr/>
              <a:lstStyle/>
              <a:p>
                <a:r>
                  <a:rPr lang="en-US">
                    <a:noFill/>
                  </a:rPr>
                  <a:t> </a:t>
                </a:r>
              </a:p>
            </p:txBody>
          </p:sp>
        </mc:Fallback>
      </mc:AlternateContent>
    </p:spTree>
    <p:extLst>
      <p:ext uri="{BB962C8B-B14F-4D97-AF65-F5344CB8AC3E}">
        <p14:creationId xmlns:p14="http://schemas.microsoft.com/office/powerpoint/2010/main" val="172581539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96000" cy="457200"/>
          </a:xfrm>
        </p:spPr>
        <p:txBody>
          <a:bodyPr/>
          <a:lstStyle/>
          <a:p>
            <a:pPr marL="3314700" indent="-3314700" algn="ctr"/>
            <a:r>
              <a:rPr lang="en-US" kern="0" dirty="0"/>
              <a:t> SAMPLE PROBLEM	</a:t>
            </a:r>
            <a:r>
              <a:rPr lang="en-US" kern="0" dirty="0">
                <a:solidFill>
                  <a:schemeClr val="bg1"/>
                </a:solidFill>
              </a:rPr>
              <a:t>16.19	</a:t>
            </a:r>
            <a:r>
              <a:rPr lang="en-US" dirty="0"/>
              <a:t> </a:t>
            </a:r>
            <a:r>
              <a:rPr lang="en-US" dirty="0">
                <a:solidFill>
                  <a:schemeClr val="bg1"/>
                </a:solidFill>
              </a:rPr>
              <a:t>Solution</a:t>
            </a:r>
          </a:p>
        </p:txBody>
      </p:sp>
      <p:sp>
        <p:nvSpPr>
          <p:cNvPr id="17" name="Content Placeholder 16"/>
          <p:cNvSpPr>
            <a:spLocks noGrp="1"/>
          </p:cNvSpPr>
          <p:nvPr>
            <p:ph sz="quarter" idx="24"/>
          </p:nvPr>
        </p:nvSpPr>
        <p:spPr>
          <a:xfrm>
            <a:off x="0" y="914401"/>
            <a:ext cx="9144000" cy="533400"/>
          </a:xfrm>
        </p:spPr>
        <p:txBody>
          <a:bodyPr/>
          <a:lstStyle/>
          <a:p>
            <a:r>
              <a:rPr lang="en-US" dirty="0">
                <a:solidFill>
                  <a:srgbClr val="43618E"/>
                </a:solidFill>
              </a:rPr>
              <a:t>Solution</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1" y="1371600"/>
                <a:ext cx="9144000" cy="1143000"/>
              </a:xfrm>
            </p:spPr>
            <p:txBody>
              <a:bodyPr/>
              <a:lstStyle/>
              <a:p>
                <a:pPr marL="514350" indent="-514350">
                  <a:buAutoNum type="alphaLcParenBoth"/>
                </a:pPr>
                <a:r>
                  <a:rPr lang="en-US" dirty="0"/>
                  <a:t>Acid strength decreases as follows:</a:t>
                </a:r>
                <a14:m>
                  <m:oMath xmlns:m="http://schemas.openxmlformats.org/officeDocument/2006/math">
                    <m:r>
                      <m:rPr>
                        <m:sty m:val="p"/>
                      </m:rPr>
                      <a:rPr lang="en-US" b="0" i="0" smtClean="0">
                        <a:latin typeface="Cambria Math" panose="02040503050406030204" pitchFamily="18" charset="0"/>
                      </a:rPr>
                      <m:t>HClO</m:t>
                    </m:r>
                    <m:r>
                      <a:rPr lang="en-US" b="0" i="0" smtClean="0">
                        <a:latin typeface="Cambria Math" panose="02040503050406030204" pitchFamily="18" charset="0"/>
                        <a:ea typeface="Cambria Math" panose="02040503050406030204" pitchFamily="18" charset="0"/>
                      </a:rPr>
                      <m:t>&gt;</m:t>
                    </m:r>
                    <m:r>
                      <m:rPr>
                        <m:sty m:val="p"/>
                      </m:rPr>
                      <a:rPr lang="en-US" b="0" i="0" smtClean="0">
                        <a:latin typeface="Cambria Math" panose="02040503050406030204" pitchFamily="18" charset="0"/>
                        <a:ea typeface="Cambria Math" panose="02040503050406030204" pitchFamily="18" charset="0"/>
                      </a:rPr>
                      <m:t>HBrO</m:t>
                    </m:r>
                    <m:r>
                      <a:rPr lang="en-US" b="0" i="0" smtClean="0">
                        <a:latin typeface="Cambria Math" panose="02040503050406030204" pitchFamily="18" charset="0"/>
                        <a:ea typeface="Cambria Math" panose="02040503050406030204" pitchFamily="18" charset="0"/>
                      </a:rPr>
                      <m:t>&gt;</m:t>
                    </m:r>
                    <m:r>
                      <m:rPr>
                        <m:sty m:val="p"/>
                      </m:rPr>
                      <a:rPr lang="en-US" b="0" i="0" smtClean="0">
                        <a:latin typeface="Cambria Math" panose="02040503050406030204" pitchFamily="18" charset="0"/>
                        <a:ea typeface="Cambria Math" panose="02040503050406030204" pitchFamily="18" charset="0"/>
                      </a:rPr>
                      <m:t>HIO</m:t>
                    </m:r>
                    <m:r>
                      <a:rPr lang="en-US" b="0" i="0" smtClean="0">
                        <a:latin typeface="Cambria Math" panose="02040503050406030204" pitchFamily="18" charset="0"/>
                        <a:ea typeface="Cambria Math" panose="02040503050406030204" pitchFamily="18" charset="0"/>
                      </a:rPr>
                      <m:t>.</m:t>
                    </m:r>
                  </m:oMath>
                </a14:m>
                <a:endParaRPr lang="en-US" b="0" dirty="0">
                  <a:ea typeface="Cambria Math" panose="02040503050406030204" pitchFamily="18" charset="0"/>
                </a:endParaRPr>
              </a:p>
              <a:p>
                <a:pPr marL="404813" indent="-404813">
                  <a:buFont typeface="Arial" pitchFamily="34" charset="0"/>
                  <a:buAutoNum type="alphaLcParenBoth"/>
                  <a:tabLst>
                    <a:tab pos="633413" algn="l"/>
                    <a:tab pos="809625" algn="l"/>
                  </a:tabLst>
                </a:pPr>
                <a:r>
                  <a:rPr lang="en-US" dirty="0"/>
                  <a:t> </a:t>
                </a:r>
                <a14:m>
                  <m:oMath xmlns:m="http://schemas.openxmlformats.org/officeDocument/2006/math">
                    <m:r>
                      <m:rPr>
                        <m:sty m:val="p"/>
                      </m:rPr>
                      <a:rPr lang="en-US">
                        <a:latin typeface="Cambria Math" panose="02040503050406030204" pitchFamily="18" charset="0"/>
                      </a:rPr>
                      <m:t>HN</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3</m:t>
                        </m:r>
                      </m:sub>
                    </m:sSub>
                  </m:oMath>
                </a14:m>
                <a:r>
                  <a:rPr lang="en-US" dirty="0"/>
                  <a:t> is a stronger acid than </a:t>
                </a:r>
                <a14:m>
                  <m:oMath xmlns:m="http://schemas.openxmlformats.org/officeDocument/2006/math">
                    <m:r>
                      <m:rPr>
                        <m:sty m:val="p"/>
                      </m:rPr>
                      <a:rPr lang="en-US">
                        <a:latin typeface="Cambria Math" panose="02040503050406030204" pitchFamily="18" charset="0"/>
                      </a:rPr>
                      <m:t>HN</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oMath>
                </a14:m>
                <a:r>
                  <a:rPr lang="en-US" dirty="0"/>
                  <a:t>.</a:t>
                </a: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1" y="1371600"/>
                <a:ext cx="9144000" cy="1143000"/>
              </a:xfrm>
              <a:blipFill>
                <a:blip r:embed="rId2"/>
                <a:stretch>
                  <a:fillRect l="-1400" t="-5851" b="-5319"/>
                </a:stretch>
              </a:blipFill>
            </p:spPr>
            <p:txBody>
              <a:bodyPr/>
              <a:lstStyle/>
              <a:p>
                <a:r>
                  <a:rPr lang="en-US">
                    <a:noFill/>
                  </a:rPr>
                  <a:t> </a:t>
                </a:r>
              </a:p>
            </p:txBody>
          </p:sp>
        </mc:Fallback>
      </mc:AlternateContent>
    </p:spTree>
    <p:extLst>
      <p:ext uri="{BB962C8B-B14F-4D97-AF65-F5344CB8AC3E}">
        <p14:creationId xmlns:p14="http://schemas.microsoft.com/office/powerpoint/2010/main" val="69755383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457200"/>
          </a:xfrm>
        </p:spPr>
        <p:txBody>
          <a:bodyPr anchor="ctr"/>
          <a:lstStyle/>
          <a:p>
            <a:pPr>
              <a:tabLst>
                <a:tab pos="1138238" algn="l"/>
                <a:tab pos="1379538" algn="l"/>
              </a:tabLst>
            </a:pPr>
            <a:r>
              <a:rPr lang="en-US" dirty="0">
                <a:solidFill>
                  <a:schemeClr val="bg1"/>
                </a:solidFill>
              </a:rPr>
              <a:t>16.9	</a:t>
            </a:r>
            <a:r>
              <a:rPr lang="en-US" dirty="0"/>
              <a:t>Molecular Structure and Acid Strength (9)</a:t>
            </a:r>
          </a:p>
        </p:txBody>
      </p:sp>
      <p:sp>
        <p:nvSpPr>
          <p:cNvPr id="16" name="Content Placeholder 15"/>
          <p:cNvSpPr>
            <a:spLocks noGrp="1"/>
          </p:cNvSpPr>
          <p:nvPr>
            <p:ph sz="quarter" idx="23"/>
          </p:nvPr>
        </p:nvSpPr>
        <p:spPr>
          <a:xfrm>
            <a:off x="0" y="1052274"/>
            <a:ext cx="9144000" cy="500301"/>
          </a:xfrm>
        </p:spPr>
        <p:txBody>
          <a:bodyPr/>
          <a:lstStyle/>
          <a:p>
            <a:r>
              <a:rPr lang="en-US" dirty="0">
                <a:latin typeface="Calibri"/>
              </a:rPr>
              <a:t>Carboxylic Acids</a:t>
            </a:r>
          </a:p>
        </p:txBody>
      </p:sp>
      <p:pic>
        <p:nvPicPr>
          <p:cNvPr id="55298" name="Picture 2" descr="The general structure of a carboxylic acid is show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0913" y="1552575"/>
            <a:ext cx="2162175"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3124200"/>
                <a:ext cx="9144000" cy="1348026"/>
              </a:xfrm>
            </p:spPr>
            <p:txBody>
              <a:bodyPr/>
              <a:lstStyle/>
              <a:p>
                <a:r>
                  <a:rPr lang="en-US" dirty="0"/>
                  <a:t>The conjugate base of a carboxylic acid, called a carboxylate anion,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RCCO</m:t>
                        </m:r>
                      </m:e>
                      <m:sup>
                        <m:r>
                          <a:rPr lang="en-US" b="0" i="0" smtClean="0">
                            <a:latin typeface="Cambria Math" panose="02040503050406030204" pitchFamily="18" charset="0"/>
                          </a:rPr>
                          <m:t>−</m:t>
                        </m:r>
                      </m:sup>
                    </m:sSup>
                  </m:oMath>
                </a14:m>
                <a:r>
                  <a:rPr lang="en-US" dirty="0"/>
                  <a:t>, can be represented by more than one resonance structure:</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3124200"/>
                <a:ext cx="9144000" cy="1348026"/>
              </a:xfrm>
              <a:blipFill>
                <a:blip r:embed="rId3"/>
                <a:stretch>
                  <a:fillRect l="-1333" t="-4525" b="-14480"/>
                </a:stretch>
              </a:blipFill>
            </p:spPr>
            <p:txBody>
              <a:bodyPr/>
              <a:lstStyle/>
              <a:p>
                <a:r>
                  <a:rPr lang="en-GB">
                    <a:noFill/>
                  </a:rPr>
                  <a:t> </a:t>
                </a:r>
              </a:p>
            </p:txBody>
          </p:sp>
        </mc:Fallback>
      </mc:AlternateContent>
      <p:pic>
        <p:nvPicPr>
          <p:cNvPr id="55299" name="Picture 3" descr="The resonance states of R-COO(-) is shown. This molecule has a central carbon atom bound to two oxygens.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3050" y="4486275"/>
            <a:ext cx="605790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801825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799" y="0"/>
            <a:ext cx="8705313" cy="457200"/>
          </a:xfrm>
        </p:spPr>
        <p:txBody>
          <a:bodyPr/>
          <a:lstStyle/>
          <a:p>
            <a:pPr>
              <a:tabLst>
                <a:tab pos="1138238" algn="l"/>
                <a:tab pos="1379538" algn="l"/>
              </a:tabLst>
            </a:pPr>
            <a:r>
              <a:rPr lang="en-US" dirty="0">
                <a:solidFill>
                  <a:schemeClr val="bg1"/>
                </a:solidFill>
              </a:rPr>
              <a:t>16.9	</a:t>
            </a:r>
            <a:r>
              <a:rPr lang="en-US" dirty="0"/>
              <a:t>Molecular Structure and Acid Strength (10)</a:t>
            </a:r>
          </a:p>
        </p:txBody>
      </p:sp>
      <p:sp>
        <p:nvSpPr>
          <p:cNvPr id="17" name="Content Placeholder 16"/>
          <p:cNvSpPr>
            <a:spLocks noGrp="1"/>
          </p:cNvSpPr>
          <p:nvPr>
            <p:ph sz="quarter" idx="23"/>
          </p:nvPr>
        </p:nvSpPr>
        <p:spPr>
          <a:xfrm>
            <a:off x="1" y="1066800"/>
            <a:ext cx="9144000" cy="1484293"/>
          </a:xfrm>
        </p:spPr>
        <p:txBody>
          <a:bodyPr/>
          <a:lstStyle/>
          <a:p>
            <a:r>
              <a:rPr lang="en-US" dirty="0">
                <a:latin typeface="Calibri"/>
              </a:rPr>
              <a:t>Carboxylic Acids</a:t>
            </a:r>
          </a:p>
          <a:p>
            <a:r>
              <a:rPr lang="en-US" dirty="0">
                <a:solidFill>
                  <a:schemeClr val="tx1"/>
                </a:solidFill>
              </a:rPr>
              <a:t>The strength of carboxylic acids depends on the nature of the R group.</a:t>
            </a:r>
          </a:p>
        </p:txBody>
      </p:sp>
      <p:pic>
        <p:nvPicPr>
          <p:cNvPr id="56322" name="Picture 2" descr="The structure of acetic acid is CH3-COOH and has a Ka =1.8x10^-5. The structure of chloroacetic acid is  CH2Cl-COOH and has a Ka=1.4x1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 y="2514600"/>
            <a:ext cx="8838663" cy="2113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Content Placeholder 17"/>
          <p:cNvSpPr>
            <a:spLocks noGrp="1"/>
          </p:cNvSpPr>
          <p:nvPr>
            <p:ph sz="quarter" idx="24"/>
          </p:nvPr>
        </p:nvSpPr>
        <p:spPr>
          <a:xfrm>
            <a:off x="0" y="4628015"/>
            <a:ext cx="9144000" cy="1848985"/>
          </a:xfrm>
        </p:spPr>
        <p:txBody>
          <a:bodyPr/>
          <a:lstStyle/>
          <a:p>
            <a:r>
              <a:rPr lang="en-US" dirty="0"/>
              <a:t>The presence of the electronegative Cl atom in chloroacetic acid shifts the electron density toward the R group, thereby making the O—H bond more polar. Chloroacetic acid is the stronger of the two acids. </a:t>
            </a:r>
          </a:p>
        </p:txBody>
      </p:sp>
    </p:spTree>
    <p:extLst>
      <p:ext uri="{BB962C8B-B14F-4D97-AF65-F5344CB8AC3E}">
        <p14:creationId xmlns:p14="http://schemas.microsoft.com/office/powerpoint/2010/main" val="187867094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1"/>
            <a:ext cx="8915400" cy="457199"/>
          </a:xfrm>
        </p:spPr>
        <p:txBody>
          <a:bodyPr anchor="ctr"/>
          <a:lstStyle/>
          <a:p>
            <a:pPr>
              <a:tabLst>
                <a:tab pos="1195388" algn="l"/>
                <a:tab pos="1371600" algn="l"/>
              </a:tabLst>
            </a:pPr>
            <a:r>
              <a:rPr lang="en-US" dirty="0">
                <a:solidFill>
                  <a:schemeClr val="bg1"/>
                </a:solidFill>
                <a:latin typeface="Calibri"/>
              </a:rPr>
              <a:t>16.10	</a:t>
            </a:r>
            <a:r>
              <a:rPr lang="en-US" dirty="0">
                <a:latin typeface="Calibri"/>
              </a:rPr>
              <a:t>Acid-Base Properties of Salt Solutions(11)</a:t>
            </a:r>
            <a:endParaRPr lang="en-US" dirty="0"/>
          </a:p>
        </p:txBody>
      </p:sp>
      <p:sp>
        <p:nvSpPr>
          <p:cNvPr id="2" name="Content Placeholder 1"/>
          <p:cNvSpPr>
            <a:spLocks noGrp="1"/>
          </p:cNvSpPr>
          <p:nvPr>
            <p:ph sz="quarter" idx="11"/>
          </p:nvPr>
        </p:nvSpPr>
        <p:spPr>
          <a:xfrm>
            <a:off x="0" y="1295400"/>
            <a:ext cx="9144000" cy="533400"/>
          </a:xfrm>
        </p:spPr>
        <p:txBody>
          <a:bodyPr/>
          <a:lstStyle/>
          <a:p>
            <a:pPr algn="ctr"/>
            <a:r>
              <a:rPr lang="en-US" dirty="0"/>
              <a:t>Topics</a:t>
            </a:r>
          </a:p>
        </p:txBody>
      </p:sp>
      <p:sp>
        <p:nvSpPr>
          <p:cNvPr id="16" name="Content Placeholder 15"/>
          <p:cNvSpPr>
            <a:spLocks noGrp="1"/>
          </p:cNvSpPr>
          <p:nvPr>
            <p:ph sz="quarter" idx="10"/>
          </p:nvPr>
        </p:nvSpPr>
        <p:spPr>
          <a:xfrm>
            <a:off x="0" y="1981200"/>
            <a:ext cx="9144000" cy="2286000"/>
          </a:xfrm>
        </p:spPr>
        <p:txBody>
          <a:bodyPr/>
          <a:lstStyle/>
          <a:p>
            <a:pPr fontAlgn="t">
              <a:spcBef>
                <a:spcPts val="0"/>
              </a:spcBef>
            </a:pPr>
            <a:r>
              <a:rPr lang="en-US" dirty="0"/>
              <a:t>Basic Salt Solutions</a:t>
            </a:r>
          </a:p>
          <a:p>
            <a:pPr>
              <a:spcBef>
                <a:spcPts val="0"/>
              </a:spcBef>
            </a:pPr>
            <a:r>
              <a:rPr lang="en-US" dirty="0"/>
              <a:t>Acidic Salt Solutions</a:t>
            </a:r>
          </a:p>
          <a:p>
            <a:pPr>
              <a:spcBef>
                <a:spcPts val="0"/>
              </a:spcBef>
            </a:pPr>
            <a:r>
              <a:rPr lang="en-US" dirty="0"/>
              <a:t>Neutral Salt Solutions</a:t>
            </a:r>
          </a:p>
          <a:p>
            <a:pPr fontAlgn="t">
              <a:spcBef>
                <a:spcPts val="0"/>
              </a:spcBef>
            </a:pPr>
            <a:r>
              <a:rPr lang="en-US" dirty="0"/>
              <a:t>Salts in Which Both the Cation and the Anion Hydrolyze</a:t>
            </a:r>
          </a:p>
        </p:txBody>
      </p:sp>
    </p:spTree>
    <p:extLst>
      <p:ext uri="{BB962C8B-B14F-4D97-AF65-F5344CB8AC3E}">
        <p14:creationId xmlns:p14="http://schemas.microsoft.com/office/powerpoint/2010/main" val="419712338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915400" cy="457200"/>
          </a:xfrm>
        </p:spPr>
        <p:txBody>
          <a:bodyPr anchor="ctr"/>
          <a:lstStyle/>
          <a:p>
            <a:pPr>
              <a:tabLst>
                <a:tab pos="1195388" algn="l"/>
                <a:tab pos="1371600" algn="l"/>
                <a:tab pos="1436688" algn="l"/>
              </a:tabLst>
            </a:pPr>
            <a:r>
              <a:rPr lang="en-US" dirty="0">
                <a:solidFill>
                  <a:schemeClr val="bg1"/>
                </a:solidFill>
                <a:latin typeface="Calibri"/>
              </a:rPr>
              <a:t>16.10	</a:t>
            </a:r>
            <a:r>
              <a:rPr lang="en-US" dirty="0">
                <a:latin typeface="Calibri"/>
              </a:rPr>
              <a:t>Acid-Base Properties of Salt Solutions (1)</a:t>
            </a:r>
            <a:endParaRPr lang="en-US" dirty="0"/>
          </a:p>
        </p:txBody>
      </p:sp>
      <p:sp>
        <p:nvSpPr>
          <p:cNvPr id="17" name="Content Placeholder 16"/>
          <p:cNvSpPr>
            <a:spLocks noGrp="1"/>
          </p:cNvSpPr>
          <p:nvPr>
            <p:ph sz="quarter" idx="23"/>
          </p:nvPr>
        </p:nvSpPr>
        <p:spPr>
          <a:xfrm>
            <a:off x="0" y="1066800"/>
            <a:ext cx="9144000" cy="457200"/>
          </a:xfrm>
        </p:spPr>
        <p:txBody>
          <a:bodyPr/>
          <a:lstStyle/>
          <a:p>
            <a:r>
              <a:rPr lang="en-US" dirty="0">
                <a:latin typeface="Calibri"/>
              </a:rPr>
              <a:t>Basic Salt Solutions</a:t>
            </a:r>
          </a:p>
        </p:txBody>
      </p:sp>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0" y="1524000"/>
                <a:ext cx="9144000" cy="4038600"/>
              </a:xfrm>
            </p:spPr>
            <p:txBody>
              <a:bodyPr/>
              <a:lstStyle/>
              <a:p>
                <a:pPr>
                  <a:spcBef>
                    <a:spcPts val="0"/>
                  </a:spcBef>
                  <a:spcAft>
                    <a:spcPts val="3000"/>
                  </a:spcAft>
                </a:pPr>
                <a:r>
                  <a:rPr lang="en-US" dirty="0"/>
                  <a:t>Consider a solution of the salt sodium fluoride </a:t>
                </a:r>
                <a14:m>
                  <m:oMath xmlns:m="http://schemas.openxmlformats.org/officeDocument/2006/math">
                    <m:d>
                      <m:dPr>
                        <m:ctrlPr>
                          <a:rPr lang="en-US" i="1" smtClean="0">
                            <a:latin typeface="Cambria Math" panose="02040503050406030204" pitchFamily="18" charset="0"/>
                          </a:rPr>
                        </m:ctrlPr>
                      </m:dPr>
                      <m:e>
                        <m:r>
                          <m:rPr>
                            <m:sty m:val="p"/>
                          </m:rPr>
                          <a:rPr lang="en-US" b="0" i="0" smtClean="0">
                            <a:latin typeface="Cambria Math" panose="02040503050406030204" pitchFamily="18" charset="0"/>
                          </a:rPr>
                          <m:t>NaF</m:t>
                        </m:r>
                      </m:e>
                    </m:d>
                  </m:oMath>
                </a14:m>
                <a:r>
                  <a:rPr lang="en-US" dirty="0"/>
                  <a:t>. </a:t>
                </a:r>
              </a:p>
              <a:p>
                <a:pPr>
                  <a:spcBef>
                    <a:spcPts val="0"/>
                  </a:spcBef>
                  <a:spcAft>
                    <a:spcPts val="3000"/>
                  </a:spcAft>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F</m:t>
                          </m:r>
                        </m:e>
                        <m:sup>
                          <m:r>
                            <a:rPr lang="en-US" i="1" smtClean="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HF</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r>
                  <a:rPr lang="en-US" dirty="0"/>
                  <a:t>This is a specific example of </a:t>
                </a:r>
                <a:r>
                  <a:rPr lang="en-US" b="1" i="1" dirty="0"/>
                  <a:t>salt hydrolysis, </a:t>
                </a:r>
                <a:r>
                  <a:rPr lang="en-US" dirty="0"/>
                  <a:t>in which ions produced by the dissociation of a salt react with water to produce either hydroxide ions or hydronium ions—thus impacting pH. </a:t>
                </a:r>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0" y="1524000"/>
                <a:ext cx="9144000" cy="4038600"/>
              </a:xfrm>
              <a:blipFill>
                <a:blip r:embed="rId2"/>
                <a:stretch>
                  <a:fillRect l="-1333" t="-1357"/>
                </a:stretch>
              </a:blipFill>
            </p:spPr>
            <p:txBody>
              <a:bodyPr/>
              <a:lstStyle/>
              <a:p>
                <a:r>
                  <a:rPr lang="en-GB">
                    <a:noFill/>
                  </a:rPr>
                  <a:t> </a:t>
                </a:r>
              </a:p>
            </p:txBody>
          </p:sp>
        </mc:Fallback>
      </mc:AlternateContent>
    </p:spTree>
    <p:extLst>
      <p:ext uri="{BB962C8B-B14F-4D97-AF65-F5344CB8AC3E}">
        <p14:creationId xmlns:p14="http://schemas.microsoft.com/office/powerpoint/2010/main" val="2960994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77090" y="27711"/>
            <a:ext cx="8839200" cy="457199"/>
          </a:xfrm>
        </p:spPr>
        <p:txBody>
          <a:bodyPr anchor="ctr"/>
          <a:lstStyle/>
          <a:p>
            <a:pPr>
              <a:tabLst>
                <a:tab pos="1149350" algn="l"/>
                <a:tab pos="1322388" algn="l"/>
                <a:tab pos="1436688" algn="l"/>
              </a:tabLst>
            </a:pPr>
            <a:r>
              <a:rPr lang="en-US" dirty="0">
                <a:solidFill>
                  <a:schemeClr val="bg1"/>
                </a:solidFill>
                <a:latin typeface="Calibri"/>
              </a:rPr>
              <a:t>16.2	</a:t>
            </a:r>
            <a:r>
              <a:rPr lang="en-US" dirty="0">
                <a:latin typeface="Calibri"/>
              </a:rPr>
              <a:t>The Acid-Base Properties of Water</a:t>
            </a:r>
            <a:endParaRPr lang="en-US" dirty="0"/>
          </a:p>
        </p:txBody>
      </p:sp>
      <p:sp>
        <p:nvSpPr>
          <p:cNvPr id="2" name="Content Placeholder 1"/>
          <p:cNvSpPr>
            <a:spLocks noGrp="1"/>
          </p:cNvSpPr>
          <p:nvPr>
            <p:ph sz="quarter" idx="11"/>
          </p:nvPr>
        </p:nvSpPr>
        <p:spPr>
          <a:xfrm>
            <a:off x="0" y="1219200"/>
            <a:ext cx="9144000" cy="533400"/>
          </a:xfrm>
        </p:spPr>
        <p:txBody>
          <a:bodyPr/>
          <a:lstStyle/>
          <a:p>
            <a:pPr algn="ctr"/>
            <a:r>
              <a:rPr lang="en-US" dirty="0"/>
              <a:t>Topics</a:t>
            </a:r>
          </a:p>
        </p:txBody>
      </p:sp>
      <p:sp>
        <p:nvSpPr>
          <p:cNvPr id="16" name="Content Placeholder 15"/>
          <p:cNvSpPr>
            <a:spLocks noGrp="1"/>
          </p:cNvSpPr>
          <p:nvPr>
            <p:ph sz="quarter" idx="10"/>
          </p:nvPr>
        </p:nvSpPr>
        <p:spPr>
          <a:xfrm>
            <a:off x="0" y="1828800"/>
            <a:ext cx="9144000" cy="533400"/>
          </a:xfrm>
        </p:spPr>
        <p:txBody>
          <a:bodyPr/>
          <a:lstStyle/>
          <a:p>
            <a:pPr>
              <a:spcBef>
                <a:spcPts val="0"/>
              </a:spcBef>
            </a:pPr>
            <a:r>
              <a:rPr lang="en-US" dirty="0"/>
              <a:t>The Acid-Base Properties of Water</a:t>
            </a:r>
          </a:p>
        </p:txBody>
      </p:sp>
    </p:spTree>
    <p:extLst>
      <p:ext uri="{BB962C8B-B14F-4D97-AF65-F5344CB8AC3E}">
        <p14:creationId xmlns:p14="http://schemas.microsoft.com/office/powerpoint/2010/main" val="72569079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915400" cy="485775"/>
          </a:xfrm>
        </p:spPr>
        <p:txBody>
          <a:bodyPr/>
          <a:lstStyle/>
          <a:p>
            <a:pPr>
              <a:tabLst>
                <a:tab pos="1138238" algn="l"/>
                <a:tab pos="1371600" algn="l"/>
              </a:tabLst>
            </a:pPr>
            <a:r>
              <a:rPr lang="en-US" dirty="0">
                <a:solidFill>
                  <a:schemeClr val="bg1"/>
                </a:solidFill>
                <a:latin typeface="Calibri"/>
              </a:rPr>
              <a:t>16.10	</a:t>
            </a:r>
            <a:r>
              <a:rPr lang="en-US" dirty="0">
                <a:latin typeface="Calibri"/>
              </a:rPr>
              <a:t>Acid-Base Properties of Salt Solutions (2)</a:t>
            </a:r>
            <a:endParaRPr lang="en-US" dirty="0"/>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Basic Salt Solutions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00200"/>
                <a:ext cx="9144000" cy="4191000"/>
              </a:xfrm>
            </p:spPr>
            <p:txBody>
              <a:bodyPr/>
              <a:lstStyle/>
              <a:p>
                <a:pPr>
                  <a:spcBef>
                    <a:spcPts val="0"/>
                  </a:spcBef>
                  <a:spcAft>
                    <a:spcPts val="1800"/>
                  </a:spcAft>
                </a:pPr>
                <a:r>
                  <a:rPr lang="en-US" dirty="0"/>
                  <a:t>In general, an anion that is the conjugate base of a weak acid reacts with water to produce hydroxide ion. </a:t>
                </a:r>
              </a:p>
              <a:p>
                <a:pPr>
                  <a:spcBef>
                    <a:spcPts val="0"/>
                  </a:spcBef>
                  <a:spcAft>
                    <a:spcPts val="1200"/>
                  </a:spcAft>
                  <a:tabLst>
                    <a:tab pos="2514600" algn="l"/>
                  </a:tabLst>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A</m:t>
                          </m:r>
                        </m:e>
                        <m:sup>
                          <m:r>
                            <a:rPr lang="en-US" i="1" smtClean="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HA</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spcBef>
                    <a:spcPts val="0"/>
                  </a:spcBef>
                </a:pPr>
                <a:r>
                  <a:rPr lang="en-US" dirty="0"/>
                  <a:t>Other examples include the acetate ion </a:t>
                </a:r>
                <a14:m>
                  <m:oMath xmlns:m="http://schemas.openxmlformats.org/officeDocument/2006/math">
                    <m:d>
                      <m:dPr>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COO</m:t>
                            </m:r>
                          </m:e>
                          <m:sup>
                            <m:r>
                              <a:rPr lang="en-US" b="0" i="0" smtClean="0">
                                <a:latin typeface="Cambria Math" panose="02040503050406030204" pitchFamily="18" charset="0"/>
                              </a:rPr>
                              <m:t>−</m:t>
                            </m:r>
                          </m:sup>
                        </m:sSup>
                      </m:e>
                    </m:d>
                  </m:oMath>
                </a14:m>
                <a:r>
                  <a:rPr lang="en-US" dirty="0"/>
                  <a:t>, the nitrite ion </a:t>
                </a:r>
                <a14:m>
                  <m:oMath xmlns:m="http://schemas.openxmlformats.org/officeDocument/2006/math">
                    <m:d>
                      <m:dPr>
                        <m:ctrlPr>
                          <a:rPr lang="en-US" i="1" smtClean="0">
                            <a:latin typeface="Cambria Math" panose="02040503050406030204" pitchFamily="18" charset="0"/>
                          </a:rPr>
                        </m:ctrlPr>
                      </m:dPr>
                      <m:e>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NO</m:t>
                            </m:r>
                          </m:e>
                          <m:sub>
                            <m:r>
                              <a:rPr lang="en-US" b="0" i="0" smtClean="0">
                                <a:latin typeface="Cambria Math" panose="02040503050406030204" pitchFamily="18" charset="0"/>
                              </a:rPr>
                              <m:t>2</m:t>
                            </m:r>
                          </m:sub>
                          <m:sup>
                            <m:r>
                              <a:rPr lang="en-US" b="0" i="0" smtClean="0">
                                <a:latin typeface="Cambria Math" panose="02040503050406030204" pitchFamily="18" charset="0"/>
                              </a:rPr>
                              <m:t>−</m:t>
                            </m:r>
                          </m:sup>
                        </m:sSubSup>
                      </m:e>
                    </m:d>
                  </m:oMath>
                </a14:m>
                <a:r>
                  <a:rPr lang="en-US" dirty="0"/>
                  <a:t>, the sulfite ion </a:t>
                </a:r>
                <a14:m>
                  <m:oMath xmlns:m="http://schemas.openxmlformats.org/officeDocument/2006/math">
                    <m:d>
                      <m:dPr>
                        <m:ctrlPr>
                          <a:rPr lang="en-US" i="1" smtClean="0">
                            <a:latin typeface="Cambria Math" panose="02040503050406030204" pitchFamily="18" charset="0"/>
                          </a:rPr>
                        </m:ctrlPr>
                      </m:dPr>
                      <m:e>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SO</m:t>
                            </m:r>
                          </m:e>
                          <m:sub>
                            <m:r>
                              <a:rPr lang="en-US" b="0" i="0" smtClean="0">
                                <a:latin typeface="Cambria Math" panose="02040503050406030204" pitchFamily="18" charset="0"/>
                              </a:rPr>
                              <m:t>3</m:t>
                            </m:r>
                          </m:sub>
                          <m:sup>
                            <m:r>
                              <a:rPr lang="en-US" b="0" i="0" smtClean="0">
                                <a:latin typeface="Cambria Math" panose="02040503050406030204" pitchFamily="18" charset="0"/>
                              </a:rPr>
                              <m:t>2−</m:t>
                            </m:r>
                          </m:sup>
                        </m:sSubSup>
                      </m:e>
                    </m:d>
                  </m:oMath>
                </a14:m>
                <a:r>
                  <a:rPr lang="en-US" dirty="0"/>
                  <a:t>, and the hydrogen carbonate ion </a:t>
                </a:r>
                <a14:m>
                  <m:oMath xmlns:m="http://schemas.openxmlformats.org/officeDocument/2006/math">
                    <m:d>
                      <m:dPr>
                        <m:ctrlPr>
                          <a:rPr lang="en-US" i="1" smtClean="0">
                            <a:latin typeface="Cambria Math" panose="02040503050406030204" pitchFamily="18" charset="0"/>
                          </a:rPr>
                        </m:ctrlPr>
                      </m:dPr>
                      <m:e>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HCO</m:t>
                            </m:r>
                          </m:e>
                          <m:sub>
                            <m:r>
                              <a:rPr lang="en-US" b="0" i="0" smtClean="0">
                                <a:latin typeface="Cambria Math" panose="02040503050406030204" pitchFamily="18" charset="0"/>
                              </a:rPr>
                              <m:t>3</m:t>
                            </m:r>
                          </m:sub>
                          <m:sup>
                            <m:r>
                              <a:rPr lang="en-US" b="0" i="0" smtClean="0">
                                <a:latin typeface="Cambria Math" panose="02040503050406030204" pitchFamily="18" charset="0"/>
                              </a:rPr>
                              <m:t>−</m:t>
                            </m:r>
                          </m:sup>
                        </m:sSubSup>
                      </m:e>
                    </m:d>
                  </m:oMath>
                </a14:m>
                <a:r>
                  <a:rPr lang="en-US" dirty="0"/>
                  <a:t>.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00200"/>
                <a:ext cx="9144000" cy="4191000"/>
              </a:xfrm>
              <a:blipFill>
                <a:blip r:embed="rId2"/>
                <a:stretch>
                  <a:fillRect l="-1333" t="-1456" r="-133"/>
                </a:stretch>
              </a:blipFill>
            </p:spPr>
            <p:txBody>
              <a:bodyPr/>
              <a:lstStyle/>
              <a:p>
                <a:r>
                  <a:rPr lang="en-GB">
                    <a:noFill/>
                  </a:rPr>
                  <a:t> </a:t>
                </a:r>
              </a:p>
            </p:txBody>
          </p:sp>
        </mc:Fallback>
      </mc:AlternateContent>
    </p:spTree>
    <p:extLst>
      <p:ext uri="{BB962C8B-B14F-4D97-AF65-F5344CB8AC3E}">
        <p14:creationId xmlns:p14="http://schemas.microsoft.com/office/powerpoint/2010/main" val="189383822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5715000" cy="609600"/>
          </a:xfrm>
        </p:spPr>
        <p:txBody>
          <a:bodyPr/>
          <a:lstStyle/>
          <a:p>
            <a:pPr marL="3314700" indent="-3314700" algn="ctr"/>
            <a:r>
              <a:rPr lang="en-US" kern="0" dirty="0"/>
              <a:t> SAMPLE PROBLEM	</a:t>
            </a:r>
            <a:r>
              <a:rPr lang="en-US" kern="0" dirty="0">
                <a:solidFill>
                  <a:schemeClr val="bg1"/>
                </a:solidFill>
              </a:rPr>
              <a:t>16.20	</a:t>
            </a:r>
            <a:r>
              <a:rPr lang="en-US" dirty="0"/>
              <a:t>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125361" y="930435"/>
                <a:ext cx="8937009" cy="3939428"/>
              </a:xfrm>
            </p:spPr>
            <p:txBody>
              <a:bodyPr/>
              <a:lstStyle/>
              <a:p>
                <a:pPr>
                  <a:spcBef>
                    <a:spcPts val="0"/>
                  </a:spcBef>
                  <a:spcAft>
                    <a:spcPts val="3000"/>
                  </a:spcAft>
                </a:pPr>
                <a:r>
                  <a:rPr lang="en-US" b="0" dirty="0">
                    <a:solidFill>
                      <a:schemeClr val="tx1"/>
                    </a:solidFill>
                  </a:rPr>
                  <a:t>Calculate the pH of a 0.10-</a:t>
                </a:r>
                <a:r>
                  <a:rPr lang="en-US" b="0" i="1" dirty="0">
                    <a:solidFill>
                      <a:schemeClr val="tx1"/>
                    </a:solidFill>
                  </a:rPr>
                  <a:t>M </a:t>
                </a:r>
                <a:r>
                  <a:rPr lang="en-US" b="0" dirty="0">
                    <a:solidFill>
                      <a:schemeClr val="tx1"/>
                    </a:solidFill>
                  </a:rPr>
                  <a:t>solution of sodium fluoride </a:t>
                </a:r>
                <a14:m>
                  <m:oMath xmlns:m="http://schemas.openxmlformats.org/officeDocument/2006/math">
                    <m:d>
                      <m:dPr>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NaF</m:t>
                        </m:r>
                      </m:e>
                    </m:d>
                  </m:oMath>
                </a14:m>
                <a:r>
                  <a:rPr lang="en-US" b="0" dirty="0">
                    <a:solidFill>
                      <a:schemeClr val="tx1"/>
                    </a:solidFill>
                  </a:rPr>
                  <a:t>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a:t>
                </a:r>
                <a:endParaRPr lang="en-US" dirty="0"/>
              </a:p>
              <a:p>
                <a:r>
                  <a:rPr lang="en-US" dirty="0">
                    <a:solidFill>
                      <a:srgbClr val="43618E"/>
                    </a:solidFill>
                  </a:rPr>
                  <a:t>Setup</a:t>
                </a:r>
              </a:p>
              <a:p>
                <a14:m>
                  <m:oMath xmlns:m="http://schemas.openxmlformats.org/officeDocument/2006/math">
                    <m:sSup>
                      <m:sSupPr>
                        <m:ctrlPr>
                          <a:rPr lang="en-US" sz="2600" b="0" i="1" smtClean="0">
                            <a:solidFill>
                              <a:schemeClr val="tx1"/>
                            </a:solidFill>
                            <a:latin typeface="Cambria Math" panose="02040503050406030204" pitchFamily="18" charset="0"/>
                          </a:rPr>
                        </m:ctrlPr>
                      </m:sSupPr>
                      <m:e>
                        <m:r>
                          <m:rPr>
                            <m:sty m:val="p"/>
                          </m:rPr>
                          <a:rPr lang="en-US" sz="2600" b="0" i="0" smtClean="0">
                            <a:solidFill>
                              <a:schemeClr val="tx1"/>
                            </a:solidFill>
                            <a:latin typeface="Cambria Math" panose="02040503050406030204" pitchFamily="18" charset="0"/>
                          </a:rPr>
                          <m:t>F</m:t>
                        </m:r>
                      </m:e>
                      <m:sup>
                        <m:r>
                          <a:rPr lang="en-US" sz="2600" b="0" i="1" smtClean="0">
                            <a:solidFill>
                              <a:schemeClr val="tx1"/>
                            </a:solidFill>
                            <a:latin typeface="Cambria Math" panose="02040503050406030204" pitchFamily="18" charset="0"/>
                            <a:ea typeface="Cambria Math" panose="02040503050406030204" pitchFamily="18" charset="0"/>
                          </a:rPr>
                          <m:t>−</m:t>
                        </m:r>
                      </m:sup>
                    </m:sSup>
                    <m:d>
                      <m:dPr>
                        <m:ctrlPr>
                          <a:rPr lang="en-US" sz="2600" b="0" i="1" smtClean="0">
                            <a:solidFill>
                              <a:schemeClr val="tx1"/>
                            </a:solidFill>
                            <a:latin typeface="Cambria Math" panose="02040503050406030204" pitchFamily="18" charset="0"/>
                          </a:rPr>
                        </m:ctrlPr>
                      </m:dPr>
                      <m:e>
                        <m:r>
                          <a:rPr lang="en-US" sz="2600" b="0" i="1" smtClean="0">
                            <a:solidFill>
                              <a:schemeClr val="tx1"/>
                            </a:solidFill>
                            <a:latin typeface="Cambria Math" panose="02040503050406030204" pitchFamily="18" charset="0"/>
                          </a:rPr>
                          <m:t>𝑎𝑞</m:t>
                        </m:r>
                      </m:e>
                    </m:d>
                    <m:r>
                      <a:rPr lang="en-US" sz="2600" b="0" i="1" smtClean="0">
                        <a:solidFill>
                          <a:schemeClr val="tx1"/>
                        </a:solidFill>
                        <a:latin typeface="Cambria Math" panose="02040503050406030204" pitchFamily="18" charset="0"/>
                        <a:ea typeface="Cambria Math" panose="02040503050406030204" pitchFamily="18" charset="0"/>
                      </a:rPr>
                      <m:t>+</m:t>
                    </m:r>
                    <m:sSub>
                      <m:sSubPr>
                        <m:ctrlPr>
                          <a:rPr lang="en-US" sz="2600" b="0" i="1" smtClean="0">
                            <a:solidFill>
                              <a:schemeClr val="tx1"/>
                            </a:solidFill>
                            <a:latin typeface="Cambria Math" panose="02040503050406030204" pitchFamily="18" charset="0"/>
                            <a:ea typeface="Cambria Math" panose="02040503050406030204" pitchFamily="18" charset="0"/>
                          </a:rPr>
                        </m:ctrlPr>
                      </m:sSubPr>
                      <m:e>
                        <m:r>
                          <m:rPr>
                            <m:sty m:val="p"/>
                          </m:rPr>
                          <a:rPr lang="en-US" sz="2600" b="0" i="0" smtClean="0">
                            <a:solidFill>
                              <a:schemeClr val="tx1"/>
                            </a:solidFill>
                            <a:latin typeface="Cambria Math" panose="02040503050406030204" pitchFamily="18" charset="0"/>
                            <a:ea typeface="Cambria Math" panose="02040503050406030204" pitchFamily="18" charset="0"/>
                          </a:rPr>
                          <m:t>H</m:t>
                        </m:r>
                      </m:e>
                      <m:sub>
                        <m:r>
                          <a:rPr lang="en-US" sz="2600" b="0" i="0" smtClean="0">
                            <a:solidFill>
                              <a:schemeClr val="tx1"/>
                            </a:solidFill>
                            <a:latin typeface="Cambria Math" panose="02040503050406030204" pitchFamily="18" charset="0"/>
                            <a:ea typeface="Cambria Math" panose="02040503050406030204" pitchFamily="18" charset="0"/>
                          </a:rPr>
                          <m:t>2</m:t>
                        </m:r>
                      </m:sub>
                    </m:sSub>
                    <m:r>
                      <m:rPr>
                        <m:sty m:val="p"/>
                      </m:rPr>
                      <a:rPr lang="en-US" sz="2600" b="0" i="0" smtClean="0">
                        <a:solidFill>
                          <a:schemeClr val="tx1"/>
                        </a:solidFill>
                        <a:latin typeface="Cambria Math" panose="02040503050406030204" pitchFamily="18" charset="0"/>
                        <a:ea typeface="Cambria Math" panose="02040503050406030204" pitchFamily="18" charset="0"/>
                      </a:rPr>
                      <m:t>O</m:t>
                    </m:r>
                    <m:d>
                      <m:dPr>
                        <m:ctrlPr>
                          <a:rPr lang="en-US" sz="2600" b="0" i="1" smtClean="0">
                            <a:solidFill>
                              <a:schemeClr val="tx1"/>
                            </a:solidFill>
                            <a:latin typeface="Cambria Math" panose="02040503050406030204" pitchFamily="18" charset="0"/>
                            <a:ea typeface="Cambria Math" panose="02040503050406030204" pitchFamily="18" charset="0"/>
                          </a:rPr>
                        </m:ctrlPr>
                      </m:dPr>
                      <m:e>
                        <m:r>
                          <a:rPr lang="en-US" sz="2600" b="0" i="1" smtClean="0">
                            <a:solidFill>
                              <a:schemeClr val="tx1"/>
                            </a:solidFill>
                            <a:latin typeface="Cambria Math" panose="02040503050406030204" pitchFamily="18" charset="0"/>
                            <a:ea typeface="Cambria Math" panose="02040503050406030204" pitchFamily="18" charset="0"/>
                          </a:rPr>
                          <m:t>𝑙</m:t>
                        </m:r>
                      </m:e>
                    </m:d>
                    <m:r>
                      <a:rPr lang="en-US" sz="2600" b="0" i="1" smtClean="0">
                        <a:solidFill>
                          <a:schemeClr val="tx1"/>
                        </a:solidFill>
                        <a:latin typeface="Cambria Math" panose="02040503050406030204" pitchFamily="18" charset="0"/>
                        <a:ea typeface="Cambria Math" panose="02040503050406030204" pitchFamily="18" charset="0"/>
                      </a:rPr>
                      <m:t>⇄</m:t>
                    </m:r>
                    <m:r>
                      <m:rPr>
                        <m:sty m:val="p"/>
                      </m:rPr>
                      <a:rPr lang="en-US" sz="2600" b="0" i="0" smtClean="0">
                        <a:solidFill>
                          <a:schemeClr val="tx1"/>
                        </a:solidFill>
                        <a:latin typeface="Cambria Math" panose="02040503050406030204" pitchFamily="18" charset="0"/>
                        <a:ea typeface="Cambria Math" panose="02040503050406030204" pitchFamily="18" charset="0"/>
                      </a:rPr>
                      <m:t>HF</m:t>
                    </m:r>
                    <m:d>
                      <m:dPr>
                        <m:ctrlPr>
                          <a:rPr lang="en-US" sz="2600" b="0" i="1" smtClean="0">
                            <a:solidFill>
                              <a:schemeClr val="tx1"/>
                            </a:solidFill>
                            <a:latin typeface="Cambria Math" panose="02040503050406030204" pitchFamily="18" charset="0"/>
                            <a:ea typeface="Cambria Math" panose="02040503050406030204" pitchFamily="18" charset="0"/>
                          </a:rPr>
                        </m:ctrlPr>
                      </m:dPr>
                      <m:e>
                        <m:r>
                          <a:rPr lang="en-US" sz="2600" b="0" i="1" smtClean="0">
                            <a:solidFill>
                              <a:schemeClr val="tx1"/>
                            </a:solidFill>
                            <a:latin typeface="Cambria Math" panose="02040503050406030204" pitchFamily="18" charset="0"/>
                            <a:ea typeface="Cambria Math" panose="02040503050406030204" pitchFamily="18" charset="0"/>
                          </a:rPr>
                          <m:t>𝑎𝑞</m:t>
                        </m:r>
                      </m:e>
                    </m:d>
                    <m:r>
                      <a:rPr lang="en-US" sz="2600" b="0" i="1" smtClean="0">
                        <a:solidFill>
                          <a:schemeClr val="tx1"/>
                        </a:solidFill>
                        <a:latin typeface="Cambria Math" panose="02040503050406030204" pitchFamily="18" charset="0"/>
                        <a:ea typeface="Cambria Math" panose="02040503050406030204" pitchFamily="18" charset="0"/>
                      </a:rPr>
                      <m:t>+</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m:rPr>
                            <m:sty m:val="p"/>
                          </m:rPr>
                          <a:rPr lang="en-US" sz="2600" b="0" i="0" smtClean="0">
                            <a:solidFill>
                              <a:schemeClr val="tx1"/>
                            </a:solidFill>
                            <a:latin typeface="Cambria Math" panose="02040503050406030204" pitchFamily="18" charset="0"/>
                            <a:ea typeface="Cambria Math" panose="02040503050406030204" pitchFamily="18" charset="0"/>
                          </a:rPr>
                          <m:t>OH</m:t>
                        </m:r>
                      </m:e>
                      <m:sup>
                        <m:r>
                          <a:rPr lang="en-US" sz="2600" b="0" i="1" smtClean="0">
                            <a:solidFill>
                              <a:schemeClr val="tx1"/>
                            </a:solidFill>
                            <a:latin typeface="Cambria Math" panose="02040503050406030204" pitchFamily="18" charset="0"/>
                            <a:ea typeface="Cambria Math" panose="02040503050406030204" pitchFamily="18" charset="0"/>
                          </a:rPr>
                          <m:t>−</m:t>
                        </m:r>
                      </m:sup>
                    </m:sSup>
                    <m:d>
                      <m:dPr>
                        <m:ctrlPr>
                          <a:rPr lang="en-US" sz="2600" b="0" i="1" smtClean="0">
                            <a:solidFill>
                              <a:schemeClr val="tx1"/>
                            </a:solidFill>
                            <a:latin typeface="Cambria Math" panose="02040503050406030204" pitchFamily="18" charset="0"/>
                            <a:ea typeface="Cambria Math" panose="02040503050406030204" pitchFamily="18" charset="0"/>
                          </a:rPr>
                        </m:ctrlPr>
                      </m:dPr>
                      <m:e>
                        <m:r>
                          <a:rPr lang="en-US" sz="2600" b="0" i="1" smtClean="0">
                            <a:solidFill>
                              <a:schemeClr val="tx1"/>
                            </a:solidFill>
                            <a:latin typeface="Cambria Math" panose="02040503050406030204" pitchFamily="18" charset="0"/>
                            <a:ea typeface="Cambria Math" panose="02040503050406030204" pitchFamily="18" charset="0"/>
                          </a:rPr>
                          <m:t>𝑎𝑞</m:t>
                        </m:r>
                      </m:e>
                    </m:d>
                  </m:oMath>
                </a14:m>
                <a:r>
                  <a:rPr lang="en-US" sz="2600" b="0" dirty="0">
                    <a:solidFill>
                      <a:schemeClr val="tx1"/>
                    </a:solidFill>
                  </a:rPr>
                  <a:t>	</a:t>
                </a:r>
                <a14:m>
                  <m:oMath xmlns:m="http://schemas.openxmlformats.org/officeDocument/2006/math">
                    <m:sSub>
                      <m:sSubPr>
                        <m:ctrlPr>
                          <a:rPr lang="en-US" sz="2600" b="0" i="1" smtClean="0">
                            <a:solidFill>
                              <a:schemeClr val="tx1"/>
                            </a:solidFill>
                            <a:latin typeface="Cambria Math" panose="02040503050406030204" pitchFamily="18" charset="0"/>
                          </a:rPr>
                        </m:ctrlPr>
                      </m:sSubPr>
                      <m:e>
                        <m:r>
                          <a:rPr lang="en-US" sz="2600" b="0" i="1" smtClean="0">
                            <a:solidFill>
                              <a:schemeClr val="tx1"/>
                            </a:solidFill>
                            <a:latin typeface="Cambria Math" panose="02040503050406030204" pitchFamily="18" charset="0"/>
                          </a:rPr>
                          <m:t>𝐾</m:t>
                        </m:r>
                      </m:e>
                      <m:sub>
                        <m:r>
                          <m:rPr>
                            <m:sty m:val="p"/>
                          </m:rPr>
                          <a:rPr lang="en-US" sz="2600" b="0" i="0" smtClean="0">
                            <a:solidFill>
                              <a:schemeClr val="tx1"/>
                            </a:solidFill>
                            <a:latin typeface="Cambria Math" panose="02040503050406030204" pitchFamily="18" charset="0"/>
                          </a:rPr>
                          <m:t>b</m:t>
                        </m:r>
                      </m:sub>
                    </m:sSub>
                    <m:r>
                      <a:rPr lang="en-US" sz="2600" b="0" i="1" smtClean="0">
                        <a:solidFill>
                          <a:schemeClr val="tx1"/>
                        </a:solidFill>
                        <a:latin typeface="Cambria Math" panose="02040503050406030204" pitchFamily="18" charset="0"/>
                        <a:ea typeface="Cambria Math" panose="02040503050406030204" pitchFamily="18" charset="0"/>
                      </a:rPr>
                      <m:t>=</m:t>
                    </m:r>
                    <m:f>
                      <m:fPr>
                        <m:ctrlPr>
                          <a:rPr lang="en-US" sz="2600" b="0" i="1" smtClean="0">
                            <a:solidFill>
                              <a:schemeClr val="tx1"/>
                            </a:solidFill>
                            <a:latin typeface="Cambria Math" panose="02040503050406030204" pitchFamily="18" charset="0"/>
                            <a:ea typeface="Cambria Math" panose="02040503050406030204" pitchFamily="18" charset="0"/>
                          </a:rPr>
                        </m:ctrlPr>
                      </m:fPr>
                      <m:num>
                        <m:d>
                          <m:dPr>
                            <m:begChr m:val="["/>
                            <m:endChr m:val="]"/>
                            <m:ctrlPr>
                              <a:rPr lang="en-US" sz="2600" b="0" i="1" smtClean="0">
                                <a:solidFill>
                                  <a:schemeClr val="tx1"/>
                                </a:solidFill>
                                <a:latin typeface="Cambria Math" panose="02040503050406030204" pitchFamily="18" charset="0"/>
                                <a:ea typeface="Cambria Math" panose="02040503050406030204" pitchFamily="18" charset="0"/>
                              </a:rPr>
                            </m:ctrlPr>
                          </m:dPr>
                          <m:e>
                            <m:r>
                              <m:rPr>
                                <m:sty m:val="p"/>
                              </m:rPr>
                              <a:rPr lang="en-US" sz="2600" b="0" i="0" smtClean="0">
                                <a:solidFill>
                                  <a:schemeClr val="tx1"/>
                                </a:solidFill>
                                <a:latin typeface="Cambria Math" panose="02040503050406030204" pitchFamily="18" charset="0"/>
                                <a:ea typeface="Cambria Math" panose="02040503050406030204" pitchFamily="18" charset="0"/>
                              </a:rPr>
                              <m:t>HF</m:t>
                            </m:r>
                          </m:e>
                        </m:d>
                        <m:d>
                          <m:dPr>
                            <m:begChr m:val="["/>
                            <m:endChr m:val="]"/>
                            <m:ctrlPr>
                              <a:rPr lang="en-US" sz="2600" b="0" i="1" smtClean="0">
                                <a:solidFill>
                                  <a:schemeClr val="tx1"/>
                                </a:solidFill>
                                <a:latin typeface="Cambria Math" panose="02040503050406030204" pitchFamily="18" charset="0"/>
                                <a:ea typeface="Cambria Math" panose="02040503050406030204" pitchFamily="18" charset="0"/>
                              </a:rPr>
                            </m:ctrlPr>
                          </m:dPr>
                          <m:e>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m:rPr>
                                    <m:sty m:val="p"/>
                                  </m:rPr>
                                  <a:rPr lang="en-US" sz="2600" b="0" i="0" smtClean="0">
                                    <a:solidFill>
                                      <a:schemeClr val="tx1"/>
                                    </a:solidFill>
                                    <a:latin typeface="Cambria Math" panose="02040503050406030204" pitchFamily="18" charset="0"/>
                                    <a:ea typeface="Cambria Math" panose="02040503050406030204" pitchFamily="18" charset="0"/>
                                  </a:rPr>
                                  <m:t>OH</m:t>
                                </m:r>
                              </m:e>
                              <m:sup>
                                <m:r>
                                  <a:rPr lang="en-US" sz="2600" b="0" i="0" smtClean="0">
                                    <a:solidFill>
                                      <a:schemeClr val="tx1"/>
                                    </a:solidFill>
                                    <a:latin typeface="Cambria Math" panose="02040503050406030204" pitchFamily="18" charset="0"/>
                                    <a:ea typeface="Cambria Math" panose="02040503050406030204" pitchFamily="18" charset="0"/>
                                  </a:rPr>
                                  <m:t>−</m:t>
                                </m:r>
                              </m:sup>
                            </m:sSup>
                          </m:e>
                        </m:d>
                      </m:num>
                      <m:den>
                        <m:d>
                          <m:dPr>
                            <m:begChr m:val="["/>
                            <m:endChr m:val="]"/>
                            <m:ctrlPr>
                              <a:rPr lang="en-US" sz="2600" b="0" i="1" smtClean="0">
                                <a:solidFill>
                                  <a:schemeClr val="tx1"/>
                                </a:solidFill>
                                <a:latin typeface="Cambria Math" panose="02040503050406030204" pitchFamily="18" charset="0"/>
                                <a:ea typeface="Cambria Math" panose="02040503050406030204" pitchFamily="18" charset="0"/>
                              </a:rPr>
                            </m:ctrlPr>
                          </m:dPr>
                          <m:e>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m:rPr>
                                    <m:sty m:val="p"/>
                                  </m:rPr>
                                  <a:rPr lang="en-US" sz="2600" b="0" i="0" smtClean="0">
                                    <a:solidFill>
                                      <a:schemeClr val="tx1"/>
                                    </a:solidFill>
                                    <a:latin typeface="Cambria Math" panose="02040503050406030204" pitchFamily="18" charset="0"/>
                                    <a:ea typeface="Cambria Math" panose="02040503050406030204" pitchFamily="18" charset="0"/>
                                  </a:rPr>
                                  <m:t>F</m:t>
                                </m:r>
                              </m:e>
                              <m:sup>
                                <m:r>
                                  <a:rPr lang="en-US" sz="2600" b="0" i="0" smtClean="0">
                                    <a:solidFill>
                                      <a:schemeClr val="tx1"/>
                                    </a:solidFill>
                                    <a:latin typeface="Cambria Math" panose="02040503050406030204" pitchFamily="18" charset="0"/>
                                    <a:ea typeface="Cambria Math" panose="02040503050406030204" pitchFamily="18" charset="0"/>
                                  </a:rPr>
                                  <m:t>−</m:t>
                                </m:r>
                              </m:sup>
                            </m:sSup>
                          </m:e>
                        </m:d>
                      </m:den>
                    </m:f>
                  </m:oMath>
                </a14:m>
                <a:endParaRPr lang="en-US" sz="2600" b="0" dirty="0">
                  <a:solidFill>
                    <a:schemeClr val="tx1"/>
                  </a:solidFill>
                </a:endParaRPr>
              </a:p>
              <a:p>
                <a:pPr/>
                <a14:m>
                  <m:oMathPara xmlns:m="http://schemas.openxmlformats.org/officeDocument/2006/math">
                    <m:oMathParaPr>
                      <m:jc m:val="centerGroup"/>
                    </m:oMathParaPr>
                    <m:oMath xmlns:m="http://schemas.openxmlformats.org/officeDocument/2006/math">
                      <m:sSub>
                        <m:sSubPr>
                          <m:ctrlPr>
                            <a:rPr lang="en-US" sz="2600" b="0" i="1" smtClean="0">
                              <a:solidFill>
                                <a:schemeClr val="tx1"/>
                              </a:solidFill>
                              <a:latin typeface="Cambria Math" panose="02040503050406030204" pitchFamily="18" charset="0"/>
                            </a:rPr>
                          </m:ctrlPr>
                        </m:sSubPr>
                        <m:e>
                          <m:r>
                            <a:rPr lang="en-US" sz="2600" b="0" i="1" smtClean="0">
                              <a:solidFill>
                                <a:schemeClr val="tx1"/>
                              </a:solidFill>
                              <a:latin typeface="Cambria Math" panose="02040503050406030204" pitchFamily="18" charset="0"/>
                            </a:rPr>
                            <m:t>𝐾</m:t>
                          </m:r>
                        </m:e>
                        <m:sub>
                          <m:r>
                            <m:rPr>
                              <m:sty m:val="p"/>
                            </m:rPr>
                            <a:rPr lang="en-US" sz="2600" b="0" i="0" smtClean="0">
                              <a:solidFill>
                                <a:schemeClr val="tx1"/>
                              </a:solidFill>
                              <a:latin typeface="Cambria Math" panose="02040503050406030204" pitchFamily="18" charset="0"/>
                            </a:rPr>
                            <m:t>b</m:t>
                          </m:r>
                        </m:sub>
                      </m:sSub>
                      <m:r>
                        <a:rPr lang="en-US" sz="2600" b="0" i="1" smtClean="0">
                          <a:solidFill>
                            <a:schemeClr val="tx1"/>
                          </a:solidFill>
                          <a:latin typeface="Cambria Math" panose="02040503050406030204" pitchFamily="18" charset="0"/>
                          <a:ea typeface="Cambria Math" panose="02040503050406030204" pitchFamily="18" charset="0"/>
                        </a:rPr>
                        <m:t>=</m:t>
                      </m:r>
                      <m:f>
                        <m:fPr>
                          <m:ctrlPr>
                            <a:rPr lang="en-US" sz="2600" b="0" i="1" smtClean="0">
                              <a:solidFill>
                                <a:schemeClr val="tx1"/>
                              </a:solidFill>
                              <a:latin typeface="Cambria Math" panose="02040503050406030204" pitchFamily="18" charset="0"/>
                              <a:ea typeface="Cambria Math" panose="02040503050406030204" pitchFamily="18" charset="0"/>
                            </a:rPr>
                          </m:ctrlPr>
                        </m:fPr>
                        <m:num>
                          <m:sSub>
                            <m:sSubPr>
                              <m:ctrlPr>
                                <a:rPr lang="en-US" sz="2600" b="0" i="1" smtClean="0">
                                  <a:solidFill>
                                    <a:schemeClr val="tx1"/>
                                  </a:solidFill>
                                  <a:latin typeface="Cambria Math" panose="02040503050406030204" pitchFamily="18" charset="0"/>
                                  <a:ea typeface="Cambria Math" panose="02040503050406030204" pitchFamily="18" charset="0"/>
                                </a:rPr>
                              </m:ctrlPr>
                            </m:sSubPr>
                            <m:e>
                              <m:r>
                                <a:rPr lang="en-US" sz="2600" b="0" i="1" smtClean="0">
                                  <a:solidFill>
                                    <a:schemeClr val="tx1"/>
                                  </a:solidFill>
                                  <a:latin typeface="Cambria Math" panose="02040503050406030204" pitchFamily="18" charset="0"/>
                                  <a:ea typeface="Cambria Math" panose="02040503050406030204" pitchFamily="18" charset="0"/>
                                </a:rPr>
                                <m:t>𝐾</m:t>
                              </m:r>
                            </m:e>
                            <m:sub>
                              <m:r>
                                <m:rPr>
                                  <m:sty m:val="p"/>
                                </m:rPr>
                                <a:rPr lang="en-US" sz="2600" b="0" i="0" smtClean="0">
                                  <a:solidFill>
                                    <a:schemeClr val="tx1"/>
                                  </a:solidFill>
                                  <a:latin typeface="Cambria Math" panose="02040503050406030204" pitchFamily="18" charset="0"/>
                                  <a:ea typeface="Cambria Math" panose="02040503050406030204" pitchFamily="18" charset="0"/>
                                </a:rPr>
                                <m:t>w</m:t>
                              </m:r>
                            </m:sub>
                          </m:sSub>
                        </m:num>
                        <m:den>
                          <m:sSub>
                            <m:sSubPr>
                              <m:ctrlPr>
                                <a:rPr lang="en-US" sz="2600" b="0" i="1" smtClean="0">
                                  <a:solidFill>
                                    <a:schemeClr val="tx1"/>
                                  </a:solidFill>
                                  <a:latin typeface="Cambria Math" panose="02040503050406030204" pitchFamily="18" charset="0"/>
                                  <a:ea typeface="Cambria Math" panose="02040503050406030204" pitchFamily="18" charset="0"/>
                                </a:rPr>
                              </m:ctrlPr>
                            </m:sSubPr>
                            <m:e>
                              <m:r>
                                <a:rPr lang="en-US" sz="2600" b="0" i="1" smtClean="0">
                                  <a:solidFill>
                                    <a:schemeClr val="tx1"/>
                                  </a:solidFill>
                                  <a:latin typeface="Cambria Math" panose="02040503050406030204" pitchFamily="18" charset="0"/>
                                  <a:ea typeface="Cambria Math" panose="02040503050406030204" pitchFamily="18" charset="0"/>
                                </a:rPr>
                                <m:t>𝐾</m:t>
                              </m:r>
                            </m:e>
                            <m:sub>
                              <m:r>
                                <m:rPr>
                                  <m:sty m:val="p"/>
                                </m:rPr>
                                <a:rPr lang="en-US" sz="2600" b="0" i="0" smtClean="0">
                                  <a:solidFill>
                                    <a:schemeClr val="tx1"/>
                                  </a:solidFill>
                                  <a:latin typeface="Cambria Math" panose="02040503050406030204" pitchFamily="18" charset="0"/>
                                  <a:ea typeface="Cambria Math" panose="02040503050406030204" pitchFamily="18" charset="0"/>
                                </a:rPr>
                                <m:t>a</m:t>
                              </m:r>
                            </m:sub>
                          </m:sSub>
                        </m:den>
                      </m:f>
                      <m:r>
                        <a:rPr lang="en-US" sz="2600" b="0" i="1" smtClean="0">
                          <a:solidFill>
                            <a:schemeClr val="tx1"/>
                          </a:solidFill>
                          <a:latin typeface="Cambria Math" panose="02040503050406030204" pitchFamily="18" charset="0"/>
                          <a:ea typeface="Cambria Math" panose="02040503050406030204" pitchFamily="18" charset="0"/>
                        </a:rPr>
                        <m:t>=</m:t>
                      </m:r>
                      <m:f>
                        <m:fPr>
                          <m:ctrlPr>
                            <a:rPr lang="en-US" sz="2600" b="0" i="1" smtClean="0">
                              <a:solidFill>
                                <a:schemeClr val="tx1"/>
                              </a:solidFill>
                              <a:latin typeface="Cambria Math" panose="02040503050406030204" pitchFamily="18" charset="0"/>
                              <a:ea typeface="Cambria Math" panose="02040503050406030204" pitchFamily="18" charset="0"/>
                            </a:rPr>
                          </m:ctrlPr>
                        </m:fPr>
                        <m:num>
                          <m:r>
                            <a:rPr lang="en-US" sz="2600" b="0" i="0" smtClean="0">
                              <a:solidFill>
                                <a:schemeClr val="tx1"/>
                              </a:solidFill>
                              <a:latin typeface="Cambria Math" panose="02040503050406030204" pitchFamily="18" charset="0"/>
                              <a:ea typeface="Cambria Math" panose="02040503050406030204" pitchFamily="18" charset="0"/>
                            </a:rPr>
                            <m:t>1.0×</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0" smtClean="0">
                                  <a:solidFill>
                                    <a:schemeClr val="tx1"/>
                                  </a:solidFill>
                                  <a:latin typeface="Cambria Math" panose="02040503050406030204" pitchFamily="18" charset="0"/>
                                  <a:ea typeface="Cambria Math" panose="02040503050406030204" pitchFamily="18" charset="0"/>
                                </a:rPr>
                                <m:t>10</m:t>
                              </m:r>
                            </m:e>
                            <m:sup>
                              <m:r>
                                <a:rPr lang="en-US" sz="2600" b="0" i="0" smtClean="0">
                                  <a:solidFill>
                                    <a:schemeClr val="tx1"/>
                                  </a:solidFill>
                                  <a:latin typeface="Cambria Math" panose="02040503050406030204" pitchFamily="18" charset="0"/>
                                  <a:ea typeface="Cambria Math" panose="02040503050406030204" pitchFamily="18" charset="0"/>
                                </a:rPr>
                                <m:t>−14</m:t>
                              </m:r>
                            </m:sup>
                          </m:sSup>
                        </m:num>
                        <m:den>
                          <m:r>
                            <a:rPr lang="en-US" sz="2600" b="0" i="0" smtClean="0">
                              <a:solidFill>
                                <a:schemeClr val="tx1"/>
                              </a:solidFill>
                              <a:latin typeface="Cambria Math" panose="02040503050406030204" pitchFamily="18" charset="0"/>
                              <a:ea typeface="Cambria Math" panose="02040503050406030204" pitchFamily="18" charset="0"/>
                            </a:rPr>
                            <m:t>7.1×</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0" smtClean="0">
                                  <a:solidFill>
                                    <a:schemeClr val="tx1"/>
                                  </a:solidFill>
                                  <a:latin typeface="Cambria Math" panose="02040503050406030204" pitchFamily="18" charset="0"/>
                                  <a:ea typeface="Cambria Math" panose="02040503050406030204" pitchFamily="18" charset="0"/>
                                </a:rPr>
                                <m:t>10</m:t>
                              </m:r>
                            </m:e>
                            <m:sup>
                              <m:r>
                                <a:rPr lang="en-US" sz="2600" b="0" i="0" smtClean="0">
                                  <a:solidFill>
                                    <a:schemeClr val="tx1"/>
                                  </a:solidFill>
                                  <a:latin typeface="Cambria Math" panose="02040503050406030204" pitchFamily="18" charset="0"/>
                                  <a:ea typeface="Cambria Math" panose="02040503050406030204" pitchFamily="18" charset="0"/>
                                </a:rPr>
                                <m:t>−4</m:t>
                              </m:r>
                            </m:sup>
                          </m:sSup>
                        </m:den>
                      </m:f>
                      <m:r>
                        <a:rPr lang="en-US" sz="2600" b="0" i="0" smtClean="0">
                          <a:solidFill>
                            <a:schemeClr val="tx1"/>
                          </a:solidFill>
                          <a:latin typeface="Cambria Math" panose="02040503050406030204" pitchFamily="18" charset="0"/>
                          <a:ea typeface="Cambria Math" panose="02040503050406030204" pitchFamily="18" charset="0"/>
                        </a:rPr>
                        <m:t>=1.4×</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0" smtClean="0">
                              <a:solidFill>
                                <a:schemeClr val="tx1"/>
                              </a:solidFill>
                              <a:latin typeface="Cambria Math" panose="02040503050406030204" pitchFamily="18" charset="0"/>
                              <a:ea typeface="Cambria Math" panose="02040503050406030204" pitchFamily="18" charset="0"/>
                            </a:rPr>
                            <m:t>10</m:t>
                          </m:r>
                        </m:e>
                        <m:sup>
                          <m:r>
                            <a:rPr lang="en-US" sz="2600" b="0" i="0" smtClean="0">
                              <a:solidFill>
                                <a:schemeClr val="tx1"/>
                              </a:solidFill>
                              <a:latin typeface="Cambria Math" panose="02040503050406030204" pitchFamily="18" charset="0"/>
                              <a:ea typeface="Cambria Math" panose="02040503050406030204" pitchFamily="18" charset="0"/>
                            </a:rPr>
                            <m:t>−11</m:t>
                          </m:r>
                        </m:sup>
                      </m:sSup>
                    </m:oMath>
                  </m:oMathPara>
                </a14:m>
                <a:endParaRPr lang="en-US" sz="2600" b="0" dirty="0">
                  <a:solidFill>
                    <a:schemeClr val="tx1"/>
                  </a:solidFill>
                </a:endParaRPr>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125361" y="930435"/>
                <a:ext cx="8937009" cy="3939428"/>
              </a:xfrm>
              <a:blipFill>
                <a:blip r:embed="rId2"/>
                <a:stretch>
                  <a:fillRect l="-1432" t="-15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28"/>
              </p:nvPr>
            </p:nvSpPr>
            <p:spPr>
              <a:xfrm>
                <a:off x="3886199" y="4690245"/>
                <a:ext cx="5058183" cy="495300"/>
              </a:xfrm>
            </p:spPr>
            <p:txBody>
              <a:bodyPr/>
              <a:lstStyle/>
              <a:p>
                <a:pPr/>
                <a14:m>
                  <m:oMathPara xmlns:m="http://schemas.openxmlformats.org/officeDocument/2006/math">
                    <m:oMathParaPr>
                      <m:jc m:val="centerGroup"/>
                    </m:oMathParaPr>
                    <m:oMath xmlns:m="http://schemas.openxmlformats.org/officeDocument/2006/math">
                      <m:sSup>
                        <m:sSupPr>
                          <m:ctrlPr>
                            <a:rPr lang="en-US" sz="2200" i="1">
                              <a:solidFill>
                                <a:srgbClr val="000000"/>
                              </a:solidFill>
                              <a:latin typeface="Cambria Math" panose="02040503050406030204" pitchFamily="18" charset="0"/>
                            </a:rPr>
                          </m:ctrlPr>
                        </m:sSupPr>
                        <m:e>
                          <m:r>
                            <m:rPr>
                              <m:sty m:val="p"/>
                            </m:rPr>
                            <a:rPr lang="en-US" sz="2200">
                              <a:solidFill>
                                <a:srgbClr val="000000"/>
                              </a:solidFill>
                              <a:latin typeface="Cambria Math" panose="02040503050406030204" pitchFamily="18" charset="0"/>
                            </a:rPr>
                            <m:t>F</m:t>
                          </m:r>
                        </m:e>
                        <m:sup>
                          <m:r>
                            <a:rPr lang="en-US" sz="2200">
                              <a:solidFill>
                                <a:srgbClr val="000000"/>
                              </a:solidFill>
                              <a:latin typeface="Cambria Math" panose="02040503050406030204" pitchFamily="18" charset="0"/>
                              <a:ea typeface="Cambria Math" panose="02040503050406030204" pitchFamily="18" charset="0"/>
                            </a:rPr>
                            <m:t>−</m:t>
                          </m:r>
                        </m:sup>
                      </m:sSup>
                      <m:d>
                        <m:dPr>
                          <m:ctrlPr>
                            <a:rPr lang="en-US" sz="2200" i="1">
                              <a:solidFill>
                                <a:srgbClr val="000000"/>
                              </a:solidFill>
                              <a:latin typeface="Cambria Math" panose="02040503050406030204" pitchFamily="18" charset="0"/>
                            </a:rPr>
                          </m:ctrlPr>
                        </m:dPr>
                        <m:e>
                          <m:r>
                            <a:rPr lang="en-US" sz="2200" i="1">
                              <a:solidFill>
                                <a:srgbClr val="000000"/>
                              </a:solidFill>
                              <a:latin typeface="Cambria Math" panose="02040503050406030204" pitchFamily="18" charset="0"/>
                            </a:rPr>
                            <m:t>𝑎𝑞</m:t>
                          </m:r>
                        </m:e>
                      </m:d>
                      <m:r>
                        <a:rPr lang="en-US" sz="2200" i="1">
                          <a:solidFill>
                            <a:srgbClr val="000000"/>
                          </a:solidFill>
                          <a:latin typeface="Cambria Math" panose="02040503050406030204" pitchFamily="18" charset="0"/>
                          <a:ea typeface="Cambria Math" panose="02040503050406030204" pitchFamily="18" charset="0"/>
                        </a:rPr>
                        <m:t>+</m:t>
                      </m:r>
                      <m:sSub>
                        <m:sSubPr>
                          <m:ctrlPr>
                            <a:rPr lang="en-US" sz="2200" i="1">
                              <a:solidFill>
                                <a:srgbClr val="000000"/>
                              </a:solidFill>
                              <a:latin typeface="Cambria Math" panose="02040503050406030204" pitchFamily="18" charset="0"/>
                              <a:ea typeface="Cambria Math" panose="02040503050406030204" pitchFamily="18" charset="0"/>
                            </a:rPr>
                          </m:ctrlPr>
                        </m:sSubPr>
                        <m:e>
                          <m:r>
                            <m:rPr>
                              <m:sty m:val="p"/>
                            </m:rPr>
                            <a:rPr lang="en-US" sz="2200">
                              <a:solidFill>
                                <a:srgbClr val="000000"/>
                              </a:solidFill>
                              <a:latin typeface="Cambria Math" panose="02040503050406030204" pitchFamily="18" charset="0"/>
                              <a:ea typeface="Cambria Math" panose="02040503050406030204" pitchFamily="18" charset="0"/>
                            </a:rPr>
                            <m:t>H</m:t>
                          </m:r>
                        </m:e>
                        <m:sub>
                          <m:r>
                            <a:rPr lang="en-US" sz="2200">
                              <a:solidFill>
                                <a:srgbClr val="000000"/>
                              </a:solidFill>
                              <a:latin typeface="Cambria Math" panose="02040503050406030204" pitchFamily="18" charset="0"/>
                              <a:ea typeface="Cambria Math" panose="02040503050406030204" pitchFamily="18" charset="0"/>
                            </a:rPr>
                            <m:t>2</m:t>
                          </m:r>
                        </m:sub>
                      </m:sSub>
                      <m:r>
                        <m:rPr>
                          <m:sty m:val="p"/>
                        </m:rPr>
                        <a:rPr lang="en-US" sz="2200">
                          <a:solidFill>
                            <a:srgbClr val="000000"/>
                          </a:solidFill>
                          <a:latin typeface="Cambria Math" panose="02040503050406030204" pitchFamily="18" charset="0"/>
                          <a:ea typeface="Cambria Math" panose="02040503050406030204" pitchFamily="18" charset="0"/>
                        </a:rPr>
                        <m:t>O</m:t>
                      </m:r>
                      <m:d>
                        <m:dPr>
                          <m:ctrlPr>
                            <a:rPr lang="en-US" sz="2200" i="1">
                              <a:solidFill>
                                <a:srgbClr val="000000"/>
                              </a:solidFill>
                              <a:latin typeface="Cambria Math" panose="02040503050406030204" pitchFamily="18" charset="0"/>
                              <a:ea typeface="Cambria Math" panose="02040503050406030204" pitchFamily="18" charset="0"/>
                            </a:rPr>
                          </m:ctrlPr>
                        </m:dPr>
                        <m:e>
                          <m:r>
                            <a:rPr lang="en-US" sz="2200" i="1">
                              <a:solidFill>
                                <a:srgbClr val="000000"/>
                              </a:solidFill>
                              <a:latin typeface="Cambria Math" panose="02040503050406030204" pitchFamily="18" charset="0"/>
                              <a:ea typeface="Cambria Math" panose="02040503050406030204" pitchFamily="18" charset="0"/>
                            </a:rPr>
                            <m:t>𝑙</m:t>
                          </m:r>
                        </m:e>
                      </m:d>
                      <m:r>
                        <a:rPr lang="en-US" sz="2200" i="1">
                          <a:solidFill>
                            <a:srgbClr val="000000"/>
                          </a:solidFill>
                          <a:latin typeface="Cambria Math" panose="02040503050406030204" pitchFamily="18" charset="0"/>
                          <a:ea typeface="Cambria Math" panose="02040503050406030204" pitchFamily="18" charset="0"/>
                        </a:rPr>
                        <m:t>⇄</m:t>
                      </m:r>
                      <m:r>
                        <m:rPr>
                          <m:sty m:val="p"/>
                        </m:rPr>
                        <a:rPr lang="en-US" sz="2200">
                          <a:solidFill>
                            <a:srgbClr val="000000"/>
                          </a:solidFill>
                          <a:latin typeface="Cambria Math" panose="02040503050406030204" pitchFamily="18" charset="0"/>
                          <a:ea typeface="Cambria Math" panose="02040503050406030204" pitchFamily="18" charset="0"/>
                        </a:rPr>
                        <m:t>HF</m:t>
                      </m:r>
                      <m:d>
                        <m:dPr>
                          <m:ctrlPr>
                            <a:rPr lang="en-US" sz="2200" i="1">
                              <a:solidFill>
                                <a:srgbClr val="000000"/>
                              </a:solidFill>
                              <a:latin typeface="Cambria Math" panose="02040503050406030204" pitchFamily="18" charset="0"/>
                              <a:ea typeface="Cambria Math" panose="02040503050406030204" pitchFamily="18" charset="0"/>
                            </a:rPr>
                          </m:ctrlPr>
                        </m:dPr>
                        <m:e>
                          <m:r>
                            <a:rPr lang="en-US" sz="2200" i="1">
                              <a:solidFill>
                                <a:srgbClr val="000000"/>
                              </a:solidFill>
                              <a:latin typeface="Cambria Math" panose="02040503050406030204" pitchFamily="18" charset="0"/>
                              <a:ea typeface="Cambria Math" panose="02040503050406030204" pitchFamily="18" charset="0"/>
                            </a:rPr>
                            <m:t>𝑎𝑞</m:t>
                          </m:r>
                        </m:e>
                      </m:d>
                      <m:r>
                        <a:rPr lang="en-US" sz="2200" i="1">
                          <a:solidFill>
                            <a:srgbClr val="000000"/>
                          </a:solidFill>
                          <a:latin typeface="Cambria Math" panose="02040503050406030204" pitchFamily="18" charset="0"/>
                          <a:ea typeface="Cambria Math" panose="02040503050406030204" pitchFamily="18" charset="0"/>
                        </a:rPr>
                        <m:t>+</m:t>
                      </m:r>
                      <m:sSup>
                        <m:sSupPr>
                          <m:ctrlPr>
                            <a:rPr lang="en-US" sz="2200" i="1">
                              <a:solidFill>
                                <a:srgbClr val="000000"/>
                              </a:solidFill>
                              <a:latin typeface="Cambria Math" panose="02040503050406030204" pitchFamily="18" charset="0"/>
                              <a:ea typeface="Cambria Math" panose="02040503050406030204" pitchFamily="18" charset="0"/>
                            </a:rPr>
                          </m:ctrlPr>
                        </m:sSupPr>
                        <m:e>
                          <m:r>
                            <m:rPr>
                              <m:sty m:val="p"/>
                            </m:rPr>
                            <a:rPr lang="en-US" sz="2200">
                              <a:solidFill>
                                <a:srgbClr val="000000"/>
                              </a:solidFill>
                              <a:latin typeface="Cambria Math" panose="02040503050406030204" pitchFamily="18" charset="0"/>
                              <a:ea typeface="Cambria Math" panose="02040503050406030204" pitchFamily="18" charset="0"/>
                            </a:rPr>
                            <m:t>OH</m:t>
                          </m:r>
                        </m:e>
                        <m:sup>
                          <m:r>
                            <a:rPr lang="en-US" sz="2200">
                              <a:solidFill>
                                <a:srgbClr val="000000"/>
                              </a:solidFill>
                              <a:latin typeface="Cambria Math" panose="02040503050406030204" pitchFamily="18" charset="0"/>
                              <a:ea typeface="Cambria Math" panose="02040503050406030204" pitchFamily="18" charset="0"/>
                            </a:rPr>
                            <m:t>−</m:t>
                          </m:r>
                        </m:sup>
                      </m:sSup>
                      <m:d>
                        <m:dPr>
                          <m:ctrlPr>
                            <a:rPr lang="en-US" sz="2200" i="1">
                              <a:solidFill>
                                <a:srgbClr val="000000"/>
                              </a:solidFill>
                              <a:latin typeface="Cambria Math" panose="02040503050406030204" pitchFamily="18" charset="0"/>
                              <a:ea typeface="Cambria Math" panose="02040503050406030204" pitchFamily="18" charset="0"/>
                            </a:rPr>
                          </m:ctrlPr>
                        </m:dPr>
                        <m:e>
                          <m:r>
                            <a:rPr lang="en-US" sz="2200" i="1">
                              <a:solidFill>
                                <a:srgbClr val="000000"/>
                              </a:solidFill>
                              <a:latin typeface="Cambria Math" panose="02040503050406030204" pitchFamily="18" charset="0"/>
                              <a:ea typeface="Cambria Math" panose="02040503050406030204" pitchFamily="18" charset="0"/>
                            </a:rPr>
                            <m:t>𝑎𝑞</m:t>
                          </m:r>
                        </m:e>
                      </m:d>
                    </m:oMath>
                  </m:oMathPara>
                </a14:m>
                <a:endParaRPr lang="en-US" sz="2200" dirty="0">
                  <a:solidFill>
                    <a:srgbClr val="000000"/>
                  </a:solidFill>
                </a:endParaRPr>
              </a:p>
            </p:txBody>
          </p:sp>
        </mc:Choice>
        <mc:Fallback xmlns="">
          <p:sp>
            <p:nvSpPr>
              <p:cNvPr id="4" name="Content Placeholder 3"/>
              <p:cNvSpPr>
                <a:spLocks noGrp="1" noRot="1" noChangeAspect="1" noMove="1" noResize="1" noEditPoints="1" noAdjustHandles="1" noChangeArrowheads="1" noChangeShapeType="1" noTextEdit="1"/>
              </p:cNvSpPr>
              <p:nvPr>
                <p:ph sz="quarter" idx="28"/>
              </p:nvPr>
            </p:nvSpPr>
            <p:spPr>
              <a:xfrm>
                <a:off x="3886199" y="4690245"/>
                <a:ext cx="5058183" cy="495300"/>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9" name="Table Placeholder 18"/>
              <p:cNvGraphicFramePr>
                <a:graphicFrameLocks noGrp="1"/>
              </p:cNvGraphicFramePr>
              <p:nvPr>
                <p:ph type="tbl" sz="quarter" idx="25"/>
                <p:extLst>
                  <p:ext uri="{D42A27DB-BD31-4B8C-83A1-F6EECF244321}">
                    <p14:modId xmlns:p14="http://schemas.microsoft.com/office/powerpoint/2010/main" val="1403957840"/>
                  </p:ext>
                </p:extLst>
              </p:nvPr>
            </p:nvGraphicFramePr>
            <p:xfrm>
              <a:off x="79641" y="5059680"/>
              <a:ext cx="8864741" cy="1112520"/>
            </p:xfrm>
            <a:graphic>
              <a:graphicData uri="http://schemas.openxmlformats.org/drawingml/2006/table">
                <a:tbl>
                  <a:tblPr firstRow="1" bandRow="1">
                    <a:tableStyleId>{5C22544A-7EE6-4342-B048-85BDC9FD1C3A}</a:tableStyleId>
                  </a:tblPr>
                  <a:tblGrid>
                    <a:gridCol w="3577959">
                      <a:extLst>
                        <a:ext uri="{9D8B030D-6E8A-4147-A177-3AD203B41FA5}">
                          <a16:colId xmlns="" xmlns:a16="http://schemas.microsoft.com/office/drawing/2014/main" val="2849366849"/>
                        </a:ext>
                      </a:extLst>
                    </a:gridCol>
                    <a:gridCol w="1447800">
                      <a:extLst>
                        <a:ext uri="{9D8B030D-6E8A-4147-A177-3AD203B41FA5}">
                          <a16:colId xmlns="" xmlns:a16="http://schemas.microsoft.com/office/drawing/2014/main" val="1355104286"/>
                        </a:ext>
                      </a:extLst>
                    </a:gridCol>
                    <a:gridCol w="1066800">
                      <a:extLst>
                        <a:ext uri="{9D8B030D-6E8A-4147-A177-3AD203B41FA5}">
                          <a16:colId xmlns="" xmlns:a16="http://schemas.microsoft.com/office/drawing/2014/main" val="3442440895"/>
                        </a:ext>
                      </a:extLst>
                    </a:gridCol>
                    <a:gridCol w="1383592">
                      <a:extLst>
                        <a:ext uri="{9D8B030D-6E8A-4147-A177-3AD203B41FA5}">
                          <a16:colId xmlns="" xmlns:a16="http://schemas.microsoft.com/office/drawing/2014/main" val="278030558"/>
                        </a:ext>
                      </a:extLst>
                    </a:gridCol>
                    <a:gridCol w="1388590">
                      <a:extLst>
                        <a:ext uri="{9D8B030D-6E8A-4147-A177-3AD203B41FA5}">
                          <a16:colId xmlns="" xmlns:a16="http://schemas.microsoft.com/office/drawing/2014/main" val="17835443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rgbClr val="000000"/>
                              </a:solidFill>
                              <a:effectLst/>
                              <a:latin typeface="+mn-lt"/>
                              <a:ea typeface="+mn-ea"/>
                              <a:cs typeface="+mn-cs"/>
                            </a:rPr>
                            <a:t>Initial concentration (M): </a:t>
                          </a:r>
                          <a:endParaRPr lang="en-US" i="1" dirty="0">
                            <a:solidFill>
                              <a:srgbClr val="000000"/>
                            </a:solidFill>
                          </a:endParaRPr>
                        </a:p>
                      </a:txBody>
                      <a:tcPr marL="41009" marR="41009">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0.10</a:t>
                          </a:r>
                        </a:p>
                      </a:txBody>
                      <a:tcPr marL="41009" marR="41009">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009" marR="41009">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2471721699"/>
                      </a:ext>
                    </a:extLst>
                  </a:tr>
                  <a:tr h="37084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1009" marR="4100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009" marR="4100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009" marR="4100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304610487"/>
                      </a:ext>
                    </a:extLst>
                  </a:tr>
                  <a:tr h="37084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1009" marR="4100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0.10</m:t>
                                </m:r>
                                <m:r>
                                  <a:rPr lang="en-US" b="0"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009" marR="4100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𝑥</m:t>
                                </m:r>
                              </m:oMath>
                            </m:oMathPara>
                          </a14:m>
                          <a:endParaRPr lang="en-US" i="1" dirty="0">
                            <a:solidFill>
                              <a:srgbClr val="000000"/>
                            </a:solidFill>
                          </a:endParaRP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𝑥</m:t>
                                </m:r>
                              </m:oMath>
                            </m:oMathPara>
                          </a14:m>
                          <a:endParaRPr lang="en-US" i="1" dirty="0">
                            <a:solidFill>
                              <a:srgbClr val="000000"/>
                            </a:solidFill>
                          </a:endParaRPr>
                        </a:p>
                      </a:txBody>
                      <a:tcPr marL="41009" marR="4100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097337422"/>
                      </a:ext>
                    </a:extLst>
                  </a:tr>
                </a:tbl>
              </a:graphicData>
            </a:graphic>
          </p:graphicFrame>
        </mc:Choice>
        <mc:Fallback xmlns="">
          <p:graphicFrame>
            <p:nvGraphicFramePr>
              <p:cNvPr id="19" name="Table Placeholder 18"/>
              <p:cNvGraphicFramePr>
                <a:graphicFrameLocks noGrp="1"/>
              </p:cNvGraphicFramePr>
              <p:nvPr>
                <p:ph type="tbl" sz="quarter" idx="25"/>
                <p:extLst>
                  <p:ext uri="{D42A27DB-BD31-4B8C-83A1-F6EECF244321}">
                    <p14:modId xmlns:p14="http://schemas.microsoft.com/office/powerpoint/2010/main" val="1403957840"/>
                  </p:ext>
                </p:extLst>
              </p:nvPr>
            </p:nvGraphicFramePr>
            <p:xfrm>
              <a:off x="79641" y="5059680"/>
              <a:ext cx="8864741" cy="1112520"/>
            </p:xfrm>
            <a:graphic>
              <a:graphicData uri="http://schemas.openxmlformats.org/drawingml/2006/table">
                <a:tbl>
                  <a:tblPr firstRow="1" bandRow="1">
                    <a:tableStyleId>{5C22544A-7EE6-4342-B048-85BDC9FD1C3A}</a:tableStyleId>
                  </a:tblPr>
                  <a:tblGrid>
                    <a:gridCol w="3577959">
                      <a:extLst>
                        <a:ext uri="{9D8B030D-6E8A-4147-A177-3AD203B41FA5}">
                          <a16:colId xmlns:a16="http://schemas.microsoft.com/office/drawing/2014/main" val="2849366849"/>
                        </a:ext>
                      </a:extLst>
                    </a:gridCol>
                    <a:gridCol w="1447800">
                      <a:extLst>
                        <a:ext uri="{9D8B030D-6E8A-4147-A177-3AD203B41FA5}">
                          <a16:colId xmlns:a16="http://schemas.microsoft.com/office/drawing/2014/main" val="1355104286"/>
                        </a:ext>
                      </a:extLst>
                    </a:gridCol>
                    <a:gridCol w="1066800">
                      <a:extLst>
                        <a:ext uri="{9D8B030D-6E8A-4147-A177-3AD203B41FA5}">
                          <a16:colId xmlns:a16="http://schemas.microsoft.com/office/drawing/2014/main" val="3442440895"/>
                        </a:ext>
                      </a:extLst>
                    </a:gridCol>
                    <a:gridCol w="1383592">
                      <a:extLst>
                        <a:ext uri="{9D8B030D-6E8A-4147-A177-3AD203B41FA5}">
                          <a16:colId xmlns:a16="http://schemas.microsoft.com/office/drawing/2014/main" val="278030558"/>
                        </a:ext>
                      </a:extLst>
                    </a:gridCol>
                    <a:gridCol w="1388590">
                      <a:extLst>
                        <a:ext uri="{9D8B030D-6E8A-4147-A177-3AD203B41FA5}">
                          <a16:colId xmlns:a16="http://schemas.microsoft.com/office/drawing/2014/main" val="17835443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rgbClr val="000000"/>
                              </a:solidFill>
                              <a:effectLst/>
                              <a:latin typeface="+mn-lt"/>
                              <a:ea typeface="+mn-ea"/>
                              <a:cs typeface="+mn-cs"/>
                            </a:rPr>
                            <a:t>Initial concentration (M): </a:t>
                          </a:r>
                          <a:endParaRPr lang="en-US" i="1" dirty="0">
                            <a:solidFill>
                              <a:srgbClr val="000000"/>
                            </a:solidFill>
                          </a:endParaRPr>
                        </a:p>
                      </a:txBody>
                      <a:tcPr marL="41009" marR="41009">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0.10</a:t>
                          </a:r>
                        </a:p>
                      </a:txBody>
                      <a:tcPr marL="41009" marR="41009">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009" marR="41009">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2471721699"/>
                      </a:ext>
                    </a:extLst>
                  </a:tr>
                  <a:tr h="37084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1009" marR="4100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009" marR="4100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46639" t="-108197" r="-265126" b="-124590"/>
                          </a:stretch>
                        </a:blipFill>
                      </a:tcPr>
                    </a:tc>
                    <a:tc>
                      <a:txBody>
                        <a:bodyPr/>
                        <a:lstStyle/>
                        <a:p>
                          <a:pPr algn="ctr"/>
                          <a:r>
                            <a:rPr lang="en-US"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40529" t="-108197" r="-100881" b="-124590"/>
                          </a:stretch>
                        </a:blipFill>
                      </a:tcPr>
                    </a:tc>
                    <a:tc>
                      <a:txBody>
                        <a:bodyPr/>
                        <a:lstStyle/>
                        <a:p>
                          <a:endParaRPr lang="en-US"/>
                        </a:p>
                      </a:txBody>
                      <a:tcPr marL="41009" marR="4100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38158" t="-108197" r="-439" b="-124590"/>
                          </a:stretch>
                        </a:blipFill>
                      </a:tcPr>
                    </a:tc>
                    <a:extLst>
                      <a:ext uri="{0D108BD9-81ED-4DB2-BD59-A6C34878D82A}">
                        <a16:rowId xmlns:a16="http://schemas.microsoft.com/office/drawing/2014/main" val="3304610487"/>
                      </a:ext>
                    </a:extLst>
                  </a:tr>
                  <a:tr h="37084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1009" marR="4100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009" marR="4100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246639" t="-208197" r="-265126" b="-24590"/>
                          </a:stretch>
                        </a:blipFill>
                      </a:tcPr>
                    </a:tc>
                    <a:tc>
                      <a:txBody>
                        <a:bodyPr/>
                        <a:lstStyle/>
                        <a:p>
                          <a:pPr algn="ctr"/>
                          <a:r>
                            <a:rPr lang="en-US"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440529" t="-208197" r="-100881" b="-24590"/>
                          </a:stretch>
                        </a:blipFill>
                      </a:tcPr>
                    </a:tc>
                    <a:tc>
                      <a:txBody>
                        <a:bodyPr/>
                        <a:lstStyle/>
                        <a:p>
                          <a:endParaRPr lang="en-US"/>
                        </a:p>
                      </a:txBody>
                      <a:tcPr marL="41009" marR="4100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38158" t="-208197" r="-439" b="-24590"/>
                          </a:stretch>
                        </a:blipFill>
                      </a:tcPr>
                    </a:tc>
                    <a:extLst>
                      <a:ext uri="{0D108BD9-81ED-4DB2-BD59-A6C34878D82A}">
                        <a16:rowId xmlns:a16="http://schemas.microsoft.com/office/drawing/2014/main" val="3097337422"/>
                      </a:ext>
                    </a:extLst>
                  </a:tr>
                </a:tbl>
              </a:graphicData>
            </a:graphic>
          </p:graphicFrame>
        </mc:Fallback>
      </mc:AlternateContent>
    </p:spTree>
    <p:extLst>
      <p:ext uri="{BB962C8B-B14F-4D97-AF65-F5344CB8AC3E}">
        <p14:creationId xmlns:p14="http://schemas.microsoft.com/office/powerpoint/2010/main" val="419635486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95999" cy="533400"/>
          </a:xfrm>
        </p:spPr>
        <p:txBody>
          <a:bodyPr/>
          <a:lstStyle/>
          <a:p>
            <a:pPr marL="3314700" indent="-3314700" algn="ctr"/>
            <a:r>
              <a:rPr lang="en-US" kern="0" dirty="0"/>
              <a:t> SAMPLE PROBLEM	</a:t>
            </a:r>
            <a:r>
              <a:rPr lang="en-US" kern="0" dirty="0">
                <a:solidFill>
                  <a:schemeClr val="bg1"/>
                </a:solidFill>
              </a:rPr>
              <a:t>16.20	</a:t>
            </a:r>
            <a:r>
              <a:rPr lang="en-US" dirty="0"/>
              <a:t> </a:t>
            </a:r>
            <a:r>
              <a:rPr lang="en-US" dirty="0">
                <a:solidFill>
                  <a:schemeClr val="bg1"/>
                </a:solidFill>
              </a:rPr>
              <a:t>Solution</a:t>
            </a:r>
            <a:endParaRPr lang="en-US" dirty="0"/>
          </a:p>
        </p:txBody>
      </p:sp>
      <p:sp>
        <p:nvSpPr>
          <p:cNvPr id="17" name="Content Placeholder 16"/>
          <p:cNvSpPr>
            <a:spLocks noGrp="1"/>
          </p:cNvSpPr>
          <p:nvPr>
            <p:ph sz="quarter" idx="24"/>
          </p:nvPr>
        </p:nvSpPr>
        <p:spPr>
          <a:xfrm>
            <a:off x="-1" y="988683"/>
            <a:ext cx="9089409" cy="459117"/>
          </a:xfrm>
        </p:spPr>
        <p:txBody>
          <a:bodyPr/>
          <a:lstStyle/>
          <a:p>
            <a:r>
              <a:rPr lang="en-US" dirty="0">
                <a:solidFill>
                  <a:srgbClr val="43618E"/>
                </a:solidFill>
              </a:rPr>
              <a:t>Solution</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1485900"/>
                <a:ext cx="9144000" cy="4914900"/>
              </a:xfrm>
            </p:spPr>
            <p:txBody>
              <a:bodyPr/>
              <a:lstStyle/>
              <a:p>
                <a:pPr marL="288925" indent="-288925">
                  <a:spcAft>
                    <a:spcPts val="2000"/>
                  </a:spcAft>
                </a:pPr>
                <a:r>
                  <a:rPr lang="en-US" dirty="0"/>
                  <a:t>		</a:t>
                </a:r>
                <a14:m>
                  <m:oMath xmlns:m="http://schemas.openxmlformats.org/officeDocument/2006/math">
                    <m:r>
                      <a:rPr lang="en-US" i="1">
                        <a:latin typeface="Cambria Math" panose="02040503050406030204" pitchFamily="18" charset="0"/>
                      </a:rPr>
                      <m:t>1.4</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−11</m:t>
                        </m:r>
                      </m:sup>
                    </m:sSup>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𝑥</m:t>
                            </m:r>
                          </m:e>
                          <m:sup>
                            <m:r>
                              <a:rPr lang="en-US" i="1">
                                <a:latin typeface="Cambria Math" panose="02040503050406030204" pitchFamily="18" charset="0"/>
                                <a:ea typeface="Cambria Math" panose="02040503050406030204" pitchFamily="18" charset="0"/>
                              </a:rPr>
                              <m:t>2</m:t>
                            </m:r>
                          </m:sup>
                        </m:sSup>
                      </m:num>
                      <m:den>
                        <m:r>
                          <a:rPr lang="en-US" i="1">
                            <a:latin typeface="Cambria Math" panose="02040503050406030204" pitchFamily="18" charset="0"/>
                            <a:ea typeface="Cambria Math" panose="02040503050406030204" pitchFamily="18" charset="0"/>
                          </a:rPr>
                          <m:t>0.10−</m:t>
                        </m:r>
                        <m:r>
                          <a:rPr lang="en-US" i="1">
                            <a:latin typeface="Cambria Math" panose="02040503050406030204" pitchFamily="18" charset="0"/>
                            <a:ea typeface="Cambria Math" panose="02040503050406030204" pitchFamily="18" charset="0"/>
                          </a:rPr>
                          <m:t>𝑥</m:t>
                        </m:r>
                      </m:den>
                    </m:f>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𝑥</m:t>
                            </m:r>
                          </m:e>
                          <m:sup>
                            <m:r>
                              <a:rPr lang="en-US" i="1">
                                <a:latin typeface="Cambria Math" panose="02040503050406030204" pitchFamily="18" charset="0"/>
                                <a:ea typeface="Cambria Math" panose="02040503050406030204" pitchFamily="18" charset="0"/>
                              </a:rPr>
                              <m:t>2</m:t>
                            </m:r>
                          </m:sup>
                        </m:sSup>
                      </m:num>
                      <m:den>
                        <m:r>
                          <a:rPr lang="en-US" i="1">
                            <a:latin typeface="Cambria Math" panose="02040503050406030204" pitchFamily="18" charset="0"/>
                            <a:ea typeface="Cambria Math" panose="02040503050406030204" pitchFamily="18" charset="0"/>
                          </a:rPr>
                          <m:t>0.10</m:t>
                        </m:r>
                      </m:den>
                    </m:f>
                  </m:oMath>
                </a14:m>
                <a:endParaRPr lang="en-US" dirty="0"/>
              </a:p>
              <a:p>
                <a:pPr marL="2514600" indent="-746125">
                  <a:spcAft>
                    <a:spcPts val="2000"/>
                  </a:spcAft>
                </a:pPr>
                <a:r>
                  <a:rPr lang="en-US" b="0" dirty="0"/>
                  <a:t>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ad>
                      <m:radPr>
                        <m:degHide m:val="on"/>
                        <m:ctrlPr>
                          <a:rPr lang="en-US" b="0" i="1" smtClean="0">
                            <a:latin typeface="Cambria Math" panose="02040503050406030204" pitchFamily="18" charset="0"/>
                            <a:ea typeface="Cambria Math" panose="02040503050406030204" pitchFamily="18" charset="0"/>
                          </a:rPr>
                        </m:ctrlPr>
                      </m:radPr>
                      <m:deg/>
                      <m:e>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1.4×</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−11</m:t>
                                </m:r>
                              </m:sup>
                            </m:sSup>
                          </m:e>
                        </m:d>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0.10</m:t>
                            </m:r>
                          </m:e>
                        </m:d>
                      </m:e>
                    </m:rad>
                    <m:r>
                      <a:rPr lang="en-US" b="0" i="0" smtClean="0">
                        <a:latin typeface="Cambria Math" panose="02040503050406030204" pitchFamily="18" charset="0"/>
                        <a:ea typeface="Cambria Math" panose="02040503050406030204" pitchFamily="18" charset="0"/>
                      </a:rPr>
                      <m:t>=1.2×</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−6</m:t>
                        </m:r>
                      </m:sup>
                    </m:sSup>
                    <m:r>
                      <a:rPr lang="en-US" b="0" i="1" smtClean="0">
                        <a:latin typeface="Cambria Math" panose="02040503050406030204" pitchFamily="18" charset="0"/>
                        <a:ea typeface="Cambria Math" panose="02040503050406030204" pitchFamily="18" charset="0"/>
                      </a:rPr>
                      <m:t>𝑀</m:t>
                    </m:r>
                  </m:oMath>
                </a14:m>
                <a:endParaRPr lang="en-US" dirty="0"/>
              </a:p>
              <a:p>
                <a:pPr defTabSz="4167188">
                  <a:spcAft>
                    <a:spcPts val="3000"/>
                  </a:spcAft>
                </a:pPr>
                <a:r>
                  <a:rPr lang="en-US" b="0" dirty="0"/>
                  <a:t>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d>
                      <m:dPr>
                        <m:begChr m:val="["/>
                        <m:endChr m:val="]"/>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e>
                    </m:d>
                  </m:oMath>
                </a14:m>
                <a:endParaRPr lang="en-US" dirty="0"/>
              </a:p>
              <a:p>
                <a:pPr>
                  <a:spcAft>
                    <a:spcPts val="2400"/>
                  </a:spcAft>
                </a:pPr>
                <a14:m>
                  <m:oMathPara xmlns:m="http://schemas.openxmlformats.org/officeDocument/2006/math">
                    <m:oMathParaPr>
                      <m:jc m:val="center"/>
                    </m:oMathParaPr>
                    <m:oMath xmlns:m="http://schemas.openxmlformats.org/officeDocument/2006/math">
                      <m:r>
                        <m:rPr>
                          <m:sty m:val="p"/>
                        </m:rPr>
                        <a:rPr lang="en-US" b="0" i="0" smtClean="0">
                          <a:latin typeface="Cambria Math" panose="02040503050406030204" pitchFamily="18" charset="0"/>
                        </a:rPr>
                        <m:t>pOH</m:t>
                      </m:r>
                      <m:r>
                        <a:rPr lang="en-US" b="0" i="0" smtClean="0">
                          <a:latin typeface="Cambria Math" panose="02040503050406030204" pitchFamily="18" charset="0"/>
                          <a:ea typeface="Cambria Math" panose="02040503050406030204" pitchFamily="18" charset="0"/>
                        </a:rPr>
                        <m:t>=−</m:t>
                      </m:r>
                      <m:func>
                        <m:funcPr>
                          <m:ctrlPr>
                            <a:rPr lang="en-US" b="0" i="1" smtClean="0">
                              <a:latin typeface="Cambria Math" panose="02040503050406030204" pitchFamily="18" charset="0"/>
                              <a:ea typeface="Cambria Math" panose="02040503050406030204" pitchFamily="18" charset="0"/>
                            </a:rPr>
                          </m:ctrlPr>
                        </m:funcPr>
                        <m:fName>
                          <m:r>
                            <m:rPr>
                              <m:sty m:val="p"/>
                            </m:rPr>
                            <a:rPr lang="en-US" b="0" i="0" smtClean="0">
                              <a:latin typeface="Cambria Math" panose="02040503050406030204" pitchFamily="18" charset="0"/>
                              <a:ea typeface="Cambria Math" panose="02040503050406030204" pitchFamily="18" charset="0"/>
                            </a:rPr>
                            <m:t>log</m:t>
                          </m:r>
                        </m:fName>
                        <m:e>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1.2×</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−6</m:t>
                                  </m:r>
                                </m:sup>
                              </m:sSup>
                              <m:r>
                                <a:rPr lang="en-US" b="0" i="0" smtClean="0">
                                  <a:latin typeface="Cambria Math" panose="02040503050406030204" pitchFamily="18" charset="0"/>
                                  <a:ea typeface="Cambria Math" panose="02040503050406030204" pitchFamily="18" charset="0"/>
                                </a:rPr>
                                <m:t>+1.0×</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−7</m:t>
                                  </m:r>
                                </m:sup>
                              </m:sSup>
                            </m:e>
                          </m:d>
                        </m:e>
                      </m:func>
                      <m:r>
                        <a:rPr lang="en-US" b="0" i="1" smtClean="0">
                          <a:latin typeface="Cambria Math" panose="02040503050406030204" pitchFamily="18" charset="0"/>
                          <a:ea typeface="Cambria Math" panose="02040503050406030204" pitchFamily="18" charset="0"/>
                        </a:rPr>
                        <m:t>=5.95</m:t>
                      </m:r>
                    </m:oMath>
                  </m:oMathPara>
                </a14:m>
                <a:endParaRPr lang="en-US" dirty="0"/>
              </a:p>
              <a:p>
                <a:pPr>
                  <a:spcAft>
                    <a:spcPts val="3000"/>
                  </a:spcAft>
                </a:pPr>
                <a14:m>
                  <m:oMathPara xmlns:m="http://schemas.openxmlformats.org/officeDocument/2006/math">
                    <m:oMathParaPr>
                      <m:jc m:val="center"/>
                    </m:oMathParaPr>
                    <m:oMath xmlns:m="http://schemas.openxmlformats.org/officeDocument/2006/math">
                      <m:r>
                        <m:rPr>
                          <m:sty m:val="p"/>
                        </m:rPr>
                        <a:rPr lang="en-US" b="0" i="0" smtClean="0">
                          <a:latin typeface="Cambria Math" panose="02040503050406030204" pitchFamily="18" charset="0"/>
                        </a:rPr>
                        <m:t>pH</m:t>
                      </m:r>
                      <m:r>
                        <a:rPr lang="en-US" b="0" i="0" smtClean="0">
                          <a:latin typeface="Cambria Math" panose="02040503050406030204" pitchFamily="18" charset="0"/>
                          <a:ea typeface="Cambria Math" panose="02040503050406030204" pitchFamily="18" charset="0"/>
                        </a:rPr>
                        <m:t>=14.00−</m:t>
                      </m:r>
                      <m:r>
                        <m:rPr>
                          <m:sty m:val="p"/>
                        </m:rPr>
                        <a:rPr lang="en-US" b="0" i="0" smtClean="0">
                          <a:latin typeface="Cambria Math" panose="02040503050406030204" pitchFamily="18" charset="0"/>
                          <a:ea typeface="Cambria Math" panose="02040503050406030204" pitchFamily="18" charset="0"/>
                        </a:rPr>
                        <m:t>pOH</m:t>
                      </m:r>
                      <m:r>
                        <a:rPr lang="en-US" b="0" i="0" smtClean="0">
                          <a:latin typeface="Cambria Math" panose="02040503050406030204" pitchFamily="18" charset="0"/>
                          <a:ea typeface="Cambria Math" panose="02040503050406030204" pitchFamily="18" charset="0"/>
                        </a:rPr>
                        <m:t>=14.00−5.95=8.05</m:t>
                      </m:r>
                    </m:oMath>
                  </m:oMathPara>
                </a14:m>
                <a:endParaRPr lang="en-US" dirty="0"/>
              </a:p>
              <a:p>
                <a:pPr>
                  <a:spcBef>
                    <a:spcPts val="1800"/>
                  </a:spcBef>
                </a:pPr>
                <a14:m>
                  <m:oMathPara xmlns:m="http://schemas.openxmlformats.org/officeDocument/2006/math">
                    <m:oMathParaPr>
                      <m:jc m:val="center"/>
                    </m:oMathParaPr>
                    <m:oMath xmlns:m="http://schemas.openxmlformats.org/officeDocument/2006/math">
                      <m:r>
                        <m:rPr>
                          <m:sty m:val="p"/>
                        </m:rPr>
                        <a:rPr lang="en-US" b="0" i="0" smtClean="0">
                          <a:latin typeface="Cambria Math" panose="02040503050406030204" pitchFamily="18" charset="0"/>
                        </a:rPr>
                        <m:t>The</m:t>
                      </m:r>
                      <m:r>
                        <a:rPr lang="en-US" b="0" i="0" smtClean="0">
                          <a:latin typeface="Cambria Math" panose="02040503050406030204" pitchFamily="18" charset="0"/>
                        </a:rPr>
                        <m:t> </m:t>
                      </m:r>
                      <m:r>
                        <m:rPr>
                          <m:sty m:val="p"/>
                        </m:rPr>
                        <a:rPr lang="en-US" b="0" i="0" smtClean="0">
                          <a:latin typeface="Cambria Math" panose="02040503050406030204" pitchFamily="18" charset="0"/>
                        </a:rPr>
                        <m:t>pH</m:t>
                      </m:r>
                      <m:r>
                        <a:rPr lang="en-US" b="0" i="0" smtClean="0">
                          <a:latin typeface="Cambria Math" panose="02040503050406030204" pitchFamily="18" charset="0"/>
                        </a:rPr>
                        <m:t> </m:t>
                      </m:r>
                      <m:r>
                        <m:rPr>
                          <m:sty m:val="p"/>
                        </m:rPr>
                        <a:rPr lang="en-US" b="0" i="0" smtClean="0">
                          <a:latin typeface="Cambria Math" panose="02040503050406030204" pitchFamily="18" charset="0"/>
                        </a:rPr>
                        <m:t>of</m:t>
                      </m:r>
                      <m:r>
                        <a:rPr lang="en-US" b="0" i="0" smtClean="0">
                          <a:latin typeface="Cambria Math" panose="02040503050406030204" pitchFamily="18" charset="0"/>
                        </a:rPr>
                        <m:t> </m:t>
                      </m:r>
                      <m:r>
                        <m:rPr>
                          <m:sty m:val="p"/>
                        </m:rPr>
                        <a:rPr lang="en-US" b="0" i="0" smtClean="0">
                          <a:latin typeface="Cambria Math" panose="02040503050406030204" pitchFamily="18" charset="0"/>
                        </a:rPr>
                        <m:t>a</m:t>
                      </m:r>
                      <m:r>
                        <a:rPr lang="en-US" b="0" i="0" smtClean="0">
                          <a:latin typeface="Cambria Math" panose="02040503050406030204" pitchFamily="18" charset="0"/>
                        </a:rPr>
                        <m:t> 0.10−</m:t>
                      </m:r>
                      <m:r>
                        <a:rPr lang="en-US" b="0" i="1" smtClean="0">
                          <a:latin typeface="Cambria Math" panose="02040503050406030204" pitchFamily="18" charset="0"/>
                          <a:ea typeface="Cambria Math" panose="02040503050406030204" pitchFamily="18" charset="0"/>
                        </a:rPr>
                        <m:t>𝑀</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solution</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of</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NaF</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at</m:t>
                      </m:r>
                      <m:r>
                        <a:rPr lang="en-US" b="0" i="0" smtClean="0">
                          <a:latin typeface="Cambria Math" panose="02040503050406030204" pitchFamily="18" charset="0"/>
                          <a:ea typeface="Cambria Math" panose="02040503050406030204" pitchFamily="18" charset="0"/>
                        </a:rPr>
                        <m:t> 25℃ </m:t>
                      </m:r>
                      <m:r>
                        <m:rPr>
                          <m:sty m:val="p"/>
                        </m:rPr>
                        <a:rPr lang="en-US" b="0" i="0" smtClean="0">
                          <a:latin typeface="Cambria Math" panose="02040503050406030204" pitchFamily="18" charset="0"/>
                          <a:ea typeface="Cambria Math" panose="02040503050406030204" pitchFamily="18" charset="0"/>
                        </a:rPr>
                        <m:t>is</m:t>
                      </m:r>
                      <m:r>
                        <a:rPr lang="en-US" b="0" i="0" smtClean="0">
                          <a:latin typeface="Cambria Math" panose="02040503050406030204" pitchFamily="18" charset="0"/>
                          <a:ea typeface="Cambria Math" panose="02040503050406030204" pitchFamily="18" charset="0"/>
                        </a:rPr>
                        <m:t> 8.05.</m:t>
                      </m:r>
                    </m:oMath>
                  </m:oMathPara>
                </a14:m>
                <a:endParaRPr lang="en-US"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1485900"/>
                <a:ext cx="9144000" cy="4914900"/>
              </a:xfrm>
              <a:blipFill>
                <a:blip r:embed="rId2"/>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87845344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915400" cy="457200"/>
          </a:xfrm>
        </p:spPr>
        <p:txBody>
          <a:bodyPr anchor="ctr"/>
          <a:lstStyle/>
          <a:p>
            <a:pPr>
              <a:tabLst>
                <a:tab pos="1138238" algn="l"/>
                <a:tab pos="1371600" algn="l"/>
                <a:tab pos="1436688" algn="l"/>
              </a:tabLst>
            </a:pPr>
            <a:r>
              <a:rPr lang="en-US" dirty="0">
                <a:solidFill>
                  <a:schemeClr val="bg1"/>
                </a:solidFill>
                <a:latin typeface="Calibri"/>
              </a:rPr>
              <a:t>16.10	</a:t>
            </a:r>
            <a:r>
              <a:rPr lang="en-US" dirty="0">
                <a:latin typeface="Calibri"/>
              </a:rPr>
              <a:t>Acid-Base Properties of Salt Solutions (3)</a:t>
            </a:r>
            <a:endParaRPr lang="en-US" dirty="0"/>
          </a:p>
        </p:txBody>
      </p:sp>
      <mc:AlternateContent xmlns:mc="http://schemas.openxmlformats.org/markup-compatibility/2006" xmlns:a14="http://schemas.microsoft.com/office/drawing/2010/main">
        <mc:Choice Requires="a14">
          <p:sp>
            <p:nvSpPr>
              <p:cNvPr id="15" name="Content Placeholder 14"/>
              <p:cNvSpPr>
                <a:spLocks noGrp="1"/>
              </p:cNvSpPr>
              <p:nvPr>
                <p:ph sz="quarter" idx="23"/>
              </p:nvPr>
            </p:nvSpPr>
            <p:spPr>
              <a:xfrm>
                <a:off x="0" y="1143000"/>
                <a:ext cx="9144000" cy="3657600"/>
              </a:xfrm>
            </p:spPr>
            <p:txBody>
              <a:bodyPr/>
              <a:lstStyle/>
              <a:p>
                <a:pPr>
                  <a:spcAft>
                    <a:spcPts val="1000"/>
                  </a:spcAft>
                </a:pPr>
                <a:r>
                  <a:rPr lang="en-US" dirty="0">
                    <a:latin typeface="Calibri"/>
                  </a:rPr>
                  <a:t>Acidic Salt Solutions</a:t>
                </a:r>
              </a:p>
              <a:p>
                <a:pPr>
                  <a:spcAft>
                    <a:spcPts val="3000"/>
                  </a:spcAft>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4</m:t>
                          </m:r>
                        </m:sub>
                      </m:sSub>
                      <m:r>
                        <m:rPr>
                          <m:sty m:val="p"/>
                        </m:rPr>
                        <a:rPr lang="en-US" b="0" i="0" smtClean="0">
                          <a:solidFill>
                            <a:schemeClr val="tx1"/>
                          </a:solidFill>
                          <a:latin typeface="Cambria Math" panose="02040503050406030204" pitchFamily="18" charset="0"/>
                        </a:rPr>
                        <m:t>Cl</m:t>
                      </m:r>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𝑠</m:t>
                          </m:r>
                        </m:e>
                      </m:d>
                      <m:groupChr>
                        <m:groupChrPr>
                          <m:chr m:val="→"/>
                          <m:vertJc m:val="bot"/>
                          <m:ctrlPr>
                            <a:rPr lang="en-US" i="1" smtClean="0">
                              <a:solidFill>
                                <a:schemeClr val="tx1"/>
                              </a:solidFill>
                              <a:latin typeface="Cambria Math" panose="02040503050406030204" pitchFamily="18" charset="0"/>
                            </a:rPr>
                          </m:ctrlPr>
                        </m:groupChrPr>
                        <m:e>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2</m:t>
                              </m:r>
                            </m:sub>
                          </m:sSub>
                          <m:r>
                            <m:rPr>
                              <m:sty m:val="p"/>
                              <m:brk m:alnAt="2"/>
                            </m:rPr>
                            <a:rPr lang="en-US" b="0" i="0" smtClean="0">
                              <a:solidFill>
                                <a:schemeClr val="tx1"/>
                              </a:solidFill>
                              <a:latin typeface="Cambria Math" panose="02040503050406030204" pitchFamily="18" charset="0"/>
                            </a:rPr>
                            <m:t>O</m:t>
                          </m:r>
                        </m:e>
                      </m:groupChr>
                      <m:sSubSup>
                        <m:sSubSupPr>
                          <m:ctrlPr>
                            <a:rPr lang="en-US"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NH</m:t>
                          </m:r>
                        </m:e>
                        <m:sub>
                          <m:r>
                            <a:rPr lang="en-US" b="0" i="1" smtClean="0">
                              <a:solidFill>
                                <a:schemeClr val="tx1"/>
                              </a:solidFill>
                              <a:latin typeface="Cambria Math" panose="02040503050406030204" pitchFamily="18" charset="0"/>
                            </a:rPr>
                            <m:t>4</m:t>
                          </m:r>
                        </m:sub>
                        <m:sup>
                          <m:r>
                            <a:rPr lang="en-US" i="1" smtClean="0">
                              <a:solidFill>
                                <a:schemeClr val="tx1"/>
                              </a:solidFill>
                              <a:latin typeface="Cambria Math" panose="02040503050406030204" pitchFamily="18" charset="0"/>
                              <a:ea typeface="Cambria Math" panose="02040503050406030204" pitchFamily="18" charset="0"/>
                            </a:rPr>
                            <m:t>+</m:t>
                          </m:r>
                        </m:sup>
                      </m:sSubSup>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i="1" smtClean="0">
                          <a:solidFill>
                            <a:schemeClr val="tx1"/>
                          </a:solidFill>
                          <a:latin typeface="Cambria Math" panose="02040503050406030204" pitchFamily="18" charset="0"/>
                          <a:ea typeface="Cambria Math" panose="02040503050406030204" pitchFamily="18" charset="0"/>
                        </a:rPr>
                        <m:t>+</m:t>
                      </m:r>
                      <m:sSup>
                        <m:sSupPr>
                          <m:ctrlPr>
                            <a:rPr lang="en-US"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Cl</m:t>
                          </m:r>
                        </m:e>
                        <m:sup>
                          <m:r>
                            <a:rPr lang="en-US" i="1" smtClean="0">
                              <a:solidFill>
                                <a:schemeClr val="tx1"/>
                              </a:solidFill>
                              <a:latin typeface="Cambria Math" panose="02040503050406030204" pitchFamily="18" charset="0"/>
                              <a:ea typeface="Cambria Math" panose="02040503050406030204" pitchFamily="18" charset="0"/>
                            </a:rPr>
                            <m:t>−</m:t>
                          </m:r>
                        </m:sup>
                      </m:sSup>
                      <m:d>
                        <m:dPr>
                          <m:ctrlPr>
                            <a:rPr lang="en-US"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endParaRPr>
              </a:p>
              <a:p>
                <a:pPr/>
                <a14:m>
                  <m:oMathPara xmlns:m="http://schemas.openxmlformats.org/officeDocument/2006/math">
                    <m:oMathParaPr>
                      <m:jc m:val="centerGroup"/>
                    </m:oMathParaPr>
                    <m:oMath xmlns:m="http://schemas.openxmlformats.org/officeDocument/2006/math">
                      <m:sSubSup>
                        <m:sSubSupPr>
                          <m:ctrlPr>
                            <a:rPr lang="en-US"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NH</m:t>
                          </m:r>
                        </m:e>
                        <m:sub>
                          <m:r>
                            <a:rPr lang="en-US" b="0" i="1" smtClean="0">
                              <a:solidFill>
                                <a:schemeClr val="tx1"/>
                              </a:solidFill>
                              <a:latin typeface="Cambria Math" panose="02040503050406030204" pitchFamily="18" charset="0"/>
                            </a:rPr>
                            <m:t>4</m:t>
                          </m:r>
                        </m:sub>
                        <m:sup>
                          <m:r>
                            <a:rPr lang="en-US" i="1" smtClean="0">
                              <a:solidFill>
                                <a:schemeClr val="tx1"/>
                              </a:solidFill>
                              <a:latin typeface="Cambria Math" panose="02040503050406030204" pitchFamily="18" charset="0"/>
                              <a:ea typeface="Cambria Math" panose="02040503050406030204" pitchFamily="18" charset="0"/>
                            </a:rPr>
                            <m:t>+</m:t>
                          </m:r>
                        </m:sup>
                      </m:sSubSup>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i="1"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1"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1"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NH</m:t>
                          </m:r>
                        </m:e>
                        <m:sub>
                          <m:r>
                            <a:rPr lang="en-US" b="0" i="0" smtClean="0">
                              <a:solidFill>
                                <a:schemeClr val="tx1"/>
                              </a:solidFill>
                              <a:latin typeface="Cambria Math" panose="02040503050406030204" pitchFamily="18" charset="0"/>
                              <a:ea typeface="Cambria Math" panose="02040503050406030204" pitchFamily="18" charset="0"/>
                            </a:rPr>
                            <m:t>3</m:t>
                          </m:r>
                        </m:sub>
                      </m:sSub>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1"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m:rPr>
                              <m:sty m:val="p"/>
                            </m:rPr>
                            <a:rPr lang="en-US" b="0" i="0" smtClean="0">
                              <a:solidFill>
                                <a:schemeClr val="tx1"/>
                              </a:solidFill>
                              <a:latin typeface="Cambria Math" panose="02040503050406030204" pitchFamily="18" charset="0"/>
                              <a:ea typeface="Cambria Math" panose="02040503050406030204" pitchFamily="18" charset="0"/>
                            </a:rPr>
                            <m:t>aq</m:t>
                          </m:r>
                        </m:e>
                      </m:d>
                    </m:oMath>
                  </m:oMathPara>
                </a14:m>
                <a:endParaRPr lang="en-US" dirty="0">
                  <a:solidFill>
                    <a:schemeClr val="tx1"/>
                  </a:solidFill>
                </a:endParaRPr>
              </a:p>
            </p:txBody>
          </p:sp>
        </mc:Choice>
        <mc:Fallback xmlns="">
          <p:sp>
            <p:nvSpPr>
              <p:cNvPr id="15" name="Content Placeholder 14"/>
              <p:cNvSpPr>
                <a:spLocks noGrp="1" noRot="1" noChangeAspect="1" noMove="1" noResize="1" noEditPoints="1" noAdjustHandles="1" noChangeArrowheads="1" noChangeShapeType="1" noTextEdit="1"/>
              </p:cNvSpPr>
              <p:nvPr>
                <p:ph sz="quarter" idx="23"/>
              </p:nvPr>
            </p:nvSpPr>
            <p:spPr>
              <a:xfrm>
                <a:off x="0" y="1143000"/>
                <a:ext cx="9144000" cy="3657600"/>
              </a:xfrm>
              <a:blipFill>
                <a:blip r:embed="rId2"/>
                <a:stretch>
                  <a:fillRect l="-1333" t="-1667"/>
                </a:stretch>
              </a:blipFill>
            </p:spPr>
            <p:txBody>
              <a:bodyPr/>
              <a:lstStyle/>
              <a:p>
                <a:r>
                  <a:rPr lang="en-GB">
                    <a:noFill/>
                  </a:rPr>
                  <a:t> </a:t>
                </a:r>
              </a:p>
            </p:txBody>
          </p:sp>
        </mc:Fallback>
      </mc:AlternateContent>
    </p:spTree>
    <p:extLst>
      <p:ext uri="{BB962C8B-B14F-4D97-AF65-F5344CB8AC3E}">
        <p14:creationId xmlns:p14="http://schemas.microsoft.com/office/powerpoint/2010/main" val="244628533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1" y="228600"/>
            <a:ext cx="5715000" cy="609600"/>
          </a:xfrm>
        </p:spPr>
        <p:txBody>
          <a:bodyPr/>
          <a:lstStyle/>
          <a:p>
            <a:pPr marL="3314700" indent="-3314700" algn="ctr"/>
            <a:r>
              <a:rPr lang="en-US" kern="0" dirty="0"/>
              <a:t> SAMPLE PROBLEM	</a:t>
            </a:r>
            <a:r>
              <a:rPr lang="en-US" kern="0" dirty="0">
                <a:solidFill>
                  <a:schemeClr val="bg1"/>
                </a:solidFill>
              </a:rPr>
              <a:t>16.21	</a:t>
            </a:r>
            <a:r>
              <a:rPr lang="en-US" dirty="0"/>
              <a:t> </a:t>
            </a:r>
            <a:r>
              <a:rPr lang="en-US" dirty="0">
                <a:solidFill>
                  <a:schemeClr val="bg1"/>
                </a:solidFill>
              </a:rPr>
              <a:t>Setup</a:t>
            </a:r>
          </a:p>
        </p:txBody>
      </p:sp>
      <mc:AlternateContent xmlns:mc="http://schemas.openxmlformats.org/markup-compatibility/2006" xmlns:a14="http://schemas.microsoft.com/office/drawing/2010/main">
        <mc:Choice Requires="a14">
          <p:sp>
            <p:nvSpPr>
              <p:cNvPr id="20" name="Content Placeholder 19"/>
              <p:cNvSpPr>
                <a:spLocks noGrp="1"/>
              </p:cNvSpPr>
              <p:nvPr>
                <p:ph sz="quarter" idx="24"/>
              </p:nvPr>
            </p:nvSpPr>
            <p:spPr>
              <a:xfrm>
                <a:off x="0" y="1052299"/>
                <a:ext cx="9144000" cy="3595901"/>
              </a:xfrm>
            </p:spPr>
            <p:txBody>
              <a:bodyPr/>
              <a:lstStyle/>
              <a:p>
                <a:pPr>
                  <a:spcBef>
                    <a:spcPts val="0"/>
                  </a:spcBef>
                  <a:spcAft>
                    <a:spcPts val="2000"/>
                  </a:spcAft>
                </a:pPr>
                <a:r>
                  <a:rPr lang="en-US" b="0" dirty="0">
                    <a:solidFill>
                      <a:schemeClr val="tx1"/>
                    </a:solidFill>
                  </a:rPr>
                  <a:t>Calculate the pH of a 0.10-</a:t>
                </a:r>
                <a:r>
                  <a:rPr lang="en-US" b="0" i="1" dirty="0">
                    <a:solidFill>
                      <a:schemeClr val="tx1"/>
                    </a:solidFill>
                  </a:rPr>
                  <a:t>M </a:t>
                </a:r>
                <a:r>
                  <a:rPr lang="en-US" b="0" dirty="0">
                    <a:solidFill>
                      <a:schemeClr val="tx1"/>
                    </a:solidFill>
                  </a:rPr>
                  <a:t>solution of ammonium chloride </a:t>
                </a:r>
                <a14:m>
                  <m:oMath xmlns:m="http://schemas.openxmlformats.org/officeDocument/2006/math">
                    <m:d>
                      <m:dPr>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4</m:t>
                            </m:r>
                          </m:sub>
                        </m:sSub>
                        <m:r>
                          <m:rPr>
                            <m:sty m:val="p"/>
                          </m:rPr>
                          <a:rPr lang="en-US" b="0" i="0" smtClean="0">
                            <a:solidFill>
                              <a:schemeClr val="tx1"/>
                            </a:solidFill>
                            <a:latin typeface="Cambria Math" panose="02040503050406030204" pitchFamily="18" charset="0"/>
                          </a:rPr>
                          <m:t>Cl</m:t>
                        </m:r>
                      </m:e>
                    </m:d>
                  </m:oMath>
                </a14:m>
                <a:r>
                  <a:rPr lang="en-US" b="0" dirty="0">
                    <a:solidFill>
                      <a:schemeClr val="tx1"/>
                    </a:solidFill>
                  </a:rPr>
                  <a:t>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a:t>
                </a:r>
                <a:endParaRPr lang="en-US" dirty="0"/>
              </a:p>
              <a:p>
                <a:r>
                  <a:rPr lang="en-US" dirty="0">
                    <a:solidFill>
                      <a:srgbClr val="43618E"/>
                    </a:solidFill>
                  </a:rPr>
                  <a:t>Setup</a:t>
                </a:r>
              </a:p>
              <a:p>
                <a:pPr>
                  <a:spcAft>
                    <a:spcPts val="1000"/>
                  </a:spcAft>
                </a:pPr>
                <a14:m>
                  <m:oMath xmlns:m="http://schemas.openxmlformats.org/officeDocument/2006/math">
                    <m:sSubSup>
                      <m:sSubSupPr>
                        <m:ctrlPr>
                          <a:rPr lang="en-US" sz="2500" b="0" i="1" smtClean="0">
                            <a:solidFill>
                              <a:schemeClr val="tx1"/>
                            </a:solidFill>
                            <a:latin typeface="Cambria Math" panose="02040503050406030204" pitchFamily="18" charset="0"/>
                          </a:rPr>
                        </m:ctrlPr>
                      </m:sSubSupPr>
                      <m:e>
                        <m:r>
                          <m:rPr>
                            <m:sty m:val="p"/>
                          </m:rPr>
                          <a:rPr lang="en-US" sz="2500" b="0" i="0" smtClean="0">
                            <a:solidFill>
                              <a:schemeClr val="tx1"/>
                            </a:solidFill>
                            <a:latin typeface="Cambria Math" panose="02040503050406030204" pitchFamily="18" charset="0"/>
                          </a:rPr>
                          <m:t>NH</m:t>
                        </m:r>
                      </m:e>
                      <m:sub>
                        <m:r>
                          <a:rPr lang="en-US" sz="2500" b="0" i="0" smtClean="0">
                            <a:solidFill>
                              <a:schemeClr val="tx1"/>
                            </a:solidFill>
                            <a:latin typeface="Cambria Math" panose="02040503050406030204" pitchFamily="18" charset="0"/>
                          </a:rPr>
                          <m:t>4</m:t>
                        </m:r>
                      </m:sub>
                      <m:sup>
                        <m:r>
                          <a:rPr lang="en-US" sz="2500" b="0" i="0" smtClean="0">
                            <a:solidFill>
                              <a:schemeClr val="tx1"/>
                            </a:solidFill>
                            <a:latin typeface="Cambria Math" panose="02040503050406030204" pitchFamily="18" charset="0"/>
                            <a:ea typeface="Cambria Math" panose="02040503050406030204" pitchFamily="18" charset="0"/>
                          </a:rPr>
                          <m:t>+</m:t>
                        </m:r>
                      </m:sup>
                    </m:sSubSup>
                    <m:d>
                      <m:dPr>
                        <m:ctrlPr>
                          <a:rPr lang="en-US" sz="2500" b="0" i="1" smtClean="0">
                            <a:solidFill>
                              <a:schemeClr val="tx1"/>
                            </a:solidFill>
                            <a:latin typeface="Cambria Math" panose="02040503050406030204" pitchFamily="18" charset="0"/>
                          </a:rPr>
                        </m:ctrlPr>
                      </m:dPr>
                      <m:e>
                        <m:r>
                          <a:rPr lang="en-US" sz="2500" b="0" i="1" smtClean="0">
                            <a:solidFill>
                              <a:schemeClr val="tx1"/>
                            </a:solidFill>
                            <a:latin typeface="Cambria Math" panose="02040503050406030204" pitchFamily="18" charset="0"/>
                          </a:rPr>
                          <m:t>𝑎𝑞</m:t>
                        </m:r>
                      </m:e>
                    </m:d>
                    <m:r>
                      <a:rPr lang="en-US" sz="2500" b="0" i="1" smtClean="0">
                        <a:solidFill>
                          <a:schemeClr val="tx1"/>
                        </a:solidFill>
                        <a:latin typeface="Cambria Math" panose="02040503050406030204" pitchFamily="18" charset="0"/>
                        <a:ea typeface="Cambria Math" panose="02040503050406030204" pitchFamily="18" charset="0"/>
                      </a:rPr>
                      <m:t>+</m:t>
                    </m:r>
                    <m:sSub>
                      <m:sSubPr>
                        <m:ctrlPr>
                          <a:rPr lang="en-US" sz="2500" b="0" i="1" smtClean="0">
                            <a:solidFill>
                              <a:schemeClr val="tx1"/>
                            </a:solidFill>
                            <a:latin typeface="Cambria Math" panose="02040503050406030204" pitchFamily="18" charset="0"/>
                            <a:ea typeface="Cambria Math" panose="02040503050406030204" pitchFamily="18" charset="0"/>
                          </a:rPr>
                        </m:ctrlPr>
                      </m:sSubPr>
                      <m:e>
                        <m:r>
                          <m:rPr>
                            <m:sty m:val="p"/>
                          </m:rPr>
                          <a:rPr lang="en-US" sz="2500" b="0" i="0" smtClean="0">
                            <a:solidFill>
                              <a:schemeClr val="tx1"/>
                            </a:solidFill>
                            <a:latin typeface="Cambria Math" panose="02040503050406030204" pitchFamily="18" charset="0"/>
                            <a:ea typeface="Cambria Math" panose="02040503050406030204" pitchFamily="18" charset="0"/>
                          </a:rPr>
                          <m:t>H</m:t>
                        </m:r>
                      </m:e>
                      <m:sub>
                        <m:r>
                          <a:rPr lang="en-US" sz="2500" b="0" i="0" smtClean="0">
                            <a:solidFill>
                              <a:schemeClr val="tx1"/>
                            </a:solidFill>
                            <a:latin typeface="Cambria Math" panose="02040503050406030204" pitchFamily="18" charset="0"/>
                            <a:ea typeface="Cambria Math" panose="02040503050406030204" pitchFamily="18" charset="0"/>
                          </a:rPr>
                          <m:t>2</m:t>
                        </m:r>
                      </m:sub>
                    </m:sSub>
                    <m:r>
                      <m:rPr>
                        <m:sty m:val="p"/>
                      </m:rPr>
                      <a:rPr lang="en-US" sz="2500" b="0" i="0" smtClean="0">
                        <a:solidFill>
                          <a:schemeClr val="tx1"/>
                        </a:solidFill>
                        <a:latin typeface="Cambria Math" panose="02040503050406030204" pitchFamily="18" charset="0"/>
                        <a:ea typeface="Cambria Math" panose="02040503050406030204" pitchFamily="18" charset="0"/>
                      </a:rPr>
                      <m:t>O</m:t>
                    </m:r>
                    <m:d>
                      <m:dPr>
                        <m:ctrlPr>
                          <a:rPr lang="en-US" sz="2500" b="0" i="1" smtClean="0">
                            <a:solidFill>
                              <a:schemeClr val="tx1"/>
                            </a:solidFill>
                            <a:latin typeface="Cambria Math" panose="02040503050406030204" pitchFamily="18" charset="0"/>
                            <a:ea typeface="Cambria Math" panose="02040503050406030204" pitchFamily="18" charset="0"/>
                          </a:rPr>
                        </m:ctrlPr>
                      </m:dPr>
                      <m:e>
                        <m:r>
                          <a:rPr lang="en-US" sz="2500" b="0" i="1" smtClean="0">
                            <a:solidFill>
                              <a:schemeClr val="tx1"/>
                            </a:solidFill>
                            <a:latin typeface="Cambria Math" panose="02040503050406030204" pitchFamily="18" charset="0"/>
                            <a:ea typeface="Cambria Math" panose="02040503050406030204" pitchFamily="18" charset="0"/>
                          </a:rPr>
                          <m:t>𝑙</m:t>
                        </m:r>
                      </m:e>
                    </m:d>
                    <m:r>
                      <a:rPr lang="en-US" sz="2500" b="0" i="1" smtClean="0">
                        <a:solidFill>
                          <a:schemeClr val="tx1"/>
                        </a:solidFill>
                        <a:latin typeface="Cambria Math" panose="02040503050406030204" pitchFamily="18" charset="0"/>
                        <a:ea typeface="Cambria Math" panose="02040503050406030204" pitchFamily="18" charset="0"/>
                      </a:rPr>
                      <m:t>⇄</m:t>
                    </m:r>
                    <m:sSub>
                      <m:sSubPr>
                        <m:ctrlPr>
                          <a:rPr lang="en-US" sz="2500" b="0" i="1" smtClean="0">
                            <a:solidFill>
                              <a:schemeClr val="tx1"/>
                            </a:solidFill>
                            <a:latin typeface="Cambria Math" panose="02040503050406030204" pitchFamily="18" charset="0"/>
                            <a:ea typeface="Cambria Math" panose="02040503050406030204" pitchFamily="18" charset="0"/>
                          </a:rPr>
                        </m:ctrlPr>
                      </m:sSubPr>
                      <m:e>
                        <m:r>
                          <m:rPr>
                            <m:sty m:val="p"/>
                          </m:rPr>
                          <a:rPr lang="en-US" sz="2500" b="0" i="0" smtClean="0">
                            <a:solidFill>
                              <a:schemeClr val="tx1"/>
                            </a:solidFill>
                            <a:latin typeface="Cambria Math" panose="02040503050406030204" pitchFamily="18" charset="0"/>
                            <a:ea typeface="Cambria Math" panose="02040503050406030204" pitchFamily="18" charset="0"/>
                          </a:rPr>
                          <m:t>NH</m:t>
                        </m:r>
                      </m:e>
                      <m:sub>
                        <m:r>
                          <a:rPr lang="en-US" sz="2500" b="0" i="0" smtClean="0">
                            <a:solidFill>
                              <a:schemeClr val="tx1"/>
                            </a:solidFill>
                            <a:latin typeface="Cambria Math" panose="02040503050406030204" pitchFamily="18" charset="0"/>
                            <a:ea typeface="Cambria Math" panose="02040503050406030204" pitchFamily="18" charset="0"/>
                          </a:rPr>
                          <m:t>3</m:t>
                        </m:r>
                      </m:sub>
                    </m:sSub>
                    <m:d>
                      <m:dPr>
                        <m:ctrlPr>
                          <a:rPr lang="en-US" sz="2500" b="0" i="1" smtClean="0">
                            <a:solidFill>
                              <a:schemeClr val="tx1"/>
                            </a:solidFill>
                            <a:latin typeface="Cambria Math" panose="02040503050406030204" pitchFamily="18" charset="0"/>
                            <a:ea typeface="Cambria Math" panose="02040503050406030204" pitchFamily="18" charset="0"/>
                          </a:rPr>
                        </m:ctrlPr>
                      </m:dPr>
                      <m:e>
                        <m:r>
                          <a:rPr lang="en-US" sz="2500" b="0" i="1" smtClean="0">
                            <a:solidFill>
                              <a:schemeClr val="tx1"/>
                            </a:solidFill>
                            <a:latin typeface="Cambria Math" panose="02040503050406030204" pitchFamily="18" charset="0"/>
                            <a:ea typeface="Cambria Math" panose="02040503050406030204" pitchFamily="18" charset="0"/>
                          </a:rPr>
                          <m:t>𝑎𝑞</m:t>
                        </m:r>
                      </m:e>
                    </m:d>
                    <m:r>
                      <a:rPr lang="en-US" sz="2500" b="0" i="1" smtClean="0">
                        <a:solidFill>
                          <a:schemeClr val="tx1"/>
                        </a:solidFill>
                        <a:latin typeface="Cambria Math" panose="02040503050406030204" pitchFamily="18" charset="0"/>
                        <a:ea typeface="Cambria Math" panose="02040503050406030204" pitchFamily="18" charset="0"/>
                      </a:rPr>
                      <m:t>+</m:t>
                    </m:r>
                    <m:sSub>
                      <m:sSubPr>
                        <m:ctrlPr>
                          <a:rPr lang="en-US" sz="2500" b="0" i="1" smtClean="0">
                            <a:solidFill>
                              <a:schemeClr val="tx1"/>
                            </a:solidFill>
                            <a:latin typeface="Cambria Math" panose="02040503050406030204" pitchFamily="18" charset="0"/>
                            <a:ea typeface="Cambria Math" panose="02040503050406030204" pitchFamily="18" charset="0"/>
                          </a:rPr>
                        </m:ctrlPr>
                      </m:sSubPr>
                      <m:e>
                        <m:r>
                          <m:rPr>
                            <m:sty m:val="p"/>
                          </m:rPr>
                          <a:rPr lang="en-US" sz="2500" b="0" i="0" smtClean="0">
                            <a:solidFill>
                              <a:schemeClr val="tx1"/>
                            </a:solidFill>
                            <a:latin typeface="Cambria Math" panose="02040503050406030204" pitchFamily="18" charset="0"/>
                            <a:ea typeface="Cambria Math" panose="02040503050406030204" pitchFamily="18" charset="0"/>
                          </a:rPr>
                          <m:t>H</m:t>
                        </m:r>
                      </m:e>
                      <m:sub>
                        <m:r>
                          <a:rPr lang="en-US" sz="2500" b="0" i="0" smtClean="0">
                            <a:solidFill>
                              <a:schemeClr val="tx1"/>
                            </a:solidFill>
                            <a:latin typeface="Cambria Math" panose="02040503050406030204" pitchFamily="18" charset="0"/>
                            <a:ea typeface="Cambria Math" panose="02040503050406030204" pitchFamily="18" charset="0"/>
                          </a:rPr>
                          <m:t>3</m:t>
                        </m:r>
                      </m:sub>
                    </m:sSub>
                    <m:sSup>
                      <m:sSupPr>
                        <m:ctrlPr>
                          <a:rPr lang="en-US" sz="2500" b="0" i="1" smtClean="0">
                            <a:solidFill>
                              <a:schemeClr val="tx1"/>
                            </a:solidFill>
                            <a:latin typeface="Cambria Math" panose="02040503050406030204" pitchFamily="18" charset="0"/>
                            <a:ea typeface="Cambria Math" panose="02040503050406030204" pitchFamily="18" charset="0"/>
                          </a:rPr>
                        </m:ctrlPr>
                      </m:sSupPr>
                      <m:e>
                        <m:r>
                          <m:rPr>
                            <m:sty m:val="p"/>
                          </m:rPr>
                          <a:rPr lang="en-US" sz="2500" b="0" i="0" smtClean="0">
                            <a:solidFill>
                              <a:schemeClr val="tx1"/>
                            </a:solidFill>
                            <a:latin typeface="Cambria Math" panose="02040503050406030204" pitchFamily="18" charset="0"/>
                            <a:ea typeface="Cambria Math" panose="02040503050406030204" pitchFamily="18" charset="0"/>
                          </a:rPr>
                          <m:t>O</m:t>
                        </m:r>
                      </m:e>
                      <m:sup>
                        <m:r>
                          <a:rPr lang="en-US" sz="2500" b="0" i="0" smtClean="0">
                            <a:solidFill>
                              <a:schemeClr val="tx1"/>
                            </a:solidFill>
                            <a:latin typeface="Cambria Math" panose="02040503050406030204" pitchFamily="18" charset="0"/>
                            <a:ea typeface="Cambria Math" panose="02040503050406030204" pitchFamily="18" charset="0"/>
                          </a:rPr>
                          <m:t>+</m:t>
                        </m:r>
                      </m:sup>
                    </m:sSup>
                    <m:d>
                      <m:dPr>
                        <m:ctrlPr>
                          <a:rPr lang="en-US" sz="2500" b="0" i="1" smtClean="0">
                            <a:solidFill>
                              <a:schemeClr val="tx1"/>
                            </a:solidFill>
                            <a:latin typeface="Cambria Math" panose="02040503050406030204" pitchFamily="18" charset="0"/>
                            <a:ea typeface="Cambria Math" panose="02040503050406030204" pitchFamily="18" charset="0"/>
                          </a:rPr>
                        </m:ctrlPr>
                      </m:dPr>
                      <m:e>
                        <m:r>
                          <a:rPr lang="en-US" sz="2500" b="0" i="1" smtClean="0">
                            <a:solidFill>
                              <a:schemeClr val="tx1"/>
                            </a:solidFill>
                            <a:latin typeface="Cambria Math" panose="02040503050406030204" pitchFamily="18" charset="0"/>
                            <a:ea typeface="Cambria Math" panose="02040503050406030204" pitchFamily="18" charset="0"/>
                          </a:rPr>
                          <m:t>𝑎𝑞</m:t>
                        </m:r>
                      </m:e>
                    </m:d>
                  </m:oMath>
                </a14:m>
                <a:r>
                  <a:rPr lang="en-US" b="0" dirty="0">
                    <a:solidFill>
                      <a:schemeClr val="tx1"/>
                    </a:solidFill>
                  </a:rPr>
                  <a:t>	</a:t>
                </a:r>
                <a14:m>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a</m:t>
                        </m:r>
                      </m:sub>
                    </m:sSub>
                    <m:r>
                      <a:rPr lang="en-US" b="0" i="1"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NH</m:t>
                                </m:r>
                              </m:e>
                              <m:sub>
                                <m:r>
                                  <a:rPr lang="en-US" b="0" i="0" smtClean="0">
                                    <a:solidFill>
                                      <a:schemeClr val="tx1"/>
                                    </a:solidFill>
                                    <a:latin typeface="Cambria Math" panose="02040503050406030204" pitchFamily="18" charset="0"/>
                                    <a:ea typeface="Cambria Math" panose="02040503050406030204" pitchFamily="18" charset="0"/>
                                  </a:rPr>
                                  <m:t>3</m:t>
                                </m:r>
                              </m:sub>
                            </m:sSub>
                          </m:e>
                        </m:d>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num>
                      <m:den>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bSup>
                              <m:sSubSupPr>
                                <m:ctrlPr>
                                  <a:rPr lang="en-US" b="0" i="1" smtClean="0">
                                    <a:solidFill>
                                      <a:schemeClr val="tx1"/>
                                    </a:solidFill>
                                    <a:latin typeface="Cambria Math" panose="02040503050406030204" pitchFamily="18" charset="0"/>
                                    <a:ea typeface="Cambria Math" panose="02040503050406030204" pitchFamily="18" charset="0"/>
                                  </a:rPr>
                                </m:ctrlPr>
                              </m:sSubSupPr>
                              <m:e>
                                <m:r>
                                  <m:rPr>
                                    <m:sty m:val="p"/>
                                  </m:rPr>
                                  <a:rPr lang="en-US" b="0" i="0" smtClean="0">
                                    <a:solidFill>
                                      <a:schemeClr val="tx1"/>
                                    </a:solidFill>
                                    <a:latin typeface="Cambria Math" panose="02040503050406030204" pitchFamily="18" charset="0"/>
                                    <a:ea typeface="Cambria Math" panose="02040503050406030204" pitchFamily="18" charset="0"/>
                                  </a:rPr>
                                  <m:t>NH</m:t>
                                </m:r>
                              </m:e>
                              <m:sub>
                                <m:r>
                                  <a:rPr lang="en-US" b="0" i="0" smtClean="0">
                                    <a:solidFill>
                                      <a:schemeClr val="tx1"/>
                                    </a:solidFill>
                                    <a:latin typeface="Cambria Math" panose="02040503050406030204" pitchFamily="18" charset="0"/>
                                    <a:ea typeface="Cambria Math" panose="02040503050406030204" pitchFamily="18" charset="0"/>
                                  </a:rPr>
                                  <m:t>4</m:t>
                                </m:r>
                              </m:sub>
                              <m:sup>
                                <m:r>
                                  <a:rPr lang="en-US" b="0" i="0" smtClean="0">
                                    <a:solidFill>
                                      <a:schemeClr val="tx1"/>
                                    </a:solidFill>
                                    <a:latin typeface="Cambria Math" panose="02040503050406030204" pitchFamily="18" charset="0"/>
                                    <a:ea typeface="Cambria Math" panose="02040503050406030204" pitchFamily="18" charset="0"/>
                                  </a:rPr>
                                  <m:t>+</m:t>
                                </m:r>
                              </m:sup>
                            </m:sSubSup>
                          </m:e>
                        </m:d>
                      </m:den>
                    </m:f>
                  </m:oMath>
                </a14:m>
                <a:endParaRPr lang="en-US" b="0" dirty="0"/>
              </a:p>
              <a:p>
                <a:pP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a</m:t>
                          </m:r>
                        </m:sub>
                      </m:sSub>
                      <m:r>
                        <a:rPr lang="en-US" b="0" i="0"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sSub>
                            <m:sSubPr>
                              <m:ctrlPr>
                                <a:rPr lang="en-US" b="0" i="1" smtClean="0">
                                  <a:solidFill>
                                    <a:schemeClr val="tx1"/>
                                  </a:solidFill>
                                  <a:latin typeface="Cambria Math" panose="02040503050406030204" pitchFamily="18" charset="0"/>
                                  <a:ea typeface="Cambria Math" panose="02040503050406030204" pitchFamily="18" charset="0"/>
                                </a:rPr>
                              </m:ctrlPr>
                            </m:sSubPr>
                            <m:e>
                              <m:r>
                                <a:rPr lang="en-US" b="0" i="1" smtClean="0">
                                  <a:solidFill>
                                    <a:schemeClr val="tx1"/>
                                  </a:solidFill>
                                  <a:latin typeface="Cambria Math" panose="02040503050406030204" pitchFamily="18" charset="0"/>
                                  <a:ea typeface="Cambria Math" panose="02040503050406030204" pitchFamily="18" charset="0"/>
                                </a:rPr>
                                <m:t>𝐾</m:t>
                              </m:r>
                            </m:e>
                            <m:sub>
                              <m:r>
                                <m:rPr>
                                  <m:sty m:val="p"/>
                                </m:rPr>
                                <a:rPr lang="en-US" b="0" i="0" smtClean="0">
                                  <a:solidFill>
                                    <a:schemeClr val="tx1"/>
                                  </a:solidFill>
                                  <a:latin typeface="Cambria Math" panose="02040503050406030204" pitchFamily="18" charset="0"/>
                                  <a:ea typeface="Cambria Math" panose="02040503050406030204" pitchFamily="18" charset="0"/>
                                </a:rPr>
                                <m:t>w</m:t>
                              </m:r>
                            </m:sub>
                          </m:sSub>
                        </m:num>
                        <m:den>
                          <m:sSub>
                            <m:sSubPr>
                              <m:ctrlPr>
                                <a:rPr lang="en-US" b="0" i="1" smtClean="0">
                                  <a:solidFill>
                                    <a:schemeClr val="tx1"/>
                                  </a:solidFill>
                                  <a:latin typeface="Cambria Math" panose="02040503050406030204" pitchFamily="18" charset="0"/>
                                  <a:ea typeface="Cambria Math" panose="02040503050406030204" pitchFamily="18" charset="0"/>
                                </a:rPr>
                              </m:ctrlPr>
                            </m:sSubPr>
                            <m:e>
                              <m:r>
                                <a:rPr lang="en-US" b="0" i="1" smtClean="0">
                                  <a:solidFill>
                                    <a:schemeClr val="tx1"/>
                                  </a:solidFill>
                                  <a:latin typeface="Cambria Math" panose="02040503050406030204" pitchFamily="18" charset="0"/>
                                  <a:ea typeface="Cambria Math" panose="02040503050406030204" pitchFamily="18" charset="0"/>
                                </a:rPr>
                                <m:t>𝐾</m:t>
                              </m:r>
                            </m:e>
                            <m:sub>
                              <m:r>
                                <m:rPr>
                                  <m:sty m:val="p"/>
                                </m:rPr>
                                <a:rPr lang="en-US" b="0" i="0" smtClean="0">
                                  <a:solidFill>
                                    <a:schemeClr val="tx1"/>
                                  </a:solidFill>
                                  <a:latin typeface="Cambria Math" panose="02040503050406030204" pitchFamily="18" charset="0"/>
                                  <a:ea typeface="Cambria Math" panose="02040503050406030204" pitchFamily="18" charset="0"/>
                                </a:rPr>
                                <m:t>b</m:t>
                              </m:r>
                            </m:sub>
                          </m:sSub>
                        </m:den>
                      </m:f>
                      <m:r>
                        <a:rPr lang="en-US" b="0" i="1"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r>
                            <a:rPr lang="en-US" b="0" i="0" smtClean="0">
                              <a:solidFill>
                                <a:schemeClr val="tx1"/>
                              </a:solidFill>
                              <a:latin typeface="Cambria Math" panose="02040503050406030204" pitchFamily="18" charset="0"/>
                              <a:ea typeface="Cambria Math" panose="02040503050406030204" pitchFamily="18" charset="0"/>
                            </a:rPr>
                            <m:t>1.0×</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−14</m:t>
                              </m:r>
                            </m:sup>
                          </m:sSup>
                        </m:num>
                        <m:den>
                          <m:r>
                            <a:rPr lang="en-US" b="0" i="0" smtClean="0">
                              <a:solidFill>
                                <a:schemeClr val="tx1"/>
                              </a:solidFill>
                              <a:latin typeface="Cambria Math" panose="02040503050406030204" pitchFamily="18" charset="0"/>
                              <a:ea typeface="Cambria Math" panose="02040503050406030204" pitchFamily="18" charset="0"/>
                            </a:rPr>
                            <m:t>1.8×</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m:t>
                              </m:r>
                            </m:sup>
                          </m:sSup>
                        </m:den>
                      </m:f>
                      <m:r>
                        <a:rPr lang="en-US" b="0" i="0" smtClean="0">
                          <a:solidFill>
                            <a:schemeClr val="tx1"/>
                          </a:solidFill>
                          <a:latin typeface="Cambria Math" panose="02040503050406030204" pitchFamily="18" charset="0"/>
                          <a:ea typeface="Cambria Math" panose="02040503050406030204" pitchFamily="18" charset="0"/>
                        </a:rPr>
                        <m:t>=5.6×</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−10</m:t>
                          </m:r>
                        </m:sup>
                      </m:sSup>
                    </m:oMath>
                  </m:oMathPara>
                </a14:m>
                <a:endParaRPr lang="en-US" b="0" dirty="0"/>
              </a:p>
            </p:txBody>
          </p:sp>
        </mc:Choice>
        <mc:Fallback xmlns="">
          <p:sp>
            <p:nvSpPr>
              <p:cNvPr id="20" name="Content Placeholder 19"/>
              <p:cNvSpPr>
                <a:spLocks noGrp="1" noRot="1" noChangeAspect="1" noMove="1" noResize="1" noEditPoints="1" noAdjustHandles="1" noChangeArrowheads="1" noChangeShapeType="1" noTextEdit="1"/>
              </p:cNvSpPr>
              <p:nvPr>
                <p:ph sz="quarter" idx="24"/>
              </p:nvPr>
            </p:nvSpPr>
            <p:spPr>
              <a:xfrm>
                <a:off x="0" y="1052299"/>
                <a:ext cx="9144000" cy="3595901"/>
              </a:xfrm>
              <a:blipFill>
                <a:blip r:embed="rId2"/>
                <a:stretch>
                  <a:fillRect l="-1333" t="-1695" b="-5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28"/>
              </p:nvPr>
            </p:nvSpPr>
            <p:spPr>
              <a:xfrm>
                <a:off x="3886200" y="4648200"/>
                <a:ext cx="5203209" cy="458830"/>
              </a:xfrm>
            </p:spPr>
            <p:txBody>
              <a:bodyPr anchor="ctr"/>
              <a:lstStyle/>
              <a:p>
                <a:pPr/>
                <a14:m>
                  <m:oMathPara xmlns:m="http://schemas.openxmlformats.org/officeDocument/2006/math">
                    <m:oMathParaPr>
                      <m:jc m:val="centerGroup"/>
                    </m:oMathParaPr>
                    <m:oMath xmlns:m="http://schemas.openxmlformats.org/officeDocument/2006/math">
                      <m:sSubSup>
                        <m:sSubSupPr>
                          <m:ctrlPr>
                            <a:rPr lang="en-US" sz="2000" i="1">
                              <a:solidFill>
                                <a:srgbClr val="000000"/>
                              </a:solidFill>
                              <a:latin typeface="Cambria Math" panose="02040503050406030204" pitchFamily="18" charset="0"/>
                            </a:rPr>
                          </m:ctrlPr>
                        </m:sSubSupPr>
                        <m:e>
                          <m:r>
                            <m:rPr>
                              <m:sty m:val="p"/>
                            </m:rPr>
                            <a:rPr lang="en-US" sz="2000">
                              <a:solidFill>
                                <a:srgbClr val="000000"/>
                              </a:solidFill>
                              <a:latin typeface="Cambria Math" panose="02040503050406030204" pitchFamily="18" charset="0"/>
                            </a:rPr>
                            <m:t>NH</m:t>
                          </m:r>
                        </m:e>
                        <m:sub>
                          <m:r>
                            <a:rPr lang="en-US" sz="2000">
                              <a:solidFill>
                                <a:srgbClr val="000000"/>
                              </a:solidFill>
                              <a:latin typeface="Cambria Math" panose="02040503050406030204" pitchFamily="18" charset="0"/>
                            </a:rPr>
                            <m:t>4</m:t>
                          </m:r>
                        </m:sub>
                        <m:sup>
                          <m:r>
                            <a:rPr lang="en-US" sz="2000">
                              <a:solidFill>
                                <a:srgbClr val="000000"/>
                              </a:solidFill>
                              <a:latin typeface="Cambria Math" panose="02040503050406030204" pitchFamily="18" charset="0"/>
                              <a:ea typeface="Cambria Math" panose="02040503050406030204" pitchFamily="18" charset="0"/>
                            </a:rPr>
                            <m:t>+</m:t>
                          </m:r>
                        </m:sup>
                      </m:sSubSup>
                      <m:d>
                        <m:dPr>
                          <m:ctrlPr>
                            <a:rPr lang="en-US" sz="2000" i="1">
                              <a:solidFill>
                                <a:srgbClr val="000000"/>
                              </a:solidFill>
                              <a:latin typeface="Cambria Math" panose="02040503050406030204" pitchFamily="18" charset="0"/>
                            </a:rPr>
                          </m:ctrlPr>
                        </m:dPr>
                        <m:e>
                          <m:r>
                            <a:rPr lang="en-US" sz="2000" i="1">
                              <a:solidFill>
                                <a:srgbClr val="000000"/>
                              </a:solidFill>
                              <a:latin typeface="Cambria Math" panose="02040503050406030204" pitchFamily="18" charset="0"/>
                            </a:rPr>
                            <m:t>𝑎𝑞</m:t>
                          </m:r>
                        </m:e>
                      </m:d>
                      <m:r>
                        <a:rPr lang="en-US" sz="2000" i="1">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2</m:t>
                          </m:r>
                        </m:sub>
                      </m:sSub>
                      <m:r>
                        <m:rPr>
                          <m:sty m:val="p"/>
                        </m:rPr>
                        <a:rPr lang="en-US" sz="2000">
                          <a:solidFill>
                            <a:srgbClr val="000000"/>
                          </a:solidFill>
                          <a:latin typeface="Cambria Math" panose="02040503050406030204" pitchFamily="18" charset="0"/>
                          <a:ea typeface="Cambria Math" panose="02040503050406030204" pitchFamily="18" charset="0"/>
                        </a:rPr>
                        <m:t>O</m:t>
                      </m:r>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𝑙</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NH</m:t>
                          </m:r>
                        </m:e>
                        <m:sub>
                          <m:r>
                            <a:rPr lang="en-US" sz="2000">
                              <a:solidFill>
                                <a:srgbClr val="000000"/>
                              </a:solidFill>
                              <a:latin typeface="Cambria Math" panose="02040503050406030204" pitchFamily="18" charset="0"/>
                              <a:ea typeface="Cambria Math" panose="02040503050406030204" pitchFamily="18" charset="0"/>
                            </a:rPr>
                            <m:t>3</m:t>
                          </m:r>
                        </m:sub>
                      </m:sSub>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r>
                        <a:rPr lang="en-US" sz="2000" i="1">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3</m:t>
                          </m:r>
                        </m:sub>
                      </m:sSub>
                      <m:sSup>
                        <m:sSupPr>
                          <m:ctrlPr>
                            <a:rPr lang="en-US" sz="2000" i="1">
                              <a:solidFill>
                                <a:srgbClr val="000000"/>
                              </a:solidFill>
                              <a:latin typeface="Cambria Math" panose="02040503050406030204" pitchFamily="18" charset="0"/>
                              <a:ea typeface="Cambria Math" panose="02040503050406030204" pitchFamily="18" charset="0"/>
                            </a:rPr>
                          </m:ctrlPr>
                        </m:sSupPr>
                        <m:e>
                          <m:r>
                            <m:rPr>
                              <m:sty m:val="p"/>
                            </m:rPr>
                            <a:rPr lang="en-US" sz="2000">
                              <a:solidFill>
                                <a:srgbClr val="000000"/>
                              </a:solidFill>
                              <a:latin typeface="Cambria Math" panose="02040503050406030204" pitchFamily="18" charset="0"/>
                              <a:ea typeface="Cambria Math" panose="02040503050406030204" pitchFamily="18" charset="0"/>
                            </a:rPr>
                            <m:t>O</m:t>
                          </m:r>
                        </m:e>
                        <m:sup>
                          <m:r>
                            <a:rPr lang="en-US" sz="2000">
                              <a:solidFill>
                                <a:srgbClr val="000000"/>
                              </a:solidFill>
                              <a:latin typeface="Cambria Math" panose="02040503050406030204" pitchFamily="18" charset="0"/>
                              <a:ea typeface="Cambria Math" panose="02040503050406030204" pitchFamily="18" charset="0"/>
                            </a:rPr>
                            <m:t>+</m:t>
                          </m:r>
                        </m:sup>
                      </m:s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oMath>
                  </m:oMathPara>
                </a14:m>
                <a:endParaRPr lang="en-US" sz="2000" dirty="0">
                  <a:solidFill>
                    <a:srgbClr val="000000"/>
                  </a:solidFill>
                </a:endParaRPr>
              </a:p>
            </p:txBody>
          </p:sp>
        </mc:Choice>
        <mc:Fallback xmlns="">
          <p:sp>
            <p:nvSpPr>
              <p:cNvPr id="4" name="Content Placeholder 3"/>
              <p:cNvSpPr>
                <a:spLocks noGrp="1" noRot="1" noChangeAspect="1" noMove="1" noResize="1" noEditPoints="1" noAdjustHandles="1" noChangeArrowheads="1" noChangeShapeType="1" noTextEdit="1"/>
              </p:cNvSpPr>
              <p:nvPr>
                <p:ph sz="quarter" idx="28"/>
              </p:nvPr>
            </p:nvSpPr>
            <p:spPr>
              <a:xfrm>
                <a:off x="3886200" y="4648200"/>
                <a:ext cx="5203209" cy="458830"/>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21" name="Table Placeholder 20"/>
              <p:cNvGraphicFramePr>
                <a:graphicFrameLocks noGrp="1"/>
              </p:cNvGraphicFramePr>
              <p:nvPr>
                <p:ph type="tbl" sz="quarter" idx="25"/>
                <p:extLst>
                  <p:ext uri="{D42A27DB-BD31-4B8C-83A1-F6EECF244321}">
                    <p14:modId xmlns:p14="http://schemas.microsoft.com/office/powerpoint/2010/main" val="277968286"/>
                  </p:ext>
                </p:extLst>
              </p:nvPr>
            </p:nvGraphicFramePr>
            <p:xfrm>
              <a:off x="152401" y="5105400"/>
              <a:ext cx="8686799" cy="1097280"/>
            </p:xfrm>
            <a:graphic>
              <a:graphicData uri="http://schemas.openxmlformats.org/drawingml/2006/table">
                <a:tbl>
                  <a:tblPr firstRow="1" bandRow="1">
                    <a:tableStyleId>{5C22544A-7EE6-4342-B048-85BDC9FD1C3A}</a:tableStyleId>
                  </a:tblPr>
                  <a:tblGrid>
                    <a:gridCol w="3503982">
                      <a:extLst>
                        <a:ext uri="{9D8B030D-6E8A-4147-A177-3AD203B41FA5}">
                          <a16:colId xmlns="" xmlns:a16="http://schemas.microsoft.com/office/drawing/2014/main" val="1293190920"/>
                        </a:ext>
                      </a:extLst>
                    </a:gridCol>
                    <a:gridCol w="1677617">
                      <a:extLst>
                        <a:ext uri="{9D8B030D-6E8A-4147-A177-3AD203B41FA5}">
                          <a16:colId xmlns="" xmlns:a16="http://schemas.microsoft.com/office/drawing/2014/main" val="863131967"/>
                        </a:ext>
                      </a:extLst>
                    </a:gridCol>
                    <a:gridCol w="990600">
                      <a:extLst>
                        <a:ext uri="{9D8B030D-6E8A-4147-A177-3AD203B41FA5}">
                          <a16:colId xmlns="" xmlns:a16="http://schemas.microsoft.com/office/drawing/2014/main" val="188426910"/>
                        </a:ext>
                      </a:extLst>
                    </a:gridCol>
                    <a:gridCol w="1371600">
                      <a:extLst>
                        <a:ext uri="{9D8B030D-6E8A-4147-A177-3AD203B41FA5}">
                          <a16:colId xmlns="" xmlns:a16="http://schemas.microsoft.com/office/drawing/2014/main" val="3499844767"/>
                        </a:ext>
                      </a:extLst>
                    </a:gridCol>
                    <a:gridCol w="1143000">
                      <a:extLst>
                        <a:ext uri="{9D8B030D-6E8A-4147-A177-3AD203B41FA5}">
                          <a16:colId xmlns="" xmlns:a16="http://schemas.microsoft.com/office/drawing/2014/main" val="779160614"/>
                        </a:ext>
                      </a:extLst>
                    </a:gridCol>
                  </a:tblGrid>
                  <a:tr h="3327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rgbClr val="000000"/>
                              </a:solidFill>
                              <a:effectLst/>
                              <a:latin typeface="+mn-lt"/>
                              <a:ea typeface="+mn-ea"/>
                              <a:cs typeface="+mn-cs"/>
                            </a:rPr>
                            <a:t>Initial concentration (M):</a:t>
                          </a:r>
                          <a:endParaRPr lang="en-US" i="1" dirty="0">
                            <a:solidFill>
                              <a:srgbClr val="000000"/>
                            </a:solidFill>
                          </a:endParaRPr>
                        </a:p>
                      </a:txBody>
                      <a:tcPr marL="41356" marR="413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0.10</a:t>
                          </a:r>
                        </a:p>
                      </a:txBody>
                      <a:tcPr marL="41356" marR="41356">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370241983"/>
                      </a:ext>
                    </a:extLst>
                  </a:tr>
                  <a:tr h="33274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538578308"/>
                      </a:ext>
                    </a:extLst>
                  </a:tr>
                  <a:tr h="33274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0.10</m:t>
                                </m:r>
                                <m:r>
                                  <a:rPr lang="en-US" b="0"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𝑥</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𝑥</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58143375"/>
                      </a:ext>
                    </a:extLst>
                  </a:tr>
                </a:tbl>
              </a:graphicData>
            </a:graphic>
          </p:graphicFrame>
        </mc:Choice>
        <mc:Fallback xmlns="">
          <p:graphicFrame>
            <p:nvGraphicFramePr>
              <p:cNvPr id="21" name="Table Placeholder 20"/>
              <p:cNvGraphicFramePr>
                <a:graphicFrameLocks noGrp="1"/>
              </p:cNvGraphicFramePr>
              <p:nvPr>
                <p:ph type="tbl" sz="quarter" idx="25"/>
                <p:extLst>
                  <p:ext uri="{D42A27DB-BD31-4B8C-83A1-F6EECF244321}">
                    <p14:modId xmlns:p14="http://schemas.microsoft.com/office/powerpoint/2010/main" val="277968286"/>
                  </p:ext>
                </p:extLst>
              </p:nvPr>
            </p:nvGraphicFramePr>
            <p:xfrm>
              <a:off x="152401" y="5105400"/>
              <a:ext cx="8686799" cy="1097280"/>
            </p:xfrm>
            <a:graphic>
              <a:graphicData uri="http://schemas.openxmlformats.org/drawingml/2006/table">
                <a:tbl>
                  <a:tblPr firstRow="1" bandRow="1">
                    <a:tableStyleId>{5C22544A-7EE6-4342-B048-85BDC9FD1C3A}</a:tableStyleId>
                  </a:tblPr>
                  <a:tblGrid>
                    <a:gridCol w="3503982">
                      <a:extLst>
                        <a:ext uri="{9D8B030D-6E8A-4147-A177-3AD203B41FA5}">
                          <a16:colId xmlns:a16="http://schemas.microsoft.com/office/drawing/2014/main" val="1293190920"/>
                        </a:ext>
                      </a:extLst>
                    </a:gridCol>
                    <a:gridCol w="1677617">
                      <a:extLst>
                        <a:ext uri="{9D8B030D-6E8A-4147-A177-3AD203B41FA5}">
                          <a16:colId xmlns:a16="http://schemas.microsoft.com/office/drawing/2014/main" val="863131967"/>
                        </a:ext>
                      </a:extLst>
                    </a:gridCol>
                    <a:gridCol w="990600">
                      <a:extLst>
                        <a:ext uri="{9D8B030D-6E8A-4147-A177-3AD203B41FA5}">
                          <a16:colId xmlns:a16="http://schemas.microsoft.com/office/drawing/2014/main" val="188426910"/>
                        </a:ext>
                      </a:extLst>
                    </a:gridCol>
                    <a:gridCol w="1371600">
                      <a:extLst>
                        <a:ext uri="{9D8B030D-6E8A-4147-A177-3AD203B41FA5}">
                          <a16:colId xmlns:a16="http://schemas.microsoft.com/office/drawing/2014/main" val="3499844767"/>
                        </a:ext>
                      </a:extLst>
                    </a:gridCol>
                    <a:gridCol w="1143000">
                      <a:extLst>
                        <a:ext uri="{9D8B030D-6E8A-4147-A177-3AD203B41FA5}">
                          <a16:colId xmlns:a16="http://schemas.microsoft.com/office/drawing/2014/main" val="779160614"/>
                        </a:ext>
                      </a:extLst>
                    </a:gridCol>
                  </a:tblGrid>
                  <a:tr h="3657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rgbClr val="000000"/>
                              </a:solidFill>
                              <a:effectLst/>
                              <a:latin typeface="+mn-lt"/>
                              <a:ea typeface="+mn-ea"/>
                              <a:cs typeface="+mn-cs"/>
                            </a:rPr>
                            <a:t>Initial concentration (M):</a:t>
                          </a:r>
                          <a:endParaRPr lang="en-US" i="1" dirty="0">
                            <a:solidFill>
                              <a:srgbClr val="000000"/>
                            </a:solidFill>
                          </a:endParaRPr>
                        </a:p>
                      </a:txBody>
                      <a:tcPr marL="41356" marR="413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0.10</a:t>
                          </a:r>
                        </a:p>
                      </a:txBody>
                      <a:tcPr marL="41356" marR="41356">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370241983"/>
                      </a:ext>
                    </a:extLst>
                  </a:tr>
                  <a:tr h="36576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09091" t="-106557" r="-209818" b="-122951"/>
                          </a:stretch>
                        </a:blip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49778" t="-106557" r="-84444" b="-122951"/>
                          </a:stretch>
                        </a:blip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657979" t="-106557" r="-1064" b="-122951"/>
                          </a:stretch>
                        </a:blipFill>
                      </a:tcPr>
                    </a:tc>
                    <a:extLst>
                      <a:ext uri="{0D108BD9-81ED-4DB2-BD59-A6C34878D82A}">
                        <a16:rowId xmlns:a16="http://schemas.microsoft.com/office/drawing/2014/main" val="538578308"/>
                      </a:ext>
                    </a:extLst>
                  </a:tr>
                  <a:tr h="36576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209091" t="-210000" r="-209818" b="-25000"/>
                          </a:stretch>
                        </a:blip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449778" t="-210000" r="-84444" b="-25000"/>
                          </a:stretch>
                        </a:blip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657979" t="-210000" r="-1064" b="-25000"/>
                          </a:stretch>
                        </a:blipFill>
                      </a:tcPr>
                    </a:tc>
                    <a:extLst>
                      <a:ext uri="{0D108BD9-81ED-4DB2-BD59-A6C34878D82A}">
                        <a16:rowId xmlns:a16="http://schemas.microsoft.com/office/drawing/2014/main" val="58143375"/>
                      </a:ext>
                    </a:extLst>
                  </a:tr>
                </a:tbl>
              </a:graphicData>
            </a:graphic>
          </p:graphicFrame>
        </mc:Fallback>
      </mc:AlternateContent>
    </p:spTree>
    <p:extLst>
      <p:ext uri="{BB962C8B-B14F-4D97-AF65-F5344CB8AC3E}">
        <p14:creationId xmlns:p14="http://schemas.microsoft.com/office/powerpoint/2010/main" val="192935151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96000" cy="504824"/>
          </a:xfrm>
        </p:spPr>
        <p:txBody>
          <a:bodyPr/>
          <a:lstStyle/>
          <a:p>
            <a:pPr marL="3314700" indent="-3314700" algn="ctr"/>
            <a:r>
              <a:rPr lang="en-US" kern="0" dirty="0"/>
              <a:t> SAMPLE PROBLEM	</a:t>
            </a:r>
            <a:r>
              <a:rPr lang="en-US" kern="0" dirty="0">
                <a:solidFill>
                  <a:schemeClr val="bg1"/>
                </a:solidFill>
              </a:rPr>
              <a:t>16.21	</a:t>
            </a:r>
            <a:r>
              <a:rPr lang="en-US" dirty="0"/>
              <a:t>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24"/>
              </p:nvPr>
            </p:nvSpPr>
            <p:spPr>
              <a:xfrm>
                <a:off x="0" y="914399"/>
                <a:ext cx="9144000" cy="3733801"/>
              </a:xfrm>
            </p:spPr>
            <p:txBody>
              <a:bodyPr/>
              <a:lstStyle/>
              <a:p>
                <a:r>
                  <a:rPr lang="en-US" dirty="0">
                    <a:solidFill>
                      <a:srgbClr val="43618E"/>
                    </a:solidFill>
                  </a:rPr>
                  <a:t>Solution</a:t>
                </a:r>
              </a:p>
              <a:p>
                <a:pPr marL="223838" indent="-223838" defTabSz="519113">
                  <a:spcAft>
                    <a:spcPts val="1000"/>
                  </a:spcAft>
                </a:pPr>
                <a:r>
                  <a:rPr lang="en-US" b="0" dirty="0">
                    <a:solidFill>
                      <a:schemeClr val="tx1"/>
                    </a:solidFill>
                  </a:rPr>
                  <a:t>		 	</a:t>
                </a:r>
                <a14:m>
                  <m:oMath xmlns:m="http://schemas.openxmlformats.org/officeDocument/2006/math">
                    <m:r>
                      <a:rPr lang="en-US" b="0" i="1">
                        <a:solidFill>
                          <a:schemeClr val="tx1"/>
                        </a:solidFill>
                        <a:latin typeface="Cambria Math" panose="02040503050406030204" pitchFamily="18" charset="0"/>
                      </a:rPr>
                      <m:t>5.6</m:t>
                    </m:r>
                    <m:r>
                      <a:rPr lang="en-US" b="0" i="1">
                        <a:solidFill>
                          <a:schemeClr val="tx1"/>
                        </a:solidFill>
                        <a:latin typeface="Cambria Math" panose="02040503050406030204" pitchFamily="18" charset="0"/>
                        <a:ea typeface="Cambria Math" panose="02040503050406030204" pitchFamily="18" charset="0"/>
                      </a:rPr>
                      <m:t>×</m:t>
                    </m:r>
                    <m:sSup>
                      <m:sSupPr>
                        <m:ctrlPr>
                          <a:rPr lang="en-US" b="0" i="1">
                            <a:solidFill>
                              <a:schemeClr val="tx1"/>
                            </a:solidFill>
                            <a:latin typeface="Cambria Math" panose="02040503050406030204" pitchFamily="18" charset="0"/>
                            <a:ea typeface="Cambria Math" panose="02040503050406030204" pitchFamily="18" charset="0"/>
                          </a:rPr>
                        </m:ctrlPr>
                      </m:sSupPr>
                      <m:e>
                        <m:r>
                          <a:rPr lang="en-US" b="0" i="1">
                            <a:solidFill>
                              <a:schemeClr val="tx1"/>
                            </a:solidFill>
                            <a:latin typeface="Cambria Math" panose="02040503050406030204" pitchFamily="18" charset="0"/>
                            <a:ea typeface="Cambria Math" panose="02040503050406030204" pitchFamily="18" charset="0"/>
                          </a:rPr>
                          <m:t>10</m:t>
                        </m:r>
                      </m:e>
                      <m:sup>
                        <m:r>
                          <a:rPr lang="en-US" b="0" i="1">
                            <a:solidFill>
                              <a:schemeClr val="tx1"/>
                            </a:solidFill>
                            <a:latin typeface="Cambria Math" panose="02040503050406030204" pitchFamily="18" charset="0"/>
                            <a:ea typeface="Cambria Math" panose="02040503050406030204" pitchFamily="18" charset="0"/>
                          </a:rPr>
                          <m:t>−10</m:t>
                        </m:r>
                      </m:sup>
                    </m:sSup>
                    <m:r>
                      <a:rPr lang="en-US" b="0" i="1">
                        <a:solidFill>
                          <a:schemeClr val="tx1"/>
                        </a:solidFill>
                        <a:latin typeface="Cambria Math" panose="02040503050406030204" pitchFamily="18" charset="0"/>
                        <a:ea typeface="Cambria Math" panose="02040503050406030204" pitchFamily="18" charset="0"/>
                      </a:rPr>
                      <m:t>=</m:t>
                    </m:r>
                    <m:f>
                      <m:fPr>
                        <m:ctrlPr>
                          <a:rPr lang="en-US" b="0" i="1">
                            <a:solidFill>
                              <a:schemeClr val="tx1"/>
                            </a:solidFill>
                            <a:latin typeface="Cambria Math" panose="02040503050406030204" pitchFamily="18" charset="0"/>
                            <a:ea typeface="Cambria Math" panose="02040503050406030204" pitchFamily="18" charset="0"/>
                          </a:rPr>
                        </m:ctrlPr>
                      </m:fPr>
                      <m:num>
                        <m:sSup>
                          <m:sSupPr>
                            <m:ctrlPr>
                              <a:rPr lang="en-US" b="0" i="1">
                                <a:solidFill>
                                  <a:schemeClr val="tx1"/>
                                </a:solidFill>
                                <a:latin typeface="Cambria Math" panose="02040503050406030204" pitchFamily="18" charset="0"/>
                                <a:ea typeface="Cambria Math" panose="02040503050406030204" pitchFamily="18" charset="0"/>
                              </a:rPr>
                            </m:ctrlPr>
                          </m:sSupPr>
                          <m:e>
                            <m:r>
                              <a:rPr lang="en-US" b="0" i="1">
                                <a:solidFill>
                                  <a:schemeClr val="tx1"/>
                                </a:solidFill>
                                <a:latin typeface="Cambria Math" panose="02040503050406030204" pitchFamily="18" charset="0"/>
                                <a:ea typeface="Cambria Math" panose="02040503050406030204" pitchFamily="18" charset="0"/>
                              </a:rPr>
                              <m:t>𝑥</m:t>
                            </m:r>
                          </m:e>
                          <m:sup>
                            <m:r>
                              <a:rPr lang="en-US" b="0" i="1">
                                <a:solidFill>
                                  <a:schemeClr val="tx1"/>
                                </a:solidFill>
                                <a:latin typeface="Cambria Math" panose="02040503050406030204" pitchFamily="18" charset="0"/>
                                <a:ea typeface="Cambria Math" panose="02040503050406030204" pitchFamily="18" charset="0"/>
                              </a:rPr>
                              <m:t>2</m:t>
                            </m:r>
                          </m:sup>
                        </m:sSup>
                      </m:num>
                      <m:den>
                        <m:r>
                          <a:rPr lang="en-US" b="0" i="1">
                            <a:solidFill>
                              <a:schemeClr val="tx1"/>
                            </a:solidFill>
                            <a:latin typeface="Cambria Math" panose="02040503050406030204" pitchFamily="18" charset="0"/>
                            <a:ea typeface="Cambria Math" panose="02040503050406030204" pitchFamily="18" charset="0"/>
                          </a:rPr>
                          <m:t>0.10−</m:t>
                        </m:r>
                        <m:r>
                          <a:rPr lang="en-US" b="0" i="1">
                            <a:solidFill>
                              <a:schemeClr val="tx1"/>
                            </a:solidFill>
                            <a:latin typeface="Cambria Math" panose="02040503050406030204" pitchFamily="18" charset="0"/>
                            <a:ea typeface="Cambria Math" panose="02040503050406030204" pitchFamily="18" charset="0"/>
                          </a:rPr>
                          <m:t>𝑥</m:t>
                        </m:r>
                      </m:den>
                    </m:f>
                    <m:r>
                      <a:rPr lang="en-US" b="0" i="1">
                        <a:solidFill>
                          <a:schemeClr val="tx1"/>
                        </a:solidFill>
                        <a:latin typeface="Cambria Math" panose="02040503050406030204" pitchFamily="18" charset="0"/>
                        <a:ea typeface="Cambria Math" panose="02040503050406030204" pitchFamily="18" charset="0"/>
                      </a:rPr>
                      <m:t>≈</m:t>
                    </m:r>
                    <m:f>
                      <m:fPr>
                        <m:ctrlPr>
                          <a:rPr lang="en-US" b="0" i="1">
                            <a:solidFill>
                              <a:schemeClr val="tx1"/>
                            </a:solidFill>
                            <a:latin typeface="Cambria Math" panose="02040503050406030204" pitchFamily="18" charset="0"/>
                            <a:ea typeface="Cambria Math" panose="02040503050406030204" pitchFamily="18" charset="0"/>
                          </a:rPr>
                        </m:ctrlPr>
                      </m:fPr>
                      <m:num>
                        <m:sSup>
                          <m:sSupPr>
                            <m:ctrlPr>
                              <a:rPr lang="en-US" b="0" i="1">
                                <a:solidFill>
                                  <a:schemeClr val="tx1"/>
                                </a:solidFill>
                                <a:latin typeface="Cambria Math" panose="02040503050406030204" pitchFamily="18" charset="0"/>
                                <a:ea typeface="Cambria Math" panose="02040503050406030204" pitchFamily="18" charset="0"/>
                              </a:rPr>
                            </m:ctrlPr>
                          </m:sSupPr>
                          <m:e>
                            <m:r>
                              <a:rPr lang="en-US" b="0" i="1">
                                <a:solidFill>
                                  <a:schemeClr val="tx1"/>
                                </a:solidFill>
                                <a:latin typeface="Cambria Math" panose="02040503050406030204" pitchFamily="18" charset="0"/>
                                <a:ea typeface="Cambria Math" panose="02040503050406030204" pitchFamily="18" charset="0"/>
                              </a:rPr>
                              <m:t>𝑥</m:t>
                            </m:r>
                          </m:e>
                          <m:sup>
                            <m:r>
                              <a:rPr lang="en-US" b="0" i="1">
                                <a:solidFill>
                                  <a:schemeClr val="tx1"/>
                                </a:solidFill>
                                <a:latin typeface="Cambria Math" panose="02040503050406030204" pitchFamily="18" charset="0"/>
                                <a:ea typeface="Cambria Math" panose="02040503050406030204" pitchFamily="18" charset="0"/>
                              </a:rPr>
                              <m:t>2</m:t>
                            </m:r>
                          </m:sup>
                        </m:sSup>
                      </m:num>
                      <m:den>
                        <m:r>
                          <a:rPr lang="en-US" b="0" i="1">
                            <a:solidFill>
                              <a:schemeClr val="tx1"/>
                            </a:solidFill>
                            <a:latin typeface="Cambria Math" panose="02040503050406030204" pitchFamily="18" charset="0"/>
                            <a:ea typeface="Cambria Math" panose="02040503050406030204" pitchFamily="18" charset="0"/>
                          </a:rPr>
                          <m:t>0.10</m:t>
                        </m:r>
                      </m:den>
                    </m:f>
                  </m:oMath>
                </a14:m>
                <a:endParaRPr lang="en-US" b="0" dirty="0">
                  <a:solidFill>
                    <a:schemeClr val="tx1"/>
                  </a:solidFill>
                </a:endParaRPr>
              </a:p>
              <a:p>
                <a:pPr marL="2638425" indent="-128588">
                  <a:spcAft>
                    <a:spcPts val="3000"/>
                  </a:spcAft>
                  <a:tabLst>
                    <a:tab pos="2462213" algn="l"/>
                  </a:tabLst>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rPr>
                        <m:t>𝑥</m:t>
                      </m:r>
                      <m:r>
                        <a:rPr lang="en-US" sz="2400" b="0" i="1" smtClean="0">
                          <a:solidFill>
                            <a:schemeClr val="tx1"/>
                          </a:solidFill>
                          <a:latin typeface="Cambria Math" panose="02040503050406030204" pitchFamily="18" charset="0"/>
                          <a:ea typeface="Cambria Math" panose="02040503050406030204" pitchFamily="18" charset="0"/>
                        </a:rPr>
                        <m:t>=</m:t>
                      </m:r>
                      <m:rad>
                        <m:radPr>
                          <m:degHide m:val="on"/>
                          <m:ctrlPr>
                            <a:rPr lang="en-US" sz="2400" b="0" i="1" smtClean="0">
                              <a:solidFill>
                                <a:schemeClr val="tx1"/>
                              </a:solidFill>
                              <a:latin typeface="Cambria Math" panose="02040503050406030204" pitchFamily="18" charset="0"/>
                              <a:ea typeface="Cambria Math" panose="02040503050406030204" pitchFamily="18" charset="0"/>
                            </a:rPr>
                          </m:ctrlPr>
                        </m:radPr>
                        <m:deg/>
                        <m:e>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5.6×</m:t>
                              </m:r>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−10</m:t>
                                  </m:r>
                                </m:sup>
                              </m:sSup>
                            </m:e>
                          </m:d>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0.10</m:t>
                              </m:r>
                            </m:e>
                          </m:d>
                        </m:e>
                      </m:rad>
                      <m:r>
                        <a:rPr lang="en-US" sz="2400" b="0" i="1" smtClean="0">
                          <a:solidFill>
                            <a:schemeClr val="tx1"/>
                          </a:solidFill>
                          <a:latin typeface="Cambria Math" panose="02040503050406030204" pitchFamily="18" charset="0"/>
                          <a:ea typeface="Cambria Math" panose="02040503050406030204" pitchFamily="18" charset="0"/>
                        </a:rPr>
                        <m:t>=7.5×</m:t>
                      </m:r>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−6</m:t>
                          </m:r>
                        </m:sup>
                      </m:sSup>
                      <m:r>
                        <a:rPr lang="en-US" sz="2400" b="0" i="1" smtClean="0">
                          <a:solidFill>
                            <a:schemeClr val="tx1"/>
                          </a:solidFill>
                          <a:latin typeface="Cambria Math" panose="02040503050406030204" pitchFamily="18" charset="0"/>
                          <a:ea typeface="Cambria Math" panose="02040503050406030204" pitchFamily="18" charset="0"/>
                        </a:rPr>
                        <m:t> </m:t>
                      </m:r>
                      <m:r>
                        <a:rPr lang="en-US" sz="2400" b="0" i="1" smtClean="0">
                          <a:solidFill>
                            <a:schemeClr val="tx1"/>
                          </a:solidFill>
                          <a:latin typeface="Cambria Math" panose="02040503050406030204" pitchFamily="18" charset="0"/>
                          <a:ea typeface="Cambria Math" panose="02040503050406030204" pitchFamily="18" charset="0"/>
                        </a:rPr>
                        <m:t>𝑀</m:t>
                      </m:r>
                    </m:oMath>
                  </m:oMathPara>
                </a14:m>
                <a:endParaRPr lang="en-US" sz="2400" b="0" dirty="0">
                  <a:solidFill>
                    <a:schemeClr val="tx1"/>
                  </a:solidFill>
                </a:endParaRPr>
              </a:p>
              <a:p>
                <a:pPr>
                  <a:spcAft>
                    <a:spcPts val="3000"/>
                  </a:spcAft>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𝑥</m:t>
                      </m:r>
                      <m:r>
                        <a:rPr lang="en-US" b="0" i="1" smtClean="0">
                          <a:solidFill>
                            <a:schemeClr val="tx1"/>
                          </a:solidFill>
                          <a:latin typeface="Cambria Math" panose="02040503050406030204" pitchFamily="18" charset="0"/>
                          <a:ea typeface="Cambria Math" panose="02040503050406030204" pitchFamily="18" charset="0"/>
                        </a:rPr>
                        <m:t>=</m:t>
                      </m:r>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oMath>
                  </m:oMathPara>
                </a14:m>
                <a:endParaRPr lang="en-US" b="0" dirty="0">
                  <a:solidFill>
                    <a:schemeClr val="tx1"/>
                  </a:solidFill>
                </a:endParaRPr>
              </a:p>
              <a:p>
                <a:pP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pH</m:t>
                      </m:r>
                      <m:r>
                        <a:rPr lang="en-US" b="0" i="1"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7.5×</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−6</m:t>
                                  </m:r>
                                </m:sup>
                              </m:sSup>
                            </m:e>
                          </m:d>
                          <m:r>
                            <a:rPr lang="en-US" b="0" i="1" smtClean="0">
                              <a:solidFill>
                                <a:schemeClr val="tx1"/>
                              </a:solidFill>
                              <a:latin typeface="Cambria Math" panose="02040503050406030204" pitchFamily="18" charset="0"/>
                              <a:ea typeface="Cambria Math" panose="02040503050406030204" pitchFamily="18" charset="0"/>
                            </a:rPr>
                            <m:t>=5.12</m:t>
                          </m:r>
                        </m:e>
                      </m:func>
                    </m:oMath>
                  </m:oMathPara>
                </a14:m>
                <a:endParaRPr lang="en-US" b="0" dirty="0"/>
              </a:p>
            </p:txBody>
          </p:sp>
        </mc:Choice>
        <mc:Fallback xmlns="">
          <p:sp>
            <p:nvSpPr>
              <p:cNvPr id="2" name="Content Placeholder 1"/>
              <p:cNvSpPr>
                <a:spLocks noGrp="1" noRot="1" noChangeAspect="1" noMove="1" noResize="1" noEditPoints="1" noAdjustHandles="1" noChangeArrowheads="1" noChangeShapeType="1" noTextEdit="1"/>
              </p:cNvSpPr>
              <p:nvPr>
                <p:ph sz="quarter" idx="24"/>
              </p:nvPr>
            </p:nvSpPr>
            <p:spPr>
              <a:xfrm>
                <a:off x="0" y="914399"/>
                <a:ext cx="9144000" cy="3733801"/>
              </a:xfrm>
              <a:blipFill>
                <a:blip r:embed="rId2"/>
                <a:stretch>
                  <a:fillRect l="-1333" t="-146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23"/>
              </p:nvPr>
            </p:nvSpPr>
            <p:spPr>
              <a:xfrm>
                <a:off x="0" y="4829175"/>
                <a:ext cx="9144000" cy="428625"/>
              </a:xfrm>
            </p:spPr>
            <p:txBody>
              <a:bodyPr/>
              <a:lstStyle/>
              <a:p>
                <a:pPr>
                  <a:spcBef>
                    <a:spcPts val="0"/>
                  </a:spcBef>
                </a:pPr>
                <a14:m>
                  <m:oMathPara xmlns:m="http://schemas.openxmlformats.org/officeDocument/2006/math">
                    <m:oMathParaPr>
                      <m:jc m:val="centerGroup"/>
                    </m:oMathParaPr>
                    <m:oMath xmlns:m="http://schemas.openxmlformats.org/officeDocument/2006/math">
                      <m:r>
                        <m:rPr>
                          <m:sty m:val="p"/>
                        </m:rPr>
                        <a:rPr lang="en-US" sz="2300" b="0" i="0" smtClean="0">
                          <a:latin typeface="Cambria Math" panose="02040503050406030204" pitchFamily="18" charset="0"/>
                        </a:rPr>
                        <m:t>The</m:t>
                      </m:r>
                      <m:r>
                        <a:rPr lang="en-US" sz="2300" b="0" i="0" smtClean="0">
                          <a:latin typeface="Cambria Math" panose="02040503050406030204" pitchFamily="18" charset="0"/>
                        </a:rPr>
                        <m:t> </m:t>
                      </m:r>
                      <m:r>
                        <m:rPr>
                          <m:sty m:val="p"/>
                        </m:rPr>
                        <a:rPr lang="en-US" sz="2300" b="0" i="0" smtClean="0">
                          <a:latin typeface="Cambria Math" panose="02040503050406030204" pitchFamily="18" charset="0"/>
                        </a:rPr>
                        <m:t>pH</m:t>
                      </m:r>
                      <m:r>
                        <a:rPr lang="en-US" sz="2300" b="0" i="0" smtClean="0">
                          <a:latin typeface="Cambria Math" panose="02040503050406030204" pitchFamily="18" charset="0"/>
                        </a:rPr>
                        <m:t> </m:t>
                      </m:r>
                      <m:r>
                        <m:rPr>
                          <m:sty m:val="p"/>
                        </m:rPr>
                        <a:rPr lang="en-US" sz="2300" b="0" i="0" smtClean="0">
                          <a:latin typeface="Cambria Math" panose="02040503050406030204" pitchFamily="18" charset="0"/>
                        </a:rPr>
                        <m:t>of</m:t>
                      </m:r>
                      <m:r>
                        <a:rPr lang="en-US" sz="2300" b="0" i="0" smtClean="0">
                          <a:latin typeface="Cambria Math" panose="02040503050406030204" pitchFamily="18" charset="0"/>
                        </a:rPr>
                        <m:t> </m:t>
                      </m:r>
                      <m:r>
                        <m:rPr>
                          <m:sty m:val="p"/>
                        </m:rPr>
                        <a:rPr lang="en-US" sz="2300" b="0" i="0" smtClean="0">
                          <a:latin typeface="Cambria Math" panose="02040503050406030204" pitchFamily="18" charset="0"/>
                        </a:rPr>
                        <m:t>a</m:t>
                      </m:r>
                      <m:r>
                        <a:rPr lang="en-US" sz="2300" b="0" i="0" smtClean="0">
                          <a:latin typeface="Cambria Math" panose="02040503050406030204" pitchFamily="18" charset="0"/>
                        </a:rPr>
                        <m:t> 0.10−</m:t>
                      </m:r>
                      <m:r>
                        <m:rPr>
                          <m:sty m:val="p"/>
                        </m:rPr>
                        <a:rPr lang="en-US" sz="2300" b="0" i="0" smtClean="0">
                          <a:latin typeface="Cambria Math" panose="02040503050406030204" pitchFamily="18" charset="0"/>
                          <a:ea typeface="Cambria Math" panose="02040503050406030204" pitchFamily="18" charset="0"/>
                        </a:rPr>
                        <m:t>M</m:t>
                      </m:r>
                      <m:r>
                        <a:rPr lang="en-US" sz="2300" b="0" i="0" smtClean="0">
                          <a:latin typeface="Cambria Math" panose="02040503050406030204" pitchFamily="18" charset="0"/>
                          <a:ea typeface="Cambria Math" panose="02040503050406030204" pitchFamily="18" charset="0"/>
                        </a:rPr>
                        <m:t> </m:t>
                      </m:r>
                      <m:r>
                        <m:rPr>
                          <m:sty m:val="p"/>
                        </m:rPr>
                        <a:rPr lang="en-US" sz="2300" b="0" i="0" smtClean="0">
                          <a:latin typeface="Cambria Math" panose="02040503050406030204" pitchFamily="18" charset="0"/>
                          <a:ea typeface="Cambria Math" panose="02040503050406030204" pitchFamily="18" charset="0"/>
                        </a:rPr>
                        <m:t>solution</m:t>
                      </m:r>
                      <m:r>
                        <a:rPr lang="en-US" sz="2300" b="0" i="0" smtClean="0">
                          <a:latin typeface="Cambria Math" panose="02040503050406030204" pitchFamily="18" charset="0"/>
                          <a:ea typeface="Cambria Math" panose="02040503050406030204" pitchFamily="18" charset="0"/>
                        </a:rPr>
                        <m:t> </m:t>
                      </m:r>
                      <m:r>
                        <m:rPr>
                          <m:sty m:val="p"/>
                        </m:rPr>
                        <a:rPr lang="en-US" sz="2300" b="0" i="0" smtClean="0">
                          <a:latin typeface="Cambria Math" panose="02040503050406030204" pitchFamily="18" charset="0"/>
                          <a:ea typeface="Cambria Math" panose="02040503050406030204" pitchFamily="18" charset="0"/>
                        </a:rPr>
                        <m:t>of</m:t>
                      </m:r>
                      <m:r>
                        <a:rPr lang="en-US" sz="2300" b="0" i="0" smtClean="0">
                          <a:latin typeface="Cambria Math" panose="02040503050406030204" pitchFamily="18" charset="0"/>
                          <a:ea typeface="Cambria Math" panose="02040503050406030204" pitchFamily="18" charset="0"/>
                        </a:rPr>
                        <m:t> </m:t>
                      </m:r>
                      <m:r>
                        <m:rPr>
                          <m:sty m:val="p"/>
                        </m:rPr>
                        <a:rPr lang="en-US" sz="2300" b="0" i="0" smtClean="0">
                          <a:latin typeface="Cambria Math" panose="02040503050406030204" pitchFamily="18" charset="0"/>
                          <a:ea typeface="Cambria Math" panose="02040503050406030204" pitchFamily="18" charset="0"/>
                        </a:rPr>
                        <m:t>ammonium</m:t>
                      </m:r>
                      <m:r>
                        <a:rPr lang="en-US" sz="2300" b="0" i="0" smtClean="0">
                          <a:latin typeface="Cambria Math" panose="02040503050406030204" pitchFamily="18" charset="0"/>
                          <a:ea typeface="Cambria Math" panose="02040503050406030204" pitchFamily="18" charset="0"/>
                        </a:rPr>
                        <m:t> </m:t>
                      </m:r>
                      <m:r>
                        <m:rPr>
                          <m:sty m:val="p"/>
                        </m:rPr>
                        <a:rPr lang="en-US" sz="2300" b="0" i="0" smtClean="0">
                          <a:latin typeface="Cambria Math" panose="02040503050406030204" pitchFamily="18" charset="0"/>
                          <a:ea typeface="Cambria Math" panose="02040503050406030204" pitchFamily="18" charset="0"/>
                        </a:rPr>
                        <m:t>chloride</m:t>
                      </m:r>
                      <m:r>
                        <a:rPr lang="en-US" sz="2300" b="0" i="0" smtClean="0">
                          <a:latin typeface="Cambria Math" panose="02040503050406030204" pitchFamily="18" charset="0"/>
                          <a:ea typeface="Cambria Math" panose="02040503050406030204" pitchFamily="18" charset="0"/>
                        </a:rPr>
                        <m:t> </m:t>
                      </m:r>
                      <m:d>
                        <m:dPr>
                          <m:ctrlPr>
                            <a:rPr lang="en-US" sz="2300" b="0" i="1" smtClean="0">
                              <a:latin typeface="Cambria Math" panose="02040503050406030204" pitchFamily="18" charset="0"/>
                              <a:ea typeface="Cambria Math" panose="02040503050406030204" pitchFamily="18" charset="0"/>
                            </a:rPr>
                          </m:ctrlPr>
                        </m:dPr>
                        <m:e>
                          <m:r>
                            <m:rPr>
                              <m:sty m:val="p"/>
                            </m:rPr>
                            <a:rPr lang="en-US" sz="2300" b="0" i="0" smtClean="0">
                              <a:latin typeface="Cambria Math" panose="02040503050406030204" pitchFamily="18" charset="0"/>
                              <a:ea typeface="Cambria Math" panose="02040503050406030204" pitchFamily="18" charset="0"/>
                            </a:rPr>
                            <m:t>at</m:t>
                          </m:r>
                          <m:r>
                            <a:rPr lang="en-US" sz="2300" b="0" i="0" smtClean="0">
                              <a:latin typeface="Cambria Math" panose="02040503050406030204" pitchFamily="18" charset="0"/>
                              <a:ea typeface="Cambria Math" panose="02040503050406030204" pitchFamily="18" charset="0"/>
                            </a:rPr>
                            <m:t> 25°</m:t>
                          </m:r>
                          <m:r>
                            <m:rPr>
                              <m:sty m:val="p"/>
                            </m:rPr>
                            <a:rPr lang="en-US" sz="2300" b="0" i="0" smtClean="0">
                              <a:latin typeface="Cambria Math" panose="02040503050406030204" pitchFamily="18" charset="0"/>
                              <a:ea typeface="Cambria Math" panose="02040503050406030204" pitchFamily="18" charset="0"/>
                            </a:rPr>
                            <m:t>C</m:t>
                          </m:r>
                        </m:e>
                      </m:d>
                      <m:r>
                        <a:rPr lang="en-US" sz="2300" b="0" i="0" smtClean="0">
                          <a:latin typeface="Cambria Math" panose="02040503050406030204" pitchFamily="18" charset="0"/>
                          <a:ea typeface="Cambria Math" panose="02040503050406030204" pitchFamily="18" charset="0"/>
                        </a:rPr>
                        <m:t> </m:t>
                      </m:r>
                      <m:r>
                        <m:rPr>
                          <m:sty m:val="p"/>
                        </m:rPr>
                        <a:rPr lang="en-US" sz="2300" b="0" i="0" smtClean="0">
                          <a:latin typeface="Cambria Math" panose="02040503050406030204" pitchFamily="18" charset="0"/>
                          <a:ea typeface="Cambria Math" panose="02040503050406030204" pitchFamily="18" charset="0"/>
                        </a:rPr>
                        <m:t>is</m:t>
                      </m:r>
                      <m:r>
                        <a:rPr lang="en-US" sz="2300" b="0" i="0" smtClean="0">
                          <a:latin typeface="Cambria Math" panose="02040503050406030204" pitchFamily="18" charset="0"/>
                          <a:ea typeface="Cambria Math" panose="02040503050406030204" pitchFamily="18" charset="0"/>
                        </a:rPr>
                        <m:t> 5.12.</m:t>
                      </m:r>
                    </m:oMath>
                  </m:oMathPara>
                </a14:m>
                <a:endParaRPr lang="en-US" sz="23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23"/>
              </p:nvPr>
            </p:nvSpPr>
            <p:spPr>
              <a:xfrm>
                <a:off x="0" y="4829175"/>
                <a:ext cx="9144000" cy="428625"/>
              </a:xfrm>
              <a:blipFill>
                <a:blip r:embed="rId3"/>
                <a:stretch>
                  <a:fillRect b="-18310"/>
                </a:stretch>
              </a:blipFill>
            </p:spPr>
            <p:txBody>
              <a:bodyPr/>
              <a:lstStyle/>
              <a:p>
                <a:r>
                  <a:rPr lang="en-US">
                    <a:noFill/>
                  </a:rPr>
                  <a:t> </a:t>
                </a:r>
              </a:p>
            </p:txBody>
          </p:sp>
        </mc:Fallback>
      </mc:AlternateContent>
    </p:spTree>
    <p:extLst>
      <p:ext uri="{BB962C8B-B14F-4D97-AF65-F5344CB8AC3E}">
        <p14:creationId xmlns:p14="http://schemas.microsoft.com/office/powerpoint/2010/main" val="302598696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8991600" cy="457200"/>
          </a:xfrm>
        </p:spPr>
        <p:txBody>
          <a:bodyPr anchor="ctr"/>
          <a:lstStyle/>
          <a:p>
            <a:pPr>
              <a:tabLst>
                <a:tab pos="1266825" algn="l"/>
                <a:tab pos="1379538" algn="l"/>
              </a:tabLst>
            </a:pPr>
            <a:r>
              <a:rPr lang="en-US" dirty="0">
                <a:solidFill>
                  <a:schemeClr val="bg1"/>
                </a:solidFill>
              </a:rPr>
              <a:t>16.10	</a:t>
            </a:r>
            <a:r>
              <a:rPr lang="en-US" dirty="0">
                <a:latin typeface="Calibri"/>
              </a:rPr>
              <a:t>Acid-Base Properties of Salt Solutions (4)</a:t>
            </a:r>
            <a:endParaRPr lang="en-US" dirty="0"/>
          </a:p>
        </p:txBody>
      </p:sp>
      <p:sp>
        <p:nvSpPr>
          <p:cNvPr id="16" name="Content Placeholder 15"/>
          <p:cNvSpPr>
            <a:spLocks noGrp="1"/>
          </p:cNvSpPr>
          <p:nvPr>
            <p:ph sz="quarter" idx="23"/>
          </p:nvPr>
        </p:nvSpPr>
        <p:spPr>
          <a:xfrm>
            <a:off x="1" y="1068238"/>
            <a:ext cx="9144000" cy="455762"/>
          </a:xfrm>
        </p:spPr>
        <p:txBody>
          <a:bodyPr/>
          <a:lstStyle/>
          <a:p>
            <a:r>
              <a:rPr lang="en-US" dirty="0">
                <a:latin typeface="Calibri"/>
              </a:rPr>
              <a:t>Acidic Salt Solutions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 y="1600200"/>
                <a:ext cx="9144001" cy="2480092"/>
              </a:xfrm>
            </p:spPr>
            <p:txBody>
              <a:bodyPr/>
              <a:lstStyle/>
              <a:p>
                <a:pPr>
                  <a:spcBef>
                    <a:spcPts val="0"/>
                  </a:spcBef>
                  <a:spcAft>
                    <a:spcPts val="3000"/>
                  </a:spcAft>
                </a:pPr>
                <a:r>
                  <a:rPr lang="en-US" dirty="0"/>
                  <a:t>The metal ion in a dissolved salt can also react with water to produce an acidic solution. </a:t>
                </a:r>
              </a:p>
              <a:p>
                <a:pPr>
                  <a:spcBef>
                    <a:spcPts val="0"/>
                  </a:spcBef>
                </a:pPr>
                <a:r>
                  <a:rPr lang="en-US" dirty="0"/>
                  <a:t>The extent of hydrolysis is greatest for the small and highly charged metal cations such as </a:t>
                </a:r>
                <a14:m>
                  <m:oMath xmlns:m="http://schemas.openxmlformats.org/officeDocument/2006/math">
                    <m:sSup>
                      <m:sSupPr>
                        <m:ctrlPr>
                          <a:rPr lang="en-US" sz="2400" i="1" smtClean="0">
                            <a:latin typeface="Cambria Math" panose="02040503050406030204" pitchFamily="18" charset="0"/>
                          </a:rPr>
                        </m:ctrlPr>
                      </m:sSupPr>
                      <m:e>
                        <m:r>
                          <m:rPr>
                            <m:sty m:val="p"/>
                          </m:rPr>
                          <a:rPr lang="en-US" sz="2400" b="0" i="0" smtClean="0">
                            <a:latin typeface="Cambria Math" panose="02040503050406030204" pitchFamily="18" charset="0"/>
                          </a:rPr>
                          <m:t>Al</m:t>
                        </m:r>
                      </m:e>
                      <m:sup>
                        <m:r>
                          <a:rPr lang="en-US" sz="2400" b="0" i="0" smtClean="0">
                            <a:latin typeface="Cambria Math" panose="02040503050406030204" pitchFamily="18" charset="0"/>
                          </a:rPr>
                          <m:t>3+</m:t>
                        </m:r>
                      </m:sup>
                    </m:sSup>
                    <m:r>
                      <a:rPr lang="en-US" sz="2400" b="0" i="0" smtClean="0">
                        <a:latin typeface="Cambria Math" panose="02040503050406030204" pitchFamily="18" charset="0"/>
                      </a:rPr>
                      <m:t>,</m:t>
                    </m:r>
                    <m:sSup>
                      <m:sSupPr>
                        <m:ctrlPr>
                          <a:rPr lang="en-US" sz="2400" b="0" i="1" smtClean="0">
                            <a:latin typeface="Cambria Math" panose="02040503050406030204" pitchFamily="18" charset="0"/>
                          </a:rPr>
                        </m:ctrlPr>
                      </m:sSupPr>
                      <m:e>
                        <m:r>
                          <m:rPr>
                            <m:sty m:val="p"/>
                          </m:rPr>
                          <a:rPr lang="en-US" sz="2400" b="0" i="0" smtClean="0">
                            <a:latin typeface="Cambria Math" panose="02040503050406030204" pitchFamily="18" charset="0"/>
                          </a:rPr>
                          <m:t>Cr</m:t>
                        </m:r>
                      </m:e>
                      <m:sup>
                        <m:r>
                          <a:rPr lang="en-US" sz="2400" b="0" i="0" smtClean="0">
                            <a:latin typeface="Cambria Math" panose="02040503050406030204" pitchFamily="18" charset="0"/>
                          </a:rPr>
                          <m:t>3+</m:t>
                        </m:r>
                      </m:sup>
                    </m:sSup>
                    <m:sSup>
                      <m:sSupPr>
                        <m:ctrlPr>
                          <a:rPr lang="en-US" sz="2400" b="0" i="1" smtClean="0">
                            <a:latin typeface="Cambria Math" panose="02040503050406030204" pitchFamily="18" charset="0"/>
                          </a:rPr>
                        </m:ctrlPr>
                      </m:sSupPr>
                      <m:e>
                        <m:r>
                          <a:rPr lang="en-US" sz="2400" b="0" i="0" smtClean="0">
                            <a:latin typeface="Cambria Math" panose="02040503050406030204" pitchFamily="18" charset="0"/>
                          </a:rPr>
                          <m:t>, </m:t>
                        </m:r>
                        <m:r>
                          <m:rPr>
                            <m:sty m:val="p"/>
                          </m:rPr>
                          <a:rPr lang="en-US" sz="2400" b="0" i="0" smtClean="0">
                            <a:latin typeface="Cambria Math" panose="02040503050406030204" pitchFamily="18" charset="0"/>
                          </a:rPr>
                          <m:t>Fe</m:t>
                        </m:r>
                      </m:e>
                      <m:sup>
                        <m:r>
                          <a:rPr lang="en-US" sz="2400" b="0" i="0" smtClean="0">
                            <a:latin typeface="Cambria Math" panose="02040503050406030204" pitchFamily="18" charset="0"/>
                          </a:rPr>
                          <m:t>3+</m:t>
                        </m:r>
                      </m:sup>
                    </m:sSup>
                    <m:sSup>
                      <m:sSupPr>
                        <m:ctrlPr>
                          <a:rPr lang="en-US" sz="2400" b="0" i="1" smtClean="0">
                            <a:latin typeface="Cambria Math" panose="02040503050406030204" pitchFamily="18" charset="0"/>
                          </a:rPr>
                        </m:ctrlPr>
                      </m:sSupPr>
                      <m:e>
                        <m:r>
                          <a:rPr lang="en-US" sz="2400" b="0" i="0" smtClean="0">
                            <a:latin typeface="Cambria Math" panose="02040503050406030204" pitchFamily="18" charset="0"/>
                          </a:rPr>
                          <m:t>, </m:t>
                        </m:r>
                        <m:r>
                          <m:rPr>
                            <m:sty m:val="p"/>
                          </m:rPr>
                          <a:rPr lang="en-US" sz="2400" b="0" i="0" smtClean="0">
                            <a:latin typeface="Cambria Math" panose="02040503050406030204" pitchFamily="18" charset="0"/>
                          </a:rPr>
                          <m:t>Bi</m:t>
                        </m:r>
                      </m:e>
                      <m:sup>
                        <m:r>
                          <a:rPr lang="en-US" sz="2400" b="0" i="0" smtClean="0">
                            <a:latin typeface="Cambria Math" panose="02040503050406030204" pitchFamily="18" charset="0"/>
                          </a:rPr>
                          <m:t>3+</m:t>
                        </m:r>
                      </m:sup>
                    </m:sSup>
                    <m:r>
                      <a:rPr lang="en-US" sz="2400" b="0" i="0" smtClean="0">
                        <a:latin typeface="Cambria Math" panose="02040503050406030204" pitchFamily="18" charset="0"/>
                      </a:rPr>
                      <m:t>, </m:t>
                    </m:r>
                    <m:r>
                      <m:rPr>
                        <m:sty m:val="p"/>
                      </m:rPr>
                      <a:rPr lang="en-US" sz="2400" b="0" i="0" smtClean="0">
                        <a:latin typeface="Cambria Math" panose="02040503050406030204" pitchFamily="18" charset="0"/>
                      </a:rPr>
                      <m:t>and</m:t>
                    </m:r>
                    <m:r>
                      <a:rPr lang="en-US" sz="2400" b="0" i="0" smtClean="0">
                        <a:latin typeface="Cambria Math" panose="02040503050406030204" pitchFamily="18" charset="0"/>
                      </a:rPr>
                      <m:t> </m:t>
                    </m:r>
                    <m:sSup>
                      <m:sSupPr>
                        <m:ctrlPr>
                          <a:rPr lang="en-US" sz="2400" b="0" i="1" smtClean="0">
                            <a:latin typeface="Cambria Math" panose="02040503050406030204" pitchFamily="18" charset="0"/>
                          </a:rPr>
                        </m:ctrlPr>
                      </m:sSupPr>
                      <m:e>
                        <m:r>
                          <m:rPr>
                            <m:sty m:val="p"/>
                          </m:rPr>
                          <a:rPr lang="en-US" sz="2400" b="0" i="0" smtClean="0">
                            <a:latin typeface="Cambria Math" panose="02040503050406030204" pitchFamily="18" charset="0"/>
                          </a:rPr>
                          <m:t>Be</m:t>
                        </m:r>
                      </m:e>
                      <m:sup>
                        <m:r>
                          <a:rPr lang="en-US" sz="2400" b="0" i="0" smtClean="0">
                            <a:latin typeface="Cambria Math" panose="02040503050406030204" pitchFamily="18" charset="0"/>
                          </a:rPr>
                          <m:t>2+</m:t>
                        </m:r>
                      </m:sup>
                    </m:sSup>
                  </m:oMath>
                </a14:m>
                <a:r>
                  <a:rPr lang="en-US" sz="2400" dirty="0"/>
                  <a:t>.</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 y="1600200"/>
                <a:ext cx="9144001" cy="2480092"/>
              </a:xfrm>
              <a:blipFill>
                <a:blip r:embed="rId2"/>
                <a:stretch>
                  <a:fillRect l="-1333" t="-2463"/>
                </a:stretch>
              </a:blipFill>
            </p:spPr>
            <p:txBody>
              <a:bodyPr/>
              <a:lstStyle/>
              <a:p>
                <a:r>
                  <a:rPr lang="en-GB">
                    <a:noFill/>
                  </a:rPr>
                  <a:t> </a:t>
                </a:r>
              </a:p>
            </p:txBody>
          </p:sp>
        </mc:Fallback>
      </mc:AlternateContent>
    </p:spTree>
    <p:extLst>
      <p:ext uri="{BB962C8B-B14F-4D97-AF65-F5344CB8AC3E}">
        <p14:creationId xmlns:p14="http://schemas.microsoft.com/office/powerpoint/2010/main" val="246248365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63000" cy="533400"/>
          </a:xfrm>
        </p:spPr>
        <p:txBody>
          <a:bodyPr anchor="ctr"/>
          <a:lstStyle/>
          <a:p>
            <a:pPr>
              <a:tabLst>
                <a:tab pos="1266825" algn="l"/>
                <a:tab pos="1379538" algn="l"/>
              </a:tabLst>
            </a:pPr>
            <a:r>
              <a:rPr lang="en-US" dirty="0">
                <a:solidFill>
                  <a:schemeClr val="bg1"/>
                </a:solidFill>
              </a:rPr>
              <a:t>16.10	</a:t>
            </a:r>
            <a:r>
              <a:rPr lang="en-US" dirty="0">
                <a:latin typeface="Calibri"/>
              </a:rPr>
              <a:t>Acid-Base Properties of Salt Solutions (5)</a:t>
            </a:r>
            <a:endParaRPr lang="en-US" dirty="0"/>
          </a:p>
        </p:txBody>
      </p:sp>
      <p:sp>
        <p:nvSpPr>
          <p:cNvPr id="17" name="Content Placeholder 16"/>
          <p:cNvSpPr>
            <a:spLocks noGrp="1"/>
          </p:cNvSpPr>
          <p:nvPr>
            <p:ph sz="quarter" idx="23"/>
          </p:nvPr>
        </p:nvSpPr>
        <p:spPr>
          <a:xfrm>
            <a:off x="0" y="1066800"/>
            <a:ext cx="9144000" cy="457200"/>
          </a:xfrm>
        </p:spPr>
        <p:txBody>
          <a:bodyPr/>
          <a:lstStyle/>
          <a:p>
            <a:r>
              <a:rPr lang="en-US" dirty="0">
                <a:latin typeface="Calibri"/>
              </a:rPr>
              <a:t>Acidic Salt Solutions</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1" y="1600200"/>
                <a:ext cx="9144001" cy="914400"/>
              </a:xfrm>
            </p:spPr>
            <p:txBody>
              <a:bodyPr/>
              <a:lstStyle/>
              <a:p>
                <a:pPr>
                  <a:spcBef>
                    <a:spcPts val="0"/>
                  </a:spcBef>
                </a:pPr>
                <a:r>
                  <a:rPr lang="en-US" dirty="0">
                    <a:solidFill>
                      <a:prstClr val="black"/>
                    </a:solidFill>
                  </a:rPr>
                  <a:t>For example, when aluminum chloride dissolves in water, each </a:t>
                </a:r>
                <a14:m>
                  <m:oMath xmlns:m="http://schemas.openxmlformats.org/officeDocument/2006/math">
                    <m:sSup>
                      <m:sSupPr>
                        <m:ctrlPr>
                          <a:rPr lang="en-US" i="1" smtClean="0">
                            <a:solidFill>
                              <a:prstClr val="black"/>
                            </a:solidFill>
                            <a:latin typeface="Cambria Math" panose="02040503050406030204" pitchFamily="18" charset="0"/>
                          </a:rPr>
                        </m:ctrlPr>
                      </m:sSupPr>
                      <m:e>
                        <m:r>
                          <m:rPr>
                            <m:sty m:val="p"/>
                          </m:rPr>
                          <a:rPr lang="en-US" b="0" i="0" smtClean="0">
                            <a:solidFill>
                              <a:prstClr val="black"/>
                            </a:solidFill>
                            <a:latin typeface="Cambria Math" panose="02040503050406030204" pitchFamily="18" charset="0"/>
                          </a:rPr>
                          <m:t>Al</m:t>
                        </m:r>
                      </m:e>
                      <m:sup>
                        <m:r>
                          <a:rPr lang="en-US" b="0" i="0" smtClean="0">
                            <a:solidFill>
                              <a:prstClr val="black"/>
                            </a:solidFill>
                            <a:latin typeface="Cambria Math" panose="02040503050406030204" pitchFamily="18" charset="0"/>
                          </a:rPr>
                          <m:t>3+</m:t>
                        </m:r>
                      </m:sup>
                    </m:sSup>
                  </m:oMath>
                </a14:m>
                <a:r>
                  <a:rPr lang="en-US" dirty="0">
                    <a:solidFill>
                      <a:prstClr val="black"/>
                    </a:solidFill>
                  </a:rPr>
                  <a:t>ion becomes associated with six water molecules. </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1" y="1600200"/>
                <a:ext cx="9144001" cy="914400"/>
              </a:xfrm>
              <a:blipFill>
                <a:blip r:embed="rId2"/>
                <a:stretch>
                  <a:fillRect l="-1333" t="-6667" b="-22000"/>
                </a:stretch>
              </a:blipFill>
            </p:spPr>
            <p:txBody>
              <a:bodyPr/>
              <a:lstStyle/>
              <a:p>
                <a:r>
                  <a:rPr lang="en-US">
                    <a:noFill/>
                  </a:rPr>
                  <a:t> </a:t>
                </a:r>
              </a:p>
            </p:txBody>
          </p:sp>
        </mc:Fallback>
      </mc:AlternateContent>
      <p:pic>
        <p:nvPicPr>
          <p:cNvPr id="64514" name="Picture 2" descr="The six H2O molecules surround the Al3+ ion in an octahedral arrangement. "/>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6344" y="2667000"/>
            <a:ext cx="7658705" cy="347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5" name="Picture 3" descr="Central O bonded to two H and one Al. Partial charge towards the central oxygen and aluminum.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5261" y="3222197"/>
            <a:ext cx="992378" cy="1045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997294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0"/>
            <a:ext cx="8991600" cy="457200"/>
          </a:xfrm>
        </p:spPr>
        <p:txBody>
          <a:bodyPr anchor="ctr"/>
          <a:lstStyle/>
          <a:p>
            <a:pPr>
              <a:tabLst>
                <a:tab pos="1266825" algn="l"/>
                <a:tab pos="1371600" algn="l"/>
              </a:tabLst>
            </a:pPr>
            <a:r>
              <a:rPr lang="en-US" dirty="0">
                <a:solidFill>
                  <a:schemeClr val="bg1"/>
                </a:solidFill>
              </a:rPr>
              <a:t>16.10	</a:t>
            </a:r>
            <a:r>
              <a:rPr lang="en-US" dirty="0">
                <a:latin typeface="Calibri"/>
              </a:rPr>
              <a:t>Acid-Base Properties of Salt Solutions (6)</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990600"/>
                <a:ext cx="9144000" cy="1631692"/>
              </a:xfrm>
            </p:spPr>
            <p:txBody>
              <a:bodyPr/>
              <a:lstStyle/>
              <a:p>
                <a:pPr>
                  <a:spcAft>
                    <a:spcPts val="1000"/>
                  </a:spcAft>
                </a:pPr>
                <a:r>
                  <a:rPr lang="en-US" dirty="0">
                    <a:latin typeface="Calibri"/>
                  </a:rPr>
                  <a:t>Acidic Salt Solutions</a:t>
                </a:r>
              </a:p>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a</m:t>
                          </m:r>
                        </m:sub>
                      </m:sSub>
                      <m:r>
                        <a:rPr lang="en-US" i="0" smtClean="0">
                          <a:solidFill>
                            <a:schemeClr val="tx1"/>
                          </a:solidFill>
                          <a:latin typeface="Cambria Math" panose="02040503050406030204" pitchFamily="18" charset="0"/>
                          <a:ea typeface="Cambria Math" panose="02040503050406030204" pitchFamily="18" charset="0"/>
                        </a:rPr>
                        <m:t>=</m:t>
                      </m:r>
                      <m:f>
                        <m:fPr>
                          <m:ctrlPr>
                            <a:rPr lang="en-US" i="1" smtClean="0">
                              <a:solidFill>
                                <a:schemeClr val="tx1"/>
                              </a:solidFill>
                              <a:latin typeface="Cambria Math" panose="02040503050406030204" pitchFamily="18" charset="0"/>
                              <a:ea typeface="Cambria Math" panose="02040503050406030204" pitchFamily="18" charset="0"/>
                            </a:rPr>
                          </m:ctrlPr>
                        </m:fPr>
                        <m:num>
                          <m:d>
                            <m:dPr>
                              <m:begChr m:val="["/>
                              <m:endChr m:val="]"/>
                              <m:ctrlPr>
                                <a:rPr lang="en-US" i="1" smtClean="0">
                                  <a:solidFill>
                                    <a:schemeClr val="tx1"/>
                                  </a:solidFill>
                                  <a:latin typeface="Cambria Math" panose="02040503050406030204" pitchFamily="18" charset="0"/>
                                  <a:ea typeface="Cambria Math" panose="02040503050406030204" pitchFamily="18" charset="0"/>
                                </a:rPr>
                              </m:ctrlPr>
                            </m:dPr>
                            <m:e>
                              <m:r>
                                <m:rPr>
                                  <m:sty m:val="p"/>
                                </m:rPr>
                                <a:rPr lang="en-US" b="0" i="0" smtClean="0">
                                  <a:solidFill>
                                    <a:schemeClr val="tx1"/>
                                  </a:solidFill>
                                  <a:latin typeface="Cambria Math" panose="02040503050406030204" pitchFamily="18" charset="0"/>
                                  <a:ea typeface="Cambria Math" panose="02040503050406030204" pitchFamily="18" charset="0"/>
                                </a:rPr>
                                <m:t>Al</m:t>
                              </m:r>
                              <m:d>
                                <m:dPr>
                                  <m:ctrlPr>
                                    <a:rPr lang="en-US" b="0" i="1" smtClean="0">
                                      <a:solidFill>
                                        <a:schemeClr val="tx1"/>
                                      </a:solidFill>
                                      <a:latin typeface="Cambria Math" panose="02040503050406030204" pitchFamily="18" charset="0"/>
                                      <a:ea typeface="Cambria Math" panose="02040503050406030204" pitchFamily="18" charset="0"/>
                                    </a:rPr>
                                  </m:ctrlPr>
                                </m:dPr>
                                <m:e>
                                  <m:r>
                                    <m:rPr>
                                      <m:sty m:val="p"/>
                                    </m:rPr>
                                    <a:rPr lang="en-US" b="0" i="0" smtClean="0">
                                      <a:solidFill>
                                        <a:schemeClr val="tx1"/>
                                      </a:solidFill>
                                      <a:latin typeface="Cambria Math" panose="02040503050406030204" pitchFamily="18" charset="0"/>
                                      <a:ea typeface="Cambria Math" panose="02040503050406030204" pitchFamily="18" charset="0"/>
                                    </a:rPr>
                                    <m:t>OH</m:t>
                                  </m:r>
                                </m:e>
                              </m:d>
                              <m:sSubSup>
                                <m:sSubSupPr>
                                  <m:ctrlPr>
                                    <a:rPr lang="en-US" b="0" i="1" smtClean="0">
                                      <a:solidFill>
                                        <a:schemeClr val="tx1"/>
                                      </a:solidFill>
                                      <a:latin typeface="Cambria Math" panose="02040503050406030204" pitchFamily="18" charset="0"/>
                                      <a:ea typeface="Cambria Math" panose="02040503050406030204" pitchFamily="18" charset="0"/>
                                    </a:rPr>
                                  </m:ctrlPr>
                                </m:sSubSupPr>
                                <m:e>
                                  <m:d>
                                    <m:dPr>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e>
                                  </m:d>
                                </m:e>
                                <m:sub>
                                  <m:r>
                                    <a:rPr lang="en-US" b="0" i="0" smtClean="0">
                                      <a:solidFill>
                                        <a:schemeClr val="tx1"/>
                                      </a:solidFill>
                                      <a:latin typeface="Cambria Math" panose="02040503050406030204" pitchFamily="18" charset="0"/>
                                      <a:ea typeface="Cambria Math" panose="02040503050406030204" pitchFamily="18" charset="0"/>
                                    </a:rPr>
                                    <m:t>5</m:t>
                                  </m:r>
                                </m:sub>
                                <m:sup>
                                  <m:r>
                                    <a:rPr lang="en-US" b="0" i="0" smtClean="0">
                                      <a:solidFill>
                                        <a:schemeClr val="tx1"/>
                                      </a:solidFill>
                                      <a:latin typeface="Cambria Math" panose="02040503050406030204" pitchFamily="18" charset="0"/>
                                      <a:ea typeface="Cambria Math" panose="02040503050406030204" pitchFamily="18" charset="0"/>
                                    </a:rPr>
                                    <m:t>2+</m:t>
                                  </m:r>
                                </m:sup>
                              </m:sSubSup>
                            </m:e>
                          </m:d>
                          <m:d>
                            <m:dPr>
                              <m:begChr m:val="["/>
                              <m:endChr m:val="]"/>
                              <m:ctrlPr>
                                <a:rPr lang="en-US" i="1" smtClean="0">
                                  <a:solidFill>
                                    <a:schemeClr val="tx1"/>
                                  </a:solidFill>
                                  <a:latin typeface="Cambria Math" panose="02040503050406030204" pitchFamily="18" charset="0"/>
                                  <a:ea typeface="Cambria Math" panose="02040503050406030204" pitchFamily="18" charset="0"/>
                                </a:rPr>
                              </m:ctrlPr>
                            </m:dPr>
                            <m:e>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i="0" smtClean="0">
                                      <a:solidFill>
                                        <a:schemeClr val="tx1"/>
                                      </a:solidFill>
                                      <a:latin typeface="Cambria Math" panose="02040503050406030204" pitchFamily="18" charset="0"/>
                                      <a:ea typeface="Cambria Math" panose="02040503050406030204" pitchFamily="18" charset="0"/>
                                    </a:rPr>
                                    <m:t>+</m:t>
                                  </m:r>
                                </m:sup>
                              </m:sSup>
                            </m:e>
                          </m:d>
                        </m:num>
                        <m:den>
                          <m:d>
                            <m:dPr>
                              <m:begChr m:val="["/>
                              <m:endChr m:val="]"/>
                              <m:ctrlPr>
                                <a:rPr lang="en-US" i="1" smtClean="0">
                                  <a:solidFill>
                                    <a:schemeClr val="tx1"/>
                                  </a:solidFill>
                                  <a:latin typeface="Cambria Math" panose="02040503050406030204" pitchFamily="18" charset="0"/>
                                  <a:ea typeface="Cambria Math" panose="02040503050406030204" pitchFamily="18" charset="0"/>
                                </a:rPr>
                              </m:ctrlPr>
                            </m:dPr>
                            <m:e>
                              <m:r>
                                <m:rPr>
                                  <m:sty m:val="p"/>
                                </m:rPr>
                                <a:rPr lang="en-US" b="0" i="0" smtClean="0">
                                  <a:solidFill>
                                    <a:schemeClr val="tx1"/>
                                  </a:solidFill>
                                  <a:latin typeface="Cambria Math" panose="02040503050406030204" pitchFamily="18" charset="0"/>
                                  <a:ea typeface="Cambria Math" panose="02040503050406030204" pitchFamily="18" charset="0"/>
                                </a:rPr>
                                <m:t>Al</m:t>
                              </m:r>
                              <m:sSubSup>
                                <m:sSubSupPr>
                                  <m:ctrlPr>
                                    <a:rPr lang="en-US" b="0" i="1" smtClean="0">
                                      <a:solidFill>
                                        <a:schemeClr val="tx1"/>
                                      </a:solidFill>
                                      <a:latin typeface="Cambria Math" panose="02040503050406030204" pitchFamily="18" charset="0"/>
                                      <a:ea typeface="Cambria Math" panose="02040503050406030204" pitchFamily="18" charset="0"/>
                                    </a:rPr>
                                  </m:ctrlPr>
                                </m:sSubSupPr>
                                <m:e>
                                  <m:d>
                                    <m:dPr>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e>
                                  </m:d>
                                </m:e>
                                <m:sub>
                                  <m:r>
                                    <a:rPr lang="en-US" b="0" i="0" smtClean="0">
                                      <a:solidFill>
                                        <a:schemeClr val="tx1"/>
                                      </a:solidFill>
                                      <a:latin typeface="Cambria Math" panose="02040503050406030204" pitchFamily="18" charset="0"/>
                                      <a:ea typeface="Cambria Math" panose="02040503050406030204" pitchFamily="18" charset="0"/>
                                    </a:rPr>
                                    <m:t>6</m:t>
                                  </m:r>
                                </m:sub>
                                <m:sup>
                                  <m:r>
                                    <a:rPr lang="en-US" b="0" i="0" smtClean="0">
                                      <a:solidFill>
                                        <a:schemeClr val="tx1"/>
                                      </a:solidFill>
                                      <a:latin typeface="Cambria Math" panose="02040503050406030204" pitchFamily="18" charset="0"/>
                                      <a:ea typeface="Cambria Math" panose="02040503050406030204" pitchFamily="18" charset="0"/>
                                    </a:rPr>
                                    <m:t>3+</m:t>
                                  </m:r>
                                </m:sup>
                              </m:sSubSup>
                            </m:e>
                          </m:d>
                        </m:den>
                      </m:f>
                      <m:r>
                        <a:rPr lang="en-US" i="0" smtClean="0">
                          <a:solidFill>
                            <a:schemeClr val="tx1"/>
                          </a:solidFill>
                          <a:latin typeface="Cambria Math" panose="02040503050406030204" pitchFamily="18" charset="0"/>
                          <a:ea typeface="Cambria Math" panose="02040503050406030204" pitchFamily="18" charset="0"/>
                        </a:rPr>
                        <m:t>=</m:t>
                      </m:r>
                      <m:r>
                        <a:rPr lang="en-US" b="0" i="0" smtClean="0">
                          <a:solidFill>
                            <a:schemeClr val="tx1"/>
                          </a:solidFill>
                          <a:latin typeface="Cambria Math" panose="02040503050406030204" pitchFamily="18" charset="0"/>
                          <a:ea typeface="Cambria Math" panose="02040503050406030204" pitchFamily="18" charset="0"/>
                        </a:rPr>
                        <m:t>1.3×</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m:t>
                          </m:r>
                        </m:sup>
                      </m:sSup>
                    </m:oMath>
                  </m:oMathPara>
                </a14:m>
                <a:endParaRPr lang="en-US" dirty="0">
                  <a:latin typeface="Calibri"/>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990600"/>
                <a:ext cx="9144000" cy="1631692"/>
              </a:xfrm>
              <a:blipFill>
                <a:blip r:embed="rId2"/>
                <a:stretch>
                  <a:fillRect l="-1333" t="-37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2743200"/>
                <a:ext cx="9144000" cy="3552646"/>
              </a:xfrm>
            </p:spPr>
            <p:txBody>
              <a:bodyPr/>
              <a:lstStyle/>
              <a:p>
                <a:pPr>
                  <a:spcBef>
                    <a:spcPts val="0"/>
                  </a:spcBef>
                  <a:spcAft>
                    <a:spcPts val="2000"/>
                  </a:spcAft>
                </a:pPr>
                <a14:m>
                  <m:oMath xmlns:m="http://schemas.openxmlformats.org/officeDocument/2006/math">
                    <m:r>
                      <m:rPr>
                        <m:sty m:val="p"/>
                      </m:rPr>
                      <a:rPr lang="en-US" b="0" i="0" smtClean="0">
                        <a:latin typeface="Cambria Math" panose="02040503050406030204" pitchFamily="18" charset="0"/>
                      </a:rPr>
                      <m:t>Al</m:t>
                    </m:r>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sSubSup>
                      <m:sSubSupPr>
                        <m:ctrlPr>
                          <a:rPr lang="en-US" b="0" i="1" smtClean="0">
                            <a:latin typeface="Cambria Math" panose="02040503050406030204" pitchFamily="18" charset="0"/>
                          </a:rPr>
                        </m:ctrlPr>
                      </m:sSub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e>
                        </m:d>
                      </m:e>
                      <m:sub>
                        <m:r>
                          <a:rPr lang="en-US" b="0" i="1" smtClean="0">
                            <a:latin typeface="Cambria Math" panose="02040503050406030204" pitchFamily="18" charset="0"/>
                          </a:rPr>
                          <m:t>5</m:t>
                        </m:r>
                      </m:sub>
                      <m:sup>
                        <m:r>
                          <a:rPr lang="en-US" b="0" i="1" smtClean="0">
                            <a:latin typeface="Cambria Math" panose="02040503050406030204" pitchFamily="18" charset="0"/>
                          </a:rPr>
                          <m:t>2+</m:t>
                        </m:r>
                      </m:sup>
                    </m:sSubSup>
                  </m:oMath>
                </a14:m>
                <a:r>
                  <a:rPr lang="en-US" dirty="0"/>
                  <a:t> can undergo further ionization:</a:t>
                </a:r>
              </a:p>
              <a:p>
                <a:pPr>
                  <a:spcBef>
                    <a:spcPts val="0"/>
                  </a:spcBef>
                  <a:spcAft>
                    <a:spcPts val="1000"/>
                  </a:spcAft>
                </a:pPr>
                <a14:m>
                  <m:oMathPara xmlns:m="http://schemas.openxmlformats.org/officeDocument/2006/math">
                    <m:oMathParaPr>
                      <m:jc m:val="left"/>
                    </m:oMathParaPr>
                    <m:oMath xmlns:m="http://schemas.openxmlformats.org/officeDocument/2006/math">
                      <m:r>
                        <m:rPr>
                          <m:sty m:val="p"/>
                        </m:rPr>
                        <a:rPr lang="en-US" sz="2400" b="0" i="0" smtClean="0">
                          <a:latin typeface="Cambria Math" panose="02040503050406030204" pitchFamily="18" charset="0"/>
                        </a:rPr>
                        <m:t>Al</m:t>
                      </m:r>
                      <m:d>
                        <m:dPr>
                          <m:ctrlPr>
                            <a:rPr lang="en-US" sz="2400" b="0" i="1" smtClean="0">
                              <a:latin typeface="Cambria Math" panose="02040503050406030204" pitchFamily="18" charset="0"/>
                            </a:rPr>
                          </m:ctrlPr>
                        </m:dPr>
                        <m:e>
                          <m:r>
                            <m:rPr>
                              <m:sty m:val="p"/>
                            </m:rPr>
                            <a:rPr lang="en-US" sz="2400" b="0" i="0" smtClean="0">
                              <a:latin typeface="Cambria Math" panose="02040503050406030204" pitchFamily="18" charset="0"/>
                            </a:rPr>
                            <m:t>OH</m:t>
                          </m:r>
                        </m:e>
                      </m:d>
                      <m:sSubSup>
                        <m:sSubSupPr>
                          <m:ctrlPr>
                            <a:rPr lang="en-US" sz="2400" b="0" i="1" smtClean="0">
                              <a:latin typeface="Cambria Math" panose="02040503050406030204" pitchFamily="18" charset="0"/>
                            </a:rPr>
                          </m:ctrlPr>
                        </m:sSubSupPr>
                        <m:e>
                          <m:d>
                            <m:dPr>
                              <m:ctrlPr>
                                <a:rPr lang="en-US" sz="2400" b="0" i="1" smtClean="0">
                                  <a:latin typeface="Cambria Math" panose="02040503050406030204" pitchFamily="18" charset="0"/>
                                </a:rPr>
                              </m:ctrlPr>
                            </m:dPr>
                            <m:e>
                              <m:sSub>
                                <m:sSubPr>
                                  <m:ctrlPr>
                                    <a:rPr lang="en-US" sz="2400" b="0" i="1" smtClean="0">
                                      <a:latin typeface="Cambria Math" panose="02040503050406030204" pitchFamily="18" charset="0"/>
                                    </a:rPr>
                                  </m:ctrlPr>
                                </m:sSubPr>
                                <m:e>
                                  <m:r>
                                    <m:rPr>
                                      <m:sty m:val="p"/>
                                    </m:rPr>
                                    <a:rPr lang="en-US" sz="2400" b="0" i="0" smtClean="0">
                                      <a:latin typeface="Cambria Math" panose="02040503050406030204" pitchFamily="18" charset="0"/>
                                    </a:rPr>
                                    <m:t>H</m:t>
                                  </m:r>
                                </m:e>
                                <m:sub>
                                  <m:r>
                                    <a:rPr lang="en-US" sz="2400" b="0" i="0" smtClean="0">
                                      <a:latin typeface="Cambria Math" panose="02040503050406030204" pitchFamily="18" charset="0"/>
                                    </a:rPr>
                                    <m:t>2</m:t>
                                  </m:r>
                                </m:sub>
                              </m:sSub>
                              <m:r>
                                <m:rPr>
                                  <m:sty m:val="p"/>
                                </m:rPr>
                                <a:rPr lang="en-US" sz="2400" b="0" i="0" smtClean="0">
                                  <a:latin typeface="Cambria Math" panose="02040503050406030204" pitchFamily="18" charset="0"/>
                                </a:rPr>
                                <m:t>O</m:t>
                              </m:r>
                            </m:e>
                          </m:d>
                        </m:e>
                        <m:sub>
                          <m:r>
                            <a:rPr lang="en-US" sz="2400" b="0" i="0" smtClean="0">
                              <a:latin typeface="Cambria Math" panose="02040503050406030204" pitchFamily="18" charset="0"/>
                            </a:rPr>
                            <m:t>5</m:t>
                          </m:r>
                        </m:sub>
                        <m:sup>
                          <m:r>
                            <a:rPr lang="en-US" sz="2400" b="0" i="0" smtClean="0">
                              <a:latin typeface="Cambria Math" panose="02040503050406030204" pitchFamily="18" charset="0"/>
                            </a:rPr>
                            <m:t>2</m:t>
                          </m:r>
                          <m:r>
                            <a:rPr lang="en-US" sz="2400" b="0" i="0" smtClean="0">
                              <a:latin typeface="Cambria Math" panose="02040503050406030204" pitchFamily="18" charset="0"/>
                              <a:ea typeface="Cambria Math" panose="02040503050406030204" pitchFamily="18" charset="0"/>
                            </a:rPr>
                            <m:t>+</m:t>
                          </m:r>
                        </m:sup>
                      </m:sSubSup>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𝑎𝑞</m:t>
                          </m:r>
                        </m:e>
                      </m:d>
                      <m:r>
                        <a:rPr lang="en-US" sz="2400" b="0" i="0"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b="0" i="0" smtClean="0">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O</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𝑙</m:t>
                          </m:r>
                        </m:e>
                      </m:d>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Al</m:t>
                      </m:r>
                      <m:sSub>
                        <m:sSubPr>
                          <m:ctrlPr>
                            <a:rPr lang="en-US" sz="2400" b="0" i="1" smtClean="0">
                              <a:latin typeface="Cambria Math" panose="02040503050406030204" pitchFamily="18" charset="0"/>
                              <a:ea typeface="Cambria Math" panose="02040503050406030204" pitchFamily="18" charset="0"/>
                            </a:rPr>
                          </m:ctrlPr>
                        </m:sSubPr>
                        <m:e>
                          <m:d>
                            <m:dPr>
                              <m:ctrlPr>
                                <a:rPr lang="en-US" sz="2400" b="0" i="1" smtClean="0">
                                  <a:latin typeface="Cambria Math" panose="02040503050406030204" pitchFamily="18" charset="0"/>
                                  <a:ea typeface="Cambria Math" panose="02040503050406030204" pitchFamily="18" charset="0"/>
                                </a:rPr>
                              </m:ctrlPr>
                            </m:dPr>
                            <m:e>
                              <m:r>
                                <m:rPr>
                                  <m:sty m:val="p"/>
                                </m:rPr>
                                <a:rPr lang="en-US" sz="2400" b="0" i="0" smtClean="0">
                                  <a:latin typeface="Cambria Math" panose="02040503050406030204" pitchFamily="18" charset="0"/>
                                  <a:ea typeface="Cambria Math" panose="02040503050406030204" pitchFamily="18" charset="0"/>
                                </a:rPr>
                                <m:t>OH</m:t>
                              </m:r>
                            </m:e>
                          </m:d>
                        </m:e>
                        <m:sub>
                          <m:r>
                            <a:rPr lang="en-US" sz="2400" b="0" i="0" smtClean="0">
                              <a:latin typeface="Cambria Math" panose="02040503050406030204" pitchFamily="18" charset="0"/>
                              <a:ea typeface="Cambria Math" panose="02040503050406030204" pitchFamily="18" charset="0"/>
                            </a:rPr>
                            <m:t>2</m:t>
                          </m:r>
                        </m:sub>
                      </m:sSub>
                      <m:sSubSup>
                        <m:sSubSupPr>
                          <m:ctrlPr>
                            <a:rPr lang="en-US" sz="2400" b="0" i="1" smtClean="0">
                              <a:latin typeface="Cambria Math" panose="02040503050406030204" pitchFamily="18" charset="0"/>
                              <a:ea typeface="Cambria Math" panose="02040503050406030204" pitchFamily="18" charset="0"/>
                            </a:rPr>
                          </m:ctrlPr>
                        </m:sSubSupPr>
                        <m:e>
                          <m:d>
                            <m:dPr>
                              <m:ctrlPr>
                                <a:rPr lang="en-US" sz="2400" b="0" i="1" smtClean="0">
                                  <a:latin typeface="Cambria Math" panose="02040503050406030204" pitchFamily="18" charset="0"/>
                                  <a:ea typeface="Cambria Math" panose="02040503050406030204" pitchFamily="18" charset="0"/>
                                </a:rPr>
                              </m:ctrlPr>
                            </m:dPr>
                            <m:e>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b="0" i="0" smtClean="0">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O</m:t>
                              </m:r>
                            </m:e>
                          </m:d>
                        </m:e>
                        <m:sub>
                          <m:r>
                            <a:rPr lang="en-US" sz="2400" b="0" i="0" smtClean="0">
                              <a:latin typeface="Cambria Math" panose="02040503050406030204" pitchFamily="18" charset="0"/>
                              <a:ea typeface="Cambria Math" panose="02040503050406030204" pitchFamily="18" charset="0"/>
                            </a:rPr>
                            <m:t>4</m:t>
                          </m:r>
                        </m:sub>
                        <m:sup>
                          <m:r>
                            <a:rPr lang="en-US" sz="2400" b="0" i="0" smtClean="0">
                              <a:latin typeface="Cambria Math" panose="02040503050406030204" pitchFamily="18" charset="0"/>
                              <a:ea typeface="Cambria Math" panose="02040503050406030204" pitchFamily="18" charset="0"/>
                            </a:rPr>
                            <m:t>+</m:t>
                          </m:r>
                        </m:sup>
                      </m:sSubSup>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𝑎𝑞</m:t>
                          </m:r>
                        </m:e>
                      </m:d>
                      <m:r>
                        <a:rPr lang="en-US" sz="2400" b="0" i="0"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b="0" i="0" smtClean="0">
                              <a:latin typeface="Cambria Math" panose="02040503050406030204" pitchFamily="18" charset="0"/>
                              <a:ea typeface="Cambria Math" panose="02040503050406030204" pitchFamily="18" charset="0"/>
                            </a:rPr>
                            <m:t>3</m:t>
                          </m:r>
                        </m:sub>
                      </m:sSub>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O</m:t>
                          </m:r>
                        </m:e>
                        <m:sup>
                          <m:r>
                            <a:rPr lang="en-US" sz="2400" b="0" i="0" smtClean="0">
                              <a:latin typeface="Cambria Math" panose="02040503050406030204" pitchFamily="18" charset="0"/>
                              <a:ea typeface="Cambria Math" panose="02040503050406030204" pitchFamily="18" charset="0"/>
                            </a:rPr>
                            <m:t>+</m:t>
                          </m:r>
                        </m:sup>
                      </m:sSup>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𝑎𝑞</m:t>
                          </m:r>
                        </m:e>
                      </m:d>
                    </m:oMath>
                  </m:oMathPara>
                </a14:m>
                <a:endParaRPr lang="en-US" dirty="0"/>
              </a:p>
              <a:p>
                <a:pPr>
                  <a:spcBef>
                    <a:spcPts val="0"/>
                  </a:spcBef>
                  <a:spcAft>
                    <a:spcPts val="3600"/>
                  </a:spcAft>
                  <a:tabLst>
                    <a:tab pos="2971800" algn="l"/>
                  </a:tabLst>
                </a:pPr>
                <a:r>
                  <a:rPr lang="en-US" dirty="0"/>
                  <a:t>and so on. </a:t>
                </a:r>
              </a:p>
              <a:p>
                <a:pPr>
                  <a:spcBef>
                    <a:spcPts val="0"/>
                  </a:spcBef>
                </a:pPr>
                <a:r>
                  <a:rPr lang="en-US" dirty="0"/>
                  <a:t>It is generally sufficient, however, to take into account only the first stage of hydrolysis when determining the pH of a solution that contains metal ions.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2743200"/>
                <a:ext cx="9144000" cy="3552646"/>
              </a:xfrm>
              <a:blipFill>
                <a:blip r:embed="rId3"/>
                <a:stretch>
                  <a:fillRect l="-1333" t="-1029" b="-2230"/>
                </a:stretch>
              </a:blipFill>
            </p:spPr>
            <p:txBody>
              <a:bodyPr/>
              <a:lstStyle/>
              <a:p>
                <a:r>
                  <a:rPr lang="en-US">
                    <a:noFill/>
                  </a:rPr>
                  <a:t> </a:t>
                </a:r>
              </a:p>
            </p:txBody>
          </p:sp>
        </mc:Fallback>
      </mc:AlternateContent>
    </p:spTree>
    <p:extLst>
      <p:ext uri="{BB962C8B-B14F-4D97-AF65-F5344CB8AC3E}">
        <p14:creationId xmlns:p14="http://schemas.microsoft.com/office/powerpoint/2010/main" val="60290929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8991600" cy="457200"/>
          </a:xfrm>
        </p:spPr>
        <p:txBody>
          <a:bodyPr anchor="ctr"/>
          <a:lstStyle/>
          <a:p>
            <a:pPr>
              <a:tabLst>
                <a:tab pos="1266825" algn="l"/>
                <a:tab pos="1379538" algn="l"/>
              </a:tabLst>
            </a:pPr>
            <a:r>
              <a:rPr lang="en-US" dirty="0">
                <a:solidFill>
                  <a:schemeClr val="bg1"/>
                </a:solidFill>
              </a:rPr>
              <a:t>16.10	</a:t>
            </a:r>
            <a:r>
              <a:rPr lang="en-US" dirty="0">
                <a:latin typeface="Calibri"/>
              </a:rPr>
              <a:t>Acid-Base Properties of Salt Solutions (7)</a:t>
            </a:r>
            <a:endParaRPr lang="en-US" dirty="0"/>
          </a:p>
        </p:txBody>
      </p:sp>
      <p:sp>
        <p:nvSpPr>
          <p:cNvPr id="16" name="Content Placeholder 15"/>
          <p:cNvSpPr>
            <a:spLocks noGrp="1"/>
          </p:cNvSpPr>
          <p:nvPr>
            <p:ph sz="quarter" idx="23"/>
          </p:nvPr>
        </p:nvSpPr>
        <p:spPr>
          <a:xfrm>
            <a:off x="-1438" y="990600"/>
            <a:ext cx="9145438" cy="457200"/>
          </a:xfrm>
        </p:spPr>
        <p:txBody>
          <a:bodyPr/>
          <a:lstStyle/>
          <a:p>
            <a:r>
              <a:rPr lang="en-US" dirty="0">
                <a:latin typeface="Calibri"/>
              </a:rPr>
              <a:t>Neutral Salt Solutions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524000"/>
                <a:ext cx="9144000" cy="4876800"/>
              </a:xfrm>
            </p:spPr>
            <p:txBody>
              <a:bodyPr/>
              <a:lstStyle/>
              <a:p>
                <a:pPr>
                  <a:spcBef>
                    <a:spcPts val="0"/>
                  </a:spcBef>
                  <a:spcAft>
                    <a:spcPts val="2000"/>
                  </a:spcAft>
                </a:pPr>
                <a:r>
                  <a:rPr lang="en-US" dirty="0"/>
                  <a:t>The extent of hydrolysis is greatest for the smallest and most highly charged metal ions because a compact, highly charged ion is more effective in polarizing the O—H bond and facilitating ionization. </a:t>
                </a:r>
                <a:endParaRPr lang="en-US" sz="1400" dirty="0"/>
              </a:p>
              <a:p>
                <a:pPr>
                  <a:spcBef>
                    <a:spcPts val="0"/>
                  </a:spcBef>
                  <a:spcAft>
                    <a:spcPts val="1500"/>
                  </a:spcAft>
                </a:pPr>
                <a:r>
                  <a:rPr lang="en-US" dirty="0"/>
                  <a:t>This is why relatively large ions of low charge, including the metal cations of Groups 1A and 2A (the cations of the strong bases), do not undergo significant hydrolysis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Be</m:t>
                        </m:r>
                      </m:e>
                      <m:sup>
                        <m:r>
                          <a:rPr lang="en-US" b="0" i="0" smtClean="0">
                            <a:latin typeface="Cambria Math" panose="02040503050406030204" pitchFamily="18" charset="0"/>
                          </a:rPr>
                          <m:t>2+</m:t>
                        </m:r>
                      </m:sup>
                    </m:sSup>
                  </m:oMath>
                </a14:m>
                <a:r>
                  <a:rPr lang="en-US" dirty="0"/>
                  <a:t> is an exception). </a:t>
                </a:r>
                <a:endParaRPr lang="en-US" sz="1400" dirty="0"/>
              </a:p>
              <a:p>
                <a:pPr>
                  <a:spcBef>
                    <a:spcPts val="0"/>
                  </a:spcBef>
                </a:pPr>
                <a:r>
                  <a:rPr lang="en-US" dirty="0"/>
                  <a:t>Thus, most metal cations of Groups 1A and 2A do not impact the pH of a solution.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524000"/>
                <a:ext cx="9144000" cy="4876800"/>
              </a:xfrm>
              <a:blipFill>
                <a:blip r:embed="rId2"/>
                <a:stretch>
                  <a:fillRect l="-1333" t="-1125" r="-400" b="-2125"/>
                </a:stretch>
              </a:blipFill>
            </p:spPr>
            <p:txBody>
              <a:bodyPr/>
              <a:lstStyle/>
              <a:p>
                <a:r>
                  <a:rPr lang="en-US">
                    <a:noFill/>
                  </a:rPr>
                  <a:t> </a:t>
                </a:r>
              </a:p>
            </p:txBody>
          </p:sp>
        </mc:Fallback>
      </mc:AlternateContent>
    </p:spTree>
    <p:extLst>
      <p:ext uri="{BB962C8B-B14F-4D97-AF65-F5344CB8AC3E}">
        <p14:creationId xmlns:p14="http://schemas.microsoft.com/office/powerpoint/2010/main" val="618572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90945" y="48490"/>
            <a:ext cx="8839200" cy="457200"/>
          </a:xfrm>
        </p:spPr>
        <p:txBody>
          <a:bodyPr anchor="ctr"/>
          <a:lstStyle/>
          <a:p>
            <a:pPr>
              <a:tabLst>
                <a:tab pos="1149350" algn="l"/>
                <a:tab pos="1371600" algn="l"/>
                <a:tab pos="1485900" algn="l"/>
              </a:tabLst>
            </a:pPr>
            <a:r>
              <a:rPr lang="en-US" dirty="0">
                <a:solidFill>
                  <a:schemeClr val="bg1"/>
                </a:solidFill>
                <a:latin typeface="Calibri"/>
              </a:rPr>
              <a:t>16.2	</a:t>
            </a:r>
            <a:r>
              <a:rPr lang="en-US" dirty="0">
                <a:latin typeface="Calibri"/>
              </a:rPr>
              <a:t>The Acid-Base Properties of Water (1)</a:t>
            </a:r>
            <a:endParaRPr lang="en-US" dirty="0"/>
          </a:p>
        </p:txBody>
      </p:sp>
      <p:sp>
        <p:nvSpPr>
          <p:cNvPr id="17" name="Content Placeholder 16"/>
          <p:cNvSpPr>
            <a:spLocks noGrp="1"/>
          </p:cNvSpPr>
          <p:nvPr>
            <p:ph sz="quarter" idx="23"/>
          </p:nvPr>
        </p:nvSpPr>
        <p:spPr>
          <a:xfrm>
            <a:off x="0" y="1066800"/>
            <a:ext cx="9144000" cy="609600"/>
          </a:xfrm>
        </p:spPr>
        <p:txBody>
          <a:bodyPr/>
          <a:lstStyle/>
          <a:p>
            <a:r>
              <a:rPr lang="en-US" dirty="0">
                <a:latin typeface="Calibri"/>
              </a:rPr>
              <a:t>The Acid-Base Properties of Water</a:t>
            </a:r>
          </a:p>
        </p:txBody>
      </p:sp>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0" y="1600200"/>
                <a:ext cx="9144000" cy="2362200"/>
              </a:xfrm>
            </p:spPr>
            <p:txBody>
              <a:bodyPr/>
              <a:lstStyle/>
              <a:p>
                <a:pPr>
                  <a:spcBef>
                    <a:spcPts val="0"/>
                  </a:spcBef>
                  <a:spcAft>
                    <a:spcPts val="4000"/>
                  </a:spcAft>
                </a:pPr>
                <a:r>
                  <a:rPr lang="en-US" dirty="0"/>
                  <a:t>A species that can behave either as a Brønsted acid or a Brønsted base is called </a:t>
                </a:r>
                <a:r>
                  <a:rPr lang="en-US" b="1" i="1" dirty="0"/>
                  <a:t>amphoteric. </a:t>
                </a:r>
              </a:p>
              <a:p>
                <a:pPr>
                  <a:spcAft>
                    <a:spcPts val="8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i="1" smtClean="0">
                              <a:latin typeface="Cambria Math" panose="02040503050406030204" pitchFamily="18" charset="0"/>
                            </a:rPr>
                          </m:ctrlPr>
                        </m:dPr>
                        <m:e>
                          <m:r>
                            <a:rPr lang="en-US" b="0" i="1" smtClean="0">
                              <a:latin typeface="Cambria Math" panose="02040503050406030204" pitchFamily="18" charset="0"/>
                            </a:rPr>
                            <m:t>𝑙</m:t>
                          </m:r>
                        </m:e>
                      </m:d>
                      <m:r>
                        <a:rPr lang="en-US" b="0" i="0"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H</m:t>
                          </m:r>
                        </m:e>
                        <m:sup>
                          <m:r>
                            <a:rPr lang="en-US" b="0" i="0" smtClean="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i="1" dirty="0"/>
              </a:p>
              <a:p>
                <a:pPr>
                  <a:spcBef>
                    <a:spcPts val="0"/>
                  </a:spcBef>
                </a:pPr>
                <a:r>
                  <a:rPr lang="en-US" dirty="0"/>
                  <a:t>This reaction is known as the </a:t>
                </a:r>
                <a:r>
                  <a:rPr lang="en-US" b="1" i="1" dirty="0"/>
                  <a:t>autoionization of water. </a:t>
                </a:r>
                <a:endParaRPr lang="en-US" dirty="0"/>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0" y="1600200"/>
                <a:ext cx="9144000" cy="2362200"/>
              </a:xfrm>
              <a:blipFill>
                <a:blip r:embed="rId2"/>
                <a:stretch>
                  <a:fillRect l="-1333" t="-2584" b="-9302"/>
                </a:stretch>
              </a:blipFill>
            </p:spPr>
            <p:txBody>
              <a:bodyPr/>
              <a:lstStyle/>
              <a:p>
                <a:r>
                  <a:rPr lang="en-GB">
                    <a:noFill/>
                  </a:rPr>
                  <a:t> </a:t>
                </a:r>
              </a:p>
            </p:txBody>
          </p:sp>
        </mc:Fallback>
      </mc:AlternateContent>
      <p:pic>
        <p:nvPicPr>
          <p:cNvPr id="64515" name="Picture 3" descr="In the autoionnization of water, one water molecule acts as an acid and the other acts as a base. These states exist in equilibriu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16346" y="4191000"/>
            <a:ext cx="6351036"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025137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8991600" cy="457200"/>
          </a:xfrm>
        </p:spPr>
        <p:txBody>
          <a:bodyPr anchor="ctr"/>
          <a:lstStyle/>
          <a:p>
            <a:pPr>
              <a:tabLst>
                <a:tab pos="1266825" algn="l"/>
                <a:tab pos="1371600" algn="l"/>
              </a:tabLst>
            </a:pPr>
            <a:r>
              <a:rPr lang="en-US" dirty="0">
                <a:solidFill>
                  <a:schemeClr val="bg1"/>
                </a:solidFill>
              </a:rPr>
              <a:t>16.10	</a:t>
            </a:r>
            <a:r>
              <a:rPr lang="en-US" dirty="0">
                <a:latin typeface="Calibri"/>
              </a:rPr>
              <a:t>Acid-Base Properties of Salt Solutions (8)</a:t>
            </a:r>
            <a:endParaRPr lang="en-US" dirty="0"/>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Neutral Salt Solutions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00200"/>
                <a:ext cx="9144000" cy="2590800"/>
              </a:xfrm>
            </p:spPr>
            <p:txBody>
              <a:bodyPr/>
              <a:lstStyle/>
              <a:p>
                <a:pPr>
                  <a:spcBef>
                    <a:spcPts val="0"/>
                  </a:spcBef>
                  <a:spcAft>
                    <a:spcPts val="3000"/>
                  </a:spcAft>
                </a:pPr>
                <a:r>
                  <a:rPr lang="en-US" dirty="0"/>
                  <a:t>Similarly, anions that are conjugate bases of strong acids do not hydrolyze to any significant degree. </a:t>
                </a:r>
              </a:p>
              <a:p>
                <a:pPr>
                  <a:spcBef>
                    <a:spcPts val="0"/>
                  </a:spcBef>
                </a:pPr>
                <a:r>
                  <a:rPr lang="en-US" dirty="0"/>
                  <a:t>Consequently, a salt composed of the cation of a strong base and the anion of a strong acid, such as </a:t>
                </a:r>
                <a14:m>
                  <m:oMath xmlns:m="http://schemas.openxmlformats.org/officeDocument/2006/math">
                    <m:r>
                      <m:rPr>
                        <m:sty m:val="p"/>
                      </m:rPr>
                      <a:rPr lang="en-US" b="0" i="0" smtClean="0">
                        <a:latin typeface="Cambria Math" panose="02040503050406030204" pitchFamily="18" charset="0"/>
                      </a:rPr>
                      <m:t>NaCl</m:t>
                    </m:r>
                  </m:oMath>
                </a14:m>
                <a:r>
                  <a:rPr lang="en-US" dirty="0"/>
                  <a:t>, produces a neutral solution. </a:t>
                </a:r>
                <a:endParaRPr lang="en-US" dirty="0">
                  <a:solidFill>
                    <a:prstClr val="black"/>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00200"/>
                <a:ext cx="9144000" cy="2590800"/>
              </a:xfrm>
              <a:blipFill>
                <a:blip r:embed="rId2"/>
                <a:stretch>
                  <a:fillRect l="-1333" t="-2353" b="-7059"/>
                </a:stretch>
              </a:blipFill>
            </p:spPr>
            <p:txBody>
              <a:bodyPr/>
              <a:lstStyle/>
              <a:p>
                <a:r>
                  <a:rPr lang="en-GB">
                    <a:noFill/>
                  </a:rPr>
                  <a:t> </a:t>
                </a:r>
              </a:p>
            </p:txBody>
          </p:sp>
        </mc:Fallback>
      </mc:AlternateContent>
    </p:spTree>
    <p:extLst>
      <p:ext uri="{BB962C8B-B14F-4D97-AF65-F5344CB8AC3E}">
        <p14:creationId xmlns:p14="http://schemas.microsoft.com/office/powerpoint/2010/main" val="83545797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38545" y="0"/>
            <a:ext cx="8610600" cy="457200"/>
          </a:xfrm>
        </p:spPr>
        <p:txBody>
          <a:bodyPr anchor="ctr"/>
          <a:lstStyle/>
          <a:p>
            <a:pPr>
              <a:tabLst>
                <a:tab pos="1266825" algn="l"/>
                <a:tab pos="1371600" algn="l"/>
              </a:tabLst>
            </a:pPr>
            <a:r>
              <a:rPr lang="en-US" dirty="0">
                <a:solidFill>
                  <a:schemeClr val="bg1"/>
                </a:solidFill>
              </a:rPr>
              <a:t>16.10	</a:t>
            </a:r>
            <a:r>
              <a:rPr lang="en-US" dirty="0">
                <a:latin typeface="Calibri"/>
              </a:rPr>
              <a:t>Acid-Base Properties of Salt Solutions (9)</a:t>
            </a:r>
            <a:endParaRPr lang="en-US" dirty="0"/>
          </a:p>
        </p:txBody>
      </p:sp>
      <p:sp>
        <p:nvSpPr>
          <p:cNvPr id="16" name="Content Placeholder 15"/>
          <p:cNvSpPr>
            <a:spLocks noGrp="1"/>
          </p:cNvSpPr>
          <p:nvPr>
            <p:ph sz="quarter" idx="23"/>
          </p:nvPr>
        </p:nvSpPr>
        <p:spPr>
          <a:xfrm>
            <a:off x="0" y="990600"/>
            <a:ext cx="6248400" cy="609600"/>
          </a:xfrm>
        </p:spPr>
        <p:txBody>
          <a:bodyPr/>
          <a:lstStyle/>
          <a:p>
            <a:r>
              <a:rPr lang="en-US" dirty="0">
                <a:latin typeface="Calibri"/>
              </a:rPr>
              <a:t>Neutral Salt Solutions</a:t>
            </a:r>
          </a:p>
        </p:txBody>
      </p:sp>
      <p:sp>
        <p:nvSpPr>
          <p:cNvPr id="2" name="Content Placeholder 1"/>
          <p:cNvSpPr>
            <a:spLocks noGrp="1"/>
          </p:cNvSpPr>
          <p:nvPr>
            <p:ph sz="quarter" idx="26"/>
          </p:nvPr>
        </p:nvSpPr>
        <p:spPr>
          <a:xfrm>
            <a:off x="457199" y="1752600"/>
            <a:ext cx="7772401" cy="431390"/>
          </a:xfrm>
        </p:spPr>
        <p:txBody>
          <a:bodyPr/>
          <a:lstStyle/>
          <a:p>
            <a:pPr marL="5715000" indent="46038"/>
            <a:r>
              <a:rPr lang="en-US" sz="2400" b="1" dirty="0">
                <a:solidFill>
                  <a:srgbClr val="000000"/>
                </a:solidFill>
              </a:rPr>
              <a:t>Examples</a:t>
            </a:r>
          </a:p>
        </p:txBody>
      </p:sp>
      <mc:AlternateContent xmlns:mc="http://schemas.openxmlformats.org/markup-compatibility/2006" xmlns:a14="http://schemas.microsoft.com/office/drawing/2010/main">
        <mc:Choice Requires="a14">
          <p:graphicFrame>
            <p:nvGraphicFramePr>
              <p:cNvPr id="17" name="Table Placeholder 16"/>
              <p:cNvGraphicFramePr>
                <a:graphicFrameLocks noGrp="1"/>
              </p:cNvGraphicFramePr>
              <p:nvPr>
                <p:ph type="tbl" sz="quarter" idx="25"/>
                <p:extLst>
                  <p:ext uri="{D42A27DB-BD31-4B8C-83A1-F6EECF244321}">
                    <p14:modId xmlns:p14="http://schemas.microsoft.com/office/powerpoint/2010/main" val="1496403228"/>
                  </p:ext>
                </p:extLst>
              </p:nvPr>
            </p:nvGraphicFramePr>
            <p:xfrm>
              <a:off x="228600" y="2156460"/>
              <a:ext cx="8610600" cy="2715797"/>
            </p:xfrm>
            <a:graphic>
              <a:graphicData uri="http://schemas.openxmlformats.org/drawingml/2006/table">
                <a:tbl>
                  <a:tblPr firstRow="1" bandRow="1">
                    <a:tableStyleId>{5C22544A-7EE6-4342-B048-85BDC9FD1C3A}</a:tableStyleId>
                  </a:tblPr>
                  <a:tblGrid>
                    <a:gridCol w="6269854">
                      <a:extLst>
                        <a:ext uri="{9D8B030D-6E8A-4147-A177-3AD203B41FA5}">
                          <a16:colId xmlns="" xmlns:a16="http://schemas.microsoft.com/office/drawing/2014/main" val="223664733"/>
                        </a:ext>
                      </a:extLst>
                    </a:gridCol>
                    <a:gridCol w="2340746">
                      <a:extLst>
                        <a:ext uri="{9D8B030D-6E8A-4147-A177-3AD203B41FA5}">
                          <a16:colId xmlns="" xmlns:a16="http://schemas.microsoft.com/office/drawing/2014/main" val="2297506256"/>
                        </a:ext>
                      </a:extLst>
                    </a:gridCol>
                  </a:tblGrid>
                  <a:tr h="918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dirty="0">
                              <a:solidFill>
                                <a:srgbClr val="000000"/>
                              </a:solidFill>
                              <a:effectLst/>
                              <a:latin typeface="+mn-lt"/>
                              <a:ea typeface="+mn-ea"/>
                              <a:cs typeface="+mn-cs"/>
                            </a:rPr>
                            <a:t>A cation that will make a solution acidic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dirty="0">
                              <a:solidFill>
                                <a:srgbClr val="000000"/>
                              </a:solidFill>
                              <a:effectLst/>
                              <a:latin typeface="+mn-lt"/>
                              <a:ea typeface="+mn-ea"/>
                              <a:cs typeface="+mn-cs"/>
                            </a:rPr>
                            <a:t>• the conjugate acid of a weak base.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dirty="0">
                              <a:solidFill>
                                <a:srgbClr val="000000"/>
                              </a:solidFill>
                              <a:effectLst/>
                              <a:latin typeface="+mn-lt"/>
                              <a:ea typeface="+mn-ea"/>
                              <a:cs typeface="+mn-cs"/>
                            </a:rPr>
                            <a:t>• a small, highly charged metal ion (other than from Group 1A or 2A).</a:t>
                          </a:r>
                        </a:p>
                      </a:txBody>
                      <a:tcPr marL="78486" marR="78486">
                        <a:solidFill>
                          <a:srgbClr val="F3F3F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Sup>
                                  <m:sSubSupPr>
                                    <m:ctrlPr>
                                      <a:rPr lang="en-US" sz="1600" i="1" kern="1200" smtClean="0">
                                        <a:solidFill>
                                          <a:srgbClr val="000000"/>
                                        </a:solidFill>
                                        <a:effectLst/>
                                        <a:latin typeface="Cambria Math" panose="02040503050406030204" pitchFamily="18" charset="0"/>
                                        <a:ea typeface="+mn-ea"/>
                                        <a:cs typeface="+mn-cs"/>
                                      </a:rPr>
                                    </m:ctrlPr>
                                  </m:sSubSupPr>
                                  <m:e>
                                    <m:r>
                                      <m:rPr>
                                        <m:sty m:val="p"/>
                                      </m:rPr>
                                      <a:rPr lang="en-US" sz="1600" b="0" i="0" kern="1200" smtClean="0">
                                        <a:solidFill>
                                          <a:srgbClr val="000000"/>
                                        </a:solidFill>
                                        <a:effectLst/>
                                        <a:latin typeface="Cambria Math" panose="02040503050406030204" pitchFamily="18" charset="0"/>
                                        <a:ea typeface="+mn-ea"/>
                                        <a:cs typeface="+mn-cs"/>
                                      </a:rPr>
                                      <m:t>NH</m:t>
                                    </m:r>
                                  </m:e>
                                  <m:sub>
                                    <m:r>
                                      <a:rPr lang="en-US" sz="1600" b="0" i="0" kern="1200" smtClean="0">
                                        <a:solidFill>
                                          <a:srgbClr val="000000"/>
                                        </a:solidFill>
                                        <a:effectLst/>
                                        <a:latin typeface="Cambria Math" panose="02040503050406030204" pitchFamily="18" charset="0"/>
                                        <a:ea typeface="+mn-ea"/>
                                        <a:cs typeface="+mn-cs"/>
                                      </a:rPr>
                                      <m:t>4</m:t>
                                    </m:r>
                                  </m:sub>
                                  <m:sup>
                                    <m:r>
                                      <a:rPr lang="en-US" sz="1600" i="0" kern="1200" smtClean="0">
                                        <a:solidFill>
                                          <a:srgbClr val="000000"/>
                                        </a:solidFill>
                                        <a:effectLst/>
                                        <a:latin typeface="Cambria Math" panose="02040503050406030204" pitchFamily="18" charset="0"/>
                                        <a:ea typeface="Cambria Math" panose="02040503050406030204" pitchFamily="18" charset="0"/>
                                        <a:cs typeface="+mn-cs"/>
                                      </a:rPr>
                                      <m:t>+</m:t>
                                    </m:r>
                                  </m:sup>
                                </m:sSubSup>
                                <m:r>
                                  <a:rPr lang="en-US" sz="1600" b="0" i="0" kern="1200" smtClean="0">
                                    <a:solidFill>
                                      <a:srgbClr val="000000"/>
                                    </a:solidFill>
                                    <a:effectLst/>
                                    <a:latin typeface="Cambria Math" panose="02040503050406030204" pitchFamily="18" charset="0"/>
                                    <a:ea typeface="+mn-ea"/>
                                    <a:cs typeface="+mn-cs"/>
                                  </a:rPr>
                                  <m:t>,</m:t>
                                </m:r>
                                <m:sSub>
                                  <m:sSubPr>
                                    <m:ctrlPr>
                                      <a:rPr lang="en-US" sz="1600" b="0" i="1" kern="1200" smtClean="0">
                                        <a:solidFill>
                                          <a:srgbClr val="000000"/>
                                        </a:solidFill>
                                        <a:effectLst/>
                                        <a:latin typeface="Cambria Math" panose="02040503050406030204" pitchFamily="18" charset="0"/>
                                        <a:ea typeface="+mn-ea"/>
                                        <a:cs typeface="+mn-cs"/>
                                      </a:rPr>
                                    </m:ctrlPr>
                                  </m:sSubPr>
                                  <m:e>
                                    <m:r>
                                      <m:rPr>
                                        <m:sty m:val="p"/>
                                      </m:rPr>
                                      <a:rPr lang="en-US" sz="1600" b="0" i="0" kern="1200" smtClean="0">
                                        <a:solidFill>
                                          <a:srgbClr val="000000"/>
                                        </a:solidFill>
                                        <a:effectLst/>
                                        <a:latin typeface="Cambria Math" panose="02040503050406030204" pitchFamily="18" charset="0"/>
                                        <a:ea typeface="+mn-ea"/>
                                        <a:cs typeface="+mn-cs"/>
                                      </a:rPr>
                                      <m:t>CH</m:t>
                                    </m:r>
                                  </m:e>
                                  <m:sub>
                                    <m:r>
                                      <a:rPr lang="en-US" sz="1600" b="0" i="0" kern="1200" smtClean="0">
                                        <a:solidFill>
                                          <a:srgbClr val="000000"/>
                                        </a:solidFill>
                                        <a:effectLst/>
                                        <a:latin typeface="Cambria Math" panose="02040503050406030204" pitchFamily="18" charset="0"/>
                                        <a:ea typeface="+mn-ea"/>
                                        <a:cs typeface="+mn-cs"/>
                                      </a:rPr>
                                      <m:t>3</m:t>
                                    </m:r>
                                  </m:sub>
                                </m:sSub>
                                <m:sSubSup>
                                  <m:sSubSupPr>
                                    <m:ctrlPr>
                                      <a:rPr lang="en-US" sz="1600" b="0" i="1" kern="1200" smtClean="0">
                                        <a:solidFill>
                                          <a:srgbClr val="000000"/>
                                        </a:solidFill>
                                        <a:effectLst/>
                                        <a:latin typeface="Cambria Math" panose="02040503050406030204" pitchFamily="18" charset="0"/>
                                        <a:ea typeface="+mn-ea"/>
                                        <a:cs typeface="+mn-cs"/>
                                      </a:rPr>
                                    </m:ctrlPr>
                                  </m:sSubSupPr>
                                  <m:e>
                                    <m:r>
                                      <m:rPr>
                                        <m:sty m:val="p"/>
                                      </m:rPr>
                                      <a:rPr lang="en-US" sz="1600" b="0" i="0" kern="1200" smtClean="0">
                                        <a:solidFill>
                                          <a:srgbClr val="000000"/>
                                        </a:solidFill>
                                        <a:effectLst/>
                                        <a:latin typeface="Cambria Math" panose="02040503050406030204" pitchFamily="18" charset="0"/>
                                        <a:ea typeface="+mn-ea"/>
                                        <a:cs typeface="+mn-cs"/>
                                      </a:rPr>
                                      <m:t>NH</m:t>
                                    </m:r>
                                  </m:e>
                                  <m:sub>
                                    <m:r>
                                      <a:rPr lang="en-US" sz="1600" b="0" i="0" kern="1200" smtClean="0">
                                        <a:solidFill>
                                          <a:srgbClr val="000000"/>
                                        </a:solidFill>
                                        <a:effectLst/>
                                        <a:latin typeface="Cambria Math" panose="02040503050406030204" pitchFamily="18" charset="0"/>
                                        <a:ea typeface="+mn-ea"/>
                                        <a:cs typeface="+mn-cs"/>
                                      </a:rPr>
                                      <m:t>3</m:t>
                                    </m:r>
                                  </m:sub>
                                  <m:sup>
                                    <m:r>
                                      <a:rPr lang="en-US" sz="1600" b="0" i="0" kern="1200" smtClean="0">
                                        <a:solidFill>
                                          <a:srgbClr val="000000"/>
                                        </a:solidFill>
                                        <a:effectLst/>
                                        <a:latin typeface="Cambria Math" panose="02040503050406030204" pitchFamily="18" charset="0"/>
                                        <a:ea typeface="Cambria Math" panose="02040503050406030204" pitchFamily="18" charset="0"/>
                                        <a:cs typeface="+mn-cs"/>
                                      </a:rPr>
                                      <m:t>+</m:t>
                                    </m:r>
                                  </m:sup>
                                </m:sSubSup>
                                <m:r>
                                  <a:rPr lang="en-US" sz="1600" b="0" i="0" kern="1200" smtClean="0">
                                    <a:solidFill>
                                      <a:srgbClr val="000000"/>
                                    </a:solidFill>
                                    <a:effectLst/>
                                    <a:latin typeface="Cambria Math" panose="02040503050406030204" pitchFamily="18" charset="0"/>
                                    <a:ea typeface="+mn-ea"/>
                                    <a:cs typeface="+mn-cs"/>
                                  </a:rPr>
                                  <m:t>,</m:t>
                                </m:r>
                                <m:sSub>
                                  <m:sSubPr>
                                    <m:ctrlPr>
                                      <a:rPr lang="en-US" sz="1600" b="0" i="1" kern="1200" smtClean="0">
                                        <a:solidFill>
                                          <a:srgbClr val="000000"/>
                                        </a:solidFill>
                                        <a:effectLst/>
                                        <a:latin typeface="Cambria Math" panose="02040503050406030204" pitchFamily="18" charset="0"/>
                                        <a:ea typeface="+mn-ea"/>
                                        <a:cs typeface="+mn-cs"/>
                                      </a:rPr>
                                    </m:ctrlPr>
                                  </m:sSubPr>
                                  <m:e>
                                    <m:r>
                                      <m:rPr>
                                        <m:sty m:val="p"/>
                                      </m:rPr>
                                      <a:rPr lang="en-US" sz="1600" b="0" i="0" kern="1200" smtClean="0">
                                        <a:solidFill>
                                          <a:srgbClr val="000000"/>
                                        </a:solidFill>
                                        <a:effectLst/>
                                        <a:latin typeface="Cambria Math" panose="02040503050406030204" pitchFamily="18" charset="0"/>
                                        <a:ea typeface="+mn-ea"/>
                                        <a:cs typeface="+mn-cs"/>
                                      </a:rPr>
                                      <m:t>C</m:t>
                                    </m:r>
                                  </m:e>
                                  <m:sub>
                                    <m:r>
                                      <a:rPr lang="en-US" sz="1600" b="0" i="0" kern="1200" smtClean="0">
                                        <a:solidFill>
                                          <a:srgbClr val="000000"/>
                                        </a:solidFill>
                                        <a:effectLst/>
                                        <a:latin typeface="Cambria Math" panose="02040503050406030204" pitchFamily="18" charset="0"/>
                                        <a:ea typeface="+mn-ea"/>
                                        <a:cs typeface="+mn-cs"/>
                                      </a:rPr>
                                      <m:t>2</m:t>
                                    </m:r>
                                  </m:sub>
                                </m:sSub>
                                <m:sSub>
                                  <m:sSubPr>
                                    <m:ctrlPr>
                                      <a:rPr lang="en-US" sz="1600" b="0" i="1" kern="1200" smtClean="0">
                                        <a:solidFill>
                                          <a:srgbClr val="000000"/>
                                        </a:solidFill>
                                        <a:effectLst/>
                                        <a:latin typeface="Cambria Math" panose="02040503050406030204" pitchFamily="18" charset="0"/>
                                        <a:ea typeface="+mn-ea"/>
                                        <a:cs typeface="+mn-cs"/>
                                      </a:rPr>
                                    </m:ctrlPr>
                                  </m:sSubPr>
                                  <m:e>
                                    <m:r>
                                      <m:rPr>
                                        <m:sty m:val="p"/>
                                      </m:rPr>
                                      <a:rPr lang="en-US" sz="1600" b="0" i="0" kern="1200" smtClean="0">
                                        <a:solidFill>
                                          <a:srgbClr val="000000"/>
                                        </a:solidFill>
                                        <a:effectLst/>
                                        <a:latin typeface="Cambria Math" panose="02040503050406030204" pitchFamily="18" charset="0"/>
                                        <a:ea typeface="+mn-ea"/>
                                        <a:cs typeface="+mn-cs"/>
                                      </a:rPr>
                                      <m:t>H</m:t>
                                    </m:r>
                                  </m:e>
                                  <m:sub>
                                    <m:r>
                                      <a:rPr lang="en-US" sz="1600" b="0" i="0" kern="1200" smtClean="0">
                                        <a:solidFill>
                                          <a:srgbClr val="000000"/>
                                        </a:solidFill>
                                        <a:effectLst/>
                                        <a:latin typeface="Cambria Math" panose="02040503050406030204" pitchFamily="18" charset="0"/>
                                        <a:ea typeface="+mn-ea"/>
                                        <a:cs typeface="+mn-cs"/>
                                      </a:rPr>
                                      <m:t>5</m:t>
                                    </m:r>
                                  </m:sub>
                                </m:sSub>
                                <m:sSubSup>
                                  <m:sSubSupPr>
                                    <m:ctrlPr>
                                      <a:rPr lang="en-US" sz="1600" b="0" i="1" kern="1200" smtClean="0">
                                        <a:solidFill>
                                          <a:srgbClr val="000000"/>
                                        </a:solidFill>
                                        <a:effectLst/>
                                        <a:latin typeface="Cambria Math" panose="02040503050406030204" pitchFamily="18" charset="0"/>
                                        <a:ea typeface="+mn-ea"/>
                                        <a:cs typeface="+mn-cs"/>
                                      </a:rPr>
                                    </m:ctrlPr>
                                  </m:sSubSupPr>
                                  <m:e>
                                    <m:r>
                                      <m:rPr>
                                        <m:sty m:val="p"/>
                                      </m:rPr>
                                      <a:rPr lang="en-US" sz="1600" b="0" i="0" kern="1200" smtClean="0">
                                        <a:solidFill>
                                          <a:srgbClr val="000000"/>
                                        </a:solidFill>
                                        <a:effectLst/>
                                        <a:latin typeface="Cambria Math" panose="02040503050406030204" pitchFamily="18" charset="0"/>
                                        <a:ea typeface="+mn-ea"/>
                                        <a:cs typeface="+mn-cs"/>
                                      </a:rPr>
                                      <m:t>NH</m:t>
                                    </m:r>
                                  </m:e>
                                  <m:sub>
                                    <m:r>
                                      <a:rPr lang="en-US" sz="1600" b="0" i="0" kern="1200" smtClean="0">
                                        <a:solidFill>
                                          <a:srgbClr val="000000"/>
                                        </a:solidFill>
                                        <a:effectLst/>
                                        <a:latin typeface="Cambria Math" panose="02040503050406030204" pitchFamily="18" charset="0"/>
                                        <a:ea typeface="+mn-ea"/>
                                        <a:cs typeface="+mn-cs"/>
                                      </a:rPr>
                                      <m:t>3</m:t>
                                    </m:r>
                                  </m:sub>
                                  <m:sup>
                                    <m:r>
                                      <a:rPr lang="en-US" sz="1600" b="0" i="0" kern="1200" smtClean="0">
                                        <a:solidFill>
                                          <a:srgbClr val="000000"/>
                                        </a:solidFill>
                                        <a:effectLst/>
                                        <a:latin typeface="Cambria Math" panose="02040503050406030204" pitchFamily="18" charset="0"/>
                                        <a:ea typeface="Cambria Math" panose="02040503050406030204" pitchFamily="18" charset="0"/>
                                        <a:cs typeface="+mn-cs"/>
                                      </a:rPr>
                                      <m:t>+</m:t>
                                    </m:r>
                                  </m:sup>
                                </m:sSubSup>
                              </m:oMath>
                            </m:oMathPara>
                          </a14:m>
                          <a:endParaRPr lang="en-US" sz="1600" b="0" i="1" kern="1200" dirty="0">
                            <a:solidFill>
                              <a:srgbClr val="000000"/>
                            </a:solidFill>
                            <a:effectLst/>
                            <a:latin typeface="Cambria Math" panose="02040503050406030204" pitchFamily="18" charset="0"/>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p>
                                  <m:sSupPr>
                                    <m:ctrlPr>
                                      <a:rPr lang="en-US" sz="160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Al</m:t>
                                    </m:r>
                                  </m:e>
                                  <m:sup>
                                    <m:r>
                                      <a:rPr lang="en-US" sz="1600" b="0" i="0" smtClean="0">
                                        <a:solidFill>
                                          <a:srgbClr val="000000"/>
                                        </a:solidFill>
                                        <a:latin typeface="Cambria Math" panose="02040503050406030204" pitchFamily="18" charset="0"/>
                                      </a:rPr>
                                      <m:t>3</m:t>
                                    </m:r>
                                    <m:r>
                                      <a:rPr lang="en-US" sz="1600" b="0" i="0" smtClean="0">
                                        <a:solidFill>
                                          <a:srgbClr val="000000"/>
                                        </a:solidFill>
                                        <a:latin typeface="Cambria Math" panose="02040503050406030204" pitchFamily="18" charset="0"/>
                                        <a:ea typeface="Cambria Math" panose="02040503050406030204" pitchFamily="18" charset="0"/>
                                      </a:rPr>
                                      <m:t>+</m:t>
                                    </m:r>
                                  </m:sup>
                                </m:sSup>
                                <m:r>
                                  <a:rPr lang="en-US" sz="1600" b="0" i="0" smtClean="0">
                                    <a:solidFill>
                                      <a:srgbClr val="000000"/>
                                    </a:solidFill>
                                    <a:latin typeface="Cambria Math" panose="02040503050406030204" pitchFamily="18" charset="0"/>
                                  </a:rPr>
                                  <m:t>,</m:t>
                                </m:r>
                                <m:sSup>
                                  <m:sSupPr>
                                    <m:ctrlPr>
                                      <a:rPr lang="en-US" sz="1600" b="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Cr</m:t>
                                    </m:r>
                                  </m:e>
                                  <m:sup>
                                    <m:r>
                                      <a:rPr lang="en-US" sz="1600" b="0" i="0" smtClean="0">
                                        <a:solidFill>
                                          <a:srgbClr val="000000"/>
                                        </a:solidFill>
                                        <a:latin typeface="Cambria Math" panose="02040503050406030204" pitchFamily="18" charset="0"/>
                                      </a:rPr>
                                      <m:t>3</m:t>
                                    </m:r>
                                    <m:r>
                                      <a:rPr lang="en-US" sz="1600" b="0" i="0" smtClean="0">
                                        <a:solidFill>
                                          <a:srgbClr val="000000"/>
                                        </a:solidFill>
                                        <a:latin typeface="Cambria Math" panose="02040503050406030204" pitchFamily="18" charset="0"/>
                                        <a:ea typeface="Cambria Math" panose="02040503050406030204" pitchFamily="18" charset="0"/>
                                      </a:rPr>
                                      <m:t>+</m:t>
                                    </m:r>
                                  </m:sup>
                                </m:sSup>
                                <m:r>
                                  <a:rPr lang="en-US" sz="1600" b="0" i="0" smtClean="0">
                                    <a:solidFill>
                                      <a:srgbClr val="000000"/>
                                    </a:solidFill>
                                    <a:latin typeface="Cambria Math" panose="02040503050406030204" pitchFamily="18" charset="0"/>
                                  </a:rPr>
                                  <m:t>,</m:t>
                                </m:r>
                                <m:sSup>
                                  <m:sSupPr>
                                    <m:ctrlPr>
                                      <a:rPr lang="en-US" sz="1600" b="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Fe</m:t>
                                    </m:r>
                                  </m:e>
                                  <m:sup>
                                    <m:r>
                                      <a:rPr lang="en-US" sz="1600" b="0" i="0" smtClean="0">
                                        <a:solidFill>
                                          <a:srgbClr val="000000"/>
                                        </a:solidFill>
                                        <a:latin typeface="Cambria Math" panose="02040503050406030204" pitchFamily="18" charset="0"/>
                                      </a:rPr>
                                      <m:t>3</m:t>
                                    </m:r>
                                    <m:r>
                                      <a:rPr lang="en-US" sz="1600" b="0" i="0" smtClean="0">
                                        <a:solidFill>
                                          <a:srgbClr val="000000"/>
                                        </a:solidFill>
                                        <a:latin typeface="Cambria Math" panose="02040503050406030204" pitchFamily="18" charset="0"/>
                                        <a:ea typeface="Cambria Math" panose="02040503050406030204" pitchFamily="18" charset="0"/>
                                      </a:rPr>
                                      <m:t>+</m:t>
                                    </m:r>
                                  </m:sup>
                                </m:sSup>
                                <m:r>
                                  <a:rPr lang="en-US" sz="1600" b="0" i="0" smtClean="0">
                                    <a:solidFill>
                                      <a:srgbClr val="000000"/>
                                    </a:solidFill>
                                    <a:latin typeface="Cambria Math" panose="02040503050406030204" pitchFamily="18" charset="0"/>
                                  </a:rPr>
                                  <m:t>,</m:t>
                                </m:r>
                                <m:sSup>
                                  <m:sSupPr>
                                    <m:ctrlPr>
                                      <a:rPr lang="en-US" sz="1600" b="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Bi</m:t>
                                    </m:r>
                                  </m:e>
                                  <m:sup>
                                    <m:r>
                                      <a:rPr lang="en-US" sz="1600" b="0" i="0" smtClean="0">
                                        <a:solidFill>
                                          <a:srgbClr val="000000"/>
                                        </a:solidFill>
                                        <a:latin typeface="Cambria Math" panose="02040503050406030204" pitchFamily="18" charset="0"/>
                                      </a:rPr>
                                      <m:t>3</m:t>
                                    </m:r>
                                    <m:r>
                                      <a:rPr lang="en-US" sz="1600" b="0" i="0" smtClean="0">
                                        <a:solidFill>
                                          <a:srgbClr val="000000"/>
                                        </a:solidFill>
                                        <a:latin typeface="Cambria Math" panose="02040503050406030204" pitchFamily="18" charset="0"/>
                                        <a:ea typeface="Cambria Math" panose="02040503050406030204" pitchFamily="18" charset="0"/>
                                      </a:rPr>
                                      <m:t>+</m:t>
                                    </m:r>
                                  </m:sup>
                                </m:sSup>
                              </m:oMath>
                            </m:oMathPara>
                          </a14:m>
                          <a:endParaRPr lang="en-US" sz="1600" i="0" dirty="0">
                            <a:solidFill>
                              <a:srgbClr val="000000"/>
                            </a:solidFill>
                          </a:endParaRPr>
                        </a:p>
                      </a:txBody>
                      <a:tcPr marL="78486" marR="78486" anchor="b">
                        <a:solidFill>
                          <a:srgbClr val="F3F3F4"/>
                        </a:solidFill>
                      </a:tcPr>
                    </a:tc>
                    <a:extLst>
                      <a:ext uri="{0D108BD9-81ED-4DB2-BD59-A6C34878D82A}">
                        <a16:rowId xmlns="" xmlns:a16="http://schemas.microsoft.com/office/drawing/2014/main" val="2432595393"/>
                      </a:ext>
                    </a:extLst>
                  </a:tr>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An anion that will make a solution basic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 the conjugate base of a weak acid.</a:t>
                          </a:r>
                        </a:p>
                      </a:txBody>
                      <a:tcPr marL="78486" marR="78486">
                        <a:solidFill>
                          <a:srgbClr val="F3F3F4"/>
                        </a:solidFill>
                      </a:tcPr>
                    </a:tc>
                    <a:tc>
                      <a:txBody>
                        <a:bodyPr/>
                        <a:lstStyle/>
                        <a:p>
                          <a:pPr/>
                          <a14:m>
                            <m:oMathPara xmlns:m="http://schemas.openxmlformats.org/officeDocument/2006/math">
                              <m:oMathParaPr>
                                <m:jc m:val="left"/>
                              </m:oMathParaPr>
                              <m:oMath xmlns:m="http://schemas.openxmlformats.org/officeDocument/2006/math">
                                <m:sSup>
                                  <m:sSupPr>
                                    <m:ctrlPr>
                                      <a:rPr lang="en-US" sz="160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CN</m:t>
                                    </m:r>
                                  </m:e>
                                  <m:sup>
                                    <m:r>
                                      <a:rPr lang="en-US" sz="1600" i="0" smtClean="0">
                                        <a:solidFill>
                                          <a:srgbClr val="000000"/>
                                        </a:solidFill>
                                        <a:latin typeface="Cambria Math" panose="02040503050406030204" pitchFamily="18" charset="0"/>
                                        <a:ea typeface="Cambria Math" panose="02040503050406030204" pitchFamily="18" charset="0"/>
                                      </a:rPr>
                                      <m:t>−</m:t>
                                    </m:r>
                                  </m:sup>
                                </m:sSup>
                                <m:r>
                                  <a:rPr lang="en-US" sz="1600" b="0" i="0" smtClean="0">
                                    <a:solidFill>
                                      <a:srgbClr val="000000"/>
                                    </a:solidFill>
                                    <a:latin typeface="Cambria Math" panose="02040503050406030204" pitchFamily="18" charset="0"/>
                                  </a:rPr>
                                  <m:t>,</m:t>
                                </m:r>
                                <m:sSubSup>
                                  <m:sSubSupPr>
                                    <m:ctrlPr>
                                      <a:rPr lang="en-US" sz="1600" b="0" i="1" smtClean="0">
                                        <a:solidFill>
                                          <a:srgbClr val="000000"/>
                                        </a:solidFill>
                                        <a:latin typeface="Cambria Math" panose="02040503050406030204" pitchFamily="18" charset="0"/>
                                      </a:rPr>
                                    </m:ctrlPr>
                                  </m:sSubSupPr>
                                  <m:e>
                                    <m:r>
                                      <m:rPr>
                                        <m:sty m:val="p"/>
                                      </m:rPr>
                                      <a:rPr lang="en-US" sz="1600" b="0" i="0" smtClean="0">
                                        <a:solidFill>
                                          <a:srgbClr val="000000"/>
                                        </a:solidFill>
                                        <a:latin typeface="Cambria Math" panose="02040503050406030204" pitchFamily="18" charset="0"/>
                                      </a:rPr>
                                      <m:t>NO</m:t>
                                    </m:r>
                                  </m:e>
                                  <m:sub>
                                    <m:r>
                                      <a:rPr lang="en-US" sz="1600" b="0" i="0" smtClean="0">
                                        <a:solidFill>
                                          <a:srgbClr val="000000"/>
                                        </a:solidFill>
                                        <a:latin typeface="Cambria Math" panose="02040503050406030204" pitchFamily="18" charset="0"/>
                                      </a:rPr>
                                      <m:t>2</m:t>
                                    </m:r>
                                  </m:sub>
                                  <m:sup>
                                    <m:r>
                                      <a:rPr lang="en-US" sz="1600" b="0" i="0" smtClean="0">
                                        <a:solidFill>
                                          <a:srgbClr val="000000"/>
                                        </a:solidFill>
                                        <a:latin typeface="Cambria Math" panose="02040503050406030204" pitchFamily="18" charset="0"/>
                                        <a:ea typeface="Cambria Math" panose="02040503050406030204" pitchFamily="18" charset="0"/>
                                      </a:rPr>
                                      <m:t>−</m:t>
                                    </m:r>
                                  </m:sup>
                                </m:sSubSup>
                                <m:r>
                                  <a:rPr lang="en-US" sz="1600" b="0" i="0" smtClean="0">
                                    <a:solidFill>
                                      <a:srgbClr val="000000"/>
                                    </a:solidFill>
                                    <a:latin typeface="Cambria Math" panose="02040503050406030204" pitchFamily="18" charset="0"/>
                                  </a:rPr>
                                  <m:t>,</m:t>
                                </m:r>
                                <m:sSub>
                                  <m:sSubPr>
                                    <m:ctrlPr>
                                      <a:rPr lang="en-US" sz="1600" b="0" i="1" smtClean="0">
                                        <a:solidFill>
                                          <a:srgbClr val="000000"/>
                                        </a:solidFill>
                                        <a:latin typeface="Cambria Math" panose="02040503050406030204" pitchFamily="18" charset="0"/>
                                      </a:rPr>
                                    </m:ctrlPr>
                                  </m:sSubPr>
                                  <m:e>
                                    <m:r>
                                      <m:rPr>
                                        <m:sty m:val="p"/>
                                      </m:rPr>
                                      <a:rPr lang="en-US" sz="1600" b="0" i="0" smtClean="0">
                                        <a:solidFill>
                                          <a:srgbClr val="000000"/>
                                        </a:solidFill>
                                        <a:latin typeface="Cambria Math" panose="02040503050406030204" pitchFamily="18" charset="0"/>
                                      </a:rPr>
                                      <m:t>CH</m:t>
                                    </m:r>
                                  </m:e>
                                  <m:sub>
                                    <m:r>
                                      <a:rPr lang="en-US" sz="1600" b="0" i="0" smtClean="0">
                                        <a:solidFill>
                                          <a:srgbClr val="000000"/>
                                        </a:solidFill>
                                        <a:latin typeface="Cambria Math" panose="02040503050406030204" pitchFamily="18" charset="0"/>
                                      </a:rPr>
                                      <m:t>3</m:t>
                                    </m:r>
                                  </m:sub>
                                </m:sSub>
                                <m:sSup>
                                  <m:sSupPr>
                                    <m:ctrlPr>
                                      <a:rPr lang="en-US" sz="1600" b="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COO</m:t>
                                    </m:r>
                                  </m:e>
                                  <m:sup>
                                    <m:r>
                                      <a:rPr lang="en-US" sz="1600" b="0" i="0" smtClean="0">
                                        <a:solidFill>
                                          <a:srgbClr val="000000"/>
                                        </a:solidFill>
                                        <a:latin typeface="Cambria Math" panose="02040503050406030204" pitchFamily="18" charset="0"/>
                                        <a:ea typeface="Cambria Math" panose="02040503050406030204" pitchFamily="18" charset="0"/>
                                      </a:rPr>
                                      <m:t>−</m:t>
                                    </m:r>
                                  </m:sup>
                                </m:sSup>
                              </m:oMath>
                            </m:oMathPara>
                          </a14:m>
                          <a:endParaRPr lang="en-US" sz="1600" i="0" dirty="0">
                            <a:solidFill>
                              <a:srgbClr val="000000"/>
                            </a:solidFill>
                          </a:endParaRPr>
                        </a:p>
                      </a:txBody>
                      <a:tcPr marL="78486" marR="78486" anchor="b">
                        <a:solidFill>
                          <a:srgbClr val="F3F3F4"/>
                        </a:solidFill>
                      </a:tcPr>
                    </a:tc>
                    <a:extLst>
                      <a:ext uri="{0D108BD9-81ED-4DB2-BD59-A6C34878D82A}">
                        <a16:rowId xmlns="" xmlns:a16="http://schemas.microsoft.com/office/drawing/2014/main" val="1126146265"/>
                      </a:ext>
                    </a:extLst>
                  </a:tr>
                  <a:tr h="610461">
                    <a:tc>
                      <a:txBody>
                        <a:bodyPr/>
                        <a:lstStyle/>
                        <a:p>
                          <a:r>
                            <a:rPr lang="en-US" sz="1600" kern="1200" dirty="0">
                              <a:solidFill>
                                <a:srgbClr val="000000"/>
                              </a:solidFill>
                              <a:effectLst/>
                              <a:latin typeface="+mn-lt"/>
                              <a:ea typeface="+mn-ea"/>
                              <a:cs typeface="+mn-cs"/>
                            </a:rPr>
                            <a:t>A cation that will not affect the pH of a solution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 a Group 1A or heavy Group 2A cation (except Be</a:t>
                          </a:r>
                          <a:r>
                            <a:rPr lang="en-US" sz="1600" kern="1200" baseline="30000" dirty="0">
                              <a:solidFill>
                                <a:srgbClr val="000000"/>
                              </a:solidFill>
                              <a:effectLst/>
                              <a:latin typeface="+mn-lt"/>
                              <a:ea typeface="+mn-ea"/>
                              <a:cs typeface="+mn-cs"/>
                            </a:rPr>
                            <a:t>2+</a:t>
                          </a:r>
                          <a:r>
                            <a:rPr lang="en-US" sz="1600" kern="1200" dirty="0">
                              <a:solidFill>
                                <a:srgbClr val="000000"/>
                              </a:solidFill>
                              <a:effectLst/>
                              <a:latin typeface="+mn-lt"/>
                              <a:ea typeface="+mn-ea"/>
                              <a:cs typeface="+mn-cs"/>
                            </a:rPr>
                            <a:t>).</a:t>
                          </a:r>
                        </a:p>
                      </a:txBody>
                      <a:tcPr marL="78486" marR="78486">
                        <a:solidFill>
                          <a:srgbClr val="F3F3F4"/>
                        </a:solidFill>
                      </a:tcPr>
                    </a:tc>
                    <a:tc>
                      <a:txBody>
                        <a:bodyPr/>
                        <a:lstStyle/>
                        <a:p>
                          <a:pPr/>
                          <a14:m>
                            <m:oMathPara xmlns:m="http://schemas.openxmlformats.org/officeDocument/2006/math">
                              <m:oMathParaPr>
                                <m:jc m:val="left"/>
                              </m:oMathParaPr>
                              <m:oMath xmlns:m="http://schemas.openxmlformats.org/officeDocument/2006/math">
                                <m:sSup>
                                  <m:sSupPr>
                                    <m:ctrlPr>
                                      <a:rPr lang="en-US" sz="160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Li</m:t>
                                    </m:r>
                                  </m:e>
                                  <m:sup>
                                    <m:r>
                                      <a:rPr lang="en-US" sz="1600" i="0" smtClean="0">
                                        <a:solidFill>
                                          <a:srgbClr val="000000"/>
                                        </a:solidFill>
                                        <a:latin typeface="Cambria Math" panose="02040503050406030204" pitchFamily="18" charset="0"/>
                                        <a:ea typeface="Cambria Math" panose="02040503050406030204" pitchFamily="18" charset="0"/>
                                      </a:rPr>
                                      <m:t>+</m:t>
                                    </m:r>
                                  </m:sup>
                                </m:sSup>
                                <m:r>
                                  <a:rPr lang="en-US" sz="1600" b="0" i="0" smtClean="0">
                                    <a:solidFill>
                                      <a:srgbClr val="000000"/>
                                    </a:solidFill>
                                    <a:latin typeface="Cambria Math" panose="02040503050406030204" pitchFamily="18" charset="0"/>
                                  </a:rPr>
                                  <m:t>,</m:t>
                                </m:r>
                                <m:sSup>
                                  <m:sSupPr>
                                    <m:ctrlPr>
                                      <a:rPr lang="en-US" sz="1600" b="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Na</m:t>
                                    </m:r>
                                  </m:e>
                                  <m:sup>
                                    <m:r>
                                      <a:rPr lang="en-US" sz="1600" b="0" i="0" smtClean="0">
                                        <a:solidFill>
                                          <a:srgbClr val="000000"/>
                                        </a:solidFill>
                                        <a:latin typeface="Cambria Math" panose="02040503050406030204" pitchFamily="18" charset="0"/>
                                        <a:ea typeface="Cambria Math" panose="02040503050406030204" pitchFamily="18" charset="0"/>
                                      </a:rPr>
                                      <m:t>+</m:t>
                                    </m:r>
                                  </m:sup>
                                </m:sSup>
                                <m:r>
                                  <a:rPr lang="en-US" sz="1600" b="0" i="0" smtClean="0">
                                    <a:solidFill>
                                      <a:srgbClr val="000000"/>
                                    </a:solidFill>
                                    <a:latin typeface="Cambria Math" panose="02040503050406030204" pitchFamily="18" charset="0"/>
                                  </a:rPr>
                                  <m:t>,</m:t>
                                </m:r>
                                <m:sSup>
                                  <m:sSupPr>
                                    <m:ctrlPr>
                                      <a:rPr lang="en-US" sz="1600" b="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Ba</m:t>
                                    </m:r>
                                  </m:e>
                                  <m:sup>
                                    <m:r>
                                      <a:rPr lang="en-US" sz="1600" b="0" i="0" smtClean="0">
                                        <a:solidFill>
                                          <a:srgbClr val="000000"/>
                                        </a:solidFill>
                                        <a:latin typeface="Cambria Math" panose="02040503050406030204" pitchFamily="18" charset="0"/>
                                      </a:rPr>
                                      <m:t>2</m:t>
                                    </m:r>
                                    <m:r>
                                      <a:rPr lang="en-US" sz="1600" b="0" i="0" smtClean="0">
                                        <a:solidFill>
                                          <a:srgbClr val="000000"/>
                                        </a:solidFill>
                                        <a:latin typeface="Cambria Math" panose="02040503050406030204" pitchFamily="18" charset="0"/>
                                        <a:ea typeface="Cambria Math" panose="02040503050406030204" pitchFamily="18" charset="0"/>
                                      </a:rPr>
                                      <m:t>+</m:t>
                                    </m:r>
                                  </m:sup>
                                </m:sSup>
                              </m:oMath>
                            </m:oMathPara>
                          </a14:m>
                          <a:endParaRPr lang="en-US" sz="1600" i="0" dirty="0">
                            <a:solidFill>
                              <a:srgbClr val="000000"/>
                            </a:solidFill>
                          </a:endParaRPr>
                        </a:p>
                      </a:txBody>
                      <a:tcPr marL="78486" marR="78486" anchor="b">
                        <a:solidFill>
                          <a:srgbClr val="F3F3F4"/>
                        </a:solidFill>
                      </a:tcPr>
                    </a:tc>
                    <a:extLst>
                      <a:ext uri="{0D108BD9-81ED-4DB2-BD59-A6C34878D82A}">
                        <a16:rowId xmlns="" xmlns:a16="http://schemas.microsoft.com/office/drawing/2014/main" val="607818092"/>
                      </a:ext>
                    </a:extLst>
                  </a:tr>
                  <a:tr h="608178">
                    <a:tc>
                      <a:txBody>
                        <a:bodyPr/>
                        <a:lstStyle/>
                        <a:p>
                          <a:r>
                            <a:rPr lang="en-US" sz="1600" kern="1200" dirty="0">
                              <a:solidFill>
                                <a:srgbClr val="000000"/>
                              </a:solidFill>
                              <a:effectLst/>
                              <a:latin typeface="+mn-lt"/>
                              <a:ea typeface="+mn-ea"/>
                              <a:cs typeface="+mn-cs"/>
                            </a:rPr>
                            <a:t>An anion that will not affect the pH of a solution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 the conjugate base of a strong acid.</a:t>
                          </a:r>
                          <a:endParaRPr lang="en-US" sz="1600" dirty="0">
                            <a:solidFill>
                              <a:srgbClr val="000000"/>
                            </a:solidFill>
                          </a:endParaRPr>
                        </a:p>
                      </a:txBody>
                      <a:tcPr marL="78486" marR="78486">
                        <a:solidFill>
                          <a:srgbClr val="F3F3F4"/>
                        </a:solidFill>
                      </a:tcPr>
                    </a:tc>
                    <a:tc>
                      <a:txBody>
                        <a:bodyPr/>
                        <a:lstStyle/>
                        <a:p>
                          <a:pPr/>
                          <a14:m>
                            <m:oMathPara xmlns:m="http://schemas.openxmlformats.org/officeDocument/2006/math">
                              <m:oMathParaPr>
                                <m:jc m:val="left"/>
                              </m:oMathParaPr>
                              <m:oMath xmlns:m="http://schemas.openxmlformats.org/officeDocument/2006/math">
                                <m:sSup>
                                  <m:sSupPr>
                                    <m:ctrlPr>
                                      <a:rPr lang="en-US" sz="1600" i="1" smtClean="0">
                                        <a:solidFill>
                                          <a:srgbClr val="000000"/>
                                        </a:solidFill>
                                        <a:latin typeface="Cambria Math" panose="02040503050406030204" pitchFamily="18" charset="0"/>
                                      </a:rPr>
                                    </m:ctrlPr>
                                  </m:sSupPr>
                                  <m:e>
                                    <m:r>
                                      <m:rPr>
                                        <m:sty m:val="p"/>
                                      </m:rPr>
                                      <a:rPr lang="en-US" sz="1600" b="0" i="0" smtClean="0">
                                        <a:solidFill>
                                          <a:srgbClr val="000000"/>
                                        </a:solidFill>
                                        <a:latin typeface="Cambria Math" panose="02040503050406030204" pitchFamily="18" charset="0"/>
                                      </a:rPr>
                                      <m:t>Cl</m:t>
                                    </m:r>
                                  </m:e>
                                  <m:sup>
                                    <m:r>
                                      <a:rPr lang="en-US" sz="1600" i="0" smtClean="0">
                                        <a:solidFill>
                                          <a:srgbClr val="000000"/>
                                        </a:solidFill>
                                        <a:latin typeface="Cambria Math" panose="02040503050406030204" pitchFamily="18" charset="0"/>
                                        <a:ea typeface="Cambria Math" panose="02040503050406030204" pitchFamily="18" charset="0"/>
                                      </a:rPr>
                                      <m:t>−</m:t>
                                    </m:r>
                                  </m:sup>
                                </m:sSup>
                                <m:r>
                                  <a:rPr lang="en-US" sz="1600" b="0" i="0" smtClean="0">
                                    <a:solidFill>
                                      <a:srgbClr val="000000"/>
                                    </a:solidFill>
                                    <a:latin typeface="Cambria Math" panose="02040503050406030204" pitchFamily="18" charset="0"/>
                                  </a:rPr>
                                  <m:t>,</m:t>
                                </m:r>
                                <m:sSubSup>
                                  <m:sSubSupPr>
                                    <m:ctrlPr>
                                      <a:rPr lang="en-US" sz="1600" b="0" i="1" smtClean="0">
                                        <a:solidFill>
                                          <a:srgbClr val="000000"/>
                                        </a:solidFill>
                                        <a:latin typeface="Cambria Math" panose="02040503050406030204" pitchFamily="18" charset="0"/>
                                      </a:rPr>
                                    </m:ctrlPr>
                                  </m:sSubSupPr>
                                  <m:e>
                                    <m:r>
                                      <m:rPr>
                                        <m:sty m:val="p"/>
                                      </m:rPr>
                                      <a:rPr lang="en-US" sz="1600" b="0" i="0" smtClean="0">
                                        <a:solidFill>
                                          <a:srgbClr val="000000"/>
                                        </a:solidFill>
                                        <a:latin typeface="Cambria Math" panose="02040503050406030204" pitchFamily="18" charset="0"/>
                                      </a:rPr>
                                      <m:t>No</m:t>
                                    </m:r>
                                  </m:e>
                                  <m:sub>
                                    <m:r>
                                      <a:rPr lang="en-US" sz="1600" b="0" i="0" smtClean="0">
                                        <a:solidFill>
                                          <a:srgbClr val="000000"/>
                                        </a:solidFill>
                                        <a:latin typeface="Cambria Math" panose="02040503050406030204" pitchFamily="18" charset="0"/>
                                      </a:rPr>
                                      <m:t>3</m:t>
                                    </m:r>
                                  </m:sub>
                                  <m:sup>
                                    <m:r>
                                      <a:rPr lang="en-US" sz="1600" b="0" i="0" smtClean="0">
                                        <a:solidFill>
                                          <a:srgbClr val="000000"/>
                                        </a:solidFill>
                                        <a:latin typeface="Cambria Math" panose="02040503050406030204" pitchFamily="18" charset="0"/>
                                        <a:ea typeface="Cambria Math" panose="02040503050406030204" pitchFamily="18" charset="0"/>
                                      </a:rPr>
                                      <m:t>−</m:t>
                                    </m:r>
                                  </m:sup>
                                </m:sSubSup>
                                <m:r>
                                  <a:rPr lang="en-US" sz="1600" b="0" i="0" smtClean="0">
                                    <a:solidFill>
                                      <a:srgbClr val="000000"/>
                                    </a:solidFill>
                                    <a:latin typeface="Cambria Math" panose="02040503050406030204" pitchFamily="18" charset="0"/>
                                  </a:rPr>
                                  <m:t>,</m:t>
                                </m:r>
                                <m:sSubSup>
                                  <m:sSubSupPr>
                                    <m:ctrlPr>
                                      <a:rPr lang="en-US" sz="1600" b="0" i="1" smtClean="0">
                                        <a:solidFill>
                                          <a:srgbClr val="000000"/>
                                        </a:solidFill>
                                        <a:latin typeface="Cambria Math" panose="02040503050406030204" pitchFamily="18" charset="0"/>
                                      </a:rPr>
                                    </m:ctrlPr>
                                  </m:sSubSupPr>
                                  <m:e>
                                    <m:r>
                                      <m:rPr>
                                        <m:sty m:val="p"/>
                                      </m:rPr>
                                      <a:rPr lang="en-US" sz="1600" b="0" i="0" smtClean="0">
                                        <a:solidFill>
                                          <a:srgbClr val="000000"/>
                                        </a:solidFill>
                                        <a:latin typeface="Cambria Math" panose="02040503050406030204" pitchFamily="18" charset="0"/>
                                      </a:rPr>
                                      <m:t>ClO</m:t>
                                    </m:r>
                                  </m:e>
                                  <m:sub>
                                    <m:r>
                                      <a:rPr lang="en-US" sz="1600" b="0" i="0" smtClean="0">
                                        <a:solidFill>
                                          <a:srgbClr val="000000"/>
                                        </a:solidFill>
                                        <a:latin typeface="Cambria Math" panose="02040503050406030204" pitchFamily="18" charset="0"/>
                                      </a:rPr>
                                      <m:t>4</m:t>
                                    </m:r>
                                  </m:sub>
                                  <m:sup>
                                    <m:r>
                                      <a:rPr lang="en-US" sz="1600" b="0" i="0" smtClean="0">
                                        <a:solidFill>
                                          <a:srgbClr val="000000"/>
                                        </a:solidFill>
                                        <a:latin typeface="Cambria Math" panose="02040503050406030204" pitchFamily="18" charset="0"/>
                                        <a:ea typeface="Cambria Math" panose="02040503050406030204" pitchFamily="18" charset="0"/>
                                      </a:rPr>
                                      <m:t>−</m:t>
                                    </m:r>
                                  </m:sup>
                                </m:sSubSup>
                              </m:oMath>
                            </m:oMathPara>
                          </a14:m>
                          <a:endParaRPr lang="en-US" sz="1600" i="0" dirty="0">
                            <a:solidFill>
                              <a:srgbClr val="000000"/>
                            </a:solidFill>
                          </a:endParaRPr>
                        </a:p>
                      </a:txBody>
                      <a:tcPr marL="78486" marR="78486" anchor="b">
                        <a:solidFill>
                          <a:srgbClr val="F3F3F4"/>
                        </a:solidFill>
                      </a:tcPr>
                    </a:tc>
                    <a:extLst>
                      <a:ext uri="{0D108BD9-81ED-4DB2-BD59-A6C34878D82A}">
                        <a16:rowId xmlns="" xmlns:a16="http://schemas.microsoft.com/office/drawing/2014/main" val="2659923356"/>
                      </a:ext>
                    </a:extLst>
                  </a:tr>
                </a:tbl>
              </a:graphicData>
            </a:graphic>
          </p:graphicFrame>
        </mc:Choice>
        <mc:Fallback xmlns="">
          <p:graphicFrame>
            <p:nvGraphicFramePr>
              <p:cNvPr id="17" name="Table Placeholder 16"/>
              <p:cNvGraphicFramePr>
                <a:graphicFrameLocks noGrp="1"/>
              </p:cNvGraphicFramePr>
              <p:nvPr>
                <p:ph type="tbl" sz="quarter" idx="25"/>
                <p:extLst>
                  <p:ext uri="{D42A27DB-BD31-4B8C-83A1-F6EECF244321}">
                    <p14:modId xmlns:p14="http://schemas.microsoft.com/office/powerpoint/2010/main" val="1496403228"/>
                  </p:ext>
                </p:extLst>
              </p:nvPr>
            </p:nvGraphicFramePr>
            <p:xfrm>
              <a:off x="228600" y="2156460"/>
              <a:ext cx="8610600" cy="2715797"/>
            </p:xfrm>
            <a:graphic>
              <a:graphicData uri="http://schemas.openxmlformats.org/drawingml/2006/table">
                <a:tbl>
                  <a:tblPr firstRow="1" bandRow="1">
                    <a:tableStyleId>{5C22544A-7EE6-4342-B048-85BDC9FD1C3A}</a:tableStyleId>
                  </a:tblPr>
                  <a:tblGrid>
                    <a:gridCol w="6269854">
                      <a:extLst>
                        <a:ext uri="{9D8B030D-6E8A-4147-A177-3AD203B41FA5}">
                          <a16:colId xmlns:a16="http://schemas.microsoft.com/office/drawing/2014/main" val="223664733"/>
                        </a:ext>
                      </a:extLst>
                    </a:gridCol>
                    <a:gridCol w="2340746">
                      <a:extLst>
                        <a:ext uri="{9D8B030D-6E8A-4147-A177-3AD203B41FA5}">
                          <a16:colId xmlns:a16="http://schemas.microsoft.com/office/drawing/2014/main" val="2297506256"/>
                        </a:ext>
                      </a:extLst>
                    </a:gridCol>
                  </a:tblGrid>
                  <a:tr h="9180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dirty="0">
                              <a:solidFill>
                                <a:srgbClr val="000000"/>
                              </a:solidFill>
                              <a:effectLst/>
                              <a:latin typeface="+mn-lt"/>
                              <a:ea typeface="+mn-ea"/>
                              <a:cs typeface="+mn-cs"/>
                            </a:rPr>
                            <a:t>A cation that will make a solution acidic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dirty="0">
                              <a:solidFill>
                                <a:srgbClr val="000000"/>
                              </a:solidFill>
                              <a:effectLst/>
                              <a:latin typeface="+mn-lt"/>
                              <a:ea typeface="+mn-ea"/>
                              <a:cs typeface="+mn-cs"/>
                            </a:rPr>
                            <a:t>• the conjugate acid of a weak base.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dirty="0">
                              <a:solidFill>
                                <a:srgbClr val="000000"/>
                              </a:solidFill>
                              <a:effectLst/>
                              <a:latin typeface="+mn-lt"/>
                              <a:ea typeface="+mn-ea"/>
                              <a:cs typeface="+mn-cs"/>
                            </a:rPr>
                            <a:t>• a small, highly charged metal ion (other than from Group 1A or 2A).</a:t>
                          </a:r>
                        </a:p>
                      </a:txBody>
                      <a:tcPr marL="78486" marR="78486">
                        <a:solidFill>
                          <a:srgbClr val="F3F3F4"/>
                        </a:solidFill>
                      </a:tcPr>
                    </a:tc>
                    <a:tc>
                      <a:txBody>
                        <a:bodyPr/>
                        <a:lstStyle/>
                        <a:p>
                          <a:endParaRPr lang="en-US"/>
                        </a:p>
                      </a:txBody>
                      <a:tcPr marL="78486" marR="78486" anchor="b">
                        <a:blipFill>
                          <a:blip r:embed="rId2"/>
                          <a:stretch>
                            <a:fillRect l="-268229" t="-1325" r="-1302" b="-200662"/>
                          </a:stretch>
                        </a:blipFill>
                      </a:tcPr>
                    </a:tc>
                    <a:extLst>
                      <a:ext uri="{0D108BD9-81ED-4DB2-BD59-A6C34878D82A}">
                        <a16:rowId xmlns:a16="http://schemas.microsoft.com/office/drawing/2014/main" val="2432595393"/>
                      </a:ext>
                    </a:extLst>
                  </a:tr>
                  <a:tr h="5791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An anion that will make a solution basic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 the conjugate base of a weak acid.</a:t>
                          </a:r>
                        </a:p>
                      </a:txBody>
                      <a:tcPr marL="78486" marR="78486">
                        <a:solidFill>
                          <a:srgbClr val="F3F3F4"/>
                        </a:solidFill>
                      </a:tcPr>
                    </a:tc>
                    <a:tc>
                      <a:txBody>
                        <a:bodyPr/>
                        <a:lstStyle/>
                        <a:p>
                          <a:endParaRPr lang="en-US"/>
                        </a:p>
                      </a:txBody>
                      <a:tcPr marL="78486" marR="78486" anchor="b">
                        <a:blipFill>
                          <a:blip r:embed="rId2"/>
                          <a:stretch>
                            <a:fillRect l="-268229" t="-161053" r="-1302" b="-218947"/>
                          </a:stretch>
                        </a:blipFill>
                      </a:tcPr>
                    </a:tc>
                    <a:extLst>
                      <a:ext uri="{0D108BD9-81ED-4DB2-BD59-A6C34878D82A}">
                        <a16:rowId xmlns:a16="http://schemas.microsoft.com/office/drawing/2014/main" val="1126146265"/>
                      </a:ext>
                    </a:extLst>
                  </a:tr>
                  <a:tr h="610461">
                    <a:tc>
                      <a:txBody>
                        <a:bodyPr/>
                        <a:lstStyle/>
                        <a:p>
                          <a:r>
                            <a:rPr lang="en-US" sz="1600" kern="1200" dirty="0">
                              <a:solidFill>
                                <a:srgbClr val="000000"/>
                              </a:solidFill>
                              <a:effectLst/>
                              <a:latin typeface="+mn-lt"/>
                              <a:ea typeface="+mn-ea"/>
                              <a:cs typeface="+mn-cs"/>
                            </a:rPr>
                            <a:t>A cation that will not affect the pH of a solution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 a Group 1A or heavy Group 2A cation (except Be</a:t>
                          </a:r>
                          <a:r>
                            <a:rPr lang="en-US" sz="1600" kern="1200" baseline="30000" dirty="0">
                              <a:solidFill>
                                <a:srgbClr val="000000"/>
                              </a:solidFill>
                              <a:effectLst/>
                              <a:latin typeface="+mn-lt"/>
                              <a:ea typeface="+mn-ea"/>
                              <a:cs typeface="+mn-cs"/>
                            </a:rPr>
                            <a:t>2+</a:t>
                          </a:r>
                          <a:r>
                            <a:rPr lang="en-US" sz="1600" kern="1200" dirty="0">
                              <a:solidFill>
                                <a:srgbClr val="000000"/>
                              </a:solidFill>
                              <a:effectLst/>
                              <a:latin typeface="+mn-lt"/>
                              <a:ea typeface="+mn-ea"/>
                              <a:cs typeface="+mn-cs"/>
                            </a:rPr>
                            <a:t>).</a:t>
                          </a:r>
                        </a:p>
                      </a:txBody>
                      <a:tcPr marL="78486" marR="78486">
                        <a:solidFill>
                          <a:srgbClr val="F3F3F4"/>
                        </a:solidFill>
                      </a:tcPr>
                    </a:tc>
                    <a:tc>
                      <a:txBody>
                        <a:bodyPr/>
                        <a:lstStyle/>
                        <a:p>
                          <a:endParaRPr lang="en-US"/>
                        </a:p>
                      </a:txBody>
                      <a:tcPr marL="78486" marR="78486" anchor="b">
                        <a:blipFill>
                          <a:blip r:embed="rId2"/>
                          <a:stretch>
                            <a:fillRect l="-268229" t="-245545" r="-1302" b="-105941"/>
                          </a:stretch>
                        </a:blipFill>
                      </a:tcPr>
                    </a:tc>
                    <a:extLst>
                      <a:ext uri="{0D108BD9-81ED-4DB2-BD59-A6C34878D82A}">
                        <a16:rowId xmlns:a16="http://schemas.microsoft.com/office/drawing/2014/main" val="607818092"/>
                      </a:ext>
                    </a:extLst>
                  </a:tr>
                  <a:tr h="608178">
                    <a:tc>
                      <a:txBody>
                        <a:bodyPr/>
                        <a:lstStyle/>
                        <a:p>
                          <a:r>
                            <a:rPr lang="en-US" sz="1600" kern="1200" dirty="0">
                              <a:solidFill>
                                <a:srgbClr val="000000"/>
                              </a:solidFill>
                              <a:effectLst/>
                              <a:latin typeface="+mn-lt"/>
                              <a:ea typeface="+mn-ea"/>
                              <a:cs typeface="+mn-cs"/>
                            </a:rPr>
                            <a:t>An anion that will not affect the pH of a solution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rgbClr val="000000"/>
                              </a:solidFill>
                              <a:effectLst/>
                              <a:latin typeface="+mn-lt"/>
                              <a:ea typeface="+mn-ea"/>
                              <a:cs typeface="+mn-cs"/>
                            </a:rPr>
                            <a:t>• the conjugate base of a strong acid.</a:t>
                          </a:r>
                          <a:endParaRPr lang="en-US" sz="1600" dirty="0">
                            <a:solidFill>
                              <a:srgbClr val="000000"/>
                            </a:solidFill>
                          </a:endParaRPr>
                        </a:p>
                      </a:txBody>
                      <a:tcPr marL="78486" marR="78486">
                        <a:solidFill>
                          <a:srgbClr val="F3F3F4"/>
                        </a:solidFill>
                      </a:tcPr>
                    </a:tc>
                    <a:tc>
                      <a:txBody>
                        <a:bodyPr/>
                        <a:lstStyle/>
                        <a:p>
                          <a:endParaRPr lang="en-US"/>
                        </a:p>
                      </a:txBody>
                      <a:tcPr marL="78486" marR="78486" anchor="b">
                        <a:blipFill>
                          <a:blip r:embed="rId2"/>
                          <a:stretch>
                            <a:fillRect l="-268229" t="-349000" r="-1302" b="-7000"/>
                          </a:stretch>
                        </a:blipFill>
                      </a:tcPr>
                    </a:tc>
                    <a:extLst>
                      <a:ext uri="{0D108BD9-81ED-4DB2-BD59-A6C34878D82A}">
                        <a16:rowId xmlns:a16="http://schemas.microsoft.com/office/drawing/2014/main" val="2659923356"/>
                      </a:ext>
                    </a:extLst>
                  </a:tr>
                </a:tbl>
              </a:graphicData>
            </a:graphic>
          </p:graphicFrame>
        </mc:Fallback>
      </mc:AlternateContent>
    </p:spTree>
    <p:extLst>
      <p:ext uri="{BB962C8B-B14F-4D97-AF65-F5344CB8AC3E}">
        <p14:creationId xmlns:p14="http://schemas.microsoft.com/office/powerpoint/2010/main" val="196987431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9800" cy="457200"/>
          </a:xfrm>
        </p:spPr>
        <p:txBody>
          <a:bodyPr/>
          <a:lstStyle/>
          <a:p>
            <a:pPr marL="3314700" indent="-3314700" algn="ctr"/>
            <a:r>
              <a:rPr lang="en-US" kern="0" dirty="0"/>
              <a:t> SAMPLE PROBLEM	</a:t>
            </a:r>
            <a:r>
              <a:rPr lang="en-US" kern="0" dirty="0">
                <a:solidFill>
                  <a:schemeClr val="bg1"/>
                </a:solidFill>
              </a:rPr>
              <a:t>16.22	</a:t>
            </a:r>
            <a:r>
              <a:rPr lang="en-US" dirty="0">
                <a:solidFill>
                  <a:schemeClr val="bg1"/>
                </a:solidFill>
              </a:rPr>
              <a:t>Strategy</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990600"/>
                <a:ext cx="9144000" cy="5372100"/>
              </a:xfrm>
            </p:spPr>
            <p:txBody>
              <a:bodyPr/>
              <a:lstStyle/>
              <a:p>
                <a:pPr>
                  <a:spcBef>
                    <a:spcPts val="0"/>
                  </a:spcBef>
                </a:pPr>
                <a:r>
                  <a:rPr lang="en-US" b="0" dirty="0">
                    <a:solidFill>
                      <a:schemeClr val="tx1"/>
                    </a:solidFill>
                  </a:rPr>
                  <a:t>Predict whether a 0.10-</a:t>
                </a:r>
                <a:r>
                  <a:rPr lang="en-US" b="0" i="1" dirty="0">
                    <a:solidFill>
                      <a:schemeClr val="tx1"/>
                    </a:solidFill>
                  </a:rPr>
                  <a:t>M </a:t>
                </a:r>
                <a:r>
                  <a:rPr lang="en-US" b="0" dirty="0">
                    <a:solidFill>
                      <a:schemeClr val="tx1"/>
                    </a:solidFill>
                  </a:rPr>
                  <a:t>solution of each of the following salts will be basic, acidic, or neutral: </a:t>
                </a:r>
              </a:p>
              <a:p>
                <a:pPr marL="514350" indent="-514350">
                  <a:spcBef>
                    <a:spcPts val="0"/>
                  </a:spcBef>
                  <a:buFont typeface="Arial" pitchFamily="34" charset="0"/>
                  <a:buAutoNum type="alphaLcParenBoth"/>
                </a:pPr>
                <a14:m>
                  <m:oMath xmlns:m="http://schemas.openxmlformats.org/officeDocument/2006/math">
                    <m:r>
                      <m:rPr>
                        <m:sty m:val="p"/>
                      </m:rPr>
                      <a:rPr lang="en-US" b="0" i="0">
                        <a:solidFill>
                          <a:prstClr val="black"/>
                        </a:solidFill>
                        <a:latin typeface="Cambria Math" panose="02040503050406030204" pitchFamily="18" charset="0"/>
                      </a:rPr>
                      <m:t>Lil</m:t>
                    </m:r>
                    <m:r>
                      <a:rPr lang="en-US" b="0" i="0">
                        <a:solidFill>
                          <a:prstClr val="black"/>
                        </a:solidFill>
                        <a:latin typeface="Cambria Math" panose="02040503050406030204" pitchFamily="18" charset="0"/>
                      </a:rPr>
                      <m:t>,</m:t>
                    </m:r>
                  </m:oMath>
                </a14:m>
                <a:endParaRPr lang="en-US" b="0" dirty="0">
                  <a:solidFill>
                    <a:schemeClr val="tx1"/>
                  </a:solidFill>
                </a:endParaRPr>
              </a:p>
              <a:p>
                <a:pPr marL="514350" indent="-514350">
                  <a:spcBef>
                    <a:spcPts val="0"/>
                  </a:spcBef>
                  <a:buAutoNum type="alphaLcParenBoth"/>
                </a:pPr>
                <a14:m>
                  <m:oMath xmlns:m="http://schemas.openxmlformats.org/officeDocument/2006/math">
                    <m:sSub>
                      <m:sSubPr>
                        <m:ctrlPr>
                          <a:rPr lang="en-US" b="0" i="1">
                            <a:solidFill>
                              <a:prstClr val="black"/>
                            </a:solidFill>
                            <a:latin typeface="Cambria Math" panose="02040503050406030204" pitchFamily="18" charset="0"/>
                          </a:rPr>
                        </m:ctrlPr>
                      </m:sSubPr>
                      <m:e>
                        <m:r>
                          <m:rPr>
                            <m:sty m:val="p"/>
                          </m:rPr>
                          <a:rPr lang="en-US" b="0" i="0">
                            <a:solidFill>
                              <a:prstClr val="black"/>
                            </a:solidFill>
                            <a:latin typeface="Cambria Math" panose="02040503050406030204" pitchFamily="18" charset="0"/>
                          </a:rPr>
                          <m:t>NH</m:t>
                        </m:r>
                      </m:e>
                      <m:sub>
                        <m:r>
                          <a:rPr lang="en-US" b="0" i="0">
                            <a:solidFill>
                              <a:prstClr val="black"/>
                            </a:solidFill>
                            <a:latin typeface="Cambria Math" panose="02040503050406030204" pitchFamily="18" charset="0"/>
                          </a:rPr>
                          <m:t>4</m:t>
                        </m:r>
                      </m:sub>
                    </m:sSub>
                    <m:sSub>
                      <m:sSubPr>
                        <m:ctrlPr>
                          <a:rPr lang="en-US" b="0" i="1">
                            <a:solidFill>
                              <a:prstClr val="black"/>
                            </a:solidFill>
                            <a:latin typeface="Cambria Math" panose="02040503050406030204" pitchFamily="18" charset="0"/>
                          </a:rPr>
                        </m:ctrlPr>
                      </m:sSubPr>
                      <m:e>
                        <m:r>
                          <m:rPr>
                            <m:sty m:val="p"/>
                          </m:rPr>
                          <a:rPr lang="en-US" b="0" i="0">
                            <a:solidFill>
                              <a:prstClr val="black"/>
                            </a:solidFill>
                            <a:latin typeface="Cambria Math" panose="02040503050406030204" pitchFamily="18" charset="0"/>
                          </a:rPr>
                          <m:t>NO</m:t>
                        </m:r>
                      </m:e>
                      <m:sub>
                        <m:r>
                          <a:rPr lang="en-US" b="0" i="0">
                            <a:solidFill>
                              <a:prstClr val="black"/>
                            </a:solidFill>
                            <a:latin typeface="Cambria Math" panose="02040503050406030204" pitchFamily="18" charset="0"/>
                          </a:rPr>
                          <m:t>3</m:t>
                        </m:r>
                        <m:r>
                          <a:rPr lang="en-US" b="0" i="0" smtClean="0">
                            <a:solidFill>
                              <a:prstClr val="black"/>
                            </a:solidFill>
                            <a:latin typeface="Cambria Math" panose="02040503050406030204" pitchFamily="18" charset="0"/>
                          </a:rPr>
                          <m:t>,</m:t>
                        </m:r>
                      </m:sub>
                    </m:sSub>
                  </m:oMath>
                </a14:m>
                <a:endParaRPr lang="en-US" b="0" dirty="0">
                  <a:solidFill>
                    <a:prstClr val="black"/>
                  </a:solidFill>
                  <a:latin typeface="Cambria Math" panose="02040503050406030204" pitchFamily="18" charset="0"/>
                </a:endParaRPr>
              </a:p>
              <a:p>
                <a:pPr marL="514350" indent="-514350">
                  <a:spcBef>
                    <a:spcPts val="0"/>
                  </a:spcBef>
                  <a:buAutoNum type="alphaLcParenBoth"/>
                </a:pPr>
                <a14:m>
                  <m:oMath xmlns:m="http://schemas.openxmlformats.org/officeDocument/2006/math">
                    <m:r>
                      <m:rPr>
                        <m:sty m:val="p"/>
                      </m:rPr>
                      <a:rPr lang="en-US" b="0" i="0">
                        <a:solidFill>
                          <a:prstClr val="black"/>
                        </a:solidFill>
                        <a:latin typeface="Cambria Math" panose="02040503050406030204" pitchFamily="18" charset="0"/>
                      </a:rPr>
                      <m:t>Sr</m:t>
                    </m:r>
                    <m:sSub>
                      <m:sSubPr>
                        <m:ctrlPr>
                          <a:rPr lang="en-US" b="0" i="1">
                            <a:solidFill>
                              <a:prstClr val="black"/>
                            </a:solidFill>
                            <a:latin typeface="Cambria Math" panose="02040503050406030204" pitchFamily="18" charset="0"/>
                          </a:rPr>
                        </m:ctrlPr>
                      </m:sSubPr>
                      <m:e>
                        <m:d>
                          <m:dPr>
                            <m:ctrlPr>
                              <a:rPr lang="en-US" b="0" i="1">
                                <a:solidFill>
                                  <a:prstClr val="black"/>
                                </a:solidFill>
                                <a:latin typeface="Cambria Math" panose="02040503050406030204" pitchFamily="18" charset="0"/>
                              </a:rPr>
                            </m:ctrlPr>
                          </m:dPr>
                          <m:e>
                            <m:sSub>
                              <m:sSubPr>
                                <m:ctrlPr>
                                  <a:rPr lang="en-US" b="0" i="1">
                                    <a:solidFill>
                                      <a:prstClr val="black"/>
                                    </a:solidFill>
                                    <a:latin typeface="Cambria Math" panose="02040503050406030204" pitchFamily="18" charset="0"/>
                                  </a:rPr>
                                </m:ctrlPr>
                              </m:sSubPr>
                              <m:e>
                                <m:r>
                                  <m:rPr>
                                    <m:sty m:val="p"/>
                                  </m:rPr>
                                  <a:rPr lang="en-US" b="0" i="0">
                                    <a:solidFill>
                                      <a:prstClr val="black"/>
                                    </a:solidFill>
                                    <a:latin typeface="Cambria Math" panose="02040503050406030204" pitchFamily="18" charset="0"/>
                                  </a:rPr>
                                  <m:t>NO</m:t>
                                </m:r>
                              </m:e>
                              <m:sub>
                                <m:r>
                                  <a:rPr lang="en-US" b="0" i="0">
                                    <a:solidFill>
                                      <a:prstClr val="black"/>
                                    </a:solidFill>
                                    <a:latin typeface="Cambria Math" panose="02040503050406030204" pitchFamily="18" charset="0"/>
                                  </a:rPr>
                                  <m:t>3</m:t>
                                </m:r>
                              </m:sub>
                            </m:sSub>
                          </m:e>
                        </m:d>
                      </m:e>
                      <m:sub>
                        <m:r>
                          <a:rPr lang="en-US" b="0" i="0">
                            <a:solidFill>
                              <a:prstClr val="black"/>
                            </a:solidFill>
                            <a:latin typeface="Cambria Math" panose="02040503050406030204" pitchFamily="18" charset="0"/>
                          </a:rPr>
                          <m:t>2</m:t>
                        </m:r>
                      </m:sub>
                    </m:sSub>
                  </m:oMath>
                </a14:m>
                <a:r>
                  <a:rPr lang="en-US" b="0" dirty="0">
                    <a:solidFill>
                      <a:schemeClr val="tx1"/>
                    </a:solidFill>
                  </a:rPr>
                  <a:t>,</a:t>
                </a:r>
              </a:p>
              <a:p>
                <a:pPr marL="514350" indent="-514350">
                  <a:spcBef>
                    <a:spcPts val="0"/>
                  </a:spcBef>
                  <a:buAutoNum type="alphaLcParenBoth"/>
                </a:pPr>
                <a14:m>
                  <m:oMath xmlns:m="http://schemas.openxmlformats.org/officeDocument/2006/math">
                    <m:sSub>
                      <m:sSubPr>
                        <m:ctrlPr>
                          <a:rPr lang="en-US" b="0" i="1">
                            <a:solidFill>
                              <a:prstClr val="black"/>
                            </a:solidFill>
                            <a:latin typeface="Cambria Math" panose="02040503050406030204" pitchFamily="18" charset="0"/>
                          </a:rPr>
                        </m:ctrlPr>
                      </m:sSubPr>
                      <m:e>
                        <m:r>
                          <m:rPr>
                            <m:sty m:val="p"/>
                          </m:rPr>
                          <a:rPr lang="en-US" b="0" i="0">
                            <a:solidFill>
                              <a:prstClr val="black"/>
                            </a:solidFill>
                            <a:latin typeface="Cambria Math" panose="02040503050406030204" pitchFamily="18" charset="0"/>
                          </a:rPr>
                          <m:t>KNO</m:t>
                        </m:r>
                      </m:e>
                      <m:sub>
                        <m:r>
                          <a:rPr lang="en-US" b="0" i="0">
                            <a:solidFill>
                              <a:prstClr val="black"/>
                            </a:solidFill>
                            <a:latin typeface="Cambria Math" panose="02040503050406030204" pitchFamily="18" charset="0"/>
                          </a:rPr>
                          <m:t>2</m:t>
                        </m:r>
                      </m:sub>
                    </m:sSub>
                    <m:r>
                      <a:rPr lang="en-US" b="0" i="0">
                        <a:solidFill>
                          <a:prstClr val="black"/>
                        </a:solidFill>
                        <a:latin typeface="Cambria Math" panose="02040503050406030204" pitchFamily="18" charset="0"/>
                      </a:rPr>
                      <m:t>,</m:t>
                    </m:r>
                  </m:oMath>
                </a14:m>
                <a:endParaRPr lang="en-US" b="0" dirty="0">
                  <a:solidFill>
                    <a:schemeClr val="tx1"/>
                  </a:solidFill>
                </a:endParaRPr>
              </a:p>
              <a:p>
                <a:pPr marL="514350" indent="-514350">
                  <a:spcBef>
                    <a:spcPts val="0"/>
                  </a:spcBef>
                  <a:spcAft>
                    <a:spcPts val="3000"/>
                  </a:spcAft>
                  <a:buFont typeface="Arial" pitchFamily="34" charset="0"/>
                  <a:buAutoNum type="alphaLcParenBoth"/>
                </a:pPr>
                <a14:m>
                  <m:oMath xmlns:m="http://schemas.openxmlformats.org/officeDocument/2006/math">
                    <m:r>
                      <m:rPr>
                        <m:sty m:val="p"/>
                      </m:rPr>
                      <a:rPr lang="en-US" b="0" i="0">
                        <a:solidFill>
                          <a:prstClr val="black"/>
                        </a:solidFill>
                        <a:latin typeface="Cambria Math" panose="02040503050406030204" pitchFamily="18" charset="0"/>
                      </a:rPr>
                      <m:t>NaCN</m:t>
                    </m:r>
                  </m:oMath>
                </a14:m>
                <a:r>
                  <a:rPr lang="en-US" b="0" dirty="0">
                    <a:solidFill>
                      <a:schemeClr val="tx1"/>
                    </a:solidFill>
                  </a:rPr>
                  <a:t>.</a:t>
                </a:r>
              </a:p>
              <a:p>
                <a:pPr>
                  <a:spcBef>
                    <a:spcPts val="0"/>
                  </a:spcBef>
                </a:pPr>
                <a:r>
                  <a:rPr lang="en-US" dirty="0">
                    <a:solidFill>
                      <a:srgbClr val="43618E"/>
                    </a:solidFill>
                  </a:rPr>
                  <a:t>Strategy</a:t>
                </a:r>
              </a:p>
              <a:p>
                <a:pPr>
                  <a:spcBef>
                    <a:spcPts val="0"/>
                  </a:spcBef>
                </a:pPr>
                <a:r>
                  <a:rPr lang="en-US" b="0" dirty="0">
                    <a:solidFill>
                      <a:schemeClr val="tx1"/>
                    </a:solidFill>
                  </a:rPr>
                  <a:t>Identify the ions present in each solution, and determine which, if any, will impact the pH of the solution.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990600"/>
                <a:ext cx="9144000" cy="5372100"/>
              </a:xfrm>
              <a:blipFill>
                <a:blip r:embed="rId2"/>
                <a:stretch>
                  <a:fillRect l="-1333" t="-1135"/>
                </a:stretch>
              </a:blipFill>
            </p:spPr>
            <p:txBody>
              <a:bodyPr/>
              <a:lstStyle/>
              <a:p>
                <a:r>
                  <a:rPr lang="en-US">
                    <a:noFill/>
                  </a:rPr>
                  <a:t> </a:t>
                </a:r>
              </a:p>
            </p:txBody>
          </p:sp>
        </mc:Fallback>
      </mc:AlternateContent>
    </p:spTree>
    <p:extLst>
      <p:ext uri="{BB962C8B-B14F-4D97-AF65-F5344CB8AC3E}">
        <p14:creationId xmlns:p14="http://schemas.microsoft.com/office/powerpoint/2010/main" val="113307404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12271"/>
            <a:ext cx="5715000" cy="473530"/>
          </a:xfrm>
        </p:spPr>
        <p:txBody>
          <a:bodyPr/>
          <a:lstStyle/>
          <a:p>
            <a:pPr marL="3314700" indent="-3314700" algn="ctr"/>
            <a:r>
              <a:rPr lang="en-US" kern="0" dirty="0"/>
              <a:t> SAMPLE PROBLEM	</a:t>
            </a:r>
            <a:r>
              <a:rPr lang="en-US" kern="0" dirty="0">
                <a:solidFill>
                  <a:schemeClr val="bg1"/>
                </a:solidFill>
              </a:rPr>
              <a:t>16.22	</a:t>
            </a:r>
            <a:r>
              <a:rPr lang="en-US" dirty="0"/>
              <a:t>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6492" y="914400"/>
                <a:ext cx="9127508" cy="5486400"/>
              </a:xfrm>
            </p:spPr>
            <p:txBody>
              <a:bodyPr/>
              <a:lstStyle/>
              <a:p>
                <a:pPr marL="514350" indent="-514350">
                  <a:spcBef>
                    <a:spcPts val="0"/>
                  </a:spcBef>
                  <a:spcAft>
                    <a:spcPts val="3000"/>
                  </a:spcAft>
                  <a:buFont typeface="Arial" pitchFamily="34" charset="0"/>
                  <a:buAutoNum type="alphaLcParenBoth"/>
                </a:pPr>
                <a14:m>
                  <m:oMath xmlns:m="http://schemas.openxmlformats.org/officeDocument/2006/math">
                    <m:r>
                      <m:rPr>
                        <m:sty m:val="p"/>
                      </m:rPr>
                      <a:rPr lang="en-US" b="0" smtClean="0">
                        <a:solidFill>
                          <a:prstClr val="black"/>
                        </a:solidFill>
                        <a:latin typeface="Cambria Math" panose="02040503050406030204" pitchFamily="18" charset="0"/>
                      </a:rPr>
                      <m:t>Lil</m:t>
                    </m:r>
                    <m:r>
                      <a:rPr lang="en-US" b="0" smtClean="0">
                        <a:solidFill>
                          <a:prstClr val="black"/>
                        </a:solidFill>
                        <a:latin typeface="Cambria Math" panose="02040503050406030204" pitchFamily="18" charset="0"/>
                      </a:rPr>
                      <m:t>,</m:t>
                    </m:r>
                  </m:oMath>
                </a14:m>
                <a:r>
                  <a:rPr lang="en-US" b="0" i="0" dirty="0">
                    <a:solidFill>
                      <a:prstClr val="black"/>
                    </a:solidFill>
                    <a:latin typeface="+mj-lt"/>
                  </a:rPr>
                  <a:t> (b) </a:t>
                </a:r>
                <a14:m>
                  <m:oMath xmlns:m="http://schemas.openxmlformats.org/officeDocument/2006/math">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NH</m:t>
                        </m:r>
                      </m:e>
                      <m:sub>
                        <m:r>
                          <a:rPr lang="en-US" b="0">
                            <a:solidFill>
                              <a:prstClr val="black"/>
                            </a:solidFill>
                            <a:latin typeface="Cambria Math" panose="02040503050406030204" pitchFamily="18" charset="0"/>
                          </a:rPr>
                          <m:t>4</m:t>
                        </m:r>
                      </m:sub>
                    </m:sSub>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NO</m:t>
                        </m:r>
                      </m:e>
                      <m:sub>
                        <m:r>
                          <a:rPr lang="en-US" b="0">
                            <a:solidFill>
                              <a:prstClr val="black"/>
                            </a:solidFill>
                            <a:latin typeface="Cambria Math" panose="02040503050406030204" pitchFamily="18" charset="0"/>
                          </a:rPr>
                          <m:t>3</m:t>
                        </m:r>
                      </m:sub>
                    </m:sSub>
                    <m:r>
                      <a:rPr lang="en-US" b="0" i="1">
                        <a:solidFill>
                          <a:prstClr val="black"/>
                        </a:solidFill>
                        <a:latin typeface="Cambria Math" panose="02040503050406030204" pitchFamily="18" charset="0"/>
                      </a:rPr>
                      <m:t>,</m:t>
                    </m:r>
                  </m:oMath>
                </a14:m>
                <a:r>
                  <a:rPr lang="en-US" b="0" i="0" dirty="0">
                    <a:solidFill>
                      <a:prstClr val="black"/>
                    </a:solidFill>
                    <a:latin typeface="+mj-lt"/>
                  </a:rPr>
                  <a:t> (c)</a:t>
                </a:r>
                <a14:m>
                  <m:oMath xmlns:m="http://schemas.openxmlformats.org/officeDocument/2006/math">
                    <m:r>
                      <a:rPr lang="en-US" b="0">
                        <a:solidFill>
                          <a:prstClr val="black"/>
                        </a:solidFill>
                        <a:latin typeface="Cambria Math" panose="02040503050406030204" pitchFamily="18" charset="0"/>
                      </a:rPr>
                      <m:t> </m:t>
                    </m:r>
                    <m:r>
                      <m:rPr>
                        <m:sty m:val="p"/>
                      </m:rPr>
                      <a:rPr lang="en-US" b="0">
                        <a:solidFill>
                          <a:prstClr val="black"/>
                        </a:solidFill>
                        <a:latin typeface="Cambria Math" panose="02040503050406030204" pitchFamily="18" charset="0"/>
                      </a:rPr>
                      <m:t>Sr</m:t>
                    </m:r>
                    <m:sSub>
                      <m:sSubPr>
                        <m:ctrlPr>
                          <a:rPr lang="en-US" b="0" i="1">
                            <a:solidFill>
                              <a:prstClr val="black"/>
                            </a:solidFill>
                            <a:latin typeface="Cambria Math" panose="02040503050406030204" pitchFamily="18" charset="0"/>
                          </a:rPr>
                        </m:ctrlPr>
                      </m:sSubPr>
                      <m:e>
                        <m:d>
                          <m:dPr>
                            <m:ctrlPr>
                              <a:rPr lang="en-US" b="0" i="1">
                                <a:solidFill>
                                  <a:prstClr val="black"/>
                                </a:solidFill>
                                <a:latin typeface="Cambria Math" panose="02040503050406030204" pitchFamily="18" charset="0"/>
                              </a:rPr>
                            </m:ctrlPr>
                          </m:dPr>
                          <m:e>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NO</m:t>
                                </m:r>
                              </m:e>
                              <m:sub>
                                <m:r>
                                  <a:rPr lang="en-US" b="0">
                                    <a:solidFill>
                                      <a:prstClr val="black"/>
                                    </a:solidFill>
                                    <a:latin typeface="Cambria Math" panose="02040503050406030204" pitchFamily="18" charset="0"/>
                                  </a:rPr>
                                  <m:t>3</m:t>
                                </m:r>
                              </m:sub>
                            </m:sSub>
                          </m:e>
                        </m:d>
                      </m:e>
                      <m:sub>
                        <m:r>
                          <a:rPr lang="en-US" b="0">
                            <a:solidFill>
                              <a:prstClr val="black"/>
                            </a:solidFill>
                            <a:latin typeface="Cambria Math" panose="02040503050406030204" pitchFamily="18" charset="0"/>
                          </a:rPr>
                          <m:t>2</m:t>
                        </m:r>
                      </m:sub>
                    </m:sSub>
                    <m:r>
                      <a:rPr lang="en-US" b="0">
                        <a:solidFill>
                          <a:prstClr val="black"/>
                        </a:solidFill>
                        <a:latin typeface="Cambria Math" panose="02040503050406030204" pitchFamily="18" charset="0"/>
                      </a:rPr>
                      <m:t>, </m:t>
                    </m:r>
                  </m:oMath>
                </a14:m>
                <a:r>
                  <a:rPr lang="en-US" b="0" i="0" dirty="0">
                    <a:solidFill>
                      <a:prstClr val="black"/>
                    </a:solidFill>
                    <a:latin typeface="+mj-lt"/>
                  </a:rPr>
                  <a:t>(d) </a:t>
                </a:r>
                <a14:m>
                  <m:oMath xmlns:m="http://schemas.openxmlformats.org/officeDocument/2006/math">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KNO</m:t>
                        </m:r>
                      </m:e>
                      <m:sub>
                        <m:r>
                          <a:rPr lang="en-US" b="0">
                            <a:solidFill>
                              <a:prstClr val="black"/>
                            </a:solidFill>
                            <a:latin typeface="Cambria Math" panose="02040503050406030204" pitchFamily="18" charset="0"/>
                          </a:rPr>
                          <m:t>2</m:t>
                        </m:r>
                      </m:sub>
                    </m:sSub>
                    <m:r>
                      <a:rPr lang="en-US" b="0">
                        <a:solidFill>
                          <a:prstClr val="black"/>
                        </a:solidFill>
                        <a:latin typeface="Cambria Math" panose="02040503050406030204" pitchFamily="18" charset="0"/>
                      </a:rPr>
                      <m:t>, </m:t>
                    </m:r>
                  </m:oMath>
                </a14:m>
                <a:r>
                  <a:rPr lang="en-US" b="0" i="0" dirty="0">
                    <a:solidFill>
                      <a:prstClr val="black"/>
                    </a:solidFill>
                    <a:latin typeface="+mj-lt"/>
                  </a:rPr>
                  <a:t>(e) </a:t>
                </a:r>
                <a14:m>
                  <m:oMath xmlns:m="http://schemas.openxmlformats.org/officeDocument/2006/math">
                    <m:r>
                      <m:rPr>
                        <m:sty m:val="p"/>
                      </m:rPr>
                      <a:rPr lang="en-US" b="0">
                        <a:solidFill>
                          <a:prstClr val="black"/>
                        </a:solidFill>
                        <a:latin typeface="Cambria Math" panose="02040503050406030204" pitchFamily="18" charset="0"/>
                      </a:rPr>
                      <m:t>NaCN</m:t>
                    </m:r>
                  </m:oMath>
                </a14:m>
                <a:r>
                  <a:rPr lang="en-US" b="0" dirty="0">
                    <a:solidFill>
                      <a:schemeClr val="tx1"/>
                    </a:solidFill>
                  </a:rPr>
                  <a:t>. </a:t>
                </a:r>
                <a:endParaRPr lang="en-US" dirty="0"/>
              </a:p>
              <a:p>
                <a:pPr>
                  <a:spcBef>
                    <a:spcPts val="0"/>
                  </a:spcBef>
                </a:pPr>
                <a:r>
                  <a:rPr lang="en-US" dirty="0">
                    <a:solidFill>
                      <a:srgbClr val="43618E"/>
                    </a:solidFill>
                  </a:rPr>
                  <a:t>Setup</a:t>
                </a:r>
              </a:p>
              <a:p>
                <a:pPr marL="514350" indent="-514350">
                  <a:spcBef>
                    <a:spcPts val="0"/>
                  </a:spcBef>
                  <a:spcAft>
                    <a:spcPts val="3000"/>
                  </a:spcAft>
                  <a:buAutoNum type="alphaLcParenBoth"/>
                </a:pPr>
                <a:r>
                  <a:rPr lang="en-US" b="0" dirty="0">
                    <a:solidFill>
                      <a:schemeClr val="tx1"/>
                    </a:solidFill>
                  </a:rPr>
                  <a:t>Ions in solution: </a:t>
                </a:r>
                <a14:m>
                  <m:oMath xmlns:m="http://schemas.openxmlformats.org/officeDocument/2006/math">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Li</m:t>
                        </m:r>
                      </m:e>
                      <m:sup>
                        <m:r>
                          <a:rPr lang="en-US" b="0" i="0" smtClean="0">
                            <a:solidFill>
                              <a:schemeClr val="tx1"/>
                            </a:solidFill>
                            <a:latin typeface="Cambria Math" panose="02040503050406030204" pitchFamily="18" charset="0"/>
                          </a:rPr>
                          <m:t>+</m:t>
                        </m:r>
                      </m:sup>
                    </m:sSup>
                    <m:r>
                      <m:rPr>
                        <m:sty m:val="p"/>
                      </m:rPr>
                      <a:rPr lang="en-US" b="0" i="0" smtClean="0">
                        <a:solidFill>
                          <a:schemeClr val="tx1"/>
                        </a:solidFill>
                        <a:latin typeface="Cambria Math" panose="02040503050406030204" pitchFamily="18" charset="0"/>
                      </a:rPr>
                      <m:t>and</m:t>
                    </m:r>
                    <m:r>
                      <a:rPr lang="en-US" b="0" i="0" smtClean="0">
                        <a:solidFill>
                          <a:schemeClr val="tx1"/>
                        </a:solidFill>
                        <a:latin typeface="Cambria Math" panose="02040503050406030204" pitchFamily="18" charset="0"/>
                      </a:rPr>
                      <m:t> </m:t>
                    </m:r>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I</m:t>
                        </m:r>
                      </m:e>
                      <m:sup>
                        <m:r>
                          <a:rPr lang="en-US" b="0" i="0" smtClean="0">
                            <a:solidFill>
                              <a:schemeClr val="tx1"/>
                            </a:solidFill>
                            <a:latin typeface="Cambria Math" panose="02040503050406030204" pitchFamily="18" charset="0"/>
                          </a:rPr>
                          <m:t>−</m:t>
                        </m:r>
                      </m:sup>
                    </m:sSup>
                  </m:oMath>
                </a14:m>
                <a:r>
                  <a:rPr lang="en-US" b="0" dirty="0">
                    <a:solidFill>
                      <a:schemeClr val="tx1"/>
                    </a:solidFill>
                  </a:rPr>
                  <a:t>. </a:t>
                </a:r>
                <a14:m>
                  <m:oMath xmlns:m="http://schemas.openxmlformats.org/officeDocument/2006/math">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Li</m:t>
                        </m:r>
                      </m:e>
                      <m:sup>
                        <m:r>
                          <a:rPr lang="en-US" b="0" i="0" smtClean="0">
                            <a:solidFill>
                              <a:schemeClr val="tx1"/>
                            </a:solidFill>
                            <a:latin typeface="Cambria Math" panose="02040503050406030204" pitchFamily="18" charset="0"/>
                          </a:rPr>
                          <m:t>+</m:t>
                        </m:r>
                      </m:sup>
                    </m:sSup>
                  </m:oMath>
                </a14:m>
                <a:r>
                  <a:rPr lang="en-US" b="0" dirty="0">
                    <a:solidFill>
                      <a:schemeClr val="tx1"/>
                    </a:solidFill>
                  </a:rPr>
                  <a:t> is a Group 1A cation; </a:t>
                </a:r>
                <a14:m>
                  <m:oMath xmlns:m="http://schemas.openxmlformats.org/officeDocument/2006/math">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I</m:t>
                        </m:r>
                      </m:e>
                      <m:sup>
                        <m:r>
                          <a:rPr lang="en-US" b="0" i="0" smtClean="0">
                            <a:solidFill>
                              <a:schemeClr val="tx1"/>
                            </a:solidFill>
                            <a:latin typeface="Cambria Math" panose="02040503050406030204" pitchFamily="18" charset="0"/>
                          </a:rPr>
                          <m:t>−</m:t>
                        </m:r>
                      </m:sup>
                    </m:sSup>
                  </m:oMath>
                </a14:m>
                <a:r>
                  <a:rPr lang="en-US" b="0" dirty="0">
                    <a:solidFill>
                      <a:schemeClr val="tx1"/>
                    </a:solidFill>
                  </a:rPr>
                  <a:t> is the conjugate base of the strong acid </a:t>
                </a:r>
                <a14:m>
                  <m:oMath xmlns:m="http://schemas.openxmlformats.org/officeDocument/2006/math">
                    <m:r>
                      <m:rPr>
                        <m:sty m:val="p"/>
                      </m:rPr>
                      <a:rPr lang="en-US" b="0" i="0" smtClean="0">
                        <a:solidFill>
                          <a:schemeClr val="tx1"/>
                        </a:solidFill>
                        <a:latin typeface="Cambria Math" panose="02040503050406030204" pitchFamily="18" charset="0"/>
                      </a:rPr>
                      <m:t>HI</m:t>
                    </m:r>
                  </m:oMath>
                </a14:m>
                <a:r>
                  <a:rPr lang="en-US" b="0" dirty="0">
                    <a:solidFill>
                      <a:schemeClr val="tx1"/>
                    </a:solidFill>
                  </a:rPr>
                  <a:t>. Therefore, neither ion hydrolyzes to any significant degree. </a:t>
                </a:r>
              </a:p>
              <a:p>
                <a:pPr marL="514350" indent="-514350">
                  <a:spcBef>
                    <a:spcPts val="0"/>
                  </a:spcBef>
                  <a:spcAft>
                    <a:spcPts val="1500"/>
                  </a:spcAft>
                  <a:buAutoNum type="alphaLcParenBoth"/>
                </a:pPr>
                <a:r>
                  <a:rPr lang="en-US" b="0" dirty="0">
                    <a:solidFill>
                      <a:schemeClr val="tx1"/>
                    </a:solidFill>
                  </a:rPr>
                  <a:t>Ions in solution: </a:t>
                </a:r>
                <a14:m>
                  <m:oMath xmlns:m="http://schemas.openxmlformats.org/officeDocument/2006/math">
                    <m:sSubSup>
                      <m:sSubSupPr>
                        <m:ctrlPr>
                          <a:rPr lang="en-US" b="0"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4</m:t>
                        </m:r>
                      </m:sub>
                      <m:sup>
                        <m:r>
                          <a:rPr lang="en-US" b="0" i="0" smtClean="0">
                            <a:solidFill>
                              <a:schemeClr val="tx1"/>
                            </a:solidFill>
                            <a:latin typeface="Cambria Math" panose="02040503050406030204" pitchFamily="18" charset="0"/>
                          </a:rPr>
                          <m:t>+</m:t>
                        </m:r>
                      </m:sup>
                    </m:sSubSup>
                    <m:r>
                      <m:rPr>
                        <m:sty m:val="p"/>
                      </m:rPr>
                      <a:rPr lang="en-US" b="0" i="0" smtClean="0">
                        <a:solidFill>
                          <a:schemeClr val="tx1"/>
                        </a:solidFill>
                        <a:latin typeface="Cambria Math" panose="02040503050406030204" pitchFamily="18" charset="0"/>
                      </a:rPr>
                      <m:t>and</m:t>
                    </m:r>
                    <m:r>
                      <a:rPr lang="en-US" b="0" i="0" smtClean="0">
                        <a:solidFill>
                          <a:schemeClr val="tx1"/>
                        </a:solidFill>
                        <a:latin typeface="Cambria Math" panose="02040503050406030204" pitchFamily="18" charset="0"/>
                      </a:rPr>
                      <m:t> </m:t>
                    </m:r>
                    <m:sSubSup>
                      <m:sSubSupPr>
                        <m:ctrlPr>
                          <a:rPr lang="en-US" b="0"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NO</m:t>
                        </m:r>
                      </m:e>
                      <m:sub>
                        <m:r>
                          <a:rPr lang="en-US" b="0" i="0" smtClean="0">
                            <a:solidFill>
                              <a:schemeClr val="tx1"/>
                            </a:solidFill>
                            <a:latin typeface="Cambria Math" panose="02040503050406030204" pitchFamily="18" charset="0"/>
                          </a:rPr>
                          <m:t>3</m:t>
                        </m:r>
                      </m:sub>
                      <m:sup>
                        <m:r>
                          <a:rPr lang="en-US" b="0" i="0" smtClean="0">
                            <a:solidFill>
                              <a:schemeClr val="tx1"/>
                            </a:solidFill>
                            <a:latin typeface="Cambria Math" panose="02040503050406030204" pitchFamily="18" charset="0"/>
                          </a:rPr>
                          <m:t>−</m:t>
                        </m:r>
                      </m:sup>
                    </m:sSubSup>
                  </m:oMath>
                </a14:m>
                <a:r>
                  <a:rPr lang="en-US" b="0" dirty="0">
                    <a:solidFill>
                      <a:schemeClr val="tx1"/>
                    </a:solidFill>
                  </a:rPr>
                  <a:t> . </a:t>
                </a:r>
                <a14:m>
                  <m:oMath xmlns:m="http://schemas.openxmlformats.org/officeDocument/2006/math">
                    <m:sSubSup>
                      <m:sSubSupPr>
                        <m:ctrlPr>
                          <a:rPr lang="en-US" b="0"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4</m:t>
                        </m:r>
                      </m:sub>
                      <m:sup>
                        <m:r>
                          <a:rPr lang="en-US" b="0" i="0" smtClean="0">
                            <a:solidFill>
                              <a:schemeClr val="tx1"/>
                            </a:solidFill>
                            <a:latin typeface="Cambria Math" panose="02040503050406030204" pitchFamily="18" charset="0"/>
                          </a:rPr>
                          <m:t>+</m:t>
                        </m:r>
                      </m:sup>
                    </m:sSubSup>
                  </m:oMath>
                </a14:m>
                <a:r>
                  <a:rPr lang="en-US" b="0" dirty="0">
                    <a:solidFill>
                      <a:schemeClr val="tx1"/>
                    </a:solidFill>
                  </a:rPr>
                  <a:t> is the conjugate acid of the weak base </a:t>
                </a:r>
                <a14:m>
                  <m:oMath xmlns:m="http://schemas.openxmlformats.org/officeDocument/2006/math">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3</m:t>
                        </m:r>
                      </m:sub>
                    </m:sSub>
                    <m:r>
                      <a:rPr lang="en-US" b="0" i="0" smtClean="0">
                        <a:solidFill>
                          <a:schemeClr val="tx1"/>
                        </a:solidFill>
                        <a:latin typeface="Cambria Math" panose="02040503050406030204" pitchFamily="18" charset="0"/>
                      </a:rPr>
                      <m:t>; </m:t>
                    </m:r>
                    <m:sSubSup>
                      <m:sSubSupPr>
                        <m:ctrlPr>
                          <a:rPr lang="en-US" b="0"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NO</m:t>
                        </m:r>
                      </m:e>
                      <m:sub>
                        <m:r>
                          <a:rPr lang="en-US" b="0" i="0" smtClean="0">
                            <a:solidFill>
                              <a:schemeClr val="tx1"/>
                            </a:solidFill>
                            <a:latin typeface="Cambria Math" panose="02040503050406030204" pitchFamily="18" charset="0"/>
                          </a:rPr>
                          <m:t>3</m:t>
                        </m:r>
                      </m:sub>
                      <m:sup>
                        <m:r>
                          <a:rPr lang="en-US" b="0" i="0" smtClean="0">
                            <a:solidFill>
                              <a:schemeClr val="tx1"/>
                            </a:solidFill>
                            <a:latin typeface="Cambria Math" panose="02040503050406030204" pitchFamily="18" charset="0"/>
                          </a:rPr>
                          <m:t>−</m:t>
                        </m:r>
                      </m:sup>
                    </m:sSubSup>
                  </m:oMath>
                </a14:m>
                <a:r>
                  <a:rPr lang="en-US" b="0" dirty="0">
                    <a:solidFill>
                      <a:schemeClr val="tx1"/>
                    </a:solidFill>
                  </a:rPr>
                  <a:t> is the conjugate base of the strong acid </a:t>
                </a:r>
                <a14:m>
                  <m:oMath xmlns:m="http://schemas.openxmlformats.org/officeDocument/2006/math">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HNO</m:t>
                        </m:r>
                      </m:e>
                      <m:sub>
                        <m:r>
                          <a:rPr lang="en-US" b="0" i="0" smtClean="0">
                            <a:solidFill>
                              <a:schemeClr val="tx1"/>
                            </a:solidFill>
                            <a:latin typeface="Cambria Math" panose="02040503050406030204" pitchFamily="18" charset="0"/>
                          </a:rPr>
                          <m:t>3</m:t>
                        </m:r>
                      </m:sub>
                    </m:sSub>
                  </m:oMath>
                </a14:m>
                <a:r>
                  <a:rPr lang="en-US" b="0" dirty="0">
                    <a:solidFill>
                      <a:schemeClr val="tx1"/>
                    </a:solidFill>
                  </a:rPr>
                  <a:t>. In this case, the cation will hydrolyze, making the pH acidic: </a:t>
                </a:r>
              </a:p>
              <a:p>
                <a:pPr/>
                <a14:m>
                  <m:oMathPara xmlns:m="http://schemas.openxmlformats.org/officeDocument/2006/math">
                    <m:oMathParaPr>
                      <m:jc m:val="centerGroup"/>
                    </m:oMathParaPr>
                    <m:oMath xmlns:m="http://schemas.openxmlformats.org/officeDocument/2006/math">
                      <m:sSubSup>
                        <m:sSubSupPr>
                          <m:ctrlPr>
                            <a:rPr lang="en-US" b="0"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4</m:t>
                          </m:r>
                        </m:sub>
                        <m:sup>
                          <m:r>
                            <a:rPr lang="en-US" b="0" i="0" smtClean="0">
                              <a:solidFill>
                                <a:schemeClr val="tx1"/>
                              </a:solidFill>
                              <a:latin typeface="Cambria Math" panose="02040503050406030204" pitchFamily="18" charset="0"/>
                              <a:ea typeface="Cambria Math" panose="02040503050406030204" pitchFamily="18" charset="0"/>
                            </a:rPr>
                            <m:t>+</m:t>
                          </m:r>
                        </m:sup>
                      </m:sSubSup>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NH</m:t>
                          </m:r>
                        </m:e>
                        <m:sub>
                          <m:r>
                            <a:rPr lang="en-US" b="0" i="0" smtClean="0">
                              <a:solidFill>
                                <a:schemeClr val="tx1"/>
                              </a:solidFill>
                              <a:latin typeface="Cambria Math" panose="02040503050406030204" pitchFamily="18" charset="0"/>
                              <a:ea typeface="Cambria Math" panose="02040503050406030204" pitchFamily="18" charset="0"/>
                            </a:rPr>
                            <m:t>3</m:t>
                          </m:r>
                        </m:sub>
                      </m:sSub>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b="0" dirty="0">
                  <a:solidFill>
                    <a:schemeClr val="tx1"/>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6492" y="914400"/>
                <a:ext cx="9127508" cy="5486400"/>
              </a:xfrm>
              <a:blipFill>
                <a:blip r:embed="rId2"/>
                <a:stretch>
                  <a:fillRect l="-1403" t="-1000" r="-1737"/>
                </a:stretch>
              </a:blipFill>
            </p:spPr>
            <p:txBody>
              <a:bodyPr/>
              <a:lstStyle/>
              <a:p>
                <a:r>
                  <a:rPr lang="en-US">
                    <a:noFill/>
                  </a:rPr>
                  <a:t> </a:t>
                </a:r>
              </a:p>
            </p:txBody>
          </p:sp>
        </mc:Fallback>
      </mc:AlternateContent>
    </p:spTree>
    <p:extLst>
      <p:ext uri="{BB962C8B-B14F-4D97-AF65-F5344CB8AC3E}">
        <p14:creationId xmlns:p14="http://schemas.microsoft.com/office/powerpoint/2010/main" val="172139094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 y="228599"/>
            <a:ext cx="6858000" cy="580645"/>
          </a:xfrm>
        </p:spPr>
        <p:txBody>
          <a:bodyPr/>
          <a:lstStyle/>
          <a:p>
            <a:pPr marL="3314700" indent="-3314700" algn="ctr"/>
            <a:r>
              <a:rPr lang="en-US" kern="0" dirty="0"/>
              <a:t> SAMPLE PROBLEM	</a:t>
            </a:r>
            <a:r>
              <a:rPr lang="en-US" kern="0" dirty="0">
                <a:solidFill>
                  <a:schemeClr val="bg1"/>
                </a:solidFill>
              </a:rPr>
              <a:t>16.22	</a:t>
            </a:r>
            <a:r>
              <a:rPr lang="en-US" dirty="0"/>
              <a:t> </a:t>
            </a:r>
            <a:r>
              <a:rPr lang="en-US" dirty="0">
                <a:solidFill>
                  <a:schemeClr val="bg1"/>
                </a:solidFill>
              </a:rPr>
              <a:t>Setup, Cont.1</a:t>
            </a:r>
          </a:p>
        </p:txBody>
      </p:sp>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0" y="961646"/>
                <a:ext cx="9144000" cy="1171954"/>
              </a:xfrm>
            </p:spPr>
            <p:txBody>
              <a:bodyPr/>
              <a:lstStyle/>
              <a:p>
                <a:pPr marL="514350" indent="-514350">
                  <a:spcBef>
                    <a:spcPts val="0"/>
                  </a:spcBef>
                  <a:spcAft>
                    <a:spcPts val="3000"/>
                  </a:spcAft>
                  <a:buFontTx/>
                  <a:buAutoNum type="alphaLcParenBoth"/>
                  <a:tabLst>
                    <a:tab pos="2409825" algn="l"/>
                  </a:tabLst>
                </a:pPr>
                <a14:m>
                  <m:oMath xmlns:m="http://schemas.openxmlformats.org/officeDocument/2006/math">
                    <m:r>
                      <m:rPr>
                        <m:sty m:val="p"/>
                      </m:rPr>
                      <a:rPr lang="en-US" b="0" smtClean="0">
                        <a:solidFill>
                          <a:prstClr val="black"/>
                        </a:solidFill>
                        <a:latin typeface="Cambria Math" panose="02040503050406030204" pitchFamily="18" charset="0"/>
                      </a:rPr>
                      <m:t>Lil</m:t>
                    </m:r>
                    <m:r>
                      <a:rPr lang="en-US" b="0" smtClean="0">
                        <a:solidFill>
                          <a:prstClr val="black"/>
                        </a:solidFill>
                        <a:latin typeface="Cambria Math" panose="02040503050406030204" pitchFamily="18" charset="0"/>
                      </a:rPr>
                      <m:t>,</m:t>
                    </m:r>
                  </m:oMath>
                </a14:m>
                <a:r>
                  <a:rPr lang="en-US" b="0" i="0" dirty="0">
                    <a:solidFill>
                      <a:prstClr val="black"/>
                    </a:solidFill>
                    <a:latin typeface="+mj-lt"/>
                  </a:rPr>
                  <a:t> (b) </a:t>
                </a:r>
                <a14:m>
                  <m:oMath xmlns:m="http://schemas.openxmlformats.org/officeDocument/2006/math">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NH</m:t>
                        </m:r>
                      </m:e>
                      <m:sub>
                        <m:r>
                          <a:rPr lang="en-US" b="0">
                            <a:solidFill>
                              <a:prstClr val="black"/>
                            </a:solidFill>
                            <a:latin typeface="Cambria Math" panose="02040503050406030204" pitchFamily="18" charset="0"/>
                          </a:rPr>
                          <m:t>4</m:t>
                        </m:r>
                      </m:sub>
                    </m:sSub>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NO</m:t>
                        </m:r>
                      </m:e>
                      <m:sub>
                        <m:r>
                          <a:rPr lang="en-US" b="0">
                            <a:solidFill>
                              <a:prstClr val="black"/>
                            </a:solidFill>
                            <a:latin typeface="Cambria Math" panose="02040503050406030204" pitchFamily="18" charset="0"/>
                          </a:rPr>
                          <m:t>3</m:t>
                        </m:r>
                      </m:sub>
                    </m:sSub>
                    <m:r>
                      <a:rPr lang="en-US" b="0" i="1">
                        <a:solidFill>
                          <a:prstClr val="black"/>
                        </a:solidFill>
                        <a:latin typeface="Cambria Math" panose="02040503050406030204" pitchFamily="18" charset="0"/>
                      </a:rPr>
                      <m:t>,</m:t>
                    </m:r>
                  </m:oMath>
                </a14:m>
                <a:r>
                  <a:rPr lang="en-US" b="0" i="0" dirty="0">
                    <a:solidFill>
                      <a:prstClr val="black"/>
                    </a:solidFill>
                    <a:latin typeface="+mj-lt"/>
                  </a:rPr>
                  <a:t> (c)</a:t>
                </a:r>
                <a14:m>
                  <m:oMath xmlns:m="http://schemas.openxmlformats.org/officeDocument/2006/math">
                    <m:r>
                      <a:rPr lang="en-US" b="0">
                        <a:solidFill>
                          <a:prstClr val="black"/>
                        </a:solidFill>
                        <a:latin typeface="Cambria Math" panose="02040503050406030204" pitchFamily="18" charset="0"/>
                      </a:rPr>
                      <m:t> </m:t>
                    </m:r>
                    <m:r>
                      <m:rPr>
                        <m:sty m:val="p"/>
                      </m:rPr>
                      <a:rPr lang="en-US" b="0">
                        <a:solidFill>
                          <a:prstClr val="black"/>
                        </a:solidFill>
                        <a:latin typeface="Cambria Math" panose="02040503050406030204" pitchFamily="18" charset="0"/>
                      </a:rPr>
                      <m:t>Sr</m:t>
                    </m:r>
                    <m:sSub>
                      <m:sSubPr>
                        <m:ctrlPr>
                          <a:rPr lang="en-US" b="0" i="1">
                            <a:solidFill>
                              <a:prstClr val="black"/>
                            </a:solidFill>
                            <a:latin typeface="Cambria Math" panose="02040503050406030204" pitchFamily="18" charset="0"/>
                          </a:rPr>
                        </m:ctrlPr>
                      </m:sSubPr>
                      <m:e>
                        <m:d>
                          <m:dPr>
                            <m:ctrlPr>
                              <a:rPr lang="en-US" b="0" i="1">
                                <a:solidFill>
                                  <a:prstClr val="black"/>
                                </a:solidFill>
                                <a:latin typeface="Cambria Math" panose="02040503050406030204" pitchFamily="18" charset="0"/>
                              </a:rPr>
                            </m:ctrlPr>
                          </m:dPr>
                          <m:e>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NO</m:t>
                                </m:r>
                              </m:e>
                              <m:sub>
                                <m:r>
                                  <a:rPr lang="en-US" b="0">
                                    <a:solidFill>
                                      <a:prstClr val="black"/>
                                    </a:solidFill>
                                    <a:latin typeface="Cambria Math" panose="02040503050406030204" pitchFamily="18" charset="0"/>
                                  </a:rPr>
                                  <m:t>3</m:t>
                                </m:r>
                              </m:sub>
                            </m:sSub>
                          </m:e>
                        </m:d>
                      </m:e>
                      <m:sub>
                        <m:r>
                          <a:rPr lang="en-US" b="0">
                            <a:solidFill>
                              <a:prstClr val="black"/>
                            </a:solidFill>
                            <a:latin typeface="Cambria Math" panose="02040503050406030204" pitchFamily="18" charset="0"/>
                          </a:rPr>
                          <m:t>2</m:t>
                        </m:r>
                      </m:sub>
                    </m:sSub>
                    <m:r>
                      <a:rPr lang="en-US" b="0">
                        <a:solidFill>
                          <a:prstClr val="black"/>
                        </a:solidFill>
                        <a:latin typeface="Cambria Math" panose="02040503050406030204" pitchFamily="18" charset="0"/>
                      </a:rPr>
                      <m:t>, </m:t>
                    </m:r>
                  </m:oMath>
                </a14:m>
                <a:r>
                  <a:rPr lang="en-US" b="0" i="0" dirty="0">
                    <a:solidFill>
                      <a:prstClr val="black"/>
                    </a:solidFill>
                    <a:latin typeface="+mj-lt"/>
                  </a:rPr>
                  <a:t>(d) </a:t>
                </a:r>
                <a14:m>
                  <m:oMath xmlns:m="http://schemas.openxmlformats.org/officeDocument/2006/math">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KNO</m:t>
                        </m:r>
                      </m:e>
                      <m:sub>
                        <m:r>
                          <a:rPr lang="en-US" b="0">
                            <a:solidFill>
                              <a:prstClr val="black"/>
                            </a:solidFill>
                            <a:latin typeface="Cambria Math" panose="02040503050406030204" pitchFamily="18" charset="0"/>
                          </a:rPr>
                          <m:t>2</m:t>
                        </m:r>
                      </m:sub>
                    </m:sSub>
                    <m:r>
                      <a:rPr lang="en-US" b="0">
                        <a:solidFill>
                          <a:prstClr val="black"/>
                        </a:solidFill>
                        <a:latin typeface="Cambria Math" panose="02040503050406030204" pitchFamily="18" charset="0"/>
                      </a:rPr>
                      <m:t>, </m:t>
                    </m:r>
                  </m:oMath>
                </a14:m>
                <a:r>
                  <a:rPr lang="en-US" b="0" i="0" dirty="0">
                    <a:solidFill>
                      <a:prstClr val="black"/>
                    </a:solidFill>
                    <a:latin typeface="+mj-lt"/>
                  </a:rPr>
                  <a:t>(e) </a:t>
                </a:r>
                <a14:m>
                  <m:oMath xmlns:m="http://schemas.openxmlformats.org/officeDocument/2006/math">
                    <m:r>
                      <m:rPr>
                        <m:sty m:val="p"/>
                      </m:rPr>
                      <a:rPr lang="en-US" b="0">
                        <a:solidFill>
                          <a:prstClr val="black"/>
                        </a:solidFill>
                        <a:latin typeface="Cambria Math" panose="02040503050406030204" pitchFamily="18" charset="0"/>
                      </a:rPr>
                      <m:t>NaCN</m:t>
                    </m:r>
                  </m:oMath>
                </a14:m>
                <a:r>
                  <a:rPr lang="en-US" b="0" dirty="0">
                    <a:solidFill>
                      <a:prstClr val="black"/>
                    </a:solidFill>
                  </a:rPr>
                  <a:t>. </a:t>
                </a:r>
                <a:endParaRPr lang="en-US" dirty="0"/>
              </a:p>
              <a:p>
                <a:pPr>
                  <a:spcBef>
                    <a:spcPts val="0"/>
                  </a:spcBef>
                </a:pPr>
                <a:r>
                  <a:rPr lang="en-US" dirty="0">
                    <a:solidFill>
                      <a:srgbClr val="43618E"/>
                    </a:solidFill>
                  </a:rPr>
                  <a:t>Setup</a:t>
                </a:r>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0" y="961646"/>
                <a:ext cx="9144000" cy="1171954"/>
              </a:xfrm>
              <a:blipFill>
                <a:blip r:embed="rId2"/>
                <a:stretch>
                  <a:fillRect l="-1333" t="-5208" b="-281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Content Placeholder 16"/>
              <p:cNvSpPr>
                <a:spLocks noGrp="1"/>
              </p:cNvSpPr>
              <p:nvPr>
                <p:ph sz="quarter" idx="23"/>
              </p:nvPr>
            </p:nvSpPr>
            <p:spPr>
              <a:xfrm>
                <a:off x="0" y="2209801"/>
                <a:ext cx="9144000" cy="3962399"/>
              </a:xfrm>
            </p:spPr>
            <p:txBody>
              <a:bodyPr/>
              <a:lstStyle/>
              <a:p>
                <a:pPr marL="514350" indent="-514350">
                  <a:spcBef>
                    <a:spcPts val="0"/>
                  </a:spcBef>
                  <a:spcAft>
                    <a:spcPts val="3600"/>
                  </a:spcAft>
                  <a:buFont typeface="+mj-lt"/>
                  <a:buAutoNum type="alphaLcPeriod" startAt="3"/>
                </a:pPr>
                <a:r>
                  <a:rPr lang="en-US" dirty="0"/>
                  <a:t>Ions in solution: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Sr</m:t>
                        </m:r>
                      </m:e>
                      <m:sup>
                        <m:r>
                          <a:rPr lang="en-US" b="0" i="0" smtClean="0">
                            <a:latin typeface="Cambria Math" panose="02040503050406030204" pitchFamily="18" charset="0"/>
                          </a:rPr>
                          <m:t>2+</m:t>
                        </m:r>
                      </m:sup>
                    </m:sSup>
                  </m:oMath>
                </a14:m>
                <a:r>
                  <a:rPr lang="en-US" dirty="0"/>
                  <a:t> and </a:t>
                </a: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NO</m:t>
                        </m:r>
                      </m:e>
                      <m:sub>
                        <m:r>
                          <a:rPr lang="en-US" b="0" i="0" smtClean="0">
                            <a:latin typeface="Cambria Math" panose="02040503050406030204" pitchFamily="18" charset="0"/>
                          </a:rPr>
                          <m:t>3</m:t>
                        </m:r>
                      </m:sub>
                      <m:sup>
                        <m:r>
                          <a:rPr lang="en-US" b="0" i="0" smtClean="0">
                            <a:latin typeface="Cambria Math" panose="02040503050406030204" pitchFamily="18" charset="0"/>
                          </a:rPr>
                          <m:t>−</m:t>
                        </m:r>
                      </m:sup>
                    </m:sSubSup>
                  </m:oMath>
                </a14:m>
                <a:r>
                  <a:rPr lang="en-US" dirty="0"/>
                  <a:t> .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Sr</m:t>
                        </m:r>
                      </m:e>
                      <m:sup>
                        <m:r>
                          <a:rPr lang="en-US">
                            <a:latin typeface="Cambria Math" panose="02040503050406030204" pitchFamily="18" charset="0"/>
                          </a:rPr>
                          <m:t>2+</m:t>
                        </m:r>
                      </m:sup>
                    </m:sSup>
                  </m:oMath>
                </a14:m>
                <a:r>
                  <a:rPr lang="en-US" dirty="0"/>
                  <a:t> is a heavy Group 2A cation; </a:t>
                </a: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NO</m:t>
                        </m:r>
                      </m:e>
                      <m:sub>
                        <m:r>
                          <a:rPr lang="en-US" b="0" i="0" smtClean="0">
                            <a:latin typeface="Cambria Math" panose="02040503050406030204" pitchFamily="18" charset="0"/>
                          </a:rPr>
                          <m:t>3</m:t>
                        </m:r>
                      </m:sub>
                      <m:sup>
                        <m:r>
                          <a:rPr lang="en-US" b="0" i="0" smtClean="0">
                            <a:latin typeface="Cambria Math" panose="02040503050406030204" pitchFamily="18" charset="0"/>
                          </a:rPr>
                          <m:t>−</m:t>
                        </m:r>
                      </m:sup>
                    </m:sSubSup>
                  </m:oMath>
                </a14:m>
                <a:r>
                  <a:rPr lang="en-US" dirty="0"/>
                  <a:t> is the conjugate base of the strong acid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HNO</m:t>
                        </m:r>
                      </m:e>
                      <m:sub>
                        <m:r>
                          <a:rPr lang="en-US" b="0" i="0" smtClean="0">
                            <a:latin typeface="Cambria Math" panose="02040503050406030204" pitchFamily="18" charset="0"/>
                          </a:rPr>
                          <m:t>3</m:t>
                        </m:r>
                      </m:sub>
                    </m:sSub>
                  </m:oMath>
                </a14:m>
                <a:r>
                  <a:rPr lang="en-US" dirty="0"/>
                  <a:t>. Neither ion hydrolyzes to any significant degree.</a:t>
                </a:r>
              </a:p>
              <a:p>
                <a:pPr marL="514350" indent="-514350">
                  <a:spcBef>
                    <a:spcPts val="0"/>
                  </a:spcBef>
                  <a:spcAft>
                    <a:spcPts val="2000"/>
                  </a:spcAft>
                  <a:buAutoNum type="alphaLcPeriod" startAt="3"/>
                </a:pPr>
                <a:r>
                  <a:rPr lang="en-US" dirty="0"/>
                  <a:t>Ions in solution: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K</m:t>
                        </m:r>
                      </m:e>
                      <m:sup>
                        <m:r>
                          <a:rPr lang="en-US" b="0" i="0" smtClean="0">
                            <a:latin typeface="Cambria Math" panose="02040503050406030204" pitchFamily="18" charset="0"/>
                          </a:rPr>
                          <m:t>+</m:t>
                        </m:r>
                      </m:sup>
                    </m:sSup>
                  </m:oMath>
                </a14:m>
                <a:r>
                  <a:rPr lang="en-US" dirty="0"/>
                  <a:t> and </a:t>
                </a: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NO</m:t>
                        </m:r>
                      </m:e>
                      <m:sub>
                        <m:r>
                          <a:rPr lang="en-US" b="0" i="0" smtClean="0">
                            <a:latin typeface="Cambria Math" panose="02040503050406030204" pitchFamily="18" charset="0"/>
                          </a:rPr>
                          <m:t>2</m:t>
                        </m:r>
                      </m:sub>
                      <m:sup>
                        <m:r>
                          <a:rPr lang="en-US" b="0" i="0" smtClean="0">
                            <a:latin typeface="Cambria Math" panose="02040503050406030204" pitchFamily="18" charset="0"/>
                          </a:rPr>
                          <m:t>−</m:t>
                        </m:r>
                      </m:sup>
                    </m:sSubSup>
                  </m:oMath>
                </a14:m>
                <a:r>
                  <a:rPr lang="en-US" dirty="0"/>
                  <a:t> .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K</m:t>
                        </m:r>
                      </m:e>
                      <m:sup>
                        <m:r>
                          <a:rPr lang="en-US" b="0" i="0" smtClean="0">
                            <a:latin typeface="Cambria Math" panose="02040503050406030204" pitchFamily="18" charset="0"/>
                          </a:rPr>
                          <m:t>+</m:t>
                        </m:r>
                      </m:sup>
                    </m:sSup>
                  </m:oMath>
                </a14:m>
                <a:r>
                  <a:rPr lang="en-US" dirty="0"/>
                  <a:t> is a Group 1A cation; </a:t>
                </a: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NO</m:t>
                        </m:r>
                      </m:e>
                      <m:sub>
                        <m:r>
                          <a:rPr lang="en-US" b="0" i="0" smtClean="0">
                            <a:latin typeface="Cambria Math" panose="02040503050406030204" pitchFamily="18" charset="0"/>
                          </a:rPr>
                          <m:t>2</m:t>
                        </m:r>
                      </m:sub>
                      <m:sup>
                        <m:r>
                          <a:rPr lang="en-US" b="0" i="0" smtClean="0">
                            <a:latin typeface="Cambria Math" panose="02040503050406030204" pitchFamily="18" charset="0"/>
                          </a:rPr>
                          <m:t>−</m:t>
                        </m:r>
                      </m:sup>
                    </m:sSubSup>
                  </m:oMath>
                </a14:m>
                <a:r>
                  <a:rPr lang="en-US" dirty="0"/>
                  <a:t> is the conjugate base of the weak acid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HNO</m:t>
                        </m:r>
                      </m:e>
                      <m:sub>
                        <m:r>
                          <a:rPr lang="en-US" b="0" i="0" smtClean="0">
                            <a:latin typeface="Cambria Math" panose="02040503050406030204" pitchFamily="18" charset="0"/>
                          </a:rPr>
                          <m:t>2</m:t>
                        </m:r>
                      </m:sub>
                    </m:sSub>
                  </m:oMath>
                </a14:m>
                <a:r>
                  <a:rPr lang="en-US" dirty="0"/>
                  <a:t>. In this case, the anion hydrolyzes, thus making the pH basic: </a:t>
                </a:r>
                <a:endParaRPr lang="en-US" dirty="0">
                  <a:solidFill>
                    <a:prstClr val="black"/>
                  </a:solidFill>
                </a:endParaRPr>
              </a:p>
              <a:p>
                <a:pPr/>
                <a14:m>
                  <m:oMathPara xmlns:m="http://schemas.openxmlformats.org/officeDocument/2006/math">
                    <m:oMathParaPr>
                      <m:jc m:val="centerGroup"/>
                    </m:oMathParaPr>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NO</m:t>
                          </m:r>
                        </m:e>
                        <m:sub>
                          <m:r>
                            <a:rPr lang="en-US" b="0" i="1" smtClean="0">
                              <a:latin typeface="Cambria Math" panose="02040503050406030204" pitchFamily="18" charset="0"/>
                            </a:rPr>
                            <m:t>2</m:t>
                          </m:r>
                        </m:sub>
                        <m:sup>
                          <m:r>
                            <a:rPr lang="en-US" i="1" smtClean="0">
                              <a:latin typeface="Cambria Math" panose="02040503050406030204" pitchFamily="18" charset="0"/>
                              <a:ea typeface="Cambria Math" panose="02040503050406030204" pitchFamily="18" charset="0"/>
                            </a:rPr>
                            <m:t>−</m:t>
                          </m:r>
                        </m:sup>
                      </m:sSub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H</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NO</m:t>
                          </m:r>
                        </m:e>
                        <m:sub>
                          <m:r>
                            <a:rPr lang="en-US" b="0" i="0"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3"/>
              </p:nvPr>
            </p:nvSpPr>
            <p:spPr>
              <a:xfrm>
                <a:off x="0" y="2209801"/>
                <a:ext cx="9144000" cy="3962399"/>
              </a:xfrm>
              <a:blipFill>
                <a:blip r:embed="rId3"/>
                <a:stretch>
                  <a:fillRect l="-1400" t="-1692" r="-1067"/>
                </a:stretch>
              </a:blipFill>
            </p:spPr>
            <p:txBody>
              <a:bodyPr/>
              <a:lstStyle/>
              <a:p>
                <a:r>
                  <a:rPr lang="en-US">
                    <a:noFill/>
                  </a:rPr>
                  <a:t> </a:t>
                </a:r>
              </a:p>
            </p:txBody>
          </p:sp>
        </mc:Fallback>
      </mc:AlternateContent>
    </p:spTree>
    <p:extLst>
      <p:ext uri="{BB962C8B-B14F-4D97-AF65-F5344CB8AC3E}">
        <p14:creationId xmlns:p14="http://schemas.microsoft.com/office/powerpoint/2010/main" val="405222903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 y="228600"/>
            <a:ext cx="6858000" cy="457200"/>
          </a:xfrm>
        </p:spPr>
        <p:txBody>
          <a:bodyPr/>
          <a:lstStyle/>
          <a:p>
            <a:pPr marL="3314700" indent="-3314700" algn="ctr"/>
            <a:r>
              <a:rPr lang="en-US" kern="0" dirty="0"/>
              <a:t> SAMPLE PROBLEM	</a:t>
            </a:r>
            <a:r>
              <a:rPr lang="en-US" kern="0" dirty="0">
                <a:solidFill>
                  <a:schemeClr val="bg1"/>
                </a:solidFill>
              </a:rPr>
              <a:t>16.22	</a:t>
            </a:r>
            <a:r>
              <a:rPr lang="en-US" dirty="0">
                <a:solidFill>
                  <a:schemeClr val="bg1"/>
                </a:solidFill>
              </a:rPr>
              <a:t> Setup, Cont.2</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948630"/>
                <a:ext cx="9144000" cy="1337370"/>
              </a:xfrm>
            </p:spPr>
            <p:txBody>
              <a:bodyPr/>
              <a:lstStyle/>
              <a:p>
                <a:pPr marL="514350" indent="-514350">
                  <a:spcBef>
                    <a:spcPts val="0"/>
                  </a:spcBef>
                  <a:spcAft>
                    <a:spcPts val="3000"/>
                  </a:spcAft>
                  <a:buFontTx/>
                  <a:buAutoNum type="alphaLcParenBoth"/>
                  <a:tabLst>
                    <a:tab pos="1495425" algn="l"/>
                  </a:tabLst>
                </a:pPr>
                <a14:m>
                  <m:oMath xmlns:m="http://schemas.openxmlformats.org/officeDocument/2006/math">
                    <m:r>
                      <m:rPr>
                        <m:sty m:val="p"/>
                      </m:rPr>
                      <a:rPr lang="en-US" b="0" smtClean="0">
                        <a:solidFill>
                          <a:prstClr val="black"/>
                        </a:solidFill>
                        <a:latin typeface="Cambria Math" panose="02040503050406030204" pitchFamily="18" charset="0"/>
                      </a:rPr>
                      <m:t>Lil</m:t>
                    </m:r>
                    <m:r>
                      <a:rPr lang="en-US" b="0" smtClean="0">
                        <a:solidFill>
                          <a:prstClr val="black"/>
                        </a:solidFill>
                        <a:latin typeface="Cambria Math" panose="02040503050406030204" pitchFamily="18" charset="0"/>
                      </a:rPr>
                      <m:t>,</m:t>
                    </m:r>
                  </m:oMath>
                </a14:m>
                <a:r>
                  <a:rPr lang="en-US" b="0" i="0" dirty="0">
                    <a:solidFill>
                      <a:prstClr val="black"/>
                    </a:solidFill>
                    <a:latin typeface="+mj-lt"/>
                  </a:rPr>
                  <a:t> (b) </a:t>
                </a:r>
                <a14:m>
                  <m:oMath xmlns:m="http://schemas.openxmlformats.org/officeDocument/2006/math">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NH</m:t>
                        </m:r>
                      </m:e>
                      <m:sub>
                        <m:r>
                          <a:rPr lang="en-US" b="0">
                            <a:solidFill>
                              <a:prstClr val="black"/>
                            </a:solidFill>
                            <a:latin typeface="Cambria Math" panose="02040503050406030204" pitchFamily="18" charset="0"/>
                          </a:rPr>
                          <m:t>4</m:t>
                        </m:r>
                      </m:sub>
                    </m:sSub>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NO</m:t>
                        </m:r>
                      </m:e>
                      <m:sub>
                        <m:r>
                          <a:rPr lang="en-US" b="0">
                            <a:solidFill>
                              <a:prstClr val="black"/>
                            </a:solidFill>
                            <a:latin typeface="Cambria Math" panose="02040503050406030204" pitchFamily="18" charset="0"/>
                          </a:rPr>
                          <m:t>3</m:t>
                        </m:r>
                      </m:sub>
                    </m:sSub>
                    <m:r>
                      <a:rPr lang="en-US" b="0" i="1" smtClean="0">
                        <a:solidFill>
                          <a:prstClr val="black"/>
                        </a:solidFill>
                        <a:latin typeface="Cambria Math" panose="02040503050406030204" pitchFamily="18" charset="0"/>
                      </a:rPr>
                      <m:t>,</m:t>
                    </m:r>
                  </m:oMath>
                </a14:m>
                <a:r>
                  <a:rPr lang="en-US" b="0" i="0" dirty="0">
                    <a:solidFill>
                      <a:prstClr val="black"/>
                    </a:solidFill>
                    <a:latin typeface="+mj-lt"/>
                  </a:rPr>
                  <a:t> (c)</a:t>
                </a:r>
                <a14:m>
                  <m:oMath xmlns:m="http://schemas.openxmlformats.org/officeDocument/2006/math">
                    <m:r>
                      <a:rPr lang="en-US" b="0" smtClean="0">
                        <a:solidFill>
                          <a:prstClr val="black"/>
                        </a:solidFill>
                        <a:latin typeface="Cambria Math" panose="02040503050406030204" pitchFamily="18" charset="0"/>
                      </a:rPr>
                      <m:t> </m:t>
                    </m:r>
                    <m:r>
                      <m:rPr>
                        <m:sty m:val="p"/>
                      </m:rPr>
                      <a:rPr lang="en-US" b="0" smtClean="0">
                        <a:solidFill>
                          <a:prstClr val="black"/>
                        </a:solidFill>
                        <a:latin typeface="Cambria Math" panose="02040503050406030204" pitchFamily="18" charset="0"/>
                      </a:rPr>
                      <m:t>Sr</m:t>
                    </m:r>
                    <m:sSub>
                      <m:sSubPr>
                        <m:ctrlPr>
                          <a:rPr lang="en-US" b="0" i="1">
                            <a:solidFill>
                              <a:prstClr val="black"/>
                            </a:solidFill>
                            <a:latin typeface="Cambria Math" panose="02040503050406030204" pitchFamily="18" charset="0"/>
                          </a:rPr>
                        </m:ctrlPr>
                      </m:sSubPr>
                      <m:e>
                        <m:d>
                          <m:dPr>
                            <m:ctrlPr>
                              <a:rPr lang="en-US" b="0" i="1">
                                <a:solidFill>
                                  <a:prstClr val="black"/>
                                </a:solidFill>
                                <a:latin typeface="Cambria Math" panose="02040503050406030204" pitchFamily="18" charset="0"/>
                              </a:rPr>
                            </m:ctrlPr>
                          </m:dPr>
                          <m:e>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NO</m:t>
                                </m:r>
                              </m:e>
                              <m:sub>
                                <m:r>
                                  <a:rPr lang="en-US" b="0">
                                    <a:solidFill>
                                      <a:prstClr val="black"/>
                                    </a:solidFill>
                                    <a:latin typeface="Cambria Math" panose="02040503050406030204" pitchFamily="18" charset="0"/>
                                  </a:rPr>
                                  <m:t>3</m:t>
                                </m:r>
                              </m:sub>
                            </m:sSub>
                          </m:e>
                        </m:d>
                      </m:e>
                      <m:sub>
                        <m:r>
                          <a:rPr lang="en-US" b="0">
                            <a:solidFill>
                              <a:prstClr val="black"/>
                            </a:solidFill>
                            <a:latin typeface="Cambria Math" panose="02040503050406030204" pitchFamily="18" charset="0"/>
                          </a:rPr>
                          <m:t>2</m:t>
                        </m:r>
                      </m:sub>
                    </m:sSub>
                    <m:r>
                      <a:rPr lang="en-US" b="0" smtClean="0">
                        <a:solidFill>
                          <a:prstClr val="black"/>
                        </a:solidFill>
                        <a:latin typeface="Cambria Math" panose="02040503050406030204" pitchFamily="18" charset="0"/>
                      </a:rPr>
                      <m:t>, </m:t>
                    </m:r>
                  </m:oMath>
                </a14:m>
                <a:r>
                  <a:rPr lang="en-US" b="0" i="0" dirty="0">
                    <a:solidFill>
                      <a:prstClr val="black"/>
                    </a:solidFill>
                    <a:latin typeface="+mj-lt"/>
                  </a:rPr>
                  <a:t>(d) </a:t>
                </a:r>
                <a14:m>
                  <m:oMath xmlns:m="http://schemas.openxmlformats.org/officeDocument/2006/math">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KNO</m:t>
                        </m:r>
                      </m:e>
                      <m:sub>
                        <m:r>
                          <a:rPr lang="en-US" b="0">
                            <a:solidFill>
                              <a:prstClr val="black"/>
                            </a:solidFill>
                            <a:latin typeface="Cambria Math" panose="02040503050406030204" pitchFamily="18" charset="0"/>
                          </a:rPr>
                          <m:t>2</m:t>
                        </m:r>
                      </m:sub>
                    </m:sSub>
                    <m:r>
                      <a:rPr lang="en-US" b="0">
                        <a:solidFill>
                          <a:prstClr val="black"/>
                        </a:solidFill>
                        <a:latin typeface="Cambria Math" panose="02040503050406030204" pitchFamily="18" charset="0"/>
                      </a:rPr>
                      <m:t>, </m:t>
                    </m:r>
                  </m:oMath>
                </a14:m>
                <a:r>
                  <a:rPr lang="en-US" b="0" i="0" dirty="0">
                    <a:solidFill>
                      <a:prstClr val="black"/>
                    </a:solidFill>
                    <a:latin typeface="+mj-lt"/>
                  </a:rPr>
                  <a:t>(e) </a:t>
                </a:r>
                <a14:m>
                  <m:oMath xmlns:m="http://schemas.openxmlformats.org/officeDocument/2006/math">
                    <m:r>
                      <m:rPr>
                        <m:sty m:val="p"/>
                      </m:rPr>
                      <a:rPr lang="en-US" b="0">
                        <a:solidFill>
                          <a:prstClr val="black"/>
                        </a:solidFill>
                        <a:latin typeface="Cambria Math" panose="02040503050406030204" pitchFamily="18" charset="0"/>
                      </a:rPr>
                      <m:t>NaCN</m:t>
                    </m:r>
                  </m:oMath>
                </a14:m>
                <a:endParaRPr lang="en-US" dirty="0"/>
              </a:p>
              <a:p>
                <a:pPr>
                  <a:spcBef>
                    <a:spcPts val="0"/>
                  </a:spcBef>
                </a:pPr>
                <a:r>
                  <a:rPr lang="en-US" dirty="0">
                    <a:solidFill>
                      <a:srgbClr val="43618E"/>
                    </a:solidFill>
                  </a:rPr>
                  <a:t>Setup</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948630"/>
                <a:ext cx="9144000" cy="1337370"/>
              </a:xfrm>
              <a:blipFill>
                <a:blip r:embed="rId3"/>
                <a:stretch>
                  <a:fillRect l="-1333" t="-4566" b="-123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Content Placeholder 17"/>
              <p:cNvSpPr>
                <a:spLocks noGrp="1"/>
              </p:cNvSpPr>
              <p:nvPr>
                <p:ph sz="quarter" idx="23"/>
              </p:nvPr>
            </p:nvSpPr>
            <p:spPr>
              <a:xfrm>
                <a:off x="0" y="2286000"/>
                <a:ext cx="9144000" cy="2667000"/>
              </a:xfrm>
            </p:spPr>
            <p:txBody>
              <a:bodyPr/>
              <a:lstStyle/>
              <a:p>
                <a:pPr marL="512064" indent="-512064">
                  <a:spcBef>
                    <a:spcPts val="0"/>
                  </a:spcBef>
                  <a:spcAft>
                    <a:spcPts val="2000"/>
                  </a:spcAft>
                </a:pPr>
                <a:r>
                  <a:rPr lang="en-US" dirty="0"/>
                  <a:t>e.	Ions in solution: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Na</m:t>
                        </m:r>
                      </m:e>
                      <m:sup>
                        <m:r>
                          <a:rPr lang="en-US" b="0" i="0" smtClean="0">
                            <a:latin typeface="Cambria Math" panose="02040503050406030204" pitchFamily="18" charset="0"/>
                          </a:rPr>
                          <m:t>+</m:t>
                        </m:r>
                      </m:sup>
                    </m:sSup>
                  </m:oMath>
                </a14:m>
                <a:r>
                  <a:rPr lang="en-US" dirty="0"/>
                  <a:t> and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CN</m:t>
                        </m:r>
                      </m:e>
                      <m:sup>
                        <m:r>
                          <a:rPr lang="en-US" b="0" i="0" smtClean="0">
                            <a:latin typeface="Cambria Math" panose="02040503050406030204" pitchFamily="18" charset="0"/>
                          </a:rPr>
                          <m:t>−</m:t>
                        </m:r>
                      </m:sup>
                    </m:sSup>
                  </m:oMath>
                </a14:m>
                <a:r>
                  <a:rPr lang="en-US" dirty="0"/>
                  <a:t>.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Na</m:t>
                        </m:r>
                      </m:e>
                      <m:sup>
                        <m:r>
                          <a:rPr lang="en-US">
                            <a:latin typeface="Cambria Math" panose="02040503050406030204" pitchFamily="18" charset="0"/>
                          </a:rPr>
                          <m:t>+</m:t>
                        </m:r>
                      </m:sup>
                    </m:sSup>
                  </m:oMath>
                </a14:m>
                <a:r>
                  <a:rPr lang="en-US" dirty="0"/>
                  <a:t> is a Group 1A cation; </a:t>
                </a: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CN</m:t>
                        </m:r>
                      </m:e>
                      <m:sup>
                        <m:r>
                          <a:rPr lang="en-US" b="0" i="0" smtClean="0">
                            <a:latin typeface="Cambria Math" panose="02040503050406030204" pitchFamily="18" charset="0"/>
                          </a:rPr>
                          <m:t>−</m:t>
                        </m:r>
                      </m:sup>
                    </m:sSup>
                  </m:oMath>
                </a14:m>
                <a:r>
                  <a:rPr lang="en-US" dirty="0"/>
                  <a:t> is the conjugate base of the weak acid HCN. In this case, too, the anion hydrolyzes, thus making the pH basic: </a:t>
                </a:r>
                <a:endParaRPr lang="en-US" dirty="0">
                  <a:solidFill>
                    <a:prstClr val="black"/>
                  </a:solidFill>
                </a:endParaRPr>
              </a:p>
              <a:p>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CN</m:t>
                          </m:r>
                        </m:e>
                        <m:sup>
                          <m:r>
                            <a:rPr lang="en-US" i="1" smtClean="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HCN</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p:txBody>
          </p:sp>
        </mc:Choice>
        <mc:Fallback xmlns="">
          <p:sp>
            <p:nvSpPr>
              <p:cNvPr id="18" name="Content Placeholder 17"/>
              <p:cNvSpPr>
                <a:spLocks noGrp="1" noRot="1" noChangeAspect="1" noMove="1" noResize="1" noEditPoints="1" noAdjustHandles="1" noChangeArrowheads="1" noChangeShapeType="1" noTextEdit="1"/>
              </p:cNvSpPr>
              <p:nvPr>
                <p:ph sz="quarter" idx="23"/>
              </p:nvPr>
            </p:nvSpPr>
            <p:spPr>
              <a:xfrm>
                <a:off x="0" y="2286000"/>
                <a:ext cx="9144000" cy="2667000"/>
              </a:xfrm>
              <a:blipFill>
                <a:blip r:embed="rId4"/>
                <a:stretch>
                  <a:fillRect l="-1333" t="-2055" r="-867"/>
                </a:stretch>
              </a:blipFill>
            </p:spPr>
            <p:txBody>
              <a:bodyPr/>
              <a:lstStyle/>
              <a:p>
                <a:r>
                  <a:rPr lang="en-US">
                    <a:noFill/>
                  </a:rPr>
                  <a:t> </a:t>
                </a:r>
              </a:p>
            </p:txBody>
          </p:sp>
        </mc:Fallback>
      </mc:AlternateContent>
    </p:spTree>
    <p:extLst>
      <p:ext uri="{BB962C8B-B14F-4D97-AF65-F5344CB8AC3E}">
        <p14:creationId xmlns:p14="http://schemas.microsoft.com/office/powerpoint/2010/main" val="418551880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96000" cy="457200"/>
          </a:xfrm>
        </p:spPr>
        <p:txBody>
          <a:bodyPr/>
          <a:lstStyle/>
          <a:p>
            <a:pPr marL="3314700" indent="-3314700" algn="ctr"/>
            <a:r>
              <a:rPr lang="en-US" kern="0" dirty="0"/>
              <a:t> SAMPLE PROBLEM	</a:t>
            </a:r>
            <a:r>
              <a:rPr lang="en-US" kern="0" dirty="0">
                <a:solidFill>
                  <a:schemeClr val="bg1"/>
                </a:solidFill>
              </a:rPr>
              <a:t>16.22	</a:t>
            </a:r>
            <a:r>
              <a:rPr lang="en-US" dirty="0"/>
              <a:t>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 y="970831"/>
                <a:ext cx="9144001" cy="1413294"/>
              </a:xfrm>
            </p:spPr>
            <p:txBody>
              <a:bodyPr/>
              <a:lstStyle/>
              <a:p>
                <a:pPr marL="514350" indent="-514350">
                  <a:buFontTx/>
                  <a:buAutoNum type="alphaLcParenBoth"/>
                </a:pPr>
                <a14:m>
                  <m:oMath xmlns:m="http://schemas.openxmlformats.org/officeDocument/2006/math">
                    <m:r>
                      <m:rPr>
                        <m:sty m:val="p"/>
                      </m:rPr>
                      <a:rPr lang="en-US" b="0" smtClean="0">
                        <a:solidFill>
                          <a:prstClr val="black"/>
                        </a:solidFill>
                        <a:latin typeface="Cambria Math" panose="02040503050406030204" pitchFamily="18" charset="0"/>
                      </a:rPr>
                      <m:t>Lil</m:t>
                    </m:r>
                    <m:r>
                      <a:rPr lang="en-US" b="0" smtClean="0">
                        <a:solidFill>
                          <a:prstClr val="black"/>
                        </a:solidFill>
                        <a:latin typeface="Cambria Math" panose="02040503050406030204" pitchFamily="18" charset="0"/>
                      </a:rPr>
                      <m:t>,</m:t>
                    </m:r>
                  </m:oMath>
                </a14:m>
                <a:r>
                  <a:rPr lang="en-US" b="0" i="0" dirty="0">
                    <a:solidFill>
                      <a:prstClr val="black"/>
                    </a:solidFill>
                    <a:latin typeface="+mj-lt"/>
                  </a:rPr>
                  <a:t> (b)</a:t>
                </a:r>
                <a14:m>
                  <m:oMath xmlns:m="http://schemas.openxmlformats.org/officeDocument/2006/math">
                    <m:r>
                      <a:rPr lang="en-US" b="0" i="1" smtClean="0">
                        <a:solidFill>
                          <a:prstClr val="black"/>
                        </a:solidFill>
                        <a:latin typeface="Cambria Math" panose="02040503050406030204" pitchFamily="18" charset="0"/>
                      </a:rPr>
                      <m:t> </m:t>
                    </m:r>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NH</m:t>
                        </m:r>
                      </m:e>
                      <m:sub>
                        <m:r>
                          <a:rPr lang="en-US" b="0">
                            <a:solidFill>
                              <a:prstClr val="black"/>
                            </a:solidFill>
                            <a:latin typeface="Cambria Math" panose="02040503050406030204" pitchFamily="18" charset="0"/>
                          </a:rPr>
                          <m:t>4</m:t>
                        </m:r>
                      </m:sub>
                    </m:sSub>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NO</m:t>
                        </m:r>
                      </m:e>
                      <m:sub>
                        <m:r>
                          <a:rPr lang="en-US" b="0">
                            <a:solidFill>
                              <a:prstClr val="black"/>
                            </a:solidFill>
                            <a:latin typeface="Cambria Math" panose="02040503050406030204" pitchFamily="18" charset="0"/>
                          </a:rPr>
                          <m:t>3</m:t>
                        </m:r>
                      </m:sub>
                    </m:sSub>
                    <m:r>
                      <a:rPr lang="en-US" b="0" i="1">
                        <a:solidFill>
                          <a:prstClr val="black"/>
                        </a:solidFill>
                        <a:latin typeface="Cambria Math" panose="02040503050406030204" pitchFamily="18" charset="0"/>
                      </a:rPr>
                      <m:t>,</m:t>
                    </m:r>
                  </m:oMath>
                </a14:m>
                <a:r>
                  <a:rPr lang="en-US" b="0" i="0" dirty="0">
                    <a:solidFill>
                      <a:prstClr val="black"/>
                    </a:solidFill>
                    <a:latin typeface="+mj-lt"/>
                  </a:rPr>
                  <a:t> (c)</a:t>
                </a:r>
                <a14:m>
                  <m:oMath xmlns:m="http://schemas.openxmlformats.org/officeDocument/2006/math">
                    <m:r>
                      <a:rPr lang="en-US" b="0">
                        <a:solidFill>
                          <a:prstClr val="black"/>
                        </a:solidFill>
                        <a:latin typeface="Cambria Math" panose="02040503050406030204" pitchFamily="18" charset="0"/>
                      </a:rPr>
                      <m:t> </m:t>
                    </m:r>
                    <m:r>
                      <m:rPr>
                        <m:sty m:val="p"/>
                      </m:rPr>
                      <a:rPr lang="en-US" b="0">
                        <a:solidFill>
                          <a:prstClr val="black"/>
                        </a:solidFill>
                        <a:latin typeface="Cambria Math" panose="02040503050406030204" pitchFamily="18" charset="0"/>
                      </a:rPr>
                      <m:t>Sr</m:t>
                    </m:r>
                    <m:sSub>
                      <m:sSubPr>
                        <m:ctrlPr>
                          <a:rPr lang="en-US" b="0" i="1">
                            <a:solidFill>
                              <a:prstClr val="black"/>
                            </a:solidFill>
                            <a:latin typeface="Cambria Math" panose="02040503050406030204" pitchFamily="18" charset="0"/>
                          </a:rPr>
                        </m:ctrlPr>
                      </m:sSubPr>
                      <m:e>
                        <m:d>
                          <m:dPr>
                            <m:ctrlPr>
                              <a:rPr lang="en-US" b="0" i="1">
                                <a:solidFill>
                                  <a:prstClr val="black"/>
                                </a:solidFill>
                                <a:latin typeface="Cambria Math" panose="02040503050406030204" pitchFamily="18" charset="0"/>
                              </a:rPr>
                            </m:ctrlPr>
                          </m:dPr>
                          <m:e>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NO</m:t>
                                </m:r>
                              </m:e>
                              <m:sub>
                                <m:r>
                                  <a:rPr lang="en-US" b="0">
                                    <a:solidFill>
                                      <a:prstClr val="black"/>
                                    </a:solidFill>
                                    <a:latin typeface="Cambria Math" panose="02040503050406030204" pitchFamily="18" charset="0"/>
                                  </a:rPr>
                                  <m:t>3</m:t>
                                </m:r>
                              </m:sub>
                            </m:sSub>
                          </m:e>
                        </m:d>
                      </m:e>
                      <m:sub>
                        <m:r>
                          <a:rPr lang="en-US" b="0">
                            <a:solidFill>
                              <a:prstClr val="black"/>
                            </a:solidFill>
                            <a:latin typeface="Cambria Math" panose="02040503050406030204" pitchFamily="18" charset="0"/>
                          </a:rPr>
                          <m:t>2</m:t>
                        </m:r>
                      </m:sub>
                    </m:sSub>
                    <m:r>
                      <a:rPr lang="en-US" b="0">
                        <a:solidFill>
                          <a:prstClr val="black"/>
                        </a:solidFill>
                        <a:latin typeface="Cambria Math" panose="02040503050406030204" pitchFamily="18" charset="0"/>
                      </a:rPr>
                      <m:t>, </m:t>
                    </m:r>
                  </m:oMath>
                </a14:m>
                <a:r>
                  <a:rPr lang="en-US" b="0" i="0" dirty="0">
                    <a:solidFill>
                      <a:prstClr val="black"/>
                    </a:solidFill>
                    <a:latin typeface="+mj-lt"/>
                  </a:rPr>
                  <a:t>(d)</a:t>
                </a:r>
                <a14:m>
                  <m:oMath xmlns:m="http://schemas.openxmlformats.org/officeDocument/2006/math">
                    <m:r>
                      <a:rPr lang="en-US" b="0" i="1" smtClean="0">
                        <a:solidFill>
                          <a:prstClr val="black"/>
                        </a:solidFill>
                        <a:latin typeface="Cambria Math" panose="02040503050406030204" pitchFamily="18" charset="0"/>
                      </a:rPr>
                      <m:t> </m:t>
                    </m:r>
                    <m:sSub>
                      <m:sSubPr>
                        <m:ctrlPr>
                          <a:rPr lang="en-US" b="0" i="1">
                            <a:solidFill>
                              <a:prstClr val="black"/>
                            </a:solidFill>
                            <a:latin typeface="Cambria Math" panose="02040503050406030204" pitchFamily="18" charset="0"/>
                          </a:rPr>
                        </m:ctrlPr>
                      </m:sSubPr>
                      <m:e>
                        <m:r>
                          <m:rPr>
                            <m:sty m:val="p"/>
                          </m:rPr>
                          <a:rPr lang="en-US" b="0">
                            <a:solidFill>
                              <a:prstClr val="black"/>
                            </a:solidFill>
                            <a:latin typeface="Cambria Math" panose="02040503050406030204" pitchFamily="18" charset="0"/>
                          </a:rPr>
                          <m:t>KNO</m:t>
                        </m:r>
                      </m:e>
                      <m:sub>
                        <m:r>
                          <a:rPr lang="en-US" b="0">
                            <a:solidFill>
                              <a:prstClr val="black"/>
                            </a:solidFill>
                            <a:latin typeface="Cambria Math" panose="02040503050406030204" pitchFamily="18" charset="0"/>
                          </a:rPr>
                          <m:t>2</m:t>
                        </m:r>
                      </m:sub>
                    </m:sSub>
                    <m:r>
                      <a:rPr lang="en-US" b="0">
                        <a:solidFill>
                          <a:prstClr val="black"/>
                        </a:solidFill>
                        <a:latin typeface="Cambria Math" panose="02040503050406030204" pitchFamily="18" charset="0"/>
                      </a:rPr>
                      <m:t>, </m:t>
                    </m:r>
                  </m:oMath>
                </a14:m>
                <a:r>
                  <a:rPr lang="en-US" b="0" i="0" dirty="0">
                    <a:solidFill>
                      <a:prstClr val="black"/>
                    </a:solidFill>
                    <a:latin typeface="+mj-lt"/>
                  </a:rPr>
                  <a:t>(e)</a:t>
                </a:r>
                <a14:m>
                  <m:oMath xmlns:m="http://schemas.openxmlformats.org/officeDocument/2006/math">
                    <m:r>
                      <a:rPr lang="en-US" b="0" i="1" smtClean="0">
                        <a:solidFill>
                          <a:prstClr val="black"/>
                        </a:solidFill>
                        <a:latin typeface="Cambria Math" panose="02040503050406030204" pitchFamily="18" charset="0"/>
                      </a:rPr>
                      <m:t> </m:t>
                    </m:r>
                    <m:r>
                      <m:rPr>
                        <m:sty m:val="p"/>
                      </m:rPr>
                      <a:rPr lang="en-US" b="0">
                        <a:solidFill>
                          <a:prstClr val="black"/>
                        </a:solidFill>
                        <a:latin typeface="Cambria Math" panose="02040503050406030204" pitchFamily="18" charset="0"/>
                      </a:rPr>
                      <m:t>NaCN</m:t>
                    </m:r>
                  </m:oMath>
                </a14:m>
                <a:endParaRPr lang="en-US" dirty="0"/>
              </a:p>
              <a:p>
                <a:pPr>
                  <a:spcBef>
                    <a:spcPts val="3000"/>
                  </a:spcBef>
                </a:pPr>
                <a:r>
                  <a:rPr lang="en-US" dirty="0">
                    <a:solidFill>
                      <a:srgbClr val="43618E"/>
                    </a:solidFill>
                  </a:rPr>
                  <a:t>Solution</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 y="970831"/>
                <a:ext cx="9144001" cy="1413294"/>
              </a:xfrm>
              <a:blipFill>
                <a:blip r:embed="rId2"/>
                <a:stretch>
                  <a:fillRect l="-1333" t="-3879" b="-6034"/>
                </a:stretch>
              </a:blipFill>
            </p:spPr>
            <p:txBody>
              <a:bodyPr/>
              <a:lstStyle/>
              <a:p>
                <a:r>
                  <a:rPr lang="en-US">
                    <a:noFill/>
                  </a:rPr>
                  <a:t> </a:t>
                </a:r>
              </a:p>
            </p:txBody>
          </p:sp>
        </mc:Fallback>
      </mc:AlternateContent>
      <p:sp>
        <p:nvSpPr>
          <p:cNvPr id="16" name="Content Placeholder 15"/>
          <p:cNvSpPr>
            <a:spLocks noGrp="1"/>
          </p:cNvSpPr>
          <p:nvPr>
            <p:ph sz="quarter" idx="23"/>
          </p:nvPr>
        </p:nvSpPr>
        <p:spPr>
          <a:xfrm>
            <a:off x="3653916" y="2384125"/>
            <a:ext cx="2133600" cy="2971800"/>
          </a:xfrm>
        </p:spPr>
        <p:txBody>
          <a:bodyPr/>
          <a:lstStyle/>
          <a:p>
            <a:pPr marL="514350" indent="-514350">
              <a:spcBef>
                <a:spcPts val="0"/>
              </a:spcBef>
              <a:spcAft>
                <a:spcPts val="1000"/>
              </a:spcAft>
              <a:buAutoNum type="alphaLcParenBoth"/>
            </a:pPr>
            <a:r>
              <a:rPr lang="en-US" dirty="0"/>
              <a:t>Neutral</a:t>
            </a:r>
          </a:p>
          <a:p>
            <a:pPr marL="514350" indent="-514350">
              <a:spcBef>
                <a:spcPts val="0"/>
              </a:spcBef>
              <a:spcAft>
                <a:spcPts val="1000"/>
              </a:spcAft>
              <a:buAutoNum type="alphaLcParenBoth"/>
            </a:pPr>
            <a:r>
              <a:rPr lang="en-US" dirty="0"/>
              <a:t>Acidic</a:t>
            </a:r>
          </a:p>
          <a:p>
            <a:pPr marL="514350" indent="-514350">
              <a:spcBef>
                <a:spcPts val="0"/>
              </a:spcBef>
              <a:spcAft>
                <a:spcPts val="1000"/>
              </a:spcAft>
              <a:buAutoNum type="alphaLcParenBoth"/>
            </a:pPr>
            <a:r>
              <a:rPr lang="en-US" dirty="0"/>
              <a:t>Neutral</a:t>
            </a:r>
          </a:p>
          <a:p>
            <a:pPr marL="514350" indent="-514350">
              <a:spcBef>
                <a:spcPts val="0"/>
              </a:spcBef>
              <a:spcAft>
                <a:spcPts val="1000"/>
              </a:spcAft>
              <a:buAutoNum type="alphaLcParenBoth"/>
            </a:pPr>
            <a:r>
              <a:rPr lang="en-US" dirty="0"/>
              <a:t>Basic</a:t>
            </a:r>
          </a:p>
          <a:p>
            <a:pPr marL="514350" indent="-514350">
              <a:spcBef>
                <a:spcPts val="0"/>
              </a:spcBef>
              <a:buAutoNum type="alphaLcParenBoth"/>
            </a:pPr>
            <a:r>
              <a:rPr lang="en-US" dirty="0"/>
              <a:t>Basic</a:t>
            </a:r>
          </a:p>
        </p:txBody>
      </p:sp>
    </p:spTree>
    <p:extLst>
      <p:ext uri="{BB962C8B-B14F-4D97-AF65-F5344CB8AC3E}">
        <p14:creationId xmlns:p14="http://schemas.microsoft.com/office/powerpoint/2010/main" val="341409846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8991599" cy="457200"/>
          </a:xfrm>
        </p:spPr>
        <p:txBody>
          <a:bodyPr anchor="ctr"/>
          <a:lstStyle/>
          <a:p>
            <a:pPr>
              <a:tabLst>
                <a:tab pos="1266825" algn="l"/>
                <a:tab pos="1379538" algn="l"/>
              </a:tabLst>
            </a:pPr>
            <a:r>
              <a:rPr lang="en-US" dirty="0">
                <a:solidFill>
                  <a:schemeClr val="bg1"/>
                </a:solidFill>
              </a:rPr>
              <a:t>16.10	</a:t>
            </a:r>
            <a:r>
              <a:rPr lang="en-US" dirty="0">
                <a:latin typeface="Calibri"/>
              </a:rPr>
              <a:t>Acid-Base Properties of Salt Solutions (10)</a:t>
            </a:r>
            <a:endParaRPr lang="en-US" dirty="0"/>
          </a:p>
        </p:txBody>
      </p:sp>
      <p:sp>
        <p:nvSpPr>
          <p:cNvPr id="16" name="Content Placeholder 15"/>
          <p:cNvSpPr>
            <a:spLocks noGrp="1"/>
          </p:cNvSpPr>
          <p:nvPr>
            <p:ph sz="quarter" idx="23"/>
          </p:nvPr>
        </p:nvSpPr>
        <p:spPr>
          <a:xfrm>
            <a:off x="-1" y="1066800"/>
            <a:ext cx="9143999" cy="533400"/>
          </a:xfrm>
        </p:spPr>
        <p:txBody>
          <a:bodyPr/>
          <a:lstStyle/>
          <a:p>
            <a:r>
              <a:rPr lang="en-US" dirty="0">
                <a:latin typeface="Calibri"/>
              </a:rPr>
              <a:t>Salts in Which Both the Cation and the Anion Hydrolyze</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76400"/>
                <a:ext cx="9143998" cy="2819400"/>
              </a:xfrm>
            </p:spPr>
            <p:txBody>
              <a:bodyPr/>
              <a:lstStyle/>
              <a:p>
                <a:pPr marL="457200" indent="-457200">
                  <a:spcBef>
                    <a:spcPts val="0"/>
                  </a:spcBef>
                  <a:spcAft>
                    <a:spcPts val="3600"/>
                  </a:spcAft>
                  <a:buFont typeface="Arial" pitchFamily="34" charset="0"/>
                  <a:buChar char="•"/>
                </a:pPr>
                <a:r>
                  <a:rPr lang="en-US" dirty="0"/>
                  <a:t>When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r>
                      <a:rPr lang="en-US" i="1" smtClean="0">
                        <a:latin typeface="Cambria Math" panose="02040503050406030204" pitchFamily="18" charset="0"/>
                        <a:ea typeface="Cambria Math" panose="02040503050406030204" pitchFamily="18" charset="0"/>
                      </a:rPr>
                      <m:t>&gt;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𝐾</m:t>
                        </m:r>
                      </m:e>
                      <m:sub>
                        <m:r>
                          <m:rPr>
                            <m:sty m:val="p"/>
                          </m:rPr>
                          <a:rPr lang="en-US" b="0" i="0" smtClean="0">
                            <a:latin typeface="Cambria Math" panose="02040503050406030204" pitchFamily="18" charset="0"/>
                            <a:ea typeface="Cambria Math" panose="02040503050406030204" pitchFamily="18" charset="0"/>
                          </a:rPr>
                          <m:t>a</m:t>
                        </m:r>
                      </m:sub>
                    </m:sSub>
                  </m:oMath>
                </a14:m>
                <a:r>
                  <a:rPr lang="en-US" dirty="0"/>
                  <a:t>, the solution is basic. </a:t>
                </a:r>
              </a:p>
              <a:p>
                <a:pPr marL="457200" indent="-457200">
                  <a:spcBef>
                    <a:spcPts val="0"/>
                  </a:spcBef>
                  <a:spcAft>
                    <a:spcPts val="3600"/>
                  </a:spcAft>
                  <a:buFont typeface="Arial" pitchFamily="34" charset="0"/>
                  <a:buChar char="•"/>
                </a:pPr>
                <a:r>
                  <a:rPr lang="en-US" dirty="0"/>
                  <a:t>When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r>
                      <a:rPr lang="en-US" i="1" smtClean="0">
                        <a:latin typeface="Cambria Math" panose="02040503050406030204" pitchFamily="18" charset="0"/>
                        <a:ea typeface="Cambria Math" panose="02040503050406030204" pitchFamily="18" charset="0"/>
                      </a:rPr>
                      <m:t>&lt;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𝐾</m:t>
                        </m:r>
                      </m:e>
                      <m:sub>
                        <m:r>
                          <m:rPr>
                            <m:sty m:val="p"/>
                          </m:rPr>
                          <a:rPr lang="en-US" b="0" i="0" smtClean="0">
                            <a:latin typeface="Cambria Math" panose="02040503050406030204" pitchFamily="18" charset="0"/>
                            <a:ea typeface="Cambria Math" panose="02040503050406030204" pitchFamily="18" charset="0"/>
                          </a:rPr>
                          <m:t>a</m:t>
                        </m:r>
                      </m:sub>
                    </m:sSub>
                  </m:oMath>
                </a14:m>
                <a:r>
                  <a:rPr lang="en-US" dirty="0"/>
                  <a:t>, the solution is acidic. </a:t>
                </a:r>
              </a:p>
              <a:p>
                <a:pPr marL="457200" indent="-457200">
                  <a:spcBef>
                    <a:spcPts val="0"/>
                  </a:spcBef>
                  <a:buFont typeface="Arial" pitchFamily="34" charset="0"/>
                  <a:buChar char="•"/>
                </a:pPr>
                <a:r>
                  <a:rPr lang="en-US" dirty="0"/>
                  <a:t>When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𝐾</m:t>
                        </m:r>
                      </m:e>
                      <m:sub>
                        <m:r>
                          <m:rPr>
                            <m:sty m:val="p"/>
                          </m:rPr>
                          <a:rPr lang="en-US" b="0" i="0" smtClean="0">
                            <a:latin typeface="Cambria Math" panose="02040503050406030204" pitchFamily="18" charset="0"/>
                            <a:ea typeface="Cambria Math" panose="02040503050406030204" pitchFamily="18" charset="0"/>
                          </a:rPr>
                          <m:t>a</m:t>
                        </m:r>
                      </m:sub>
                    </m:sSub>
                  </m:oMath>
                </a14:m>
                <a:r>
                  <a:rPr lang="en-US" dirty="0"/>
                  <a:t>, the solution is neutral or nearly neutral.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76400"/>
                <a:ext cx="9143998" cy="2819400"/>
              </a:xfrm>
              <a:blipFill>
                <a:blip r:embed="rId2"/>
                <a:stretch>
                  <a:fillRect l="-1200" t="-1944"/>
                </a:stretch>
              </a:blipFill>
            </p:spPr>
            <p:txBody>
              <a:bodyPr/>
              <a:lstStyle/>
              <a:p>
                <a:r>
                  <a:rPr lang="en-GB">
                    <a:noFill/>
                  </a:rPr>
                  <a:t> </a:t>
                </a:r>
              </a:p>
            </p:txBody>
          </p:sp>
        </mc:Fallback>
      </mc:AlternateContent>
    </p:spTree>
    <p:extLst>
      <p:ext uri="{BB962C8B-B14F-4D97-AF65-F5344CB8AC3E}">
        <p14:creationId xmlns:p14="http://schemas.microsoft.com/office/powerpoint/2010/main" val="340011777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8991600" cy="990599"/>
          </a:xfrm>
        </p:spPr>
        <p:txBody>
          <a:bodyPr anchor="ctr"/>
          <a:lstStyle/>
          <a:p>
            <a:pPr>
              <a:tabLst>
                <a:tab pos="1266825" algn="l"/>
                <a:tab pos="1325563" algn="l"/>
              </a:tabLst>
            </a:pPr>
            <a:r>
              <a:rPr lang="en-US" dirty="0">
                <a:solidFill>
                  <a:schemeClr val="bg1"/>
                </a:solidFill>
                <a:latin typeface="Calibri" panose="020F0502020204030204" pitchFamily="34" charset="0"/>
              </a:rPr>
              <a:t>16.11</a:t>
            </a:r>
            <a:r>
              <a:rPr lang="en-US" dirty="0">
                <a:solidFill>
                  <a:schemeClr val="bg1"/>
                </a:solidFill>
              </a:rPr>
              <a:t>	</a:t>
            </a:r>
            <a:r>
              <a:rPr lang="en-US" dirty="0">
                <a:latin typeface="Calibri"/>
              </a:rPr>
              <a:t>Acid-Base Properties of Oxides and 	Hydroxides</a:t>
            </a:r>
            <a:endParaRPr lang="en-US" dirty="0"/>
          </a:p>
        </p:txBody>
      </p:sp>
      <p:sp>
        <p:nvSpPr>
          <p:cNvPr id="2" name="Content Placeholder 1"/>
          <p:cNvSpPr>
            <a:spLocks noGrp="1"/>
          </p:cNvSpPr>
          <p:nvPr>
            <p:ph sz="quarter" idx="11"/>
          </p:nvPr>
        </p:nvSpPr>
        <p:spPr>
          <a:xfrm>
            <a:off x="0" y="1295400"/>
            <a:ext cx="9144000" cy="533400"/>
          </a:xfrm>
        </p:spPr>
        <p:txBody>
          <a:bodyPr/>
          <a:lstStyle/>
          <a:p>
            <a:pPr algn="ctr"/>
            <a:r>
              <a:rPr lang="en-US" dirty="0"/>
              <a:t>Topics</a:t>
            </a:r>
          </a:p>
        </p:txBody>
      </p:sp>
      <p:sp>
        <p:nvSpPr>
          <p:cNvPr id="16" name="Content Placeholder 15"/>
          <p:cNvSpPr>
            <a:spLocks noGrp="1"/>
          </p:cNvSpPr>
          <p:nvPr>
            <p:ph sz="quarter" idx="10"/>
          </p:nvPr>
        </p:nvSpPr>
        <p:spPr>
          <a:xfrm>
            <a:off x="0" y="1981200"/>
            <a:ext cx="9144000" cy="914400"/>
          </a:xfrm>
        </p:spPr>
        <p:txBody>
          <a:bodyPr/>
          <a:lstStyle/>
          <a:p>
            <a:pPr fontAlgn="t">
              <a:spcBef>
                <a:spcPts val="0"/>
              </a:spcBef>
            </a:pPr>
            <a:r>
              <a:rPr lang="en-US" dirty="0"/>
              <a:t>Oxides of Metals and Nonmetals</a:t>
            </a:r>
          </a:p>
          <a:p>
            <a:pPr>
              <a:spcBef>
                <a:spcPts val="0"/>
              </a:spcBef>
            </a:pPr>
            <a:r>
              <a:rPr lang="en-US" dirty="0"/>
              <a:t>Basic and Amphoteric Hydroxides</a:t>
            </a:r>
          </a:p>
        </p:txBody>
      </p:sp>
    </p:spTree>
    <p:extLst>
      <p:ext uri="{BB962C8B-B14F-4D97-AF65-F5344CB8AC3E}">
        <p14:creationId xmlns:p14="http://schemas.microsoft.com/office/powerpoint/2010/main" val="316918497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8120" y="-1"/>
            <a:ext cx="8965880" cy="932775"/>
          </a:xfrm>
        </p:spPr>
        <p:txBody>
          <a:bodyPr anchor="ctr"/>
          <a:lstStyle/>
          <a:p>
            <a:pPr>
              <a:tabLst>
                <a:tab pos="1266825" algn="l"/>
                <a:tab pos="1319213" algn="l"/>
                <a:tab pos="1371600" algn="l"/>
              </a:tabLst>
            </a:pPr>
            <a:r>
              <a:rPr lang="en-US" dirty="0">
                <a:solidFill>
                  <a:schemeClr val="bg1"/>
                </a:solidFill>
              </a:rPr>
              <a:t>16.11	</a:t>
            </a:r>
            <a:r>
              <a:rPr lang="en-US" dirty="0">
                <a:latin typeface="Calibri"/>
              </a:rPr>
              <a:t>Acid-Base Properties of Oxides and 		 	Hydroxides (1)</a:t>
            </a:r>
            <a:endParaRPr lang="en-US" dirty="0"/>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Oxides of Metals and Nonmetals</a:t>
            </a:r>
          </a:p>
        </p:txBody>
      </p:sp>
      <p:pic>
        <p:nvPicPr>
          <p:cNvPr id="1026" name="Picture 2" descr="The oxides of the main group elements in their highest oxidation states are shown. "/>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3187" y="1658026"/>
            <a:ext cx="8097626" cy="4742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98718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90945" y="27709"/>
            <a:ext cx="8839200" cy="457201"/>
          </a:xfrm>
        </p:spPr>
        <p:txBody>
          <a:bodyPr anchor="ctr"/>
          <a:lstStyle/>
          <a:p>
            <a:pPr>
              <a:tabLst>
                <a:tab pos="1138238" algn="l"/>
                <a:tab pos="1379538" algn="l"/>
                <a:tab pos="1436688" algn="l"/>
                <a:tab pos="1604963" algn="dec"/>
              </a:tabLst>
            </a:pPr>
            <a:r>
              <a:rPr lang="en-US" dirty="0">
                <a:solidFill>
                  <a:schemeClr val="bg1"/>
                </a:solidFill>
                <a:latin typeface="Calibri"/>
              </a:rPr>
              <a:t>16.2	</a:t>
            </a:r>
            <a:r>
              <a:rPr lang="en-US" dirty="0">
                <a:latin typeface="Calibri"/>
              </a:rPr>
              <a:t>The Acid-Base Properties of Water (2)</a:t>
            </a:r>
            <a:endParaRPr lang="en-US" dirty="0"/>
          </a:p>
        </p:txBody>
      </p:sp>
      <p:sp>
        <p:nvSpPr>
          <p:cNvPr id="15" name="Content Placeholder 14"/>
          <p:cNvSpPr>
            <a:spLocks noGrp="1"/>
          </p:cNvSpPr>
          <p:nvPr>
            <p:ph sz="quarter" idx="23"/>
          </p:nvPr>
        </p:nvSpPr>
        <p:spPr>
          <a:xfrm>
            <a:off x="0" y="1066800"/>
            <a:ext cx="9144000" cy="457200"/>
          </a:xfrm>
        </p:spPr>
        <p:txBody>
          <a:bodyPr/>
          <a:lstStyle/>
          <a:p>
            <a:r>
              <a:rPr lang="en-US" dirty="0">
                <a:latin typeface="Calibri"/>
              </a:rPr>
              <a:t>The Acid-Base Properties of Water</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00200"/>
                <a:ext cx="9144000" cy="4800600"/>
              </a:xfrm>
            </p:spPr>
            <p:txBody>
              <a:bodyPr/>
              <a:lstStyle/>
              <a:p>
                <a:pPr>
                  <a:spcAft>
                    <a:spcPts val="25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b="0" i="1" smtClean="0">
                              <a:latin typeface="Cambria Math" panose="02040503050406030204" pitchFamily="18" charset="0"/>
                            </a:rPr>
                          </m:ctrlPr>
                        </m:dPr>
                        <m:e>
                          <m:r>
                            <a:rPr lang="en-US" b="0" i="1" smtClean="0">
                              <a:latin typeface="Cambria Math" panose="02040503050406030204" pitchFamily="18" charset="0"/>
                            </a:rPr>
                            <m:t>𝑙</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lgn="ctr">
                  <a:spcBef>
                    <a:spcPts val="0"/>
                  </a:spcBef>
                  <a:spcAft>
                    <a:spcPts val="6000"/>
                  </a:spcAft>
                </a:pP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w</m:t>
                        </m:r>
                      </m:sub>
                    </m:sSub>
                    <m:r>
                      <a:rPr lang="en-US" i="0" smtClean="0">
                        <a:latin typeface="Cambria Math" panose="02040503050406030204" pitchFamily="18" charset="0"/>
                        <a:ea typeface="Cambria Math" panose="02040503050406030204" pitchFamily="18" charset="0"/>
                      </a:rPr>
                      <m:t>=</m:t>
                    </m:r>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e>
                    </m:d>
                  </m:oMath>
                </a14:m>
                <a:r>
                  <a:rPr lang="en-US" dirty="0"/>
                  <a:t>	or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w</m:t>
                        </m:r>
                      </m:sub>
                    </m:sSub>
                    <m:r>
                      <a:rPr lang="en-US" i="0" smtClean="0">
                        <a:latin typeface="Cambria Math" panose="02040503050406030204" pitchFamily="18" charset="0"/>
                        <a:ea typeface="Cambria Math" panose="02040503050406030204" pitchFamily="18" charset="0"/>
                      </a:rPr>
                      <m:t>=</m:t>
                    </m:r>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H</m:t>
                            </m:r>
                          </m:e>
                          <m:sup>
                            <m:r>
                              <a:rPr lang="en-US" i="0" smtClean="0">
                                <a:latin typeface="Cambria Math" panose="02040503050406030204" pitchFamily="18" charset="0"/>
                                <a:ea typeface="Cambria Math" panose="02040503050406030204" pitchFamily="18" charset="0"/>
                              </a:rPr>
                              <m:t>+</m:t>
                            </m:r>
                          </m:sup>
                        </m:sSup>
                      </m:e>
                    </m:d>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e>
                    </m:d>
                  </m:oMath>
                </a14:m>
                <a:endParaRPr lang="en-US" b="0" dirty="0">
                  <a:ea typeface="Cambria Math" panose="02040503050406030204" pitchFamily="18" charset="0"/>
                </a:endParaRPr>
              </a:p>
              <a:p>
                <a:pPr algn="ctr">
                  <a:spcBef>
                    <a:spcPts val="0"/>
                  </a:spcBef>
                  <a:spcAft>
                    <a:spcPts val="60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w</m:t>
                          </m:r>
                        </m:sub>
                      </m:sSub>
                      <m:r>
                        <a:rPr lang="en-US">
                          <a:latin typeface="Cambria Math" panose="02040503050406030204" pitchFamily="18" charset="0"/>
                          <a:ea typeface="Cambria Math" panose="02040503050406030204" pitchFamily="18" charset="0"/>
                        </a:rPr>
                        <m:t>=</m:t>
                      </m:r>
                      <m:d>
                        <m:dPr>
                          <m:begChr m:val="["/>
                          <m:endChr m:val="]"/>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3</m:t>
                              </m:r>
                            </m:sub>
                          </m:sSub>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O</m:t>
                              </m:r>
                            </m:e>
                            <m:sup>
                              <m:r>
                                <a:rPr lang="en-US">
                                  <a:latin typeface="Cambria Math" panose="02040503050406030204" pitchFamily="18" charset="0"/>
                                  <a:ea typeface="Cambria Math" panose="02040503050406030204" pitchFamily="18" charset="0"/>
                                </a:rPr>
                                <m:t>+</m:t>
                              </m:r>
                            </m:sup>
                          </m:sSup>
                        </m:e>
                      </m:d>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OH</m:t>
                              </m:r>
                            </m:e>
                            <m:sup>
                              <m:r>
                                <a:rPr lang="en-US">
                                  <a:latin typeface="Cambria Math" panose="02040503050406030204" pitchFamily="18" charset="0"/>
                                  <a:ea typeface="Cambria Math" panose="02040503050406030204" pitchFamily="18" charset="0"/>
                                </a:rPr>
                                <m:t>−</m:t>
                              </m:r>
                            </m:sup>
                          </m:sSup>
                        </m:e>
                      </m:d>
                      <m:r>
                        <a:rPr lang="en-US">
                          <a:latin typeface="Cambria Math" panose="02040503050406030204" pitchFamily="18" charset="0"/>
                          <a:ea typeface="Cambria Math" panose="02040503050406030204" pitchFamily="18" charset="0"/>
                        </a:rPr>
                        <m:t>=1.0×</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−14</m:t>
                          </m:r>
                        </m:sup>
                      </m:sSup>
                      <m:r>
                        <a:rPr lang="en-US" i="1">
                          <a:latin typeface="Cambria Math" panose="02040503050406030204" pitchFamily="18" charset="0"/>
                          <a:ea typeface="Cambria Math" panose="02040503050406030204" pitchFamily="18" charset="0"/>
                        </a:rPr>
                        <m:t> </m:t>
                      </m:r>
                      <m:d>
                        <m:dPr>
                          <m:ctrlPr>
                            <a:rPr lang="en-US" i="1">
                              <a:latin typeface="Cambria Math" panose="02040503050406030204" pitchFamily="18" charset="0"/>
                              <a:ea typeface="Cambria Math" panose="02040503050406030204" pitchFamily="18" charset="0"/>
                            </a:rPr>
                          </m:ctrlPr>
                        </m:dPr>
                        <m:e>
                          <m:r>
                            <m:rPr>
                              <m:sty m:val="p"/>
                            </m:rPr>
                            <a:rPr lang="en-US">
                              <a:latin typeface="Cambria Math" panose="02040503050406030204" pitchFamily="18" charset="0"/>
                              <a:ea typeface="Cambria Math" panose="02040503050406030204" pitchFamily="18" charset="0"/>
                            </a:rPr>
                            <m:t>at</m:t>
                          </m:r>
                          <m:r>
                            <a:rPr lang="en-US">
                              <a:latin typeface="Cambria Math" panose="02040503050406030204" pitchFamily="18" charset="0"/>
                              <a:ea typeface="Cambria Math" panose="02040503050406030204" pitchFamily="18" charset="0"/>
                            </a:rPr>
                            <m:t> </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25</m:t>
                              </m:r>
                            </m:e>
                            <m:sup>
                              <m:r>
                                <a:rPr lang="en-US">
                                  <a:latin typeface="Cambria Math" panose="02040503050406030204" pitchFamily="18" charset="0"/>
                                  <a:ea typeface="Cambria Math" panose="02040503050406030204" pitchFamily="18" charset="0"/>
                                </a:rPr>
                                <m:t>°</m:t>
                              </m:r>
                            </m:sup>
                          </m:sSup>
                          <m:r>
                            <m:rPr>
                              <m:sty m:val="p"/>
                            </m:rPr>
                            <a:rPr lang="en-US">
                              <a:latin typeface="Cambria Math" panose="02040503050406030204" pitchFamily="18" charset="0"/>
                              <a:ea typeface="Cambria Math" panose="02040503050406030204" pitchFamily="18" charset="0"/>
                            </a:rPr>
                            <m:t>C</m:t>
                          </m:r>
                        </m:e>
                      </m:d>
                    </m:oMath>
                  </m:oMathPara>
                </a14:m>
                <a:endParaRPr lang="en-US" dirty="0">
                  <a:ea typeface="Cambria Math" panose="02040503050406030204" pitchFamily="18" charset="0"/>
                </a:endParaRPr>
              </a:p>
              <a:p>
                <a:pPr>
                  <a:spcBef>
                    <a:spcPts val="0"/>
                  </a:spcBef>
                  <a:spcAft>
                    <a:spcPts val="4000"/>
                  </a:spcAft>
                  <a:tabLst>
                    <a:tab pos="179388" algn="l"/>
                    <a:tab pos="293688" algn="l"/>
                  </a:tabLst>
                </a:pPr>
                <a:r>
                  <a:rPr lang="en-US" dirty="0"/>
                  <a:t>In pure water at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25</m:t>
                        </m:r>
                      </m:e>
                      <m:sup>
                        <m:r>
                          <a:rPr lang="en-US" i="1" smtClean="0">
                            <a:latin typeface="Cambria Math" panose="02040503050406030204" pitchFamily="18" charset="0"/>
                            <a:ea typeface="Cambria Math" panose="02040503050406030204" pitchFamily="18" charset="0"/>
                          </a:rPr>
                          <m:t>°</m:t>
                        </m:r>
                      </m:sup>
                    </m:sSup>
                    <m:r>
                      <m:rPr>
                        <m:sty m:val="p"/>
                      </m:rPr>
                      <a:rPr lang="en-US" b="0" i="0" smtClean="0">
                        <a:latin typeface="Cambria Math" panose="02040503050406030204" pitchFamily="18" charset="0"/>
                      </a:rPr>
                      <m:t>C</m:t>
                    </m:r>
                  </m:oMath>
                </a14:m>
                <a:r>
                  <a:rPr lang="en-US" dirty="0"/>
                  <a:t>:</a:t>
                </a:r>
              </a:p>
              <a:p>
                <a:pPr/>
                <a14:m>
                  <m:oMathPara xmlns:m="http://schemas.openxmlformats.org/officeDocument/2006/math">
                    <m:oMathParaPr>
                      <m:jc m:val="center"/>
                    </m:oMathParaPr>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0"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1.0×</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−7</m:t>
                          </m:r>
                        </m:sup>
                      </m:sSup>
                      <m:r>
                        <a:rPr lang="en-US" b="0" i="1" smtClean="0">
                          <a:latin typeface="Cambria Math" panose="02040503050406030204" pitchFamily="18" charset="0"/>
                          <a:ea typeface="Cambria Math" panose="02040503050406030204" pitchFamily="18" charset="0"/>
                        </a:rPr>
                        <m:t>𝑀</m:t>
                      </m:r>
                    </m:oMath>
                  </m:oMathPara>
                </a14:m>
                <a:endParaRPr lang="en-US" i="1"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00200"/>
                <a:ext cx="9144000" cy="4800600"/>
              </a:xfrm>
              <a:blipFill>
                <a:blip r:embed="rId2"/>
                <a:stretch>
                  <a:fillRect l="-1333"/>
                </a:stretch>
              </a:blipFill>
            </p:spPr>
            <p:txBody>
              <a:bodyPr/>
              <a:lstStyle/>
              <a:p>
                <a:r>
                  <a:rPr lang="en-US">
                    <a:noFill/>
                  </a:rPr>
                  <a:t> </a:t>
                </a:r>
              </a:p>
            </p:txBody>
          </p:sp>
        </mc:Fallback>
      </mc:AlternateContent>
    </p:spTree>
    <p:extLst>
      <p:ext uri="{BB962C8B-B14F-4D97-AF65-F5344CB8AC3E}">
        <p14:creationId xmlns:p14="http://schemas.microsoft.com/office/powerpoint/2010/main" val="293539286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1"/>
            <a:ext cx="8991600" cy="914401"/>
          </a:xfrm>
        </p:spPr>
        <p:txBody>
          <a:bodyPr anchor="ctr"/>
          <a:lstStyle/>
          <a:p>
            <a:pPr>
              <a:tabLst>
                <a:tab pos="1266825" algn="l"/>
                <a:tab pos="1371600" algn="l"/>
              </a:tabLst>
            </a:pPr>
            <a:r>
              <a:rPr lang="en-US" dirty="0">
                <a:solidFill>
                  <a:schemeClr val="bg1"/>
                </a:solidFill>
              </a:rPr>
              <a:t>16.11	</a:t>
            </a:r>
            <a:r>
              <a:rPr lang="en-US" dirty="0">
                <a:latin typeface="Calibri"/>
              </a:rPr>
              <a:t>Acid-Base Properties of Oxides and 		 	Hydroxides (2)</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1066800"/>
                <a:ext cx="9144000" cy="5334000"/>
              </a:xfrm>
            </p:spPr>
            <p:txBody>
              <a:bodyPr/>
              <a:lstStyle/>
              <a:p>
                <a:pPr>
                  <a:spcBef>
                    <a:spcPts val="0"/>
                  </a:spcBef>
                  <a:spcAft>
                    <a:spcPts val="1000"/>
                  </a:spcAft>
                </a:pPr>
                <a:r>
                  <a:rPr lang="en-US" dirty="0">
                    <a:latin typeface="Calibri"/>
                  </a:rPr>
                  <a:t>Oxides of Metals and Nonmetals</a:t>
                </a:r>
              </a:p>
              <a:p>
                <a:pPr>
                  <a:spcBef>
                    <a:spcPts val="0"/>
                  </a:spcBef>
                  <a:spcAft>
                    <a:spcPts val="1000"/>
                  </a:spcAft>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Na</m:t>
                          </m:r>
                        </m:e>
                        <m:sub>
                          <m:r>
                            <a:rPr lang="en-US" b="0" i="0" smtClean="0">
                              <a:solidFill>
                                <a:schemeClr val="tx1"/>
                              </a:solidFill>
                              <a:latin typeface="Cambria Math" panose="02040503050406030204" pitchFamily="18" charset="0"/>
                            </a:rPr>
                            <m:t>2</m:t>
                          </m:r>
                        </m:sub>
                      </m:sSub>
                      <m:r>
                        <m:rPr>
                          <m:sty m:val="p"/>
                        </m:rPr>
                        <a:rPr lang="en-US" b="0" i="0" smtClean="0">
                          <a:solidFill>
                            <a:schemeClr val="tx1"/>
                          </a:solidFill>
                          <a:latin typeface="Cambria Math" panose="02040503050406030204" pitchFamily="18" charset="0"/>
                        </a:rPr>
                        <m:t>O</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𝑠</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0" smtClean="0">
                          <a:solidFill>
                            <a:schemeClr val="tx1"/>
                          </a:solidFill>
                          <a:latin typeface="Cambria Math" panose="02040503050406030204" pitchFamily="18" charset="0"/>
                          <a:ea typeface="Cambria Math" panose="02040503050406030204" pitchFamily="18" charset="0"/>
                        </a:rPr>
                        <m:t>→2</m:t>
                      </m:r>
                      <m:r>
                        <m:rPr>
                          <m:sty m:val="p"/>
                        </m:rPr>
                        <a:rPr lang="en-US" b="0" i="0" smtClean="0">
                          <a:solidFill>
                            <a:schemeClr val="tx1"/>
                          </a:solidFill>
                          <a:latin typeface="Cambria Math" panose="02040503050406030204" pitchFamily="18" charset="0"/>
                          <a:ea typeface="Cambria Math" panose="02040503050406030204" pitchFamily="18" charset="0"/>
                        </a:rPr>
                        <m:t>NaOH</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a:p>
                <a:pPr>
                  <a:spcBef>
                    <a:spcPts val="0"/>
                  </a:spcBef>
                  <a:spcAft>
                    <a:spcPts val="4000"/>
                  </a:spcAft>
                </a:pP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BaO</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𝑠</m:t>
                          </m:r>
                        </m:e>
                      </m:d>
                      <m:r>
                        <a:rPr lang="en-US" b="0" i="1"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1"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Ba</m:t>
                      </m:r>
                      <m:sSub>
                        <m:sSubPr>
                          <m:ctrlPr>
                            <a:rPr lang="en-US" b="0" i="1" smtClean="0">
                              <a:solidFill>
                                <a:schemeClr val="tx1"/>
                              </a:solidFill>
                              <a:latin typeface="Cambria Math" panose="02040503050406030204" pitchFamily="18" charset="0"/>
                              <a:ea typeface="Cambria Math" panose="02040503050406030204" pitchFamily="18" charset="0"/>
                            </a:rPr>
                          </m:ctrlPr>
                        </m:sSubPr>
                        <m:e>
                          <m:d>
                            <m:dPr>
                              <m:ctrlPr>
                                <a:rPr lang="en-US" b="0" i="1" smtClean="0">
                                  <a:solidFill>
                                    <a:schemeClr val="tx1"/>
                                  </a:solidFill>
                                  <a:latin typeface="Cambria Math" panose="02040503050406030204" pitchFamily="18" charset="0"/>
                                  <a:ea typeface="Cambria Math" panose="02040503050406030204" pitchFamily="18" charset="0"/>
                                </a:rPr>
                              </m:ctrlPr>
                            </m:dPr>
                            <m:e>
                              <m:r>
                                <m:rPr>
                                  <m:sty m:val="p"/>
                                </m:rPr>
                                <a:rPr lang="en-US" b="0" i="0" smtClean="0">
                                  <a:solidFill>
                                    <a:schemeClr val="tx1"/>
                                  </a:solidFill>
                                  <a:latin typeface="Cambria Math" panose="02040503050406030204" pitchFamily="18" charset="0"/>
                                  <a:ea typeface="Cambria Math" panose="02040503050406030204" pitchFamily="18" charset="0"/>
                                </a:rPr>
                                <m:t>OH</m:t>
                              </m:r>
                            </m:e>
                          </m:d>
                        </m:e>
                        <m:sub>
                          <m:r>
                            <a:rPr lang="en-US" b="0" i="0" smtClean="0">
                              <a:solidFill>
                                <a:schemeClr val="tx1"/>
                              </a:solidFill>
                              <a:latin typeface="Cambria Math" panose="02040503050406030204" pitchFamily="18" charset="0"/>
                              <a:ea typeface="Cambria Math" panose="02040503050406030204" pitchFamily="18" charset="0"/>
                            </a:rPr>
                            <m:t>2</m:t>
                          </m:r>
                        </m:sub>
                      </m:sSub>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a:p>
                <a:pPr>
                  <a:spcAft>
                    <a:spcPts val="2000"/>
                  </a:spcAft>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CO</m:t>
                          </m:r>
                        </m:e>
                        <m:sub>
                          <m:r>
                            <a:rPr lang="en-US" b="0" i="0" smtClean="0">
                              <a:solidFill>
                                <a:schemeClr val="tx1"/>
                              </a:solidFill>
                              <a:latin typeface="Cambria Math" panose="02040503050406030204" pitchFamily="18" charset="0"/>
                            </a:rPr>
                            <m:t>2</m:t>
                          </m:r>
                        </m:sub>
                      </m:sSub>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𝑔</m:t>
                          </m:r>
                        </m:e>
                      </m:d>
                      <m:r>
                        <a:rPr lang="en-US" i="0"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CO</m:t>
                          </m:r>
                        </m:e>
                        <m:sub>
                          <m:r>
                            <a:rPr lang="en-US" b="0" i="0" smtClean="0">
                              <a:solidFill>
                                <a:schemeClr val="tx1"/>
                              </a:solidFill>
                              <a:latin typeface="Cambria Math" panose="02040503050406030204" pitchFamily="18" charset="0"/>
                              <a:ea typeface="Cambria Math" panose="02040503050406030204" pitchFamily="18" charset="0"/>
                            </a:rPr>
                            <m:t>3</m:t>
                          </m:r>
                        </m:sub>
                      </m:sSub>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a:p>
                <a:pPr>
                  <a:spcAft>
                    <a:spcPts val="2000"/>
                  </a:spcAft>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SO</m:t>
                          </m:r>
                        </m:e>
                        <m:sub>
                          <m:r>
                            <a:rPr lang="en-US" b="0" i="0" smtClean="0">
                              <a:solidFill>
                                <a:schemeClr val="tx1"/>
                              </a:solidFill>
                              <a:latin typeface="Cambria Math" panose="02040503050406030204" pitchFamily="18" charset="0"/>
                            </a:rPr>
                            <m:t>3</m:t>
                          </m:r>
                        </m:sub>
                      </m:sSub>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𝑔</m:t>
                          </m:r>
                        </m:e>
                      </m:d>
                      <m:r>
                        <a:rPr lang="en-US" i="0"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2</m:t>
                          </m:r>
                        </m:sub>
                      </m:sSub>
                      <m:r>
                        <m:rPr>
                          <m:sty m:val="p"/>
                        </m:rPr>
                        <a:rPr lang="en-US" b="0" i="0" smtClean="0">
                          <a:solidFill>
                            <a:schemeClr val="tx1"/>
                          </a:solidFill>
                          <a:latin typeface="Cambria Math" panose="02040503050406030204" pitchFamily="18" charset="0"/>
                        </a:rPr>
                        <m:t>O</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𝑙</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SO</m:t>
                          </m:r>
                        </m:e>
                        <m:sub>
                          <m:r>
                            <a:rPr lang="en-US" b="0" i="0" smtClean="0">
                              <a:solidFill>
                                <a:schemeClr val="tx1"/>
                              </a:solidFill>
                              <a:latin typeface="Cambria Math" panose="02040503050406030204" pitchFamily="18" charset="0"/>
                              <a:ea typeface="Cambria Math" panose="02040503050406030204" pitchFamily="18" charset="0"/>
                            </a:rPr>
                            <m:t>4</m:t>
                          </m:r>
                        </m:sub>
                      </m:sSub>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a:p>
                <a:pPr>
                  <a:spcAft>
                    <a:spcPts val="2000"/>
                  </a:spcAft>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m:t>
                          </m:r>
                        </m:e>
                        <m:sub>
                          <m:r>
                            <a:rPr lang="en-US" b="0" i="0" smtClean="0">
                              <a:solidFill>
                                <a:schemeClr val="tx1"/>
                              </a:solidFill>
                              <a:latin typeface="Cambria Math" panose="02040503050406030204" pitchFamily="18" charset="0"/>
                            </a:rPr>
                            <m:t>2</m:t>
                          </m:r>
                        </m:sub>
                      </m:sSub>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O</m:t>
                          </m:r>
                        </m:e>
                        <m:sub>
                          <m:r>
                            <a:rPr lang="en-US" b="0" i="0" smtClean="0">
                              <a:solidFill>
                                <a:schemeClr val="tx1"/>
                              </a:solidFill>
                              <a:latin typeface="Cambria Math" panose="02040503050406030204" pitchFamily="18" charset="0"/>
                            </a:rPr>
                            <m:t>5</m:t>
                          </m:r>
                        </m:sub>
                      </m:sSub>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𝑔</m:t>
                          </m:r>
                        </m:e>
                      </m:d>
                      <m:r>
                        <a:rPr lang="en-US" b="0" i="0" smtClean="0">
                          <a:solidFill>
                            <a:schemeClr val="tx1"/>
                          </a:solidFill>
                          <a:latin typeface="Cambria Math" panose="02040503050406030204" pitchFamily="18" charset="0"/>
                        </a:rPr>
                        <m:t>+</m:t>
                      </m:r>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2</m:t>
                          </m:r>
                        </m:sub>
                      </m:sSub>
                      <m:r>
                        <m:rPr>
                          <m:sty m:val="p"/>
                        </m:rPr>
                        <a:rPr lang="en-US" b="0" i="0" smtClean="0">
                          <a:solidFill>
                            <a:schemeClr val="tx1"/>
                          </a:solidFill>
                          <a:latin typeface="Cambria Math" panose="02040503050406030204" pitchFamily="18" charset="0"/>
                        </a:rPr>
                        <m:t>O</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𝑙</m:t>
                          </m:r>
                        </m:e>
                      </m:d>
                      <m:r>
                        <a:rPr lang="en-US" b="0" i="0" smtClean="0">
                          <a:solidFill>
                            <a:schemeClr val="tx1"/>
                          </a:solidFill>
                          <a:latin typeface="Cambria Math" panose="02040503050406030204" pitchFamily="18" charset="0"/>
                          <a:ea typeface="Cambria Math" panose="02040503050406030204" pitchFamily="18" charset="0"/>
                        </a:rPr>
                        <m:t>⇄2</m:t>
                      </m:r>
                      <m:r>
                        <m:rPr>
                          <m:sty m:val="p"/>
                        </m:rPr>
                        <a:rPr lang="en-US" b="0" i="0" smtClean="0">
                          <a:solidFill>
                            <a:schemeClr val="tx1"/>
                          </a:solidFill>
                          <a:latin typeface="Cambria Math" panose="02040503050406030204" pitchFamily="18" charset="0"/>
                          <a:ea typeface="Cambria Math" panose="02040503050406030204" pitchFamily="18" charset="0"/>
                        </a:rPr>
                        <m:t>H</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NO</m:t>
                          </m:r>
                        </m:e>
                        <m:sub>
                          <m:r>
                            <a:rPr lang="en-US" b="0" i="0" smtClean="0">
                              <a:solidFill>
                                <a:schemeClr val="tx1"/>
                              </a:solidFill>
                              <a:latin typeface="Cambria Math" panose="02040503050406030204" pitchFamily="18" charset="0"/>
                              <a:ea typeface="Cambria Math" panose="02040503050406030204" pitchFamily="18" charset="0"/>
                            </a:rPr>
                            <m:t>3</m:t>
                          </m:r>
                        </m:sub>
                      </m:sSub>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a:p>
                <a:pPr>
                  <a:spcAft>
                    <a:spcPts val="2000"/>
                  </a:spcAft>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P</m:t>
                          </m:r>
                        </m:e>
                        <m:sub>
                          <m:r>
                            <a:rPr lang="en-US" b="0" i="0" smtClean="0">
                              <a:solidFill>
                                <a:schemeClr val="tx1"/>
                              </a:solidFill>
                              <a:latin typeface="Cambria Math" panose="02040503050406030204" pitchFamily="18" charset="0"/>
                            </a:rPr>
                            <m:t>4</m:t>
                          </m:r>
                        </m:sub>
                      </m:sSub>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O</m:t>
                          </m:r>
                        </m:e>
                        <m:sub>
                          <m:r>
                            <a:rPr lang="en-US" b="0" i="0" smtClean="0">
                              <a:solidFill>
                                <a:schemeClr val="tx1"/>
                              </a:solidFill>
                              <a:latin typeface="Cambria Math" panose="02040503050406030204" pitchFamily="18" charset="0"/>
                            </a:rPr>
                            <m:t>10</m:t>
                          </m:r>
                        </m:sub>
                      </m:sSub>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𝑔</m:t>
                          </m:r>
                        </m:e>
                      </m:d>
                      <m:r>
                        <a:rPr lang="en-US" i="0"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a:rPr lang="en-US" b="0" i="0" smtClean="0">
                              <a:solidFill>
                                <a:schemeClr val="tx1"/>
                              </a:solidFill>
                              <a:latin typeface="Cambria Math" panose="02040503050406030204" pitchFamily="18" charset="0"/>
                              <a:ea typeface="Cambria Math" panose="02040503050406030204" pitchFamily="18" charset="0"/>
                            </a:rPr>
                            <m:t>6</m:t>
                          </m:r>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0" smtClean="0">
                          <a:solidFill>
                            <a:schemeClr val="tx1"/>
                          </a:solidFill>
                          <a:latin typeface="Cambria Math" panose="02040503050406030204" pitchFamily="18" charset="0"/>
                          <a:ea typeface="Cambria Math" panose="02040503050406030204" pitchFamily="18" charset="0"/>
                        </a:rPr>
                        <m:t>⇄4</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PO</m:t>
                          </m:r>
                        </m:e>
                        <m:sub>
                          <m:r>
                            <a:rPr lang="en-US" b="0" i="0" smtClean="0">
                              <a:solidFill>
                                <a:schemeClr val="tx1"/>
                              </a:solidFill>
                              <a:latin typeface="Cambria Math" panose="02040503050406030204" pitchFamily="18" charset="0"/>
                              <a:ea typeface="Cambria Math" panose="02040503050406030204" pitchFamily="18" charset="0"/>
                            </a:rPr>
                            <m:t>4</m:t>
                          </m:r>
                        </m:sub>
                      </m:sSub>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b="0" dirty="0">
                  <a:solidFill>
                    <a:schemeClr val="tx1"/>
                  </a:solidFill>
                  <a:latin typeface="Calibri"/>
                  <a:ea typeface="Cambria Math" panose="02040503050406030204" pitchFamily="18" charset="0"/>
                </a:endParaRPr>
              </a:p>
              <a:p>
                <a:pPr>
                  <a:spcAft>
                    <a:spcPts val="3000"/>
                  </a:spcAft>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Cl</m:t>
                          </m:r>
                        </m:e>
                        <m:sub>
                          <m:r>
                            <a:rPr lang="en-US" b="0" i="0" smtClean="0">
                              <a:solidFill>
                                <a:schemeClr val="tx1"/>
                              </a:solidFill>
                              <a:latin typeface="Cambria Math" panose="02040503050406030204" pitchFamily="18" charset="0"/>
                            </a:rPr>
                            <m:t>2</m:t>
                          </m:r>
                        </m:sub>
                      </m:sSub>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O</m:t>
                          </m:r>
                        </m:e>
                        <m:sub>
                          <m:r>
                            <a:rPr lang="en-US" b="0" i="0" smtClean="0">
                              <a:solidFill>
                                <a:schemeClr val="tx1"/>
                              </a:solidFill>
                              <a:latin typeface="Cambria Math" panose="02040503050406030204" pitchFamily="18" charset="0"/>
                            </a:rPr>
                            <m:t>7</m:t>
                          </m:r>
                        </m:sub>
                      </m:sSub>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𝑔</m:t>
                          </m:r>
                        </m:e>
                      </m:d>
                      <m:r>
                        <a:rPr lang="en-US" i="0"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1" smtClean="0">
                          <a:solidFill>
                            <a:schemeClr val="tx1"/>
                          </a:solidFill>
                          <a:latin typeface="Cambria Math" panose="02040503050406030204" pitchFamily="18" charset="0"/>
                          <a:ea typeface="Cambria Math" panose="02040503050406030204" pitchFamily="18" charset="0"/>
                        </a:rPr>
                        <m:t>⇄</m:t>
                      </m:r>
                      <m:r>
                        <a:rPr lang="en-US" b="0" i="0" smtClean="0">
                          <a:solidFill>
                            <a:schemeClr val="tx1"/>
                          </a:solidFill>
                          <a:latin typeface="Cambria Math" panose="02040503050406030204" pitchFamily="18" charset="0"/>
                          <a:ea typeface="Cambria Math" panose="02040503050406030204" pitchFamily="18" charset="0"/>
                        </a:rPr>
                        <m:t>2</m:t>
                      </m:r>
                      <m:r>
                        <m:rPr>
                          <m:sty m:val="p"/>
                        </m:rPr>
                        <a:rPr lang="en-US" b="0" i="0" smtClean="0">
                          <a:solidFill>
                            <a:schemeClr val="tx1"/>
                          </a:solidFill>
                          <a:latin typeface="Cambria Math" panose="02040503050406030204" pitchFamily="18" charset="0"/>
                          <a:ea typeface="Cambria Math" panose="02040503050406030204" pitchFamily="18" charset="0"/>
                        </a:rPr>
                        <m:t>HCl</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O</m:t>
                          </m:r>
                        </m:e>
                        <m:sub>
                          <m:r>
                            <a:rPr lang="en-US" b="0" i="0" smtClean="0">
                              <a:solidFill>
                                <a:schemeClr val="tx1"/>
                              </a:solidFill>
                              <a:latin typeface="Cambria Math" panose="02040503050406030204" pitchFamily="18" charset="0"/>
                              <a:ea typeface="Cambria Math" panose="02040503050406030204" pitchFamily="18" charset="0"/>
                            </a:rPr>
                            <m:t>4</m:t>
                          </m:r>
                        </m:sub>
                      </m:sSub>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1066800"/>
                <a:ext cx="9144000" cy="5334000"/>
              </a:xfrm>
              <a:blipFill>
                <a:blip r:embed="rId2"/>
                <a:stretch>
                  <a:fillRect l="-1333" t="-1029"/>
                </a:stretch>
              </a:blipFill>
            </p:spPr>
            <p:txBody>
              <a:bodyPr/>
              <a:lstStyle/>
              <a:p>
                <a:r>
                  <a:rPr lang="en-US">
                    <a:noFill/>
                  </a:rPr>
                  <a:t> </a:t>
                </a:r>
              </a:p>
            </p:txBody>
          </p:sp>
        </mc:Fallback>
      </mc:AlternateContent>
    </p:spTree>
    <p:extLst>
      <p:ext uri="{BB962C8B-B14F-4D97-AF65-F5344CB8AC3E}">
        <p14:creationId xmlns:p14="http://schemas.microsoft.com/office/powerpoint/2010/main" val="141163479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915400" cy="990600"/>
          </a:xfrm>
        </p:spPr>
        <p:txBody>
          <a:bodyPr anchor="ctr"/>
          <a:lstStyle/>
          <a:p>
            <a:pPr>
              <a:tabLst>
                <a:tab pos="1138238" algn="l"/>
                <a:tab pos="1379538" algn="l"/>
              </a:tabLst>
            </a:pPr>
            <a:r>
              <a:rPr lang="en-US" dirty="0">
                <a:solidFill>
                  <a:schemeClr val="bg1"/>
                </a:solidFill>
              </a:rPr>
              <a:t>16.11	</a:t>
            </a:r>
            <a:r>
              <a:rPr lang="en-US" dirty="0">
                <a:latin typeface="Calibri"/>
              </a:rPr>
              <a:t>Acid-Base Properties of Oxides and 		 	Hydroxides (3)</a:t>
            </a:r>
            <a:endParaRPr lang="en-US" dirty="0"/>
          </a:p>
        </p:txBody>
      </p:sp>
      <p:sp>
        <p:nvSpPr>
          <p:cNvPr id="16" name="Content Placeholder 15"/>
          <p:cNvSpPr>
            <a:spLocks noGrp="1"/>
          </p:cNvSpPr>
          <p:nvPr>
            <p:ph sz="quarter" idx="23"/>
          </p:nvPr>
        </p:nvSpPr>
        <p:spPr>
          <a:xfrm>
            <a:off x="0" y="1143000"/>
            <a:ext cx="9144000" cy="533400"/>
          </a:xfrm>
        </p:spPr>
        <p:txBody>
          <a:bodyPr/>
          <a:lstStyle/>
          <a:p>
            <a:r>
              <a:rPr lang="en-US" dirty="0">
                <a:latin typeface="Calibri"/>
              </a:rPr>
              <a:t>Oxides of Metals and Nonmetals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00200"/>
                <a:ext cx="9144000" cy="3441233"/>
              </a:xfrm>
            </p:spPr>
            <p:txBody>
              <a:bodyPr/>
              <a:lstStyle/>
              <a:p>
                <a:pPr>
                  <a:spcAft>
                    <a:spcPts val="3000"/>
                  </a:spcAft>
                </a:pPr>
                <a:r>
                  <a:rPr lang="pt-BR" dirty="0"/>
                  <a:t>Aluminum oxide </a:t>
                </a:r>
                <a14:m>
                  <m:oMath xmlns:m="http://schemas.openxmlformats.org/officeDocument/2006/math">
                    <m:d>
                      <m:dPr>
                        <m:ctrlPr>
                          <a:rPr lang="pt-BR" i="1" smtClean="0">
                            <a:latin typeface="Cambria Math" panose="02040503050406030204" pitchFamily="18" charset="0"/>
                          </a:rPr>
                        </m:ctrlPr>
                      </m:dPr>
                      <m:e>
                        <m:sSub>
                          <m:sSubPr>
                            <m:ctrlPr>
                              <a:rPr lang="pt-BR" i="1" smtClean="0">
                                <a:latin typeface="Cambria Math" panose="02040503050406030204" pitchFamily="18" charset="0"/>
                              </a:rPr>
                            </m:ctrlPr>
                          </m:sSubPr>
                          <m:e>
                            <m:r>
                              <m:rPr>
                                <m:sty m:val="p"/>
                              </m:rPr>
                              <a:rPr lang="en-US" b="0" i="0" smtClean="0">
                                <a:latin typeface="Cambria Math" panose="02040503050406030204" pitchFamily="18" charset="0"/>
                              </a:rPr>
                              <m:t>Al</m:t>
                            </m:r>
                          </m:e>
                          <m:sub>
                            <m:r>
                              <a:rPr lang="en-US" b="0" i="0" smtClean="0">
                                <a:latin typeface="Cambria Math" panose="02040503050406030204" pitchFamily="18" charset="0"/>
                              </a:rPr>
                              <m:t>2</m:t>
                            </m:r>
                          </m:sub>
                        </m:sSub>
                        <m:sSub>
                          <m:sSubPr>
                            <m:ctrlPr>
                              <a:rPr lang="pt-BR"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Sub>
                      </m:e>
                    </m:d>
                  </m:oMath>
                </a14:m>
                <a:r>
                  <a:rPr lang="pt-BR" dirty="0"/>
                  <a:t> is amphoteric. </a:t>
                </a:r>
              </a:p>
              <a:p>
                <a:pPr>
                  <a:spcAft>
                    <a:spcPts val="2000"/>
                  </a:spcAft>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Al</m:t>
                          </m:r>
                        </m:e>
                        <m:sub>
                          <m:r>
                            <a:rPr lang="en-US" b="0" i="0" smtClean="0">
                              <a:latin typeface="Cambria Math" panose="02040503050406030204" pitchFamily="18" charset="0"/>
                            </a:rPr>
                            <m:t>2</m:t>
                          </m:r>
                        </m:sub>
                      </m:sSub>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6</m:t>
                      </m:r>
                      <m:r>
                        <m:rPr>
                          <m:sty m:val="p"/>
                        </m:rPr>
                        <a:rPr lang="en-US" b="0" i="0" smtClean="0">
                          <a:latin typeface="Cambria Math" panose="02040503050406030204" pitchFamily="18" charset="0"/>
                          <a:ea typeface="Cambria Math" panose="02040503050406030204" pitchFamily="18" charset="0"/>
                        </a:rPr>
                        <m:t>HCl</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Al</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Cl</m:t>
                          </m:r>
                        </m:e>
                        <m:sub>
                          <m:r>
                            <a:rPr lang="en-US" b="0" i="0" smtClean="0">
                              <a:latin typeface="Cambria Math" panose="02040503050406030204" pitchFamily="18" charset="0"/>
                              <a:ea typeface="Cambria Math" panose="02040503050406030204" pitchFamily="18" charset="0"/>
                            </a:rPr>
                            <m:t>3</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3</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US" dirty="0"/>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Al</m:t>
                          </m:r>
                        </m:e>
                        <m:sub>
                          <m:r>
                            <a:rPr lang="en-US" b="0" i="0" smtClean="0">
                              <a:latin typeface="Cambria Math" panose="02040503050406030204" pitchFamily="18" charset="0"/>
                            </a:rPr>
                            <m:t>2</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𝑠</m:t>
                          </m:r>
                        </m:e>
                      </m:d>
                      <m:r>
                        <a:rPr lang="en-US"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NaOH</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+3</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1"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NaAl</m:t>
                      </m:r>
                      <m:sSub>
                        <m:sSubPr>
                          <m:ctrlPr>
                            <a:rPr lang="en-US" b="0" i="1" smtClean="0">
                              <a:latin typeface="Cambria Math" panose="02040503050406030204" pitchFamily="18" charset="0"/>
                              <a:ea typeface="Cambria Math" panose="02040503050406030204" pitchFamily="18" charset="0"/>
                            </a:rPr>
                          </m:ctrlPr>
                        </m:sSubPr>
                        <m:e>
                          <m:d>
                            <m:dPr>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OH</m:t>
                              </m:r>
                            </m:e>
                          </m:d>
                        </m:e>
                        <m:sub>
                          <m:r>
                            <a:rPr lang="en-US" b="0" i="0" smtClean="0">
                              <a:latin typeface="Cambria Math" panose="02040503050406030204" pitchFamily="18" charset="0"/>
                              <a:ea typeface="Cambria Math" panose="02040503050406030204" pitchFamily="18" charset="0"/>
                            </a:rPr>
                            <m:t>4</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00200"/>
                <a:ext cx="9144000" cy="3441233"/>
              </a:xfrm>
              <a:blipFill>
                <a:blip r:embed="rId2"/>
                <a:stretch>
                  <a:fillRect l="-1333" t="-1773"/>
                </a:stretch>
              </a:blipFill>
            </p:spPr>
            <p:txBody>
              <a:bodyPr/>
              <a:lstStyle/>
              <a:p>
                <a:r>
                  <a:rPr lang="en-GB">
                    <a:noFill/>
                  </a:rPr>
                  <a:t> </a:t>
                </a:r>
              </a:p>
            </p:txBody>
          </p:sp>
        </mc:Fallback>
      </mc:AlternateContent>
    </p:spTree>
    <p:extLst>
      <p:ext uri="{BB962C8B-B14F-4D97-AF65-F5344CB8AC3E}">
        <p14:creationId xmlns:p14="http://schemas.microsoft.com/office/powerpoint/2010/main" val="133934568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27710"/>
            <a:ext cx="8991600" cy="914400"/>
          </a:xfrm>
        </p:spPr>
        <p:txBody>
          <a:bodyPr anchor="ctr"/>
          <a:lstStyle/>
          <a:p>
            <a:pPr>
              <a:tabLst>
                <a:tab pos="1266825" algn="l"/>
                <a:tab pos="1379538" algn="l"/>
              </a:tabLst>
            </a:pPr>
            <a:r>
              <a:rPr lang="en-US" dirty="0">
                <a:solidFill>
                  <a:schemeClr val="bg1"/>
                </a:solidFill>
              </a:rPr>
              <a:t>16.11	</a:t>
            </a:r>
            <a:r>
              <a:rPr lang="en-US" dirty="0">
                <a:latin typeface="Calibri"/>
              </a:rPr>
              <a:t>Acid-Base Properties of Oxides and 		 	Hydroxides (4)</a:t>
            </a:r>
            <a:endParaRPr lang="en-US" dirty="0"/>
          </a:p>
        </p:txBody>
      </p:sp>
      <p:sp>
        <p:nvSpPr>
          <p:cNvPr id="16" name="Content Placeholder 15"/>
          <p:cNvSpPr>
            <a:spLocks noGrp="1"/>
          </p:cNvSpPr>
          <p:nvPr>
            <p:ph sz="quarter" idx="23"/>
          </p:nvPr>
        </p:nvSpPr>
        <p:spPr>
          <a:xfrm>
            <a:off x="-2876" y="1105990"/>
            <a:ext cx="9146875" cy="494210"/>
          </a:xfrm>
        </p:spPr>
        <p:txBody>
          <a:bodyPr/>
          <a:lstStyle/>
          <a:p>
            <a:r>
              <a:rPr lang="en-US" dirty="0">
                <a:latin typeface="Calibri"/>
              </a:rPr>
              <a:t>Oxides of Metals and Nonmetals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 y="1600200"/>
                <a:ext cx="9143999" cy="3733800"/>
              </a:xfrm>
            </p:spPr>
            <p:txBody>
              <a:bodyPr/>
              <a:lstStyle/>
              <a:p>
                <a:pPr>
                  <a:spcAft>
                    <a:spcPts val="3000"/>
                  </a:spcAft>
                </a:pPr>
                <a:r>
                  <a:rPr lang="en-US" dirty="0"/>
                  <a:t>Some transition metal oxides in which the metal has a high oxidation number act as acidic oxides. </a:t>
                </a: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Mn</m:t>
                          </m:r>
                        </m:e>
                        <m:sub>
                          <m:r>
                            <a:rPr lang="en-US" b="0" i="0" smtClean="0">
                              <a:latin typeface="Cambria Math" panose="02040503050406030204" pitchFamily="18" charset="0"/>
                            </a:rPr>
                            <m:t>2</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7</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𝑙</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HMn</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4</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marL="5257800">
                  <a:spcAft>
                    <a:spcPts val="3000"/>
                  </a:spcAft>
                </a:pPr>
                <a:r>
                  <a:rPr lang="en-US" sz="2500" i="0" dirty="0">
                    <a:latin typeface="+mj-lt"/>
                  </a:rPr>
                  <a:t>permanganic acid</a:t>
                </a:r>
                <a:endParaRPr lang="en-US" sz="2500" dirty="0"/>
              </a:p>
              <a:p>
                <a:r>
                  <a:rPr lang="en-US" b="0" dirty="0"/>
                  <a:t>		</a:t>
                </a:r>
                <a:r>
                  <a:rPr lang="en-US" dirty="0"/>
                  <a:t> </a:t>
                </a:r>
                <a14:m>
                  <m:oMath xmlns:m="http://schemas.openxmlformats.org/officeDocument/2006/math">
                    <m:r>
                      <m:rPr>
                        <m:sty m:val="p"/>
                      </m:rPr>
                      <a:rPr lang="en-US">
                        <a:latin typeface="Cambria Math" panose="02040503050406030204" pitchFamily="18" charset="0"/>
                      </a:rPr>
                      <m:t>Cr</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Cr</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4</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oMath>
                </a14:m>
                <a:r>
                  <a:rPr lang="en-US" b="0" dirty="0"/>
                  <a:t> 	</a:t>
                </a:r>
                <a:endParaRPr lang="en-US" dirty="0"/>
              </a:p>
              <a:p>
                <a:pPr indent="5211763"/>
                <a:r>
                  <a:rPr lang="en-US" sz="2500" dirty="0"/>
                  <a:t>chromic acid</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 y="1600200"/>
                <a:ext cx="9143999" cy="3733800"/>
              </a:xfrm>
              <a:blipFill>
                <a:blip r:embed="rId2"/>
                <a:stretch>
                  <a:fillRect l="-1333" t="-1634"/>
                </a:stretch>
              </a:blipFill>
            </p:spPr>
            <p:txBody>
              <a:bodyPr/>
              <a:lstStyle/>
              <a:p>
                <a:r>
                  <a:rPr lang="en-US">
                    <a:noFill/>
                  </a:rPr>
                  <a:t> </a:t>
                </a:r>
              </a:p>
            </p:txBody>
          </p:sp>
        </mc:Fallback>
      </mc:AlternateContent>
    </p:spTree>
    <p:extLst>
      <p:ext uri="{BB962C8B-B14F-4D97-AF65-F5344CB8AC3E}">
        <p14:creationId xmlns:p14="http://schemas.microsoft.com/office/powerpoint/2010/main" val="399760037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87035" y="13855"/>
            <a:ext cx="8915400" cy="946484"/>
          </a:xfrm>
        </p:spPr>
        <p:txBody>
          <a:bodyPr anchor="ctr"/>
          <a:lstStyle/>
          <a:p>
            <a:pPr marL="1211263" indent="-1211263">
              <a:tabLst>
                <a:tab pos="1143000" algn="l"/>
                <a:tab pos="1668463" algn="l"/>
              </a:tabLst>
            </a:pPr>
            <a:r>
              <a:rPr lang="en-US" dirty="0">
                <a:solidFill>
                  <a:schemeClr val="bg1"/>
                </a:solidFill>
              </a:rPr>
              <a:t>16.11	</a:t>
            </a:r>
            <a:r>
              <a:rPr lang="en-US" dirty="0">
                <a:latin typeface="Calibri"/>
              </a:rPr>
              <a:t>Acid-Base Properties of Oxides and Hydroxides (5)</a:t>
            </a:r>
            <a:endParaRPr lang="en-US" dirty="0"/>
          </a:p>
        </p:txBody>
      </p:sp>
      <p:sp>
        <p:nvSpPr>
          <p:cNvPr id="16" name="Content Placeholder 15"/>
          <p:cNvSpPr>
            <a:spLocks noGrp="1"/>
          </p:cNvSpPr>
          <p:nvPr>
            <p:ph sz="quarter" idx="23"/>
          </p:nvPr>
        </p:nvSpPr>
        <p:spPr>
          <a:xfrm>
            <a:off x="0" y="1138688"/>
            <a:ext cx="9144000" cy="461512"/>
          </a:xfrm>
        </p:spPr>
        <p:txBody>
          <a:bodyPr/>
          <a:lstStyle/>
          <a:p>
            <a:r>
              <a:rPr lang="en-US" dirty="0">
                <a:latin typeface="Calibri"/>
              </a:rPr>
              <a:t>Basic and Amphoteric Hydroxides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 y="1600200"/>
                <a:ext cx="9144001" cy="4948688"/>
              </a:xfrm>
            </p:spPr>
            <p:txBody>
              <a:bodyPr/>
              <a:lstStyle/>
              <a:p>
                <a:pPr>
                  <a:spcBef>
                    <a:spcPts val="0"/>
                  </a:spcBef>
                  <a:spcAft>
                    <a:spcPts val="3000"/>
                  </a:spcAft>
                </a:pPr>
                <a:r>
                  <a:rPr lang="en-US" dirty="0"/>
                  <a:t>All the alkali and alkaline earth metal hydroxides, except </a:t>
                </a:r>
                <a14:m>
                  <m:oMath xmlns:m="http://schemas.openxmlformats.org/officeDocument/2006/math">
                    <m:r>
                      <m:rPr>
                        <m:sty m:val="p"/>
                      </m:rPr>
                      <a:rPr lang="en-US" b="0" i="0" smtClean="0">
                        <a:latin typeface="Cambria Math" panose="02040503050406030204" pitchFamily="18" charset="0"/>
                      </a:rPr>
                      <m:t>Be</m:t>
                    </m:r>
                    <m:sSub>
                      <m:sSubPr>
                        <m:ctrlPr>
                          <a:rPr lang="en-US" i="1" smtClean="0">
                            <a:latin typeface="Cambria Math" panose="02040503050406030204" pitchFamily="18" charset="0"/>
                          </a:rPr>
                        </m:ctrlPr>
                      </m:sSubPr>
                      <m:e>
                        <m:d>
                          <m:dPr>
                            <m:ctrlPr>
                              <a:rPr lang="en-US"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oMath>
                </a14:m>
                <a:r>
                  <a:rPr lang="en-US" dirty="0"/>
                  <a:t>, are basic.</a:t>
                </a:r>
              </a:p>
              <a:p>
                <a:pPr>
                  <a:spcBef>
                    <a:spcPts val="0"/>
                  </a:spcBef>
                  <a:spcAft>
                    <a:spcPts val="3000"/>
                  </a:spcAft>
                </a:pP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Be</m:t>
                        </m:r>
                        <m:d>
                          <m:dPr>
                            <m:ctrlPr>
                              <a:rPr lang="en-US"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AlOH</m:t>
                            </m:r>
                          </m:e>
                        </m:d>
                      </m:e>
                      <m:sub>
                        <m:r>
                          <a:rPr lang="en-US" b="0" i="0" smtClean="0">
                            <a:latin typeface="Cambria Math" panose="02040503050406030204" pitchFamily="18" charset="0"/>
                          </a:rPr>
                          <m:t>3</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Sn</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Ph</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Cr</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3</m:t>
                        </m:r>
                      </m:sub>
                    </m:sSub>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Cu</m:t>
                        </m:r>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r>
                      <a:rPr lang="en-US" b="0" i="0" smtClean="0">
                        <a:latin typeface="Cambria Math" panose="02040503050406030204" pitchFamily="18" charset="0"/>
                      </a:rPr>
                      <m:t>,  </m:t>
                    </m:r>
                    <m:r>
                      <m:rPr>
                        <m:sty m:val="p"/>
                      </m:rPr>
                      <a:rPr lang="en-US" b="0" i="0" smtClean="0">
                        <a:latin typeface="Cambria Math" panose="02040503050406030204" pitchFamily="18" charset="0"/>
                      </a:rPr>
                      <m:t>Zn</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r>
                      <a:rPr lang="en-US" b="0" i="0" smtClean="0">
                        <a:latin typeface="Cambria Math" panose="02040503050406030204" pitchFamily="18" charset="0"/>
                      </a:rPr>
                      <m:t>, </m:t>
                    </m:r>
                    <m:r>
                      <m:rPr>
                        <m:sty m:val="p"/>
                      </m:rPr>
                      <a:rPr lang="en-US" b="0" i="0" smtClean="0">
                        <a:latin typeface="Cambria Math" panose="02040503050406030204" pitchFamily="18" charset="0"/>
                      </a:rPr>
                      <m:t>and</m:t>
                    </m:r>
                    <m:r>
                      <a:rPr lang="en-US" b="0" i="0" smtClean="0">
                        <a:latin typeface="Cambria Math" panose="02040503050406030204" pitchFamily="18" charset="0"/>
                      </a:rPr>
                      <m:t> </m:t>
                    </m:r>
                    <m:r>
                      <m:rPr>
                        <m:sty m:val="p"/>
                      </m:rPr>
                      <a:rPr lang="en-US" b="0" i="0" smtClean="0">
                        <a:latin typeface="Cambria Math" panose="02040503050406030204" pitchFamily="18" charset="0"/>
                      </a:rPr>
                      <m:t>Cd</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oMath>
                </a14:m>
                <a:r>
                  <a:rPr lang="en-US" dirty="0"/>
                  <a:t> are amphoteric.</a:t>
                </a:r>
              </a:p>
              <a:p>
                <a:pPr>
                  <a:spcBef>
                    <a:spcPts val="0"/>
                  </a:spcBef>
                  <a:spcAft>
                    <a:spcPts val="1000"/>
                  </a:spcAft>
                </a:pPr>
                <a:r>
                  <a:rPr lang="en-US" dirty="0"/>
                  <a:t>All amphoteric hydroxides are insoluble, but beryllium hydroxide reacts with both acids and bases as follows: </a:t>
                </a:r>
              </a:p>
              <a:p>
                <a:pPr>
                  <a:spcBef>
                    <a:spcPts val="0"/>
                  </a:spcBef>
                  <a:spcAft>
                    <a:spcPts val="10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Be</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1"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Be</m:t>
                          </m:r>
                        </m:e>
                        <m:sup>
                          <m:r>
                            <a:rPr lang="en-US" b="0" i="0" smtClean="0">
                              <a:latin typeface="Cambria Math" panose="02040503050406030204" pitchFamily="18" charset="0"/>
                              <a:ea typeface="Cambria Math" panose="02040503050406030204" pitchFamily="18" charset="0"/>
                            </a:rPr>
                            <m:t>2+</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4</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US" dirty="0"/>
              </a:p>
              <a:p>
                <a:pPr marL="868363" indent="-868363">
                  <a:spcBef>
                    <a:spcPts val="0"/>
                  </a:spcBef>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Be</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+2</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OH</m:t>
                          </m:r>
                        </m:e>
                        <m:sup>
                          <m:r>
                            <a:rPr lang="en-US" i="1">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Be</m:t>
                      </m:r>
                      <m:sSubSup>
                        <m:sSubSupPr>
                          <m:ctrlPr>
                            <a:rPr lang="en-US" i="1">
                              <a:latin typeface="Cambria Math" panose="02040503050406030204" pitchFamily="18" charset="0"/>
                              <a:ea typeface="Cambria Math" panose="02040503050406030204" pitchFamily="18" charset="0"/>
                            </a:rPr>
                          </m:ctrlPr>
                        </m:sSubSupPr>
                        <m:e>
                          <m:d>
                            <m:dPr>
                              <m:ctrlPr>
                                <a:rPr lang="en-US" i="1">
                                  <a:latin typeface="Cambria Math" panose="02040503050406030204" pitchFamily="18" charset="0"/>
                                  <a:ea typeface="Cambria Math" panose="02040503050406030204" pitchFamily="18" charset="0"/>
                                </a:rPr>
                              </m:ctrlPr>
                            </m:dPr>
                            <m:e>
                              <m:r>
                                <m:rPr>
                                  <m:sty m:val="p"/>
                                </m:rPr>
                                <a:rPr lang="en-US">
                                  <a:latin typeface="Cambria Math" panose="02040503050406030204" pitchFamily="18" charset="0"/>
                                  <a:ea typeface="Cambria Math" panose="02040503050406030204" pitchFamily="18" charset="0"/>
                                </a:rPr>
                                <m:t>OH</m:t>
                              </m:r>
                            </m:e>
                          </m:d>
                        </m:e>
                        <m:sub>
                          <m:r>
                            <a:rPr lang="en-US">
                              <a:latin typeface="Cambria Math" panose="02040503050406030204" pitchFamily="18" charset="0"/>
                              <a:ea typeface="Cambria Math" panose="02040503050406030204" pitchFamily="18" charset="0"/>
                            </a:rPr>
                            <m:t>4</m:t>
                          </m:r>
                        </m:sub>
                        <m:sup>
                          <m:r>
                            <a:rPr lang="en-US">
                              <a:latin typeface="Cambria Math" panose="02040503050406030204" pitchFamily="18" charset="0"/>
                              <a:ea typeface="Cambria Math" panose="02040503050406030204" pitchFamily="18" charset="0"/>
                            </a:rPr>
                            <m:t>2−</m:t>
                          </m:r>
                        </m:sup>
                      </m:sSub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 y="1600200"/>
                <a:ext cx="9144001" cy="4948688"/>
              </a:xfrm>
              <a:blipFill>
                <a:blip r:embed="rId3"/>
                <a:stretch>
                  <a:fillRect l="-1333" t="-1233"/>
                </a:stretch>
              </a:blipFill>
            </p:spPr>
            <p:txBody>
              <a:bodyPr/>
              <a:lstStyle/>
              <a:p>
                <a:r>
                  <a:rPr lang="en-US">
                    <a:noFill/>
                  </a:rPr>
                  <a:t> </a:t>
                </a:r>
              </a:p>
            </p:txBody>
          </p:sp>
        </mc:Fallback>
      </mc:AlternateContent>
    </p:spTree>
    <p:extLst>
      <p:ext uri="{BB962C8B-B14F-4D97-AF65-F5344CB8AC3E}">
        <p14:creationId xmlns:p14="http://schemas.microsoft.com/office/powerpoint/2010/main" val="294375068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38545" y="83130"/>
            <a:ext cx="8991600" cy="838200"/>
          </a:xfrm>
        </p:spPr>
        <p:txBody>
          <a:bodyPr anchor="ctr"/>
          <a:lstStyle/>
          <a:p>
            <a:pPr>
              <a:tabLst>
                <a:tab pos="1266825" algn="l"/>
                <a:tab pos="1322388" algn="l"/>
              </a:tabLst>
            </a:pPr>
            <a:r>
              <a:rPr lang="en-US" dirty="0">
                <a:solidFill>
                  <a:schemeClr val="bg1"/>
                </a:solidFill>
              </a:rPr>
              <a:t>16.11	</a:t>
            </a:r>
            <a:r>
              <a:rPr lang="en-US" dirty="0">
                <a:latin typeface="Calibri"/>
              </a:rPr>
              <a:t>Acid-Base Properties of Oxides and 	Hydroxides (6)</a:t>
            </a:r>
            <a:endParaRPr lang="en-US" dirty="0">
              <a:solidFill>
                <a:schemeClr val="bg1"/>
              </a:solidFill>
            </a:endParaRPr>
          </a:p>
        </p:txBody>
      </p:sp>
      <p:sp>
        <p:nvSpPr>
          <p:cNvPr id="16" name="Content Placeholder 15"/>
          <p:cNvSpPr>
            <a:spLocks noGrp="1"/>
          </p:cNvSpPr>
          <p:nvPr>
            <p:ph sz="quarter" idx="23"/>
          </p:nvPr>
        </p:nvSpPr>
        <p:spPr>
          <a:xfrm>
            <a:off x="0" y="1066800"/>
            <a:ext cx="9144000" cy="533400"/>
          </a:xfrm>
        </p:spPr>
        <p:txBody>
          <a:bodyPr/>
          <a:lstStyle/>
          <a:p>
            <a:r>
              <a:rPr lang="en-US" dirty="0">
                <a:latin typeface="Calibri"/>
              </a:rPr>
              <a:t>Basic and Amphoteric Hydroxides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00200"/>
                <a:ext cx="9144000" cy="2846614"/>
              </a:xfrm>
            </p:spPr>
            <p:txBody>
              <a:bodyPr/>
              <a:lstStyle/>
              <a:p>
                <a:pPr>
                  <a:spcBef>
                    <a:spcPts val="0"/>
                  </a:spcBef>
                  <a:spcAft>
                    <a:spcPts val="3000"/>
                  </a:spcAft>
                </a:pPr>
                <a:r>
                  <a:rPr lang="en-US" dirty="0"/>
                  <a:t>Aluminum hydroxide reacts with both acids and bases in a similar fashion: </a:t>
                </a:r>
              </a:p>
              <a:p>
                <a:pPr>
                  <a:spcBef>
                    <a:spcPts val="0"/>
                  </a:spcBef>
                  <a:spcAft>
                    <a:spcPts val="2000"/>
                  </a:spcAft>
                </a:pPr>
                <a14:m>
                  <m:oMathPara xmlns:m="http://schemas.openxmlformats.org/officeDocument/2006/math">
                    <m:oMathParaPr>
                      <m:jc m:val="centerGroup"/>
                    </m:oMathParaPr>
                    <m:oMath xmlns:m="http://schemas.openxmlformats.org/officeDocument/2006/math">
                      <m:r>
                        <m:rPr>
                          <m:sty m:val="p"/>
                        </m:rPr>
                        <a:rPr lang="en-US" b="0" i="0" smtClean="0">
                          <a:solidFill>
                            <a:prstClr val="black"/>
                          </a:solidFill>
                          <a:latin typeface="Cambria Math" panose="02040503050406030204" pitchFamily="18" charset="0"/>
                        </a:rPr>
                        <m:t>Al</m:t>
                      </m:r>
                      <m:sSub>
                        <m:sSubPr>
                          <m:ctrlPr>
                            <a:rPr lang="en-US" b="0" i="1" smtClean="0">
                              <a:solidFill>
                                <a:prstClr val="black"/>
                              </a:solidFill>
                              <a:latin typeface="Cambria Math" panose="02040503050406030204" pitchFamily="18" charset="0"/>
                            </a:rPr>
                          </m:ctrlPr>
                        </m:sSubPr>
                        <m:e>
                          <m:d>
                            <m:dPr>
                              <m:ctrlPr>
                                <a:rPr lang="en-US" b="0" i="1" smtClean="0">
                                  <a:solidFill>
                                    <a:prstClr val="black"/>
                                  </a:solidFill>
                                  <a:latin typeface="Cambria Math" panose="02040503050406030204" pitchFamily="18" charset="0"/>
                                </a:rPr>
                              </m:ctrlPr>
                            </m:dPr>
                            <m:e>
                              <m:r>
                                <m:rPr>
                                  <m:sty m:val="p"/>
                                </m:rPr>
                                <a:rPr lang="en-US" b="0" i="0" smtClean="0">
                                  <a:solidFill>
                                    <a:prstClr val="black"/>
                                  </a:solidFill>
                                  <a:latin typeface="Cambria Math" panose="02040503050406030204" pitchFamily="18" charset="0"/>
                                </a:rPr>
                                <m:t>OH</m:t>
                              </m:r>
                            </m:e>
                          </m:d>
                        </m:e>
                        <m:sub>
                          <m:r>
                            <a:rPr lang="en-US" b="0" i="0" smtClean="0">
                              <a:solidFill>
                                <a:prstClr val="black"/>
                              </a:solidFill>
                              <a:latin typeface="Cambria Math" panose="02040503050406030204" pitchFamily="18" charset="0"/>
                            </a:rPr>
                            <m:t>3</m:t>
                          </m:r>
                        </m:sub>
                      </m:sSub>
                      <m:d>
                        <m:dPr>
                          <m:ctrlPr>
                            <a:rPr lang="en-US" b="0" i="1" smtClean="0">
                              <a:solidFill>
                                <a:prstClr val="black"/>
                              </a:solidFill>
                              <a:latin typeface="Cambria Math" panose="02040503050406030204" pitchFamily="18" charset="0"/>
                            </a:rPr>
                          </m:ctrlPr>
                        </m:dPr>
                        <m:e>
                          <m:r>
                            <a:rPr lang="en-US" b="0" i="1" smtClean="0">
                              <a:solidFill>
                                <a:prstClr val="black"/>
                              </a:solidFill>
                              <a:latin typeface="Cambria Math" panose="02040503050406030204" pitchFamily="18" charset="0"/>
                            </a:rPr>
                            <m:t>𝑠</m:t>
                          </m:r>
                        </m:e>
                      </m:d>
                      <m:r>
                        <a:rPr lang="en-US" b="0" i="0" smtClean="0">
                          <a:solidFill>
                            <a:prstClr val="black"/>
                          </a:solidFill>
                          <a:latin typeface="Cambria Math" panose="02040503050406030204" pitchFamily="18" charset="0"/>
                          <a:ea typeface="Cambria Math" panose="02040503050406030204" pitchFamily="18" charset="0"/>
                        </a:rPr>
                        <m:t>+3</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H</m:t>
                          </m:r>
                        </m:e>
                        <m:sub>
                          <m:r>
                            <a:rPr lang="en-US" b="0" i="0" smtClean="0">
                              <a:solidFill>
                                <a:prstClr val="black"/>
                              </a:solidFill>
                              <a:latin typeface="Cambria Math" panose="02040503050406030204" pitchFamily="18" charset="0"/>
                              <a:ea typeface="Cambria Math" panose="02040503050406030204" pitchFamily="18" charset="0"/>
                            </a:rPr>
                            <m:t>3</m:t>
                          </m:r>
                        </m:sub>
                      </m:sSub>
                      <m:sSup>
                        <m:sSupPr>
                          <m:ctrlPr>
                            <a:rPr lang="en-US" b="0" i="1" smtClean="0">
                              <a:solidFill>
                                <a:prstClr val="black"/>
                              </a:solidFill>
                              <a:latin typeface="Cambria Math" panose="02040503050406030204" pitchFamily="18" charset="0"/>
                              <a:ea typeface="Cambria Math" panose="02040503050406030204" pitchFamily="18" charset="0"/>
                            </a:rPr>
                          </m:ctrlPr>
                        </m:sSupPr>
                        <m:e>
                          <m:r>
                            <m:rPr>
                              <m:sty m:val="p"/>
                            </m:rPr>
                            <a:rPr lang="en-US" b="0" i="0" smtClean="0">
                              <a:solidFill>
                                <a:prstClr val="black"/>
                              </a:solidFill>
                              <a:latin typeface="Cambria Math" panose="02040503050406030204" pitchFamily="18" charset="0"/>
                              <a:ea typeface="Cambria Math" panose="02040503050406030204" pitchFamily="18" charset="0"/>
                            </a:rPr>
                            <m:t>O</m:t>
                          </m:r>
                        </m:e>
                        <m:sup>
                          <m:r>
                            <a:rPr lang="en-US" b="0" i="0" smtClean="0">
                              <a:solidFill>
                                <a:prstClr val="black"/>
                              </a:solidFill>
                              <a:latin typeface="Cambria Math" panose="02040503050406030204" pitchFamily="18" charset="0"/>
                              <a:ea typeface="Cambria Math" panose="02040503050406030204" pitchFamily="18" charset="0"/>
                            </a:rPr>
                            <m:t>+</m:t>
                          </m:r>
                        </m:sup>
                      </m:sSup>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𝑎𝑞</m:t>
                          </m:r>
                        </m:e>
                      </m:d>
                      <m:r>
                        <a:rPr lang="en-US" b="0" i="1" smtClean="0">
                          <a:solidFill>
                            <a:prstClr val="black"/>
                          </a:solidFill>
                          <a:latin typeface="Cambria Math" panose="02040503050406030204" pitchFamily="18" charset="0"/>
                          <a:ea typeface="Cambria Math" panose="02040503050406030204" pitchFamily="18" charset="0"/>
                        </a:rPr>
                        <m:t>→</m:t>
                      </m:r>
                      <m:sSup>
                        <m:sSupPr>
                          <m:ctrlPr>
                            <a:rPr lang="en-US" b="0" i="1" smtClean="0">
                              <a:solidFill>
                                <a:prstClr val="black"/>
                              </a:solidFill>
                              <a:latin typeface="Cambria Math" panose="02040503050406030204" pitchFamily="18" charset="0"/>
                              <a:ea typeface="Cambria Math" panose="02040503050406030204" pitchFamily="18" charset="0"/>
                            </a:rPr>
                          </m:ctrlPr>
                        </m:sSupPr>
                        <m:e>
                          <m:r>
                            <m:rPr>
                              <m:sty m:val="p"/>
                            </m:rPr>
                            <a:rPr lang="en-US" b="0" i="0" smtClean="0">
                              <a:solidFill>
                                <a:prstClr val="black"/>
                              </a:solidFill>
                              <a:latin typeface="Cambria Math" panose="02040503050406030204" pitchFamily="18" charset="0"/>
                              <a:ea typeface="Cambria Math" panose="02040503050406030204" pitchFamily="18" charset="0"/>
                            </a:rPr>
                            <m:t>Al</m:t>
                          </m:r>
                        </m:e>
                        <m:sup>
                          <m:r>
                            <a:rPr lang="en-US" b="0" i="1" smtClean="0">
                              <a:solidFill>
                                <a:prstClr val="black"/>
                              </a:solidFill>
                              <a:latin typeface="Cambria Math" panose="02040503050406030204" pitchFamily="18" charset="0"/>
                              <a:ea typeface="Cambria Math" panose="02040503050406030204" pitchFamily="18" charset="0"/>
                            </a:rPr>
                            <m:t>3+</m:t>
                          </m:r>
                        </m:sup>
                      </m:sSup>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𝑎𝑞</m:t>
                          </m:r>
                        </m:e>
                      </m:d>
                      <m:r>
                        <a:rPr lang="en-US" i="1">
                          <a:solidFill>
                            <a:prstClr val="black"/>
                          </a:solidFill>
                          <a:latin typeface="Cambria Math" panose="02040503050406030204" pitchFamily="18" charset="0"/>
                          <a:ea typeface="Cambria Math" panose="02040503050406030204" pitchFamily="18" charset="0"/>
                        </a:rPr>
                        <m:t>+</m:t>
                      </m:r>
                      <m:r>
                        <a:rPr lang="en-US" b="0" i="1" smtClean="0">
                          <a:solidFill>
                            <a:prstClr val="black"/>
                          </a:solidFill>
                          <a:latin typeface="Cambria Math" panose="02040503050406030204" pitchFamily="18" charset="0"/>
                          <a:ea typeface="Cambria Math" panose="02040503050406030204" pitchFamily="18" charset="0"/>
                        </a:rPr>
                        <m:t>6</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H</m:t>
                          </m:r>
                        </m:e>
                        <m:sub>
                          <m:r>
                            <a:rPr lang="en-US" b="0" i="1" smtClean="0">
                              <a:solidFill>
                                <a:prstClr val="black"/>
                              </a:solidFill>
                              <a:latin typeface="Cambria Math" panose="02040503050406030204" pitchFamily="18" charset="0"/>
                              <a:ea typeface="Cambria Math" panose="02040503050406030204" pitchFamily="18" charset="0"/>
                            </a:rPr>
                            <m:t>2</m:t>
                          </m:r>
                        </m:sub>
                      </m:sSub>
                      <m:r>
                        <m:rPr>
                          <m:sty m:val="p"/>
                        </m:rPr>
                        <a:rPr lang="en-US" b="0" i="0" smtClean="0">
                          <a:solidFill>
                            <a:prstClr val="black"/>
                          </a:solidFill>
                          <a:latin typeface="Cambria Math" panose="02040503050406030204" pitchFamily="18" charset="0"/>
                          <a:ea typeface="Cambria Math" panose="02040503050406030204" pitchFamily="18" charset="0"/>
                        </a:rPr>
                        <m:t>O</m:t>
                      </m:r>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𝑙</m:t>
                          </m:r>
                        </m:e>
                      </m:d>
                    </m:oMath>
                  </m:oMathPara>
                </a14:m>
                <a:endParaRPr lang="en-US" b="0" dirty="0">
                  <a:solidFill>
                    <a:prstClr val="black"/>
                  </a:solidFill>
                  <a:ea typeface="Cambria Math" panose="02040503050406030204" pitchFamily="18" charset="0"/>
                </a:endParaRPr>
              </a:p>
              <a:p>
                <a:pPr>
                  <a:spcBef>
                    <a:spcPts val="0"/>
                  </a:spcBef>
                </a:pPr>
                <a14:m>
                  <m:oMathPara xmlns:m="http://schemas.openxmlformats.org/officeDocument/2006/math">
                    <m:oMathParaPr>
                      <m:jc m:val="centerGroup"/>
                    </m:oMathParaPr>
                    <m:oMath xmlns:m="http://schemas.openxmlformats.org/officeDocument/2006/math">
                      <m:r>
                        <m:rPr>
                          <m:sty m:val="p"/>
                        </m:rPr>
                        <a:rPr lang="en-US" b="0" i="0" smtClean="0">
                          <a:solidFill>
                            <a:prstClr val="black"/>
                          </a:solidFill>
                          <a:latin typeface="Cambria Math" panose="02040503050406030204" pitchFamily="18" charset="0"/>
                        </a:rPr>
                        <m:t>Al</m:t>
                      </m:r>
                      <m:sSub>
                        <m:sSubPr>
                          <m:ctrlPr>
                            <a:rPr lang="en-US" b="0" i="1" smtClean="0">
                              <a:solidFill>
                                <a:prstClr val="black"/>
                              </a:solidFill>
                              <a:latin typeface="Cambria Math" panose="02040503050406030204" pitchFamily="18" charset="0"/>
                            </a:rPr>
                          </m:ctrlPr>
                        </m:sSubPr>
                        <m:e>
                          <m:d>
                            <m:dPr>
                              <m:ctrlPr>
                                <a:rPr lang="en-US" b="0" i="1" smtClean="0">
                                  <a:solidFill>
                                    <a:prstClr val="black"/>
                                  </a:solidFill>
                                  <a:latin typeface="Cambria Math" panose="02040503050406030204" pitchFamily="18" charset="0"/>
                                </a:rPr>
                              </m:ctrlPr>
                            </m:dPr>
                            <m:e>
                              <m:r>
                                <m:rPr>
                                  <m:sty m:val="p"/>
                                </m:rPr>
                                <a:rPr lang="en-US" b="0" i="0" smtClean="0">
                                  <a:solidFill>
                                    <a:prstClr val="black"/>
                                  </a:solidFill>
                                  <a:latin typeface="Cambria Math" panose="02040503050406030204" pitchFamily="18" charset="0"/>
                                </a:rPr>
                                <m:t>OH</m:t>
                              </m:r>
                            </m:e>
                          </m:d>
                        </m:e>
                        <m:sub>
                          <m:r>
                            <a:rPr lang="en-US" b="0" i="0" smtClean="0">
                              <a:solidFill>
                                <a:prstClr val="black"/>
                              </a:solidFill>
                              <a:latin typeface="Cambria Math" panose="02040503050406030204" pitchFamily="18" charset="0"/>
                            </a:rPr>
                            <m:t>3</m:t>
                          </m:r>
                        </m:sub>
                      </m:sSub>
                      <m:d>
                        <m:dPr>
                          <m:ctrlPr>
                            <a:rPr lang="en-US" b="0" i="1" smtClean="0">
                              <a:solidFill>
                                <a:prstClr val="black"/>
                              </a:solidFill>
                              <a:latin typeface="Cambria Math" panose="02040503050406030204" pitchFamily="18" charset="0"/>
                            </a:rPr>
                          </m:ctrlPr>
                        </m:dPr>
                        <m:e>
                          <m:r>
                            <a:rPr lang="en-US" b="0" i="1" smtClean="0">
                              <a:solidFill>
                                <a:prstClr val="black"/>
                              </a:solidFill>
                              <a:latin typeface="Cambria Math" panose="02040503050406030204" pitchFamily="18" charset="0"/>
                            </a:rPr>
                            <m:t>𝑠</m:t>
                          </m:r>
                        </m:e>
                      </m:d>
                      <m:r>
                        <a:rPr lang="en-US" b="0" i="1" smtClean="0">
                          <a:solidFill>
                            <a:prstClr val="black"/>
                          </a:solidFill>
                          <a:latin typeface="Cambria Math" panose="02040503050406030204" pitchFamily="18" charset="0"/>
                          <a:ea typeface="Cambria Math" panose="02040503050406030204" pitchFamily="18" charset="0"/>
                        </a:rPr>
                        <m:t>+</m:t>
                      </m:r>
                      <m:sSup>
                        <m:sSupPr>
                          <m:ctrlPr>
                            <a:rPr lang="en-US" b="0" i="1" smtClean="0">
                              <a:solidFill>
                                <a:prstClr val="black"/>
                              </a:solidFill>
                              <a:latin typeface="Cambria Math" panose="02040503050406030204" pitchFamily="18" charset="0"/>
                              <a:ea typeface="Cambria Math" panose="02040503050406030204" pitchFamily="18" charset="0"/>
                            </a:rPr>
                          </m:ctrlPr>
                        </m:sSupPr>
                        <m:e>
                          <m:r>
                            <m:rPr>
                              <m:sty m:val="p"/>
                            </m:rPr>
                            <a:rPr lang="en-US" b="0" i="0" smtClean="0">
                              <a:solidFill>
                                <a:prstClr val="black"/>
                              </a:solidFill>
                              <a:latin typeface="Cambria Math" panose="02040503050406030204" pitchFamily="18" charset="0"/>
                              <a:ea typeface="Cambria Math" panose="02040503050406030204" pitchFamily="18" charset="0"/>
                            </a:rPr>
                            <m:t>OH</m:t>
                          </m:r>
                        </m:e>
                        <m:sup>
                          <m:r>
                            <a:rPr lang="en-US" b="0" i="0" smtClean="0">
                              <a:solidFill>
                                <a:prstClr val="black"/>
                              </a:solidFill>
                              <a:latin typeface="Cambria Math" panose="02040503050406030204" pitchFamily="18" charset="0"/>
                              <a:ea typeface="Cambria Math" panose="02040503050406030204" pitchFamily="18" charset="0"/>
                            </a:rPr>
                            <m:t>−</m:t>
                          </m:r>
                        </m:sup>
                      </m:sSup>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𝑎𝑞</m:t>
                          </m:r>
                        </m:e>
                      </m:d>
                      <m:r>
                        <a:rPr lang="en-US" b="0" i="1" smtClean="0">
                          <a:solidFill>
                            <a:prstClr val="black"/>
                          </a:solidFill>
                          <a:latin typeface="Cambria Math" panose="02040503050406030204" pitchFamily="18" charset="0"/>
                          <a:ea typeface="Cambria Math" panose="02040503050406030204" pitchFamily="18" charset="0"/>
                        </a:rPr>
                        <m:t>→</m:t>
                      </m:r>
                      <m:r>
                        <m:rPr>
                          <m:sty m:val="p"/>
                        </m:rPr>
                        <a:rPr lang="en-US" b="0" i="0" smtClean="0">
                          <a:solidFill>
                            <a:prstClr val="black"/>
                          </a:solidFill>
                          <a:latin typeface="Cambria Math" panose="02040503050406030204" pitchFamily="18" charset="0"/>
                          <a:ea typeface="Cambria Math" panose="02040503050406030204" pitchFamily="18" charset="0"/>
                        </a:rPr>
                        <m:t>Al</m:t>
                      </m:r>
                      <m:sSubSup>
                        <m:sSubSupPr>
                          <m:ctrlPr>
                            <a:rPr lang="en-US" b="0" i="1" smtClean="0">
                              <a:solidFill>
                                <a:prstClr val="black"/>
                              </a:solidFill>
                              <a:latin typeface="Cambria Math" panose="02040503050406030204" pitchFamily="18" charset="0"/>
                              <a:ea typeface="Cambria Math" panose="02040503050406030204" pitchFamily="18" charset="0"/>
                            </a:rPr>
                          </m:ctrlPr>
                        </m:sSubSupPr>
                        <m:e>
                          <m:d>
                            <m:dPr>
                              <m:ctrlPr>
                                <a:rPr lang="en-US" b="0" i="1" smtClean="0">
                                  <a:solidFill>
                                    <a:prstClr val="black"/>
                                  </a:solidFill>
                                  <a:latin typeface="Cambria Math" panose="02040503050406030204" pitchFamily="18" charset="0"/>
                                  <a:ea typeface="Cambria Math" panose="02040503050406030204" pitchFamily="18" charset="0"/>
                                </a:rPr>
                              </m:ctrlPr>
                            </m:dPr>
                            <m:e>
                              <m:r>
                                <m:rPr>
                                  <m:sty m:val="p"/>
                                </m:rPr>
                                <a:rPr lang="en-US" b="0" i="0" smtClean="0">
                                  <a:solidFill>
                                    <a:prstClr val="black"/>
                                  </a:solidFill>
                                  <a:latin typeface="Cambria Math" panose="02040503050406030204" pitchFamily="18" charset="0"/>
                                  <a:ea typeface="Cambria Math" panose="02040503050406030204" pitchFamily="18" charset="0"/>
                                </a:rPr>
                                <m:t>OH</m:t>
                              </m:r>
                            </m:e>
                          </m:d>
                        </m:e>
                        <m:sub>
                          <m:r>
                            <a:rPr lang="en-US" b="0" i="1" smtClean="0">
                              <a:solidFill>
                                <a:prstClr val="black"/>
                              </a:solidFill>
                              <a:latin typeface="Cambria Math" panose="02040503050406030204" pitchFamily="18" charset="0"/>
                              <a:ea typeface="Cambria Math" panose="02040503050406030204" pitchFamily="18" charset="0"/>
                            </a:rPr>
                            <m:t>4</m:t>
                          </m:r>
                        </m:sub>
                        <m:sup>
                          <m:r>
                            <a:rPr lang="en-US" b="0" i="1" smtClean="0">
                              <a:solidFill>
                                <a:prstClr val="black"/>
                              </a:solidFill>
                              <a:latin typeface="Cambria Math" panose="02040503050406030204" pitchFamily="18" charset="0"/>
                              <a:ea typeface="Cambria Math" panose="02040503050406030204" pitchFamily="18" charset="0"/>
                            </a:rPr>
                            <m:t>−</m:t>
                          </m:r>
                        </m:sup>
                      </m:sSubSup>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𝑎𝑞</m:t>
                          </m:r>
                        </m:e>
                      </m:d>
                    </m:oMath>
                  </m:oMathPara>
                </a14:m>
                <a:endParaRPr lang="en-US" dirty="0">
                  <a:solidFill>
                    <a:prstClr val="black"/>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00200"/>
                <a:ext cx="9144000" cy="2846614"/>
              </a:xfrm>
              <a:blipFill>
                <a:blip r:embed="rId2"/>
                <a:stretch>
                  <a:fillRect l="-1333" t="-2146"/>
                </a:stretch>
              </a:blipFill>
            </p:spPr>
            <p:txBody>
              <a:bodyPr/>
              <a:lstStyle/>
              <a:p>
                <a:r>
                  <a:rPr lang="en-US">
                    <a:noFill/>
                  </a:rPr>
                  <a:t> </a:t>
                </a:r>
              </a:p>
            </p:txBody>
          </p:sp>
        </mc:Fallback>
      </mc:AlternateContent>
    </p:spTree>
    <p:extLst>
      <p:ext uri="{BB962C8B-B14F-4D97-AF65-F5344CB8AC3E}">
        <p14:creationId xmlns:p14="http://schemas.microsoft.com/office/powerpoint/2010/main" val="348882204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10886"/>
            <a:ext cx="8991600" cy="468086"/>
          </a:xfrm>
        </p:spPr>
        <p:txBody>
          <a:bodyPr anchor="ctr"/>
          <a:lstStyle/>
          <a:p>
            <a:pPr>
              <a:tabLst>
                <a:tab pos="1266825" algn="l"/>
                <a:tab pos="1423988" algn="l"/>
              </a:tabLst>
            </a:pPr>
            <a:r>
              <a:rPr lang="en-US" dirty="0">
                <a:solidFill>
                  <a:schemeClr val="bg1"/>
                </a:solidFill>
                <a:latin typeface="Calibri"/>
              </a:rPr>
              <a:t>16.12	</a:t>
            </a:r>
            <a:r>
              <a:rPr lang="en-US" dirty="0">
                <a:latin typeface="Calibri"/>
              </a:rPr>
              <a:t>Lewis Acids and Bases</a:t>
            </a:r>
            <a:endParaRPr lang="en-US" dirty="0"/>
          </a:p>
        </p:txBody>
      </p:sp>
      <p:sp>
        <p:nvSpPr>
          <p:cNvPr id="2" name="Content Placeholder 1"/>
          <p:cNvSpPr>
            <a:spLocks noGrp="1"/>
          </p:cNvSpPr>
          <p:nvPr>
            <p:ph sz="quarter" idx="11"/>
          </p:nvPr>
        </p:nvSpPr>
        <p:spPr>
          <a:xfrm>
            <a:off x="0" y="1295400"/>
            <a:ext cx="9144000" cy="533400"/>
          </a:xfrm>
        </p:spPr>
        <p:txBody>
          <a:bodyPr/>
          <a:lstStyle/>
          <a:p>
            <a:pPr algn="ctr"/>
            <a:r>
              <a:rPr lang="en-US" dirty="0"/>
              <a:t>Topics</a:t>
            </a:r>
          </a:p>
        </p:txBody>
      </p:sp>
      <p:sp>
        <p:nvSpPr>
          <p:cNvPr id="16" name="Content Placeholder 15"/>
          <p:cNvSpPr>
            <a:spLocks noGrp="1"/>
          </p:cNvSpPr>
          <p:nvPr>
            <p:ph sz="quarter" idx="10"/>
          </p:nvPr>
        </p:nvSpPr>
        <p:spPr>
          <a:xfrm>
            <a:off x="0" y="1905000"/>
            <a:ext cx="9144000" cy="533400"/>
          </a:xfrm>
        </p:spPr>
        <p:txBody>
          <a:bodyPr/>
          <a:lstStyle/>
          <a:p>
            <a:pPr>
              <a:spcBef>
                <a:spcPts val="0"/>
              </a:spcBef>
            </a:pPr>
            <a:r>
              <a:rPr lang="en-US" dirty="0"/>
              <a:t>Lewis Acids and Bases</a:t>
            </a:r>
          </a:p>
        </p:txBody>
      </p:sp>
    </p:spTree>
    <p:extLst>
      <p:ext uri="{BB962C8B-B14F-4D97-AF65-F5344CB8AC3E}">
        <p14:creationId xmlns:p14="http://schemas.microsoft.com/office/powerpoint/2010/main" val="331719699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22860"/>
            <a:ext cx="8991600" cy="457200"/>
          </a:xfrm>
        </p:spPr>
        <p:txBody>
          <a:bodyPr anchor="ctr"/>
          <a:lstStyle/>
          <a:p>
            <a:pPr>
              <a:tabLst>
                <a:tab pos="1266825" algn="l"/>
                <a:tab pos="1319213" algn="l"/>
                <a:tab pos="1371600" algn="l"/>
              </a:tabLst>
            </a:pPr>
            <a:r>
              <a:rPr lang="en-US" dirty="0">
                <a:solidFill>
                  <a:schemeClr val="bg1"/>
                </a:solidFill>
                <a:latin typeface="Calibri"/>
              </a:rPr>
              <a:t>16.12	</a:t>
            </a:r>
            <a:r>
              <a:rPr lang="en-US" dirty="0">
                <a:latin typeface="Calibri"/>
              </a:rPr>
              <a:t>Lewis Acids and Bases (1)</a:t>
            </a:r>
            <a:endParaRPr lang="en-US" dirty="0"/>
          </a:p>
        </p:txBody>
      </p:sp>
      <p:sp>
        <p:nvSpPr>
          <p:cNvPr id="17" name="Content Placeholder 16"/>
          <p:cNvSpPr>
            <a:spLocks noGrp="1"/>
          </p:cNvSpPr>
          <p:nvPr>
            <p:ph sz="quarter" idx="23"/>
          </p:nvPr>
        </p:nvSpPr>
        <p:spPr>
          <a:xfrm>
            <a:off x="0" y="1066800"/>
            <a:ext cx="9144000" cy="457200"/>
          </a:xfrm>
        </p:spPr>
        <p:txBody>
          <a:bodyPr/>
          <a:lstStyle/>
          <a:p>
            <a:r>
              <a:rPr lang="en-US" dirty="0">
                <a:latin typeface="Calibri"/>
              </a:rPr>
              <a:t>Lewis Acids and Bases</a:t>
            </a:r>
          </a:p>
        </p:txBody>
      </p:sp>
      <p:sp>
        <p:nvSpPr>
          <p:cNvPr id="16" name="Content Placeholder 15"/>
          <p:cNvSpPr>
            <a:spLocks noGrp="1"/>
          </p:cNvSpPr>
          <p:nvPr>
            <p:ph sz="quarter" idx="24"/>
          </p:nvPr>
        </p:nvSpPr>
        <p:spPr>
          <a:xfrm>
            <a:off x="0" y="1600200"/>
            <a:ext cx="9144000" cy="1728226"/>
          </a:xfrm>
        </p:spPr>
        <p:txBody>
          <a:bodyPr/>
          <a:lstStyle/>
          <a:p>
            <a:pPr>
              <a:spcAft>
                <a:spcPts val="2000"/>
              </a:spcAft>
            </a:pPr>
            <a:r>
              <a:rPr lang="en-US" dirty="0"/>
              <a:t>A </a:t>
            </a:r>
            <a:r>
              <a:rPr lang="en-US" b="1" i="1" dirty="0"/>
              <a:t>Lewis base i</a:t>
            </a:r>
            <a:r>
              <a:rPr lang="en-US" dirty="0"/>
              <a:t>s a substance that can donate a pair of electrons. </a:t>
            </a:r>
            <a:endParaRPr lang="en-US" sz="1400" dirty="0"/>
          </a:p>
          <a:p>
            <a:pPr>
              <a:spcBef>
                <a:spcPts val="0"/>
              </a:spcBef>
            </a:pPr>
            <a:r>
              <a:rPr lang="en-US" dirty="0"/>
              <a:t>A </a:t>
            </a:r>
            <a:r>
              <a:rPr lang="en-US" b="1" i="1" dirty="0"/>
              <a:t>Lewis acid </a:t>
            </a:r>
            <a:r>
              <a:rPr lang="en-US" dirty="0"/>
              <a:t>is a substance that can accept a pair of electrons. </a:t>
            </a:r>
          </a:p>
        </p:txBody>
      </p:sp>
      <p:pic>
        <p:nvPicPr>
          <p:cNvPr id="1026" name="Picture 2" descr="Examples of lewis acid/lewis base reactions are shown. (H+) + (HO-) yields H2O.  (H+) + NH3 yields (NH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488" y="3448050"/>
            <a:ext cx="7439025"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905270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16329"/>
            <a:ext cx="8991600" cy="473530"/>
          </a:xfrm>
        </p:spPr>
        <p:txBody>
          <a:bodyPr/>
          <a:lstStyle/>
          <a:p>
            <a:pPr>
              <a:tabLst>
                <a:tab pos="1316038" algn="l"/>
                <a:tab pos="1322388" algn="l"/>
              </a:tabLst>
            </a:pPr>
            <a:r>
              <a:rPr lang="en-US" dirty="0">
                <a:solidFill>
                  <a:schemeClr val="bg1"/>
                </a:solidFill>
                <a:latin typeface="Calibri"/>
              </a:rPr>
              <a:t>16.12	</a:t>
            </a:r>
            <a:r>
              <a:rPr lang="en-US" dirty="0">
                <a:latin typeface="Calibri"/>
              </a:rPr>
              <a:t>Lewis Acids and Bases (2)</a:t>
            </a:r>
            <a:endParaRPr lang="en-US" dirty="0"/>
          </a:p>
        </p:txBody>
      </p:sp>
      <p:sp>
        <p:nvSpPr>
          <p:cNvPr id="15" name="Content Placeholder 14"/>
          <p:cNvSpPr>
            <a:spLocks noGrp="1"/>
          </p:cNvSpPr>
          <p:nvPr>
            <p:ph sz="quarter" idx="23"/>
          </p:nvPr>
        </p:nvSpPr>
        <p:spPr>
          <a:xfrm>
            <a:off x="0" y="1066800"/>
            <a:ext cx="9144000" cy="457200"/>
          </a:xfrm>
        </p:spPr>
        <p:txBody>
          <a:bodyPr/>
          <a:lstStyle/>
          <a:p>
            <a:r>
              <a:rPr lang="en-US" dirty="0">
                <a:latin typeface="Calibri"/>
              </a:rPr>
              <a:t>Lewis Acids and Bases</a:t>
            </a:r>
          </a:p>
        </p:txBody>
      </p:sp>
      <p:pic>
        <p:nvPicPr>
          <p:cNvPr id="2050" name="Picture 2" descr="An example of a reaction between a Lewis acid and a Lewis base is show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975" y="1752600"/>
            <a:ext cx="8020050" cy="212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802380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22860"/>
            <a:ext cx="8839200" cy="457200"/>
          </a:xfrm>
        </p:spPr>
        <p:txBody>
          <a:bodyPr anchor="ctr"/>
          <a:lstStyle/>
          <a:p>
            <a:pPr>
              <a:tabLst>
                <a:tab pos="1266825" algn="l"/>
                <a:tab pos="1371600" algn="l"/>
              </a:tabLst>
            </a:pPr>
            <a:r>
              <a:rPr lang="en-US" dirty="0">
                <a:solidFill>
                  <a:schemeClr val="bg1"/>
                </a:solidFill>
                <a:latin typeface="Calibri"/>
              </a:rPr>
              <a:t>16.12	</a:t>
            </a:r>
            <a:r>
              <a:rPr lang="en-US" dirty="0">
                <a:latin typeface="Calibri"/>
              </a:rPr>
              <a:t>Lewis Acids and Bases (3)</a:t>
            </a:r>
            <a:endParaRPr lang="en-US" dirty="0"/>
          </a:p>
        </p:txBody>
      </p:sp>
      <p:sp>
        <p:nvSpPr>
          <p:cNvPr id="15" name="Content Placeholder 14"/>
          <p:cNvSpPr>
            <a:spLocks noGrp="1"/>
          </p:cNvSpPr>
          <p:nvPr>
            <p:ph sz="quarter" idx="23"/>
          </p:nvPr>
        </p:nvSpPr>
        <p:spPr>
          <a:xfrm>
            <a:off x="0" y="1066800"/>
            <a:ext cx="9144000" cy="457200"/>
          </a:xfrm>
        </p:spPr>
        <p:txBody>
          <a:bodyPr/>
          <a:lstStyle/>
          <a:p>
            <a:r>
              <a:rPr lang="en-US" dirty="0">
                <a:latin typeface="Calibri"/>
              </a:rPr>
              <a:t>Lewis Acids and Bases</a:t>
            </a:r>
          </a:p>
        </p:txBody>
      </p:sp>
      <p:pic>
        <p:nvPicPr>
          <p:cNvPr id="1026" name="Picture 2" descr="The hydration of carbon dioxide to produce carbonic acid (CO2 + H2O yields H2CO3) can be explained in terms of Lewis acid-base theory.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3538" y="1676400"/>
            <a:ext cx="58769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In the next step, a proton is transferred from the O atom bearing the positive charge onto the O atom bearing the negative charge to form H2CO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1213" y="3962400"/>
            <a:ext cx="498157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207674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marL="3314700" indent="-3314700"/>
            <a:r>
              <a:rPr lang="en-US" kern="0" dirty="0"/>
              <a:t> SAMPLE PROBLEM	</a:t>
            </a:r>
            <a:r>
              <a:rPr lang="en-US" kern="0" dirty="0">
                <a:solidFill>
                  <a:schemeClr val="bg1"/>
                </a:solidFill>
              </a:rPr>
              <a:t>16.23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152400" y="990600"/>
                <a:ext cx="8991600" cy="3962400"/>
              </a:xfrm>
            </p:spPr>
            <p:txBody>
              <a:bodyPr/>
              <a:lstStyle/>
              <a:p>
                <a:pPr>
                  <a:spcAft>
                    <a:spcPts val="1000"/>
                  </a:spcAft>
                </a:pPr>
                <a:r>
                  <a:rPr lang="en-US" b="0" dirty="0">
                    <a:solidFill>
                      <a:schemeClr val="tx1"/>
                    </a:solidFill>
                  </a:rPr>
                  <a:t>Identify the Lewis acid and Lewis base in each of the following reactions: </a:t>
                </a:r>
              </a:p>
              <a:p>
                <a:pPr marL="514350" indent="-514350" algn="ctr">
                  <a:spcAft>
                    <a:spcPts val="1000"/>
                  </a:spcAft>
                  <a:buAutoNum type="alphaLcParenBoth"/>
                </a:pPr>
                <a:r>
                  <a:rPr lang="en-US" b="0" dirty="0">
                    <a:solidFill>
                      <a:schemeClr val="tx1"/>
                    </a:solidFill>
                  </a:rPr>
                  <a:t> </a:t>
                </a:r>
                <a14:m>
                  <m:oMath xmlns:m="http://schemas.openxmlformats.org/officeDocument/2006/math">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m:t>
                        </m:r>
                      </m:e>
                      <m:sub>
                        <m:r>
                          <a:rPr lang="en-US" b="0" i="0" smtClean="0">
                            <a:solidFill>
                              <a:schemeClr val="tx1"/>
                            </a:solidFill>
                            <a:latin typeface="Cambria Math" panose="02040503050406030204" pitchFamily="18" charset="0"/>
                          </a:rPr>
                          <m:t>2</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5</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OC</m:t>
                        </m:r>
                      </m:e>
                      <m:sub>
                        <m:r>
                          <a:rPr lang="en-US" b="0" i="0" smtClean="0">
                            <a:solidFill>
                              <a:schemeClr val="tx1"/>
                            </a:solidFill>
                            <a:latin typeface="Cambria Math" panose="02040503050406030204" pitchFamily="18" charset="0"/>
                          </a:rPr>
                          <m:t>2</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5</m:t>
                        </m:r>
                      </m:sub>
                    </m:sSub>
                    <m:r>
                      <a:rPr lang="en-US" b="0" i="1"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Al</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Cl</m:t>
                        </m:r>
                      </m:e>
                      <m:sub>
                        <m:r>
                          <a:rPr lang="en-US" b="0" i="0" smtClean="0">
                            <a:solidFill>
                              <a:schemeClr val="tx1"/>
                            </a:solidFill>
                            <a:latin typeface="Cambria Math" panose="02040503050406030204" pitchFamily="18" charset="0"/>
                            <a:ea typeface="Cambria Math" panose="02040503050406030204" pitchFamily="18" charset="0"/>
                          </a:rPr>
                          <m:t>3</m:t>
                        </m:r>
                      </m:sub>
                    </m:sSub>
                    <m:r>
                      <a:rPr lang="en-US" b="0" i="1"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d>
                          <m:dPr>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e>
                        </m:d>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OAl</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Cl</m:t>
                        </m:r>
                      </m:e>
                      <m:sub>
                        <m:r>
                          <a:rPr lang="en-US" b="0" i="0" smtClean="0">
                            <a:solidFill>
                              <a:schemeClr val="tx1"/>
                            </a:solidFill>
                            <a:latin typeface="Cambria Math" panose="02040503050406030204" pitchFamily="18" charset="0"/>
                            <a:ea typeface="Cambria Math" panose="02040503050406030204" pitchFamily="18" charset="0"/>
                          </a:rPr>
                          <m:t>3</m:t>
                        </m:r>
                      </m:sub>
                    </m:sSub>
                  </m:oMath>
                </a14:m>
                <a:endParaRPr lang="en-US" b="0" dirty="0">
                  <a:solidFill>
                    <a:schemeClr val="tx1"/>
                  </a:solidFill>
                </a:endParaRPr>
              </a:p>
              <a:p>
                <a:pPr marL="809625" indent="-404813" algn="ctr" defTabSz="966788">
                  <a:spcAft>
                    <a:spcPts val="2000"/>
                  </a:spcAft>
                  <a:buAutoNum type="alphaLcParenBoth"/>
                  <a:tabLst>
                    <a:tab pos="1724025" algn="l"/>
                    <a:tab pos="1881188" algn="l"/>
                  </a:tabLst>
                </a:pPr>
                <a:r>
                  <a:rPr lang="en-US" b="0" dirty="0">
                    <a:solidFill>
                      <a:schemeClr val="tx1"/>
                    </a:solidFill>
                  </a:rPr>
                  <a:t> </a:t>
                </a:r>
                <a14:m>
                  <m:oMath xmlns:m="http://schemas.openxmlformats.org/officeDocument/2006/math">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Hg</m:t>
                        </m:r>
                      </m:e>
                      <m:sup>
                        <m:r>
                          <a:rPr lang="en-US" b="0" i="1" smtClean="0">
                            <a:solidFill>
                              <a:schemeClr val="tx1"/>
                            </a:solidFill>
                            <a:latin typeface="Cambria Math" panose="02040503050406030204" pitchFamily="18" charset="0"/>
                          </a:rPr>
                          <m:t>2</m:t>
                        </m:r>
                        <m:r>
                          <a:rPr lang="en-US" b="0" i="1"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b="0" i="1" smtClean="0">
                        <a:solidFill>
                          <a:schemeClr val="tx1"/>
                        </a:solidFill>
                        <a:latin typeface="Cambria Math" panose="02040503050406030204" pitchFamily="18" charset="0"/>
                        <a:ea typeface="Cambria Math" panose="02040503050406030204" pitchFamily="18" charset="0"/>
                      </a:rPr>
                      <m:t>+</m:t>
                    </m:r>
                    <m:r>
                      <a:rPr lang="en-US" b="0" i="0" smtClean="0">
                        <a:solidFill>
                          <a:schemeClr val="tx1"/>
                        </a:solidFill>
                        <a:latin typeface="Cambria Math" panose="02040503050406030204" pitchFamily="18" charset="0"/>
                        <a:ea typeface="Cambria Math" panose="02040503050406030204" pitchFamily="18" charset="0"/>
                      </a:rPr>
                      <m:t>4</m:t>
                    </m:r>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CN</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1"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Hg</m:t>
                    </m:r>
                    <m:sSubSup>
                      <m:sSubSupPr>
                        <m:ctrlPr>
                          <a:rPr lang="en-US" b="0" i="1" smtClean="0">
                            <a:solidFill>
                              <a:schemeClr val="tx1"/>
                            </a:solidFill>
                            <a:latin typeface="Cambria Math" panose="02040503050406030204" pitchFamily="18" charset="0"/>
                            <a:ea typeface="Cambria Math" panose="02040503050406030204" pitchFamily="18" charset="0"/>
                          </a:rPr>
                        </m:ctrlPr>
                      </m:sSubSupPr>
                      <m:e>
                        <m:d>
                          <m:dPr>
                            <m:ctrlPr>
                              <a:rPr lang="en-US" b="0" i="1" smtClean="0">
                                <a:solidFill>
                                  <a:schemeClr val="tx1"/>
                                </a:solidFill>
                                <a:latin typeface="Cambria Math" panose="02040503050406030204" pitchFamily="18" charset="0"/>
                                <a:ea typeface="Cambria Math" panose="02040503050406030204" pitchFamily="18" charset="0"/>
                              </a:rPr>
                            </m:ctrlPr>
                          </m:dPr>
                          <m:e>
                            <m:r>
                              <m:rPr>
                                <m:sty m:val="p"/>
                              </m:rPr>
                              <a:rPr lang="en-US" b="0" i="0" smtClean="0">
                                <a:solidFill>
                                  <a:schemeClr val="tx1"/>
                                </a:solidFill>
                                <a:latin typeface="Cambria Math" panose="02040503050406030204" pitchFamily="18" charset="0"/>
                                <a:ea typeface="Cambria Math" panose="02040503050406030204" pitchFamily="18" charset="0"/>
                              </a:rPr>
                              <m:t>CN</m:t>
                            </m:r>
                          </m:e>
                        </m:d>
                      </m:e>
                      <m:sub>
                        <m:r>
                          <a:rPr lang="en-US" b="0" i="1" smtClean="0">
                            <a:solidFill>
                              <a:schemeClr val="tx1"/>
                            </a:solidFill>
                            <a:latin typeface="Cambria Math" panose="02040503050406030204" pitchFamily="18" charset="0"/>
                            <a:ea typeface="Cambria Math" panose="02040503050406030204" pitchFamily="18" charset="0"/>
                          </a:rPr>
                          <m:t>4</m:t>
                        </m:r>
                      </m:sub>
                      <m:sup>
                        <m:r>
                          <a:rPr lang="en-US" b="0" i="1" smtClean="0">
                            <a:solidFill>
                              <a:schemeClr val="tx1"/>
                            </a:solidFill>
                            <a:latin typeface="Cambria Math" panose="02040503050406030204" pitchFamily="18" charset="0"/>
                            <a:ea typeface="Cambria Math" panose="02040503050406030204" pitchFamily="18" charset="0"/>
                          </a:rPr>
                          <m:t>2−</m:t>
                        </m:r>
                      </m:sup>
                    </m:sSub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a14:m>
                <a:endParaRPr lang="en-US" dirty="0"/>
              </a:p>
              <a:p>
                <a:pPr>
                  <a:spcAft>
                    <a:spcPts val="1000"/>
                  </a:spcAft>
                </a:pPr>
                <a:r>
                  <a:rPr lang="en-US" dirty="0">
                    <a:solidFill>
                      <a:srgbClr val="43618E"/>
                    </a:solidFill>
                  </a:rPr>
                  <a:t>Setup</a:t>
                </a:r>
              </a:p>
              <a:p>
                <a:pPr>
                  <a:spcAft>
                    <a:spcPts val="5000"/>
                  </a:spcAft>
                </a:pPr>
                <a:r>
                  <a:rPr lang="en-US" b="0" dirty="0">
                    <a:solidFill>
                      <a:schemeClr val="tx1"/>
                    </a:solidFill>
                  </a:rPr>
                  <a:t>(a)</a:t>
                </a: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152400" y="990600"/>
                <a:ext cx="8991600" cy="3962400"/>
              </a:xfrm>
              <a:blipFill>
                <a:blip r:embed="rId2"/>
                <a:stretch>
                  <a:fillRect l="-1356" t="-1538"/>
                </a:stretch>
              </a:blipFill>
            </p:spPr>
            <p:txBody>
              <a:bodyPr/>
              <a:lstStyle/>
              <a:p>
                <a:r>
                  <a:rPr lang="en-US">
                    <a:noFill/>
                  </a:rPr>
                  <a:t> </a:t>
                </a:r>
              </a:p>
            </p:txBody>
          </p:sp>
        </mc:Fallback>
      </mc:AlternateContent>
      <p:pic>
        <p:nvPicPr>
          <p:cNvPr id="2051" name="Picture 3" descr="The chemical structure for C2H5OC2H5 is shown: CH3CH3-O-CH2CH3. The chemical structure for AlCl3 is also shown: central Al is bound to three Cl atom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856602"/>
            <a:ext cx="3817872" cy="1401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quarter" idx="27"/>
          </p:nvPr>
        </p:nvSpPr>
        <p:spPr>
          <a:xfrm>
            <a:off x="152400" y="5334000"/>
            <a:ext cx="8746509" cy="990600"/>
          </a:xfrm>
        </p:spPr>
        <p:txBody>
          <a:bodyPr/>
          <a:lstStyle/>
          <a:p>
            <a:r>
              <a:rPr lang="en-US" sz="2800" dirty="0"/>
              <a:t>(b) Metal ions act as Lewis acids, accepting electron pairs from anions or molecules with lone pairs.</a:t>
            </a:r>
          </a:p>
        </p:txBody>
      </p:sp>
    </p:spTree>
    <p:extLst>
      <p:ext uri="{BB962C8B-B14F-4D97-AF65-F5344CB8AC3E}">
        <p14:creationId xmlns:p14="http://schemas.microsoft.com/office/powerpoint/2010/main" val="4212703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90945" y="48490"/>
            <a:ext cx="8839200" cy="457200"/>
          </a:xfrm>
        </p:spPr>
        <p:txBody>
          <a:bodyPr anchor="ctr"/>
          <a:lstStyle/>
          <a:p>
            <a:pPr>
              <a:tabLst>
                <a:tab pos="1138238" algn="l"/>
                <a:tab pos="1431925" algn="l"/>
                <a:tab pos="1535113" algn="l"/>
              </a:tabLst>
            </a:pPr>
            <a:r>
              <a:rPr lang="en-US" dirty="0">
                <a:solidFill>
                  <a:schemeClr val="bg1"/>
                </a:solidFill>
                <a:latin typeface="Calibri"/>
              </a:rPr>
              <a:t>16.2	</a:t>
            </a:r>
            <a:r>
              <a:rPr lang="en-US" dirty="0">
                <a:latin typeface="Calibri"/>
              </a:rPr>
              <a:t>The Acid-Base Properties of Water (3)</a:t>
            </a:r>
            <a:endParaRPr lang="en-US" dirty="0"/>
          </a:p>
        </p:txBody>
      </p:sp>
      <p:sp>
        <p:nvSpPr>
          <p:cNvPr id="16" name="Content Placeholder 15"/>
          <p:cNvSpPr>
            <a:spLocks noGrp="1"/>
          </p:cNvSpPr>
          <p:nvPr>
            <p:ph sz="quarter" idx="23"/>
          </p:nvPr>
        </p:nvSpPr>
        <p:spPr>
          <a:xfrm>
            <a:off x="0" y="1066800"/>
            <a:ext cx="9144000" cy="533400"/>
          </a:xfrm>
        </p:spPr>
        <p:txBody>
          <a:bodyPr/>
          <a:lstStyle/>
          <a:p>
            <a:r>
              <a:rPr lang="en-US" dirty="0">
                <a:latin typeface="Calibri"/>
              </a:rPr>
              <a:t>The Acid-Base Properties of Water</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76400"/>
                <a:ext cx="9144000" cy="2667000"/>
              </a:xfrm>
            </p:spPr>
            <p:txBody>
              <a:bodyPr/>
              <a:lstStyle/>
              <a:p>
                <a:pPr>
                  <a:spcBef>
                    <a:spcPts val="0"/>
                  </a:spcBef>
                  <a:spcAft>
                    <a:spcPts val="3000"/>
                  </a:spcAft>
                </a:pPr>
                <a:r>
                  <a:rPr lang="en-US" dirty="0"/>
                  <a:t>The relative amounts of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oMath>
                </a14:m>
                <a:r>
                  <a:rPr lang="en-US" dirty="0"/>
                  <a:t> and </a:t>
                </a:r>
                <a14:m>
                  <m:oMath xmlns:m="http://schemas.openxmlformats.org/officeDocument/2006/math">
                    <m:r>
                      <m:rPr>
                        <m:sty m:val="p"/>
                      </m:rPr>
                      <a:rPr lang="en-US" i="0" dirty="0" smtClean="0">
                        <a:latin typeface="Cambria Math" panose="02040503050406030204" pitchFamily="18" charset="0"/>
                      </a:rPr>
                      <m:t>O</m:t>
                    </m:r>
                    <m:sSup>
                      <m:sSupPr>
                        <m:ctrlPr>
                          <a:rPr lang="en-US" i="1" dirty="0" smtClean="0">
                            <a:latin typeface="Cambria Math" panose="02040503050406030204" pitchFamily="18" charset="0"/>
                          </a:rPr>
                        </m:ctrlPr>
                      </m:sSupPr>
                      <m:e>
                        <m:r>
                          <m:rPr>
                            <m:sty m:val="p"/>
                          </m:rPr>
                          <a:rPr lang="en-US" b="0" i="0" dirty="0" smtClean="0">
                            <a:latin typeface="Cambria Math" panose="02040503050406030204" pitchFamily="18" charset="0"/>
                          </a:rPr>
                          <m:t>H</m:t>
                        </m:r>
                      </m:e>
                      <m:sup>
                        <m:r>
                          <a:rPr lang="en-US" b="0" i="0" dirty="0" smtClean="0">
                            <a:latin typeface="Cambria Math" panose="02040503050406030204" pitchFamily="18" charset="0"/>
                          </a:rPr>
                          <m:t>−</m:t>
                        </m:r>
                      </m:sup>
                    </m:sSup>
                  </m:oMath>
                </a14:m>
                <a:r>
                  <a:rPr lang="en-US" dirty="0"/>
                  <a:t> determine whether a solution is neutral, acidic, or basic. </a:t>
                </a:r>
              </a:p>
              <a:p>
                <a:pPr marL="457200" indent="-457200">
                  <a:spcBef>
                    <a:spcPts val="0"/>
                  </a:spcBef>
                  <a:buFont typeface="Arial" pitchFamily="34" charset="0"/>
                  <a:buChar char="•"/>
                </a:pPr>
                <a:r>
                  <a:rPr lang="en-US" dirty="0"/>
                  <a:t>When </a:t>
                </a:r>
                <a14:m>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0" smtClean="0">
                        <a:latin typeface="Cambria Math" panose="02040503050406030204" pitchFamily="18" charset="0"/>
                        <a:ea typeface="Cambria Math" panose="02040503050406030204" pitchFamily="18" charset="0"/>
                      </a:rPr>
                      <m:t>=</m:t>
                    </m:r>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e>
                    </m:d>
                  </m:oMath>
                </a14:m>
                <a:r>
                  <a:rPr lang="en-US" dirty="0"/>
                  <a:t>, the solution is neutral. </a:t>
                </a:r>
              </a:p>
              <a:p>
                <a:pPr marL="457200" indent="-457200">
                  <a:spcBef>
                    <a:spcPts val="0"/>
                  </a:spcBef>
                  <a:buFont typeface="Arial" pitchFamily="34" charset="0"/>
                  <a:buChar char="•"/>
                </a:pPr>
                <a:r>
                  <a:rPr lang="en-US" dirty="0"/>
                  <a:t>When </a:t>
                </a:r>
                <a14:m>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0" smtClean="0">
                        <a:latin typeface="Cambria Math" panose="02040503050406030204" pitchFamily="18" charset="0"/>
                        <a:ea typeface="Cambria Math" panose="02040503050406030204" pitchFamily="18" charset="0"/>
                      </a:rPr>
                      <m:t>&gt;</m:t>
                    </m:r>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e>
                    </m:d>
                  </m:oMath>
                </a14:m>
                <a:r>
                  <a:rPr lang="en-US" dirty="0"/>
                  <a:t>, the solution is acidic. </a:t>
                </a:r>
              </a:p>
              <a:p>
                <a:pPr marL="457200" indent="-457200">
                  <a:spcBef>
                    <a:spcPts val="0"/>
                  </a:spcBef>
                  <a:buFont typeface="Arial" pitchFamily="34" charset="0"/>
                  <a:buChar char="•"/>
                </a:pPr>
                <a:r>
                  <a:rPr lang="en-US" dirty="0"/>
                  <a:t>When </a:t>
                </a:r>
                <a14:m>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0" smtClean="0">
                        <a:latin typeface="Cambria Math" panose="02040503050406030204" pitchFamily="18" charset="0"/>
                        <a:ea typeface="Cambria Math" panose="02040503050406030204" pitchFamily="18" charset="0"/>
                      </a:rPr>
                      <m:t>&lt;</m:t>
                    </m:r>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e>
                    </m:d>
                  </m:oMath>
                </a14:m>
                <a:r>
                  <a:rPr lang="en-US" dirty="0"/>
                  <a:t>, the solution is basic.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76400"/>
                <a:ext cx="9144000" cy="2667000"/>
              </a:xfrm>
              <a:blipFill>
                <a:blip r:embed="rId2"/>
                <a:stretch>
                  <a:fillRect l="-1333" t="-2055" r="-1400" b="-4110"/>
                </a:stretch>
              </a:blipFill>
            </p:spPr>
            <p:txBody>
              <a:bodyPr/>
              <a:lstStyle/>
              <a:p>
                <a:r>
                  <a:rPr lang="en-US">
                    <a:noFill/>
                  </a:rPr>
                  <a:t> </a:t>
                </a:r>
              </a:p>
            </p:txBody>
          </p:sp>
        </mc:Fallback>
      </mc:AlternateContent>
    </p:spTree>
    <p:extLst>
      <p:ext uri="{BB962C8B-B14F-4D97-AF65-F5344CB8AC3E}">
        <p14:creationId xmlns:p14="http://schemas.microsoft.com/office/powerpoint/2010/main" val="91673437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9800" cy="409576"/>
          </a:xfrm>
        </p:spPr>
        <p:txBody>
          <a:bodyPr/>
          <a:lstStyle/>
          <a:p>
            <a:pPr marL="3314700" indent="-3314700" algn="ctr"/>
            <a:r>
              <a:rPr lang="en-US" kern="0" dirty="0"/>
              <a:t> SAMPLE PROBLEM	</a:t>
            </a:r>
            <a:r>
              <a:rPr lang="en-US" kern="0" dirty="0">
                <a:solidFill>
                  <a:schemeClr val="bg1"/>
                </a:solidFill>
              </a:rPr>
              <a:t>16.23	</a:t>
            </a:r>
            <a:r>
              <a:rPr lang="en-US" dirty="0">
                <a:solidFill>
                  <a:schemeClr val="bg1"/>
                </a:solidFill>
              </a:rPr>
              <a:t>Solution</a:t>
            </a:r>
            <a:endParaRPr lang="en-US" dirty="0"/>
          </a:p>
        </p:txBody>
      </p:sp>
      <p:sp>
        <p:nvSpPr>
          <p:cNvPr id="17" name="Content Placeholder 16"/>
          <p:cNvSpPr>
            <a:spLocks noGrp="1"/>
          </p:cNvSpPr>
          <p:nvPr>
            <p:ph sz="quarter" idx="24"/>
          </p:nvPr>
        </p:nvSpPr>
        <p:spPr>
          <a:xfrm>
            <a:off x="-1" y="914400"/>
            <a:ext cx="9089409" cy="2590799"/>
          </a:xfrm>
        </p:spPr>
        <p:txBody>
          <a:bodyPr/>
          <a:lstStyle/>
          <a:p>
            <a:r>
              <a:rPr lang="en-US" dirty="0">
                <a:solidFill>
                  <a:srgbClr val="43618E"/>
                </a:solidFill>
              </a:rPr>
              <a:t>Solution</a:t>
            </a:r>
          </a:p>
          <a:p>
            <a:r>
              <a:rPr lang="en-US" b="0" dirty="0">
                <a:solidFill>
                  <a:schemeClr val="tx1"/>
                </a:solidFill>
              </a:rPr>
              <a:t>(a)</a:t>
            </a:r>
          </a:p>
        </p:txBody>
      </p:sp>
      <p:pic>
        <p:nvPicPr>
          <p:cNvPr id="3074" name="Picture 2" descr="A lone pair of electrons from the O atom in C2H5OC2H5 is donated to the Al atom in AlCl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1447800"/>
            <a:ext cx="387667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3505200"/>
                <a:ext cx="9143999" cy="1404257"/>
              </a:xfrm>
            </p:spPr>
            <p:txBody>
              <a:bodyPr/>
              <a:lstStyle/>
              <a:p>
                <a:pPr marL="740664" indent="-740664">
                  <a:spcBef>
                    <a:spcPts val="0"/>
                  </a:spcBef>
                </a:pPr>
                <a:r>
                  <a:rPr lang="en-US" dirty="0">
                    <a:solidFill>
                      <a:prstClr val="black"/>
                    </a:solidFill>
                  </a:rPr>
                  <a:t>(b) 	</a:t>
                </a:r>
                <a14:m>
                  <m:oMath xmlns:m="http://schemas.openxmlformats.org/officeDocument/2006/math">
                    <m:sSup>
                      <m:sSupPr>
                        <m:ctrlPr>
                          <a:rPr lang="en-US" i="1" smtClean="0">
                            <a:solidFill>
                              <a:prstClr val="black"/>
                            </a:solidFill>
                            <a:latin typeface="Cambria Math" panose="02040503050406030204" pitchFamily="18" charset="0"/>
                          </a:rPr>
                        </m:ctrlPr>
                      </m:sSupPr>
                      <m:e>
                        <m:r>
                          <m:rPr>
                            <m:sty m:val="p"/>
                          </m:rPr>
                          <a:rPr lang="en-US" b="0" i="0" smtClean="0">
                            <a:solidFill>
                              <a:prstClr val="black"/>
                            </a:solidFill>
                            <a:latin typeface="Cambria Math" panose="02040503050406030204" pitchFamily="18" charset="0"/>
                          </a:rPr>
                          <m:t>Hg</m:t>
                        </m:r>
                      </m:e>
                      <m:sup>
                        <m:r>
                          <a:rPr lang="en-US" b="0" i="0" smtClean="0">
                            <a:solidFill>
                              <a:prstClr val="black"/>
                            </a:solidFill>
                            <a:latin typeface="Cambria Math" panose="02040503050406030204" pitchFamily="18" charset="0"/>
                          </a:rPr>
                          <m:t>2+</m:t>
                        </m:r>
                      </m:sup>
                    </m:sSup>
                  </m:oMath>
                </a14:m>
                <a:r>
                  <a:rPr lang="en-US" dirty="0"/>
                  <a:t> accepts four pairs of electrons from the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CN</m:t>
                        </m:r>
                      </m:e>
                      <m:sup>
                        <m:r>
                          <a:rPr lang="en-US" b="0" i="0" smtClean="0">
                            <a:latin typeface="Cambria Math" panose="02040503050406030204" pitchFamily="18" charset="0"/>
                          </a:rPr>
                          <m:t>−</m:t>
                        </m:r>
                      </m:sup>
                    </m:sSup>
                  </m:oMath>
                </a14:m>
                <a:r>
                  <a:rPr lang="en-US" dirty="0"/>
                  <a:t> ions. Therefore,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Hg</m:t>
                        </m:r>
                      </m:e>
                      <m:sup>
                        <m:r>
                          <a:rPr lang="en-US" b="0" i="0" smtClean="0">
                            <a:latin typeface="Cambria Math" panose="02040503050406030204" pitchFamily="18" charset="0"/>
                          </a:rPr>
                          <m:t>2+</m:t>
                        </m:r>
                      </m:sup>
                    </m:sSup>
                  </m:oMath>
                </a14:m>
                <a:r>
                  <a:rPr lang="en-US" dirty="0"/>
                  <a:t> is the Lewis acid and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CN</m:t>
                        </m:r>
                      </m:e>
                      <m:sup>
                        <m:r>
                          <a:rPr lang="en-US" b="0" i="0" smtClean="0">
                            <a:latin typeface="Cambria Math" panose="02040503050406030204" pitchFamily="18" charset="0"/>
                          </a:rPr>
                          <m:t>−</m:t>
                        </m:r>
                      </m:sup>
                    </m:sSup>
                  </m:oMath>
                </a14:m>
                <a:r>
                  <a:rPr lang="en-US" dirty="0"/>
                  <a:t> is the Lewis base. </a:t>
                </a:r>
                <a:endParaRPr lang="en-US" dirty="0">
                  <a:solidFill>
                    <a:prstClr val="black"/>
                  </a:solidFill>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3505200"/>
                <a:ext cx="9143999" cy="1404257"/>
              </a:xfrm>
              <a:blipFill>
                <a:blip r:embed="rId3"/>
                <a:stretch>
                  <a:fillRect l="-1333" t="-3913" r="-400" b="-10435"/>
                </a:stretch>
              </a:blipFill>
            </p:spPr>
            <p:txBody>
              <a:bodyPr/>
              <a:lstStyle/>
              <a:p>
                <a:r>
                  <a:rPr lang="en-GB">
                    <a:noFill/>
                  </a:rPr>
                  <a:t> </a:t>
                </a:r>
              </a:p>
            </p:txBody>
          </p:sp>
        </mc:Fallback>
      </mc:AlternateContent>
    </p:spTree>
    <p:extLst>
      <p:ext uri="{BB962C8B-B14F-4D97-AF65-F5344CB8AC3E}">
        <p14:creationId xmlns:p14="http://schemas.microsoft.com/office/powerpoint/2010/main" val="346188459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81000" y="0"/>
            <a:ext cx="8763000" cy="457200"/>
          </a:xfrm>
        </p:spPr>
        <p:txBody>
          <a:bodyPr anchor="ctr"/>
          <a:lstStyle/>
          <a:p>
            <a:pPr>
              <a:tabLst>
                <a:tab pos="1138238" algn="l"/>
                <a:tab pos="1485900" algn="l"/>
              </a:tabLst>
            </a:pPr>
            <a:r>
              <a:rPr lang="en-US" dirty="0">
                <a:solidFill>
                  <a:schemeClr val="bg1"/>
                </a:solidFill>
                <a:latin typeface="Calibri"/>
              </a:rPr>
              <a:t>16.5	</a:t>
            </a:r>
            <a:r>
              <a:rPr lang="en-US" sz="2400" dirty="0">
                <a:latin typeface="Calibri"/>
              </a:rPr>
              <a:t>Weak Acids and Acid Ionization Constants (9) - Appendix</a:t>
            </a:r>
            <a:endParaRPr lang="en-US" dirty="0"/>
          </a:p>
        </p:txBody>
      </p:sp>
      <p:sp>
        <p:nvSpPr>
          <p:cNvPr id="15" name="Content Placeholder 14"/>
          <p:cNvSpPr>
            <a:spLocks noGrp="1"/>
          </p:cNvSpPr>
          <p:nvPr>
            <p:ph sz="quarter" idx="23"/>
          </p:nvPr>
        </p:nvSpPr>
        <p:spPr>
          <a:xfrm>
            <a:off x="0" y="1066800"/>
            <a:ext cx="9144000" cy="457200"/>
          </a:xfrm>
        </p:spPr>
        <p:txBody>
          <a:bodyPr/>
          <a:lstStyle/>
          <a:p>
            <a:r>
              <a:rPr lang="en-US" dirty="0">
                <a:latin typeface="Calibri"/>
              </a:rPr>
              <a:t>Percent Ionization</a:t>
            </a:r>
            <a:r>
              <a:rPr lang="en-US" b="0" dirty="0">
                <a:solidFill>
                  <a:schemeClr val="tx1"/>
                </a:solidFill>
              </a:rPr>
              <a:t>	</a:t>
            </a:r>
            <a:endParaRPr lang="en-US" dirty="0">
              <a:solidFill>
                <a:schemeClr val="tx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sz="quarter" idx="25"/>
              </p:nvPr>
            </p:nvSpPr>
            <p:spPr>
              <a:xfrm>
                <a:off x="1371600" y="1524000"/>
                <a:ext cx="6324600" cy="1143000"/>
              </a:xfrm>
              <a:noFill/>
            </p:spPr>
            <p:txBody>
              <a:bodyPr/>
              <a:lstStyle/>
              <a:p>
                <a:pPr/>
                <a14:m>
                  <m:oMathPara xmlns:m="http://schemas.openxmlformats.org/officeDocument/2006/math">
                    <m:oMathParaPr>
                      <m:jc m:val="centerGroup"/>
                    </m:oMathParaPr>
                    <m:oMath xmlns:m="http://schemas.openxmlformats.org/officeDocument/2006/math">
                      <m:r>
                        <m:rPr>
                          <m:sty m:val="p"/>
                        </m:rPr>
                        <a:rPr lang="en-US" sz="2800">
                          <a:latin typeface="Cambria Math" panose="02040503050406030204" pitchFamily="18" charset="0"/>
                        </a:rPr>
                        <m:t>percent</m:t>
                      </m:r>
                      <m:r>
                        <a:rPr lang="en-US" sz="2800">
                          <a:latin typeface="Cambria Math" panose="02040503050406030204" pitchFamily="18" charset="0"/>
                        </a:rPr>
                        <m:t> </m:t>
                      </m:r>
                      <m:r>
                        <m:rPr>
                          <m:sty m:val="p"/>
                        </m:rPr>
                        <a:rPr lang="en-US" sz="2800">
                          <a:latin typeface="Cambria Math" panose="02040503050406030204" pitchFamily="18" charset="0"/>
                        </a:rPr>
                        <m:t>ionization</m:t>
                      </m:r>
                      <m:r>
                        <a:rPr lang="en-US" sz="2800" i="1">
                          <a:latin typeface="Cambria Math" panose="02040503050406030204" pitchFamily="18" charset="0"/>
                          <a:ea typeface="Cambria Math" panose="02040503050406030204" pitchFamily="18" charset="0"/>
                        </a:rPr>
                        <m:t>=</m:t>
                      </m:r>
                      <m:f>
                        <m:fPr>
                          <m:ctrlPr>
                            <a:rPr lang="en-US" sz="2800" i="1">
                              <a:latin typeface="Cambria Math" panose="02040503050406030204" pitchFamily="18" charset="0"/>
                              <a:ea typeface="Cambria Math" panose="02040503050406030204" pitchFamily="18" charset="0"/>
                            </a:rPr>
                          </m:ctrlPr>
                        </m:fPr>
                        <m:num>
                          <m:sSub>
                            <m:sSubPr>
                              <m:ctrlPr>
                                <a:rPr lang="en-US" sz="2800" i="1">
                                  <a:latin typeface="Cambria Math" panose="02040503050406030204" pitchFamily="18" charset="0"/>
                                  <a:ea typeface="Cambria Math" panose="02040503050406030204" pitchFamily="18" charset="0"/>
                                </a:rPr>
                              </m:ctrlPr>
                            </m:sSubPr>
                            <m:e>
                              <m:d>
                                <m:dPr>
                                  <m:begChr m:val="["/>
                                  <m:endChr m:val="]"/>
                                  <m:ctrlPr>
                                    <a:rPr lang="en-US" sz="2800" i="1">
                                      <a:latin typeface="Cambria Math" panose="02040503050406030204" pitchFamily="18" charset="0"/>
                                      <a:ea typeface="Cambria Math" panose="02040503050406030204" pitchFamily="18" charset="0"/>
                                    </a:rPr>
                                  </m:ctrlPr>
                                </m:dPr>
                                <m:e>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H</m:t>
                                      </m:r>
                                    </m:e>
                                    <m:sub>
                                      <m:r>
                                        <a:rPr lang="en-US" sz="2800">
                                          <a:latin typeface="Cambria Math" panose="02040503050406030204" pitchFamily="18" charset="0"/>
                                          <a:ea typeface="Cambria Math" panose="02040503050406030204" pitchFamily="18" charset="0"/>
                                        </a:rPr>
                                        <m:t>3</m:t>
                                      </m:r>
                                    </m:sub>
                                  </m:sSub>
                                  <m:sSup>
                                    <m:sSupPr>
                                      <m:ctrlPr>
                                        <a:rPr lang="en-US" sz="2800" i="1">
                                          <a:latin typeface="Cambria Math" panose="02040503050406030204" pitchFamily="18" charset="0"/>
                                          <a:ea typeface="Cambria Math" panose="02040503050406030204" pitchFamily="18" charset="0"/>
                                        </a:rPr>
                                      </m:ctrlPr>
                                    </m:sSupPr>
                                    <m:e>
                                      <m:r>
                                        <m:rPr>
                                          <m:sty m:val="p"/>
                                        </m:rPr>
                                        <a:rPr lang="en-US" sz="2800">
                                          <a:latin typeface="Cambria Math" panose="02040503050406030204" pitchFamily="18" charset="0"/>
                                          <a:ea typeface="Cambria Math" panose="02040503050406030204" pitchFamily="18" charset="0"/>
                                        </a:rPr>
                                        <m:t>O</m:t>
                                      </m:r>
                                    </m:e>
                                    <m:sup>
                                      <m:r>
                                        <a:rPr lang="en-US" sz="2800">
                                          <a:latin typeface="Cambria Math" panose="02040503050406030204" pitchFamily="18" charset="0"/>
                                          <a:ea typeface="Cambria Math" panose="02040503050406030204" pitchFamily="18" charset="0"/>
                                        </a:rPr>
                                        <m:t>+</m:t>
                                      </m:r>
                                    </m:sup>
                                  </m:sSup>
                                </m:e>
                              </m:d>
                            </m:e>
                            <m:sub>
                              <m:r>
                                <m:rPr>
                                  <m:sty m:val="p"/>
                                </m:rPr>
                                <a:rPr lang="en-US" sz="2800">
                                  <a:latin typeface="Cambria Math" panose="02040503050406030204" pitchFamily="18" charset="0"/>
                                  <a:ea typeface="Cambria Math" panose="02040503050406030204" pitchFamily="18" charset="0"/>
                                </a:rPr>
                                <m:t>eq</m:t>
                              </m:r>
                            </m:sub>
                          </m:sSub>
                        </m:num>
                        <m:den>
                          <m:sSub>
                            <m:sSubPr>
                              <m:ctrlPr>
                                <a:rPr lang="en-US" sz="2800" i="1">
                                  <a:latin typeface="Cambria Math" panose="02040503050406030204" pitchFamily="18" charset="0"/>
                                  <a:ea typeface="Cambria Math" panose="02040503050406030204" pitchFamily="18" charset="0"/>
                                </a:rPr>
                              </m:ctrlPr>
                            </m:sSubPr>
                            <m:e>
                              <m:d>
                                <m:dPr>
                                  <m:begChr m:val="["/>
                                  <m:endChr m:val="]"/>
                                  <m:ctrlPr>
                                    <a:rPr lang="en-US" sz="2800" i="1">
                                      <a:latin typeface="Cambria Math" panose="02040503050406030204" pitchFamily="18" charset="0"/>
                                      <a:ea typeface="Cambria Math" panose="02040503050406030204" pitchFamily="18" charset="0"/>
                                    </a:rPr>
                                  </m:ctrlPr>
                                </m:dPr>
                                <m:e>
                                  <m:r>
                                    <m:rPr>
                                      <m:sty m:val="p"/>
                                    </m:rPr>
                                    <a:rPr lang="en-US" sz="2800">
                                      <a:latin typeface="Cambria Math" panose="02040503050406030204" pitchFamily="18" charset="0"/>
                                      <a:ea typeface="Cambria Math" panose="02040503050406030204" pitchFamily="18" charset="0"/>
                                    </a:rPr>
                                    <m:t>HA</m:t>
                                  </m:r>
                                </m:e>
                              </m:d>
                            </m:e>
                            <m:sub>
                              <m:r>
                                <a:rPr lang="en-US" sz="2800" i="1">
                                  <a:latin typeface="Cambria Math" panose="02040503050406030204" pitchFamily="18" charset="0"/>
                                  <a:ea typeface="Cambria Math" panose="02040503050406030204" pitchFamily="18" charset="0"/>
                                </a:rPr>
                                <m:t>0</m:t>
                              </m:r>
                            </m:sub>
                          </m:sSub>
                        </m:den>
                      </m:f>
                      <m:r>
                        <a:rPr lang="en-US" sz="2800" i="1">
                          <a:latin typeface="Cambria Math" panose="02040503050406030204" pitchFamily="18" charset="0"/>
                          <a:ea typeface="Cambria Math" panose="02040503050406030204" pitchFamily="18" charset="0"/>
                        </a:rPr>
                        <m:t>×100%</m:t>
                      </m:r>
                    </m:oMath>
                  </m:oMathPara>
                </a14:m>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25"/>
              </p:nvPr>
            </p:nvSpPr>
            <p:spPr>
              <a:xfrm>
                <a:off x="1371600" y="1524000"/>
                <a:ext cx="6324600" cy="1143000"/>
              </a:xfrm>
              <a:blipFill>
                <a:blip r:embed="rId2"/>
                <a:stretch>
                  <a:fillRect/>
                </a:stretch>
              </a:blipFill>
            </p:spPr>
            <p:txBody>
              <a:bodyPr/>
              <a:lstStyle/>
              <a:p>
                <a:r>
                  <a:rPr lang="en-US">
                    <a:noFill/>
                  </a:rPr>
                  <a:t> </a:t>
                </a:r>
              </a:p>
            </p:txBody>
          </p:sp>
        </mc:Fallback>
      </mc:AlternateContent>
      <p:pic>
        <p:nvPicPr>
          <p:cNvPr id="15363" name="Picture 3" descr="Percent ionization of a weak acid depends on the original acid concentration. As concentration approaches zero, ionization approaches 100 percent. 100 percent ionization is characteristic of a strong acid."/>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95280" y="2819400"/>
            <a:ext cx="4553440" cy="3635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089980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25400"/>
            <a:ext cx="7924800" cy="609600"/>
          </a:xfrm>
        </p:spPr>
        <p:txBody>
          <a:bodyPr/>
          <a:lstStyle/>
          <a:p>
            <a:pPr>
              <a:tabLst>
                <a:tab pos="1138238" algn="l"/>
                <a:tab pos="1371600" algn="l"/>
                <a:tab pos="1436688" algn="l"/>
              </a:tabLst>
            </a:pPr>
            <a:r>
              <a:rPr lang="en-US" dirty="0">
                <a:solidFill>
                  <a:schemeClr val="bg1"/>
                </a:solidFill>
              </a:rPr>
              <a:t>16.8	</a:t>
            </a:r>
            <a:r>
              <a:rPr lang="en-US" sz="2800" dirty="0">
                <a:latin typeface="Calibri"/>
              </a:rPr>
              <a:t>Diprotic and Polyprotic Acids (2) - Appendix</a:t>
            </a:r>
            <a:endParaRPr lang="en-US" dirty="0">
              <a:solidFill>
                <a:schemeClr val="bg1"/>
              </a:solidFill>
            </a:endParaRPr>
          </a:p>
        </p:txBody>
      </p:sp>
      <p:sp>
        <p:nvSpPr>
          <p:cNvPr id="15" name="Content Placeholder 14"/>
          <p:cNvSpPr>
            <a:spLocks noGrp="1"/>
          </p:cNvSpPr>
          <p:nvPr>
            <p:ph sz="quarter" idx="23"/>
          </p:nvPr>
        </p:nvSpPr>
        <p:spPr>
          <a:xfrm>
            <a:off x="71967" y="800100"/>
            <a:ext cx="6248400" cy="609600"/>
          </a:xfrm>
        </p:spPr>
        <p:txBody>
          <a:bodyPr/>
          <a:lstStyle/>
          <a:p>
            <a:r>
              <a:rPr lang="en-US" dirty="0">
                <a:latin typeface="Calibri"/>
              </a:rPr>
              <a:t>Diprotic and Polyprotic Acids</a:t>
            </a:r>
          </a:p>
        </p:txBody>
      </p:sp>
      <mc:AlternateContent xmlns:mc="http://schemas.openxmlformats.org/markup-compatibility/2006" xmlns:a14="http://schemas.microsoft.com/office/drawing/2010/main">
        <mc:Choice Requires="a14">
          <p:sp>
            <p:nvSpPr>
              <p:cNvPr id="2" name="Content Placeholder 1"/>
              <p:cNvSpPr>
                <a:spLocks noGrp="1"/>
              </p:cNvSpPr>
              <p:nvPr>
                <p:ph sz="quarter" idx="24"/>
              </p:nvPr>
            </p:nvSpPr>
            <p:spPr>
              <a:xfrm>
                <a:off x="88900" y="1282700"/>
                <a:ext cx="8902700" cy="393700"/>
              </a:xfrm>
            </p:spPr>
            <p:txBody>
              <a:bodyPr/>
              <a:lstStyle/>
              <a:p>
                <a:r>
                  <a:rPr lang="en-US" sz="2400" b="1" dirty="0"/>
                  <a:t>TABLE 16.8 </a:t>
                </a:r>
                <a:r>
                  <a:rPr lang="en-US" sz="2000" dirty="0"/>
                  <a:t>Ionization Constants of Some Diprotic and Polyprotic Acids at </a:t>
                </a:r>
                <a14:m>
                  <m:oMath xmlns:m="http://schemas.openxmlformats.org/officeDocument/2006/math">
                    <m:r>
                      <a:rPr lang="en-US" sz="2000" b="0" i="1" smtClean="0">
                        <a:latin typeface="Cambria Math" panose="02040503050406030204" pitchFamily="18" charset="0"/>
                      </a:rPr>
                      <m:t>25</m:t>
                    </m:r>
                    <m:r>
                      <a:rPr lang="en-US" sz="2000" b="0" i="1" smtClean="0">
                        <a:latin typeface="Cambria Math" panose="02040503050406030204" pitchFamily="18" charset="0"/>
                        <a:ea typeface="Cambria Math" panose="02040503050406030204" pitchFamily="18" charset="0"/>
                      </a:rPr>
                      <m:t>°∁</m:t>
                    </m:r>
                  </m:oMath>
                </a14:m>
                <a:endParaRPr lang="en-US" sz="20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24"/>
              </p:nvPr>
            </p:nvSpPr>
            <p:spPr>
              <a:xfrm>
                <a:off x="88900" y="1282700"/>
                <a:ext cx="8902700" cy="393700"/>
              </a:xfrm>
              <a:blipFill>
                <a:blip r:embed="rId3"/>
                <a:stretch>
                  <a:fillRect l="-1096" t="-12308" b="-507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 name="Table Placeholder 3"/>
              <p:cNvGraphicFramePr>
                <a:graphicFrameLocks noGrp="1"/>
              </p:cNvGraphicFramePr>
              <p:nvPr>
                <p:ph type="tbl" sz="quarter" idx="25"/>
                <p:extLst/>
              </p:nvPr>
            </p:nvGraphicFramePr>
            <p:xfrm>
              <a:off x="105835" y="1693863"/>
              <a:ext cx="8885765" cy="4630737"/>
            </p:xfrm>
            <a:graphic>
              <a:graphicData uri="http://schemas.openxmlformats.org/drawingml/2006/table">
                <a:tbl>
                  <a:tblPr firstRow="1" bandRow="1">
                    <a:tableStyleId>{5C22544A-7EE6-4342-B048-85BDC9FD1C3A}</a:tableStyleId>
                  </a:tblPr>
                  <a:tblGrid>
                    <a:gridCol w="2256365">
                      <a:extLst>
                        <a:ext uri="{9D8B030D-6E8A-4147-A177-3AD203B41FA5}">
                          <a16:colId xmlns="" xmlns:a16="http://schemas.microsoft.com/office/drawing/2014/main" val="1517106040"/>
                        </a:ext>
                      </a:extLst>
                    </a:gridCol>
                    <a:gridCol w="1143000">
                      <a:extLst>
                        <a:ext uri="{9D8B030D-6E8A-4147-A177-3AD203B41FA5}">
                          <a16:colId xmlns="" xmlns:a16="http://schemas.microsoft.com/office/drawing/2014/main" val="3588530630"/>
                        </a:ext>
                      </a:extLst>
                    </a:gridCol>
                    <a:gridCol w="2362200">
                      <a:extLst>
                        <a:ext uri="{9D8B030D-6E8A-4147-A177-3AD203B41FA5}">
                          <a16:colId xmlns="" xmlns:a16="http://schemas.microsoft.com/office/drawing/2014/main" val="2179042039"/>
                        </a:ext>
                      </a:extLst>
                    </a:gridCol>
                    <a:gridCol w="1600200">
                      <a:extLst>
                        <a:ext uri="{9D8B030D-6E8A-4147-A177-3AD203B41FA5}">
                          <a16:colId xmlns="" xmlns:a16="http://schemas.microsoft.com/office/drawing/2014/main" val="2824470599"/>
                        </a:ext>
                      </a:extLst>
                    </a:gridCol>
                    <a:gridCol w="1524000">
                      <a:extLst>
                        <a:ext uri="{9D8B030D-6E8A-4147-A177-3AD203B41FA5}">
                          <a16:colId xmlns="" xmlns:a16="http://schemas.microsoft.com/office/drawing/2014/main" val="3828510920"/>
                        </a:ext>
                      </a:extLst>
                    </a:gridCol>
                  </a:tblGrid>
                  <a:tr h="841691">
                    <a:tc>
                      <a:txBody>
                        <a:bodyPr/>
                        <a:lstStyle/>
                        <a:p>
                          <a:pPr algn="ctr"/>
                          <a:r>
                            <a:rPr lang="en-US" i="0" dirty="0">
                              <a:solidFill>
                                <a:schemeClr val="tx1"/>
                              </a:solidFill>
                            </a:rPr>
                            <a:t>Name of Acid</a:t>
                          </a:r>
                        </a:p>
                      </a:txBody>
                      <a:tcPr anchor="ctr">
                        <a:lnL w="12700" cap="flat" cmpd="sng" algn="ctr">
                          <a:solidFill>
                            <a:srgbClr val="F3F3F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pPr algn="ctr"/>
                          <a:r>
                            <a:rPr lang="en-US" i="0" dirty="0">
                              <a:solidFill>
                                <a:schemeClr val="tx1"/>
                              </a:solidFill>
                            </a:rPr>
                            <a:t>Formula</a:t>
                          </a: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pPr algn="ctr"/>
                          <a:r>
                            <a:rPr lang="en-US" i="0" dirty="0">
                              <a:solidFill>
                                <a:schemeClr val="tx1"/>
                              </a:solidFill>
                            </a:rPr>
                            <a:t>Structure</a:t>
                          </a:r>
                          <a:r>
                            <a:rPr lang="en-US" i="0" baseline="0" dirty="0">
                              <a:solidFill>
                                <a:schemeClr val="tx1"/>
                              </a:solidFill>
                            </a:rPr>
                            <a:t> </a:t>
                          </a:r>
                          <a:endParaRPr lang="en-US" i="0" dirty="0">
                            <a:solidFill>
                              <a:schemeClr val="tx1"/>
                            </a:solidFill>
                          </a:endParaRP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sSub>
                                      <m:sSubPr>
                                        <m:ctrlPr>
                                          <a:rPr lang="en-US"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𝐚</m:t>
                                        </m:r>
                                      </m:e>
                                      <m:sub>
                                        <m:r>
                                          <a:rPr lang="en-US" b="1" i="0" smtClean="0">
                                            <a:solidFill>
                                              <a:schemeClr val="tx1"/>
                                            </a:solidFill>
                                            <a:latin typeface="Cambria Math" panose="02040503050406030204" pitchFamily="18" charset="0"/>
                                          </a:rPr>
                                          <m:t>𝟏</m:t>
                                        </m:r>
                                      </m:sub>
                                    </m:sSub>
                                  </m:sub>
                                </m:sSub>
                              </m:oMath>
                            </m:oMathPara>
                          </a14:m>
                          <a:endParaRPr lang="en-US" i="0" dirty="0">
                            <a:solidFill>
                              <a:schemeClr val="tx1"/>
                            </a:solidFill>
                          </a:endParaRP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sSub>
                                      <m:sSubPr>
                                        <m:ctrlPr>
                                          <a:rPr lang="en-US"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𝐚</m:t>
                                        </m:r>
                                      </m:e>
                                      <m:sub>
                                        <m:r>
                                          <a:rPr lang="en-US" b="1" i="0" smtClean="0">
                                            <a:solidFill>
                                              <a:schemeClr val="tx1"/>
                                            </a:solidFill>
                                            <a:latin typeface="Cambria Math" panose="02040503050406030204" pitchFamily="18" charset="0"/>
                                          </a:rPr>
                                          <m:t>𝟐</m:t>
                                        </m:r>
                                      </m:sub>
                                    </m:sSub>
                                  </m:sub>
                                </m:sSub>
                              </m:oMath>
                            </m:oMathPara>
                          </a14:m>
                          <a:endParaRPr lang="en-US" i="0" dirty="0">
                            <a:solidFill>
                              <a:schemeClr val="tx1"/>
                            </a:solidFill>
                          </a:endParaRP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extLst>
                      <a:ext uri="{0D108BD9-81ED-4DB2-BD59-A6C34878D82A}">
                        <a16:rowId xmlns="" xmlns:a16="http://schemas.microsoft.com/office/drawing/2014/main" val="4240337471"/>
                      </a:ext>
                    </a:extLst>
                  </a:tr>
                  <a:tr h="801740">
                    <a:tc>
                      <a:txBody>
                        <a:bodyPr/>
                        <a:lstStyle/>
                        <a:p>
                          <a:pPr algn="ctr"/>
                          <a:r>
                            <a:rPr lang="en-US" sz="1600" i="0" dirty="0">
                              <a:solidFill>
                                <a:schemeClr val="tx1"/>
                              </a:solidFill>
                            </a:rPr>
                            <a:t>Sulfuric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SO</m:t>
                                    </m:r>
                                  </m:e>
                                  <m:sub>
                                    <m:r>
                                      <a:rPr lang="en-US" sz="1600" b="0" i="0" smtClean="0">
                                        <a:solidFill>
                                          <a:schemeClr val="tx1"/>
                                        </a:solidFill>
                                        <a:latin typeface="Cambria Math" panose="02040503050406030204" pitchFamily="18" charset="0"/>
                                      </a:rPr>
                                      <m:t>4</m:t>
                                    </m:r>
                                  </m:sub>
                                </m:sSub>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sz="1600" i="0" dirty="0">
                              <a:solidFill>
                                <a:schemeClr val="tx1"/>
                              </a:solidFill>
                            </a:rPr>
                            <a:t>Very large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1.3×</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−2</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2471589842"/>
                      </a:ext>
                    </a:extLst>
                  </a:tr>
                  <a:tr h="801740">
                    <a:tc>
                      <a:txBody>
                        <a:bodyPr/>
                        <a:lstStyle/>
                        <a:p>
                          <a:pPr algn="ctr"/>
                          <a:r>
                            <a:rPr lang="en-US" sz="1600" i="0" dirty="0">
                              <a:solidFill>
                                <a:schemeClr val="tx1"/>
                              </a:solidFill>
                            </a:rPr>
                            <a:t>Oxalic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C</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O</m:t>
                                    </m:r>
                                  </m:e>
                                  <m:sub>
                                    <m:r>
                                      <a:rPr lang="en-US" sz="1600" b="0" i="0" smtClean="0">
                                        <a:solidFill>
                                          <a:schemeClr val="tx1"/>
                                        </a:solidFill>
                                        <a:latin typeface="Cambria Math" panose="02040503050406030204" pitchFamily="18" charset="0"/>
                                      </a:rPr>
                                      <m:t>4</m:t>
                                    </m:r>
                                  </m:sub>
                                </m:sSub>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6.5</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−2</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6.1</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−5</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2943977802"/>
                      </a:ext>
                    </a:extLst>
                  </a:tr>
                  <a:tr h="801740">
                    <a:tc>
                      <a:txBody>
                        <a:bodyPr/>
                        <a:lstStyle/>
                        <a:p>
                          <a:pPr algn="ctr"/>
                          <a:r>
                            <a:rPr lang="en-US" sz="1600" i="0" dirty="0">
                              <a:solidFill>
                                <a:schemeClr val="tx1"/>
                              </a:solidFill>
                            </a:rPr>
                            <a:t>Sulfurous</a:t>
                          </a:r>
                          <a:r>
                            <a:rPr lang="en-US" sz="1600" i="0" baseline="0" dirty="0">
                              <a:solidFill>
                                <a:schemeClr val="tx1"/>
                              </a:solidFill>
                            </a:rPr>
                            <a:t> acid</a:t>
                          </a: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SO</m:t>
                                    </m:r>
                                  </m:e>
                                  <m:sub>
                                    <m:r>
                                      <a:rPr lang="en-US" sz="1600" b="0" i="0" smtClean="0">
                                        <a:solidFill>
                                          <a:schemeClr val="tx1"/>
                                        </a:solidFill>
                                        <a:latin typeface="Cambria Math" panose="02040503050406030204" pitchFamily="18" charset="0"/>
                                      </a:rPr>
                                      <m:t>3</m:t>
                                    </m:r>
                                  </m:sub>
                                </m:sSub>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1.3×</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−2</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6.3</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−8</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1787651795"/>
                      </a:ext>
                    </a:extLst>
                  </a:tr>
                  <a:tr h="1383826">
                    <a:tc>
                      <a:txBody>
                        <a:bodyPr/>
                        <a:lstStyle/>
                        <a:p>
                          <a:pPr algn="ctr"/>
                          <a:r>
                            <a:rPr lang="en-US" sz="1600" i="0" dirty="0">
                              <a:solidFill>
                                <a:schemeClr val="tx1"/>
                              </a:solidFill>
                            </a:rPr>
                            <a:t>Ascorbic acid (Vitamin C)</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C</m:t>
                                    </m:r>
                                  </m:e>
                                  <m:sub>
                                    <m:r>
                                      <a:rPr lang="en-US" sz="1600" b="0" i="0" smtClean="0">
                                        <a:solidFill>
                                          <a:schemeClr val="tx1"/>
                                        </a:solidFill>
                                        <a:latin typeface="Cambria Math" panose="02040503050406030204" pitchFamily="18" charset="0"/>
                                      </a:rPr>
                                      <m:t>6</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6</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O</m:t>
                                    </m:r>
                                  </m:e>
                                  <m:sub>
                                    <m:r>
                                      <a:rPr lang="en-US" sz="1600" b="0" i="0" smtClean="0">
                                        <a:solidFill>
                                          <a:schemeClr val="tx1"/>
                                        </a:solidFill>
                                        <a:latin typeface="Cambria Math" panose="02040503050406030204" pitchFamily="18" charset="0"/>
                                      </a:rPr>
                                      <m:t>6</m:t>
                                    </m:r>
                                  </m:sub>
                                </m:sSub>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8.0×</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−5</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1.6×</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−12</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3733612619"/>
                      </a:ext>
                    </a:extLst>
                  </a:tr>
                </a:tbl>
              </a:graphicData>
            </a:graphic>
          </p:graphicFrame>
        </mc:Choice>
        <mc:Fallback xmlns="">
          <p:graphicFrame>
            <p:nvGraphicFramePr>
              <p:cNvPr id="4" name="Table Placeholder 3"/>
              <p:cNvGraphicFramePr>
                <a:graphicFrameLocks noGrp="1"/>
              </p:cNvGraphicFramePr>
              <p:nvPr>
                <p:ph type="tbl" sz="quarter" idx="25"/>
                <p:extLst>
                  <p:ext uri="{D42A27DB-BD31-4B8C-83A1-F6EECF244321}">
                    <p14:modId xmlns:p14="http://schemas.microsoft.com/office/powerpoint/2010/main" val="1847112375"/>
                  </p:ext>
                </p:extLst>
              </p:nvPr>
            </p:nvGraphicFramePr>
            <p:xfrm>
              <a:off x="105835" y="1693863"/>
              <a:ext cx="8885765" cy="4630737"/>
            </p:xfrm>
            <a:graphic>
              <a:graphicData uri="http://schemas.openxmlformats.org/drawingml/2006/table">
                <a:tbl>
                  <a:tblPr firstRow="1" bandRow="1">
                    <a:tableStyleId>{5C22544A-7EE6-4342-B048-85BDC9FD1C3A}</a:tableStyleId>
                  </a:tblPr>
                  <a:tblGrid>
                    <a:gridCol w="2256365">
                      <a:extLst>
                        <a:ext uri="{9D8B030D-6E8A-4147-A177-3AD203B41FA5}">
                          <a16:colId xmlns:a16="http://schemas.microsoft.com/office/drawing/2014/main" val="1517106040"/>
                        </a:ext>
                      </a:extLst>
                    </a:gridCol>
                    <a:gridCol w="1143000">
                      <a:extLst>
                        <a:ext uri="{9D8B030D-6E8A-4147-A177-3AD203B41FA5}">
                          <a16:colId xmlns:a16="http://schemas.microsoft.com/office/drawing/2014/main" val="3588530630"/>
                        </a:ext>
                      </a:extLst>
                    </a:gridCol>
                    <a:gridCol w="2362200">
                      <a:extLst>
                        <a:ext uri="{9D8B030D-6E8A-4147-A177-3AD203B41FA5}">
                          <a16:colId xmlns:a16="http://schemas.microsoft.com/office/drawing/2014/main" val="2179042039"/>
                        </a:ext>
                      </a:extLst>
                    </a:gridCol>
                    <a:gridCol w="1600200">
                      <a:extLst>
                        <a:ext uri="{9D8B030D-6E8A-4147-A177-3AD203B41FA5}">
                          <a16:colId xmlns:a16="http://schemas.microsoft.com/office/drawing/2014/main" val="2824470599"/>
                        </a:ext>
                      </a:extLst>
                    </a:gridCol>
                    <a:gridCol w="1524000">
                      <a:extLst>
                        <a:ext uri="{9D8B030D-6E8A-4147-A177-3AD203B41FA5}">
                          <a16:colId xmlns:a16="http://schemas.microsoft.com/office/drawing/2014/main" val="3828510920"/>
                        </a:ext>
                      </a:extLst>
                    </a:gridCol>
                  </a:tblGrid>
                  <a:tr h="841691">
                    <a:tc>
                      <a:txBody>
                        <a:bodyPr/>
                        <a:lstStyle/>
                        <a:p>
                          <a:pPr algn="ctr"/>
                          <a:r>
                            <a:rPr lang="en-US" i="0" dirty="0">
                              <a:solidFill>
                                <a:schemeClr val="tx1"/>
                              </a:solidFill>
                            </a:rPr>
                            <a:t>Name of Acid</a:t>
                          </a:r>
                        </a:p>
                      </a:txBody>
                      <a:tcPr anchor="ctr">
                        <a:lnL w="12700" cap="flat" cmpd="sng" algn="ctr">
                          <a:solidFill>
                            <a:srgbClr val="F3F3F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pPr algn="ctr"/>
                          <a:r>
                            <a:rPr lang="en-US" i="0" dirty="0">
                              <a:solidFill>
                                <a:schemeClr val="tx1"/>
                              </a:solidFill>
                            </a:rPr>
                            <a:t>Formula</a:t>
                          </a: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pPr algn="ctr"/>
                          <a:r>
                            <a:rPr lang="en-US" i="0" dirty="0">
                              <a:solidFill>
                                <a:schemeClr val="tx1"/>
                              </a:solidFill>
                            </a:rPr>
                            <a:t>Structure</a:t>
                          </a:r>
                          <a:r>
                            <a:rPr lang="en-US" i="0" baseline="0" dirty="0">
                              <a:solidFill>
                                <a:schemeClr val="tx1"/>
                              </a:solidFill>
                            </a:rPr>
                            <a:t> </a:t>
                          </a:r>
                          <a:endParaRPr lang="en-US" i="0" dirty="0">
                            <a:solidFill>
                              <a:schemeClr val="tx1"/>
                            </a:solidFill>
                          </a:endParaRP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endParaRPr lang="en-US"/>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blipFill>
                          <a:blip r:embed="rId4"/>
                          <a:stretch>
                            <a:fillRect l="-359696" t="-725" r="-96198" b="-452899"/>
                          </a:stretch>
                        </a:blipFill>
                      </a:tcPr>
                    </a:tc>
                    <a:tc>
                      <a:txBody>
                        <a:bodyPr/>
                        <a:lstStyle/>
                        <a:p>
                          <a:endParaRPr lang="en-US"/>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blipFill>
                          <a:blip r:embed="rId4"/>
                          <a:stretch>
                            <a:fillRect l="-483600" t="-725" r="-1200" b="-452899"/>
                          </a:stretch>
                        </a:blipFill>
                      </a:tcPr>
                    </a:tc>
                    <a:extLst>
                      <a:ext uri="{0D108BD9-81ED-4DB2-BD59-A6C34878D82A}">
                        <a16:rowId xmlns:a16="http://schemas.microsoft.com/office/drawing/2014/main" val="4240337471"/>
                      </a:ext>
                    </a:extLst>
                  </a:tr>
                  <a:tr h="801740">
                    <a:tc>
                      <a:txBody>
                        <a:bodyPr/>
                        <a:lstStyle/>
                        <a:p>
                          <a:pPr algn="ctr"/>
                          <a:r>
                            <a:rPr lang="en-US" sz="1600" i="0" dirty="0">
                              <a:solidFill>
                                <a:schemeClr val="tx1"/>
                              </a:solidFill>
                            </a:rPr>
                            <a:t>Sulfuric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97340" t="-105303" r="-480319" b="-373485"/>
                          </a:stretch>
                        </a:blip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sz="1600" i="0" dirty="0">
                              <a:solidFill>
                                <a:schemeClr val="tx1"/>
                              </a:solidFill>
                            </a:rPr>
                            <a:t>Very large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483600" t="-105303" r="-1200" b="-373485"/>
                          </a:stretch>
                        </a:blipFill>
                      </a:tcPr>
                    </a:tc>
                    <a:extLst>
                      <a:ext uri="{0D108BD9-81ED-4DB2-BD59-A6C34878D82A}">
                        <a16:rowId xmlns:a16="http://schemas.microsoft.com/office/drawing/2014/main" val="2471589842"/>
                      </a:ext>
                    </a:extLst>
                  </a:tr>
                  <a:tr h="801740">
                    <a:tc>
                      <a:txBody>
                        <a:bodyPr/>
                        <a:lstStyle/>
                        <a:p>
                          <a:pPr algn="ctr"/>
                          <a:r>
                            <a:rPr lang="en-US" sz="1600" i="0" dirty="0">
                              <a:solidFill>
                                <a:schemeClr val="tx1"/>
                              </a:solidFill>
                            </a:rPr>
                            <a:t>Oxalic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97340" t="-205303" r="-480319" b="-273485"/>
                          </a:stretch>
                        </a:blipFill>
                      </a:tcPr>
                    </a:tc>
                    <a:tc>
                      <a:txBody>
                        <a:bodyPr/>
                        <a:lstStyle/>
                        <a:p>
                          <a:pPr algn="ctr"/>
                          <a:endParaRPr lang="en-US" sz="1600" i="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359696" t="-205303" r="-96198" b="-273485"/>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483600" t="-205303" r="-1200" b="-273485"/>
                          </a:stretch>
                        </a:blipFill>
                      </a:tcPr>
                    </a:tc>
                    <a:extLst>
                      <a:ext uri="{0D108BD9-81ED-4DB2-BD59-A6C34878D82A}">
                        <a16:rowId xmlns:a16="http://schemas.microsoft.com/office/drawing/2014/main" val="2943977802"/>
                      </a:ext>
                    </a:extLst>
                  </a:tr>
                  <a:tr h="801740">
                    <a:tc>
                      <a:txBody>
                        <a:bodyPr/>
                        <a:lstStyle/>
                        <a:p>
                          <a:pPr algn="ctr"/>
                          <a:r>
                            <a:rPr lang="en-US" sz="1600" i="0" dirty="0">
                              <a:solidFill>
                                <a:schemeClr val="tx1"/>
                              </a:solidFill>
                            </a:rPr>
                            <a:t>Sulfurous</a:t>
                          </a:r>
                          <a:r>
                            <a:rPr lang="en-US" sz="1600" i="0" baseline="0" dirty="0">
                              <a:solidFill>
                                <a:schemeClr val="tx1"/>
                              </a:solidFill>
                            </a:rPr>
                            <a:t> acid</a:t>
                          </a: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97340" t="-305303" r="-480319" b="-173485"/>
                          </a:stretch>
                        </a:blip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359696" t="-305303" r="-96198" b="-173485"/>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483600" t="-305303" r="-1200" b="-173485"/>
                          </a:stretch>
                        </a:blipFill>
                      </a:tcPr>
                    </a:tc>
                    <a:extLst>
                      <a:ext uri="{0D108BD9-81ED-4DB2-BD59-A6C34878D82A}">
                        <a16:rowId xmlns:a16="http://schemas.microsoft.com/office/drawing/2014/main" val="1787651795"/>
                      </a:ext>
                    </a:extLst>
                  </a:tr>
                  <a:tr h="1383826">
                    <a:tc>
                      <a:txBody>
                        <a:bodyPr/>
                        <a:lstStyle/>
                        <a:p>
                          <a:pPr algn="ctr"/>
                          <a:r>
                            <a:rPr lang="en-US" sz="1600" i="0" dirty="0">
                              <a:solidFill>
                                <a:schemeClr val="tx1"/>
                              </a:solidFill>
                            </a:rPr>
                            <a:t>Ascorbic acid (Vitamin C)</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97340" t="-235683" r="-480319" b="-881"/>
                          </a:stretch>
                        </a:blip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359696" t="-235683" r="-96198" b="-881"/>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483600" t="-235683" r="-1200" b="-881"/>
                          </a:stretch>
                        </a:blipFill>
                      </a:tcPr>
                    </a:tc>
                    <a:extLst>
                      <a:ext uri="{0D108BD9-81ED-4DB2-BD59-A6C34878D82A}">
                        <a16:rowId xmlns:a16="http://schemas.microsoft.com/office/drawing/2014/main" val="3733612619"/>
                      </a:ext>
                    </a:extLst>
                  </a:tr>
                </a:tbl>
              </a:graphicData>
            </a:graphic>
          </p:graphicFrame>
        </mc:Fallback>
      </mc:AlternateContent>
      <p:pic>
        <p:nvPicPr>
          <p:cNvPr id="12" name="Picture 11" descr="A sulfur is double bonded to 2 oxygens and 2 hydroxyl groups."/>
          <p:cNvPicPr>
            <a:picLocks noChangeAspect="1"/>
          </p:cNvPicPr>
          <p:nvPr/>
        </p:nvPicPr>
        <p:blipFill>
          <a:blip r:embed="rId5"/>
          <a:stretch>
            <a:fillRect/>
          </a:stretch>
        </p:blipFill>
        <p:spPr>
          <a:xfrm>
            <a:off x="4034804" y="2586878"/>
            <a:ext cx="1249540" cy="634482"/>
          </a:xfrm>
          <a:prstGeom prst="rect">
            <a:avLst/>
          </a:prstGeom>
        </p:spPr>
      </p:pic>
      <p:pic>
        <p:nvPicPr>
          <p:cNvPr id="6" name="Picture 5" descr="Two carboxylic acid groups are joined by the carbon atoms."/>
          <p:cNvPicPr>
            <a:picLocks noChangeAspect="1"/>
          </p:cNvPicPr>
          <p:nvPr/>
        </p:nvPicPr>
        <p:blipFill>
          <a:blip r:embed="rId6"/>
          <a:stretch>
            <a:fillRect/>
          </a:stretch>
        </p:blipFill>
        <p:spPr>
          <a:xfrm>
            <a:off x="3652570" y="3420857"/>
            <a:ext cx="2047875" cy="628650"/>
          </a:xfrm>
          <a:prstGeom prst="rect">
            <a:avLst/>
          </a:prstGeom>
        </p:spPr>
      </p:pic>
      <p:pic>
        <p:nvPicPr>
          <p:cNvPr id="7" name="Picture 6" descr="A sulfur is double bonded to an oxygen and single bonded to 2 hydroxyl groups."/>
          <p:cNvPicPr>
            <a:picLocks noChangeAspect="1"/>
          </p:cNvPicPr>
          <p:nvPr/>
        </p:nvPicPr>
        <p:blipFill>
          <a:blip r:embed="rId7"/>
          <a:stretch>
            <a:fillRect/>
          </a:stretch>
        </p:blipFill>
        <p:spPr>
          <a:xfrm>
            <a:off x="3743324" y="4210050"/>
            <a:ext cx="1781175" cy="600075"/>
          </a:xfrm>
          <a:prstGeom prst="rect">
            <a:avLst/>
          </a:prstGeom>
        </p:spPr>
      </p:pic>
      <p:pic>
        <p:nvPicPr>
          <p:cNvPr id="8" name="Picture 7" descr="A five membered ring contains 4 carbons. two of which are double bonded and an oxygen. Each carbon in the double bond is single bonded to a hydroxyl group. The next ring carbon is double bonded to an oxygen. The next atom in the ring is oxygen. The next carbon atom is bonded to the following group: A CHOH which is in turn bonded to a CH2OH."/>
          <p:cNvPicPr>
            <a:picLocks noChangeAspect="1"/>
          </p:cNvPicPr>
          <p:nvPr/>
        </p:nvPicPr>
        <p:blipFill>
          <a:blip r:embed="rId8"/>
          <a:stretch>
            <a:fillRect/>
          </a:stretch>
        </p:blipFill>
        <p:spPr>
          <a:xfrm>
            <a:off x="3983166" y="4970668"/>
            <a:ext cx="1572954" cy="1350440"/>
          </a:xfrm>
          <a:prstGeom prst="rect">
            <a:avLst/>
          </a:prstGeom>
        </p:spPr>
      </p:pic>
    </p:spTree>
    <p:extLst>
      <p:ext uri="{BB962C8B-B14F-4D97-AF65-F5344CB8AC3E}">
        <p14:creationId xmlns:p14="http://schemas.microsoft.com/office/powerpoint/2010/main" val="12791848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84015" y="0"/>
            <a:ext cx="8763000" cy="457200"/>
          </a:xfrm>
        </p:spPr>
        <p:txBody>
          <a:bodyPr anchor="ctr"/>
          <a:lstStyle/>
          <a:p>
            <a:pPr>
              <a:tabLst>
                <a:tab pos="1138238" algn="l"/>
                <a:tab pos="1379538" algn="l"/>
              </a:tabLst>
            </a:pPr>
            <a:r>
              <a:rPr lang="en-US" dirty="0">
                <a:solidFill>
                  <a:schemeClr val="bg1"/>
                </a:solidFill>
              </a:rPr>
              <a:t>16.9	</a:t>
            </a:r>
            <a:r>
              <a:rPr lang="en-US" sz="2400" dirty="0"/>
              <a:t>Molecular Structure and Acid Strength (4) - Appendix</a:t>
            </a:r>
            <a:endParaRPr lang="en-US" dirty="0"/>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Oxoacids</a:t>
            </a:r>
          </a:p>
        </p:txBody>
      </p:sp>
      <p:sp>
        <p:nvSpPr>
          <p:cNvPr id="17" name="Content Placeholder 16"/>
          <p:cNvSpPr>
            <a:spLocks noGrp="1"/>
          </p:cNvSpPr>
          <p:nvPr>
            <p:ph sz="quarter" idx="24"/>
          </p:nvPr>
        </p:nvSpPr>
        <p:spPr>
          <a:xfrm>
            <a:off x="0" y="1524000"/>
            <a:ext cx="9144000" cy="1066800"/>
          </a:xfrm>
        </p:spPr>
        <p:txBody>
          <a:bodyPr/>
          <a:lstStyle/>
          <a:p>
            <a:r>
              <a:rPr lang="en-US" dirty="0"/>
              <a:t>An oxoacid contains hydrogen, oxygen, and a central, nonmetal atom.</a:t>
            </a:r>
          </a:p>
        </p:txBody>
      </p:sp>
      <p:pic>
        <p:nvPicPr>
          <p:cNvPr id="49154" name="Picture 2" descr="The chemical structures of several oxoacids are shown. Carbonic acid has a central carbon double bonded to an oxygen and single bonded to 2 OH groups. Nitrous acid has a nitrogen double bonded to an oxygen and single bonded to an OH group. Nitric acid has a nitrogen double bonded to an oxygen, single bonded to another oxygen, and single bonded to an OH group. Phosphourous acid has a phosphorus double bonded to an oxygen, single bonded to a hydrogen, and single bonded to 2 OH groups. Phosphoric acid has a phosphorus double bonded to an oxygen and single bonded to 3 OH groups. Sulfuric acid has a sulfur double bonded to 2 oxygens and single bonded to 2 OH grou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5350" y="2514600"/>
            <a:ext cx="7353300" cy="391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047204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610600" cy="457200"/>
          </a:xfrm>
        </p:spPr>
        <p:txBody>
          <a:bodyPr/>
          <a:lstStyle/>
          <a:p>
            <a:pPr>
              <a:tabLst>
                <a:tab pos="1138238" algn="l"/>
                <a:tab pos="1203325" algn="l"/>
                <a:tab pos="1379538" algn="l"/>
              </a:tabLst>
            </a:pPr>
            <a:r>
              <a:rPr lang="en-US" dirty="0">
                <a:solidFill>
                  <a:schemeClr val="bg1"/>
                </a:solidFill>
              </a:rPr>
              <a:t>16.9	</a:t>
            </a:r>
            <a:r>
              <a:rPr lang="en-US" dirty="0"/>
              <a:t>Molecular Structure and Acid Strength (5) - Appendix</a:t>
            </a:r>
          </a:p>
        </p:txBody>
      </p:sp>
      <p:sp>
        <p:nvSpPr>
          <p:cNvPr id="17" name="Content Placeholder 16"/>
          <p:cNvSpPr>
            <a:spLocks noGrp="1"/>
          </p:cNvSpPr>
          <p:nvPr>
            <p:ph sz="quarter" idx="23"/>
          </p:nvPr>
        </p:nvSpPr>
        <p:spPr>
          <a:xfrm>
            <a:off x="0" y="1066800"/>
            <a:ext cx="9144000" cy="533401"/>
          </a:xfrm>
        </p:spPr>
        <p:txBody>
          <a:bodyPr/>
          <a:lstStyle/>
          <a:p>
            <a:r>
              <a:rPr lang="en-US" dirty="0">
                <a:latin typeface="Calibri"/>
              </a:rPr>
              <a:t>Oxoacids</a:t>
            </a:r>
          </a:p>
        </p:txBody>
      </p:sp>
      <p:sp>
        <p:nvSpPr>
          <p:cNvPr id="16" name="Content Placeholder 15"/>
          <p:cNvSpPr>
            <a:spLocks noGrp="1"/>
          </p:cNvSpPr>
          <p:nvPr>
            <p:ph sz="quarter" idx="24"/>
          </p:nvPr>
        </p:nvSpPr>
        <p:spPr>
          <a:xfrm>
            <a:off x="0" y="1600201"/>
            <a:ext cx="9144000" cy="2514600"/>
          </a:xfrm>
        </p:spPr>
        <p:txBody>
          <a:bodyPr/>
          <a:lstStyle/>
          <a:p>
            <a:pPr>
              <a:spcBef>
                <a:spcPts val="0"/>
              </a:spcBef>
              <a:spcAft>
                <a:spcPts val="3000"/>
              </a:spcAft>
            </a:pPr>
            <a:r>
              <a:rPr lang="en-US" dirty="0"/>
              <a:t>To compare their strengths, it is convenient to divide the oxoacids into two groups: </a:t>
            </a:r>
          </a:p>
          <a:p>
            <a:pPr marL="514350" indent="-514350">
              <a:spcBef>
                <a:spcPts val="0"/>
              </a:spcBef>
              <a:buAutoNum type="arabicPeriod"/>
            </a:pPr>
            <a:r>
              <a:rPr lang="en-US" i="1" dirty="0"/>
              <a:t>Oxoacids having different central atoms that are from the same group of the periodic table and that have the same oxidation number.</a:t>
            </a:r>
            <a:endParaRPr lang="en-US" dirty="0"/>
          </a:p>
        </p:txBody>
      </p:sp>
      <p:pic>
        <p:nvPicPr>
          <p:cNvPr id="50178" name="Picture 2" descr="Two oxoacids are shown. HClO3 has a central chlorine bonded to two oxygens and to one OH group. HBrO3 has a bromine bonded to two oxygens and to one OH gro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4276725"/>
            <a:ext cx="601027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32611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0"/>
            <a:ext cx="8839200" cy="914400"/>
          </a:xfrm>
        </p:spPr>
        <p:txBody>
          <a:bodyPr anchor="ctr"/>
          <a:lstStyle/>
          <a:p>
            <a:pPr>
              <a:tabLst>
                <a:tab pos="1138238" algn="l"/>
                <a:tab pos="1379538" algn="l"/>
              </a:tabLst>
            </a:pPr>
            <a:r>
              <a:rPr lang="en-US" dirty="0">
                <a:solidFill>
                  <a:schemeClr val="bg1"/>
                </a:solidFill>
              </a:rPr>
              <a:t>16.9	</a:t>
            </a:r>
            <a:r>
              <a:rPr lang="en-US" dirty="0"/>
              <a:t>Molecular Structure and Acid Strength (7) - Appendix</a:t>
            </a:r>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Oxoacids</a:t>
            </a:r>
          </a:p>
        </p:txBody>
      </p:sp>
      <p:sp>
        <p:nvSpPr>
          <p:cNvPr id="19" name="Content Placeholder 18"/>
          <p:cNvSpPr>
            <a:spLocks noGrp="1"/>
          </p:cNvSpPr>
          <p:nvPr>
            <p:ph sz="quarter" idx="24"/>
          </p:nvPr>
        </p:nvSpPr>
        <p:spPr>
          <a:xfrm>
            <a:off x="-1" y="1524000"/>
            <a:ext cx="9144001" cy="2123658"/>
          </a:xfrm>
          <a:prstGeom prst="rect">
            <a:avLst/>
          </a:prstGeom>
        </p:spPr>
        <p:txBody>
          <a:bodyPr wrap="square">
            <a:spAutoFit/>
          </a:bodyPr>
          <a:lstStyle/>
          <a:p>
            <a:pPr marL="628650" indent="-628650">
              <a:spcBef>
                <a:spcPts val="1200"/>
              </a:spcBef>
              <a:buAutoNum type="arabicPeriod" startAt="2"/>
            </a:pPr>
            <a:r>
              <a:rPr lang="en-US" sz="2800" i="1" dirty="0"/>
              <a:t>Oxoacids having the same central atom but different numbers of oxygen atoms. </a:t>
            </a:r>
          </a:p>
          <a:p>
            <a:pPr defTabSz="581025">
              <a:spcBef>
                <a:spcPts val="1800"/>
              </a:spcBef>
            </a:pPr>
            <a:r>
              <a:rPr lang="en-US" i="1" dirty="0"/>
              <a:t>	</a:t>
            </a:r>
            <a:r>
              <a:rPr lang="en-US" sz="2800" dirty="0"/>
              <a:t>Within this group, acid strength increases with increasing 	oxidation number of the central atom.</a:t>
            </a:r>
          </a:p>
        </p:txBody>
      </p:sp>
      <p:pic>
        <p:nvPicPr>
          <p:cNvPr id="52226" name="Picture 2" descr="Four oxoacids are shown. Hyochlorous acid has 1 oxygen atom bonded to the chlorine atom. Chlorous acid has 2 oxygen atoms bonded to the chlorine atom. Chloric acid has 3 oxygen atoms bonded to the chlorine atom. Perchloric acid has 5 oxygen atoms bonded to the chlorine atom.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7682" y="3505200"/>
            <a:ext cx="5368636" cy="2892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418514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0"/>
            <a:ext cx="8839200" cy="457200"/>
          </a:xfrm>
        </p:spPr>
        <p:txBody>
          <a:bodyPr/>
          <a:lstStyle/>
          <a:p>
            <a:pPr>
              <a:tabLst>
                <a:tab pos="1138238" algn="l"/>
                <a:tab pos="1371600" algn="l"/>
              </a:tabLst>
            </a:pPr>
            <a:r>
              <a:rPr lang="en-US" dirty="0">
                <a:solidFill>
                  <a:schemeClr val="bg1"/>
                </a:solidFill>
              </a:rPr>
              <a:t>16.9	</a:t>
            </a:r>
            <a:r>
              <a:rPr lang="en-US" dirty="0"/>
              <a:t>Molecular Structure and Acid Strength (8) - Appendix</a:t>
            </a:r>
          </a:p>
        </p:txBody>
      </p:sp>
      <p:sp>
        <p:nvSpPr>
          <p:cNvPr id="16" name="Content Placeholder 15"/>
          <p:cNvSpPr>
            <a:spLocks noGrp="1"/>
          </p:cNvSpPr>
          <p:nvPr>
            <p:ph sz="quarter" idx="23"/>
          </p:nvPr>
        </p:nvSpPr>
        <p:spPr>
          <a:xfrm>
            <a:off x="0" y="1066800"/>
            <a:ext cx="9144000" cy="451755"/>
          </a:xfrm>
        </p:spPr>
        <p:txBody>
          <a:bodyPr/>
          <a:lstStyle/>
          <a:p>
            <a:r>
              <a:rPr lang="en-US" dirty="0">
                <a:latin typeface="Calibri"/>
              </a:rPr>
              <a:t>Oxoacids</a:t>
            </a:r>
          </a:p>
        </p:txBody>
      </p:sp>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0" y="1524000"/>
                <a:ext cx="9144000" cy="4953000"/>
              </a:xfrm>
            </p:spPr>
            <p:txBody>
              <a:bodyPr/>
              <a:lstStyle/>
              <a:p>
                <a:pPr>
                  <a:spcAft>
                    <a:spcPts val="25000"/>
                  </a:spcAft>
                </a:pPr>
                <a:r>
                  <a:rPr lang="en-US" dirty="0">
                    <a:solidFill>
                      <a:prstClr val="black"/>
                    </a:solidFill>
                  </a:rPr>
                  <a:t>The ability of chlorine to draw electrons away from the OH group (thus making the O—H bond more polar) increases with the number of electronegative O atoms attached to Cl. </a:t>
                </a:r>
              </a:p>
              <a:p>
                <a:pPr/>
                <a14:m>
                  <m:oMathPara xmlns:m="http://schemas.openxmlformats.org/officeDocument/2006/math">
                    <m:oMathParaPr>
                      <m:jc m:val="centerGroup"/>
                    </m:oMathParaPr>
                    <m:oMath xmlns:m="http://schemas.openxmlformats.org/officeDocument/2006/math">
                      <m:r>
                        <m:rPr>
                          <m:sty m:val="p"/>
                        </m:rPr>
                        <a:rPr lang="en-US" b="0" i="0" smtClean="0">
                          <a:solidFill>
                            <a:prstClr val="black"/>
                          </a:solidFill>
                          <a:latin typeface="Cambria Math" panose="02040503050406030204" pitchFamily="18" charset="0"/>
                        </a:rPr>
                        <m:t>HCl</m:t>
                      </m:r>
                      <m:sSub>
                        <m:sSubPr>
                          <m:ctrlPr>
                            <a:rPr lang="en-US" b="0" i="1" smtClean="0">
                              <a:solidFill>
                                <a:prstClr val="black"/>
                              </a:solidFill>
                              <a:latin typeface="Cambria Math" panose="02040503050406030204" pitchFamily="18" charset="0"/>
                            </a:rPr>
                          </m:ctrlPr>
                        </m:sSubPr>
                        <m:e>
                          <m:r>
                            <m:rPr>
                              <m:sty m:val="p"/>
                            </m:rPr>
                            <a:rPr lang="en-US" b="0" i="0" smtClean="0">
                              <a:solidFill>
                                <a:prstClr val="black"/>
                              </a:solidFill>
                              <a:latin typeface="Cambria Math" panose="02040503050406030204" pitchFamily="18" charset="0"/>
                            </a:rPr>
                            <m:t>O</m:t>
                          </m:r>
                        </m:e>
                        <m:sub>
                          <m:r>
                            <a:rPr lang="en-US" b="0" i="0" smtClean="0">
                              <a:solidFill>
                                <a:prstClr val="black"/>
                              </a:solidFill>
                              <a:latin typeface="Cambria Math" panose="02040503050406030204" pitchFamily="18" charset="0"/>
                            </a:rPr>
                            <m:t>4</m:t>
                          </m:r>
                        </m:sub>
                      </m:sSub>
                      <m:r>
                        <a:rPr lang="en-US" b="0" i="1" smtClean="0">
                          <a:solidFill>
                            <a:prstClr val="black"/>
                          </a:solidFill>
                          <a:latin typeface="Cambria Math" panose="02040503050406030204" pitchFamily="18" charset="0"/>
                          <a:ea typeface="Cambria Math" panose="02040503050406030204" pitchFamily="18" charset="0"/>
                        </a:rPr>
                        <m:t>&gt;</m:t>
                      </m:r>
                      <m:r>
                        <m:rPr>
                          <m:sty m:val="p"/>
                        </m:rPr>
                        <a:rPr lang="en-US" b="0" i="0" smtClean="0">
                          <a:solidFill>
                            <a:prstClr val="black"/>
                          </a:solidFill>
                          <a:latin typeface="Cambria Math" panose="02040503050406030204" pitchFamily="18" charset="0"/>
                          <a:ea typeface="Cambria Math" panose="02040503050406030204" pitchFamily="18" charset="0"/>
                        </a:rPr>
                        <m:t>HCl</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O</m:t>
                          </m:r>
                        </m:e>
                        <m:sub>
                          <m:r>
                            <a:rPr lang="en-US" b="0" i="0" smtClean="0">
                              <a:solidFill>
                                <a:prstClr val="black"/>
                              </a:solidFill>
                              <a:latin typeface="Cambria Math" panose="02040503050406030204" pitchFamily="18" charset="0"/>
                              <a:ea typeface="Cambria Math" panose="02040503050406030204" pitchFamily="18" charset="0"/>
                            </a:rPr>
                            <m:t>3</m:t>
                          </m:r>
                        </m:sub>
                      </m:sSub>
                      <m:r>
                        <a:rPr lang="en-US" b="0" i="1" smtClean="0">
                          <a:solidFill>
                            <a:prstClr val="black"/>
                          </a:solidFill>
                          <a:latin typeface="Cambria Math" panose="02040503050406030204" pitchFamily="18" charset="0"/>
                          <a:ea typeface="Cambria Math" panose="02040503050406030204" pitchFamily="18" charset="0"/>
                        </a:rPr>
                        <m:t>&gt;</m:t>
                      </m:r>
                      <m:r>
                        <m:rPr>
                          <m:sty m:val="p"/>
                        </m:rPr>
                        <a:rPr lang="en-US" b="0" i="0" smtClean="0">
                          <a:solidFill>
                            <a:prstClr val="black"/>
                          </a:solidFill>
                          <a:latin typeface="Cambria Math" panose="02040503050406030204" pitchFamily="18" charset="0"/>
                          <a:ea typeface="Cambria Math" panose="02040503050406030204" pitchFamily="18" charset="0"/>
                        </a:rPr>
                        <m:t>HCl</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O</m:t>
                          </m:r>
                        </m:e>
                        <m:sub>
                          <m:r>
                            <a:rPr lang="en-US" b="0" i="0" smtClean="0">
                              <a:solidFill>
                                <a:prstClr val="black"/>
                              </a:solidFill>
                              <a:latin typeface="Cambria Math" panose="02040503050406030204" pitchFamily="18" charset="0"/>
                              <a:ea typeface="Cambria Math" panose="02040503050406030204" pitchFamily="18" charset="0"/>
                            </a:rPr>
                            <m:t>2</m:t>
                          </m:r>
                        </m:sub>
                      </m:sSub>
                      <m:r>
                        <a:rPr lang="en-US" b="0" i="1" smtClean="0">
                          <a:solidFill>
                            <a:prstClr val="black"/>
                          </a:solidFill>
                          <a:latin typeface="Cambria Math" panose="02040503050406030204" pitchFamily="18" charset="0"/>
                          <a:ea typeface="Cambria Math" panose="02040503050406030204" pitchFamily="18" charset="0"/>
                        </a:rPr>
                        <m:t>&gt;</m:t>
                      </m:r>
                      <m:r>
                        <m:rPr>
                          <m:sty m:val="p"/>
                        </m:rPr>
                        <a:rPr lang="en-US" b="0" i="0" smtClean="0">
                          <a:solidFill>
                            <a:prstClr val="black"/>
                          </a:solidFill>
                          <a:latin typeface="Cambria Math" panose="02040503050406030204" pitchFamily="18" charset="0"/>
                          <a:ea typeface="Cambria Math" panose="02040503050406030204" pitchFamily="18" charset="0"/>
                        </a:rPr>
                        <m:t>HClO</m:t>
                      </m:r>
                    </m:oMath>
                  </m:oMathPara>
                </a14:m>
                <a:endParaRPr lang="en-US" dirty="0">
                  <a:solidFill>
                    <a:prstClr val="black"/>
                  </a:solidFill>
                </a:endParaRPr>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0" y="1524000"/>
                <a:ext cx="9144000" cy="4953000"/>
              </a:xfrm>
              <a:blipFill>
                <a:blip r:embed="rId2"/>
                <a:stretch>
                  <a:fillRect l="-1333" t="-1107"/>
                </a:stretch>
              </a:blipFill>
            </p:spPr>
            <p:txBody>
              <a:bodyPr/>
              <a:lstStyle/>
              <a:p>
                <a:r>
                  <a:rPr lang="en-US">
                    <a:noFill/>
                  </a:rPr>
                  <a:t> </a:t>
                </a:r>
              </a:p>
            </p:txBody>
          </p:sp>
        </mc:Fallback>
      </mc:AlternateContent>
      <p:pic>
        <p:nvPicPr>
          <p:cNvPr id="52226" name="Picture 2" descr="Four oxoacids are shown. Hyochlorous acid has 1 oxygen atom bonded to the chlorine atom. Chlorous acid has 2 oxygen atoms bonded to the chlorine atom. Chloric acid has 3 oxygen atoms bonded to the chlorine atom. Perchloric acid has 5 oxygen atoms bonded to the chlorine at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2971800"/>
            <a:ext cx="5368636" cy="2892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873651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914400"/>
          </a:xfrm>
        </p:spPr>
        <p:txBody>
          <a:bodyPr anchor="ctr"/>
          <a:lstStyle/>
          <a:p>
            <a:pPr>
              <a:tabLst>
                <a:tab pos="1138238" algn="l"/>
                <a:tab pos="1379538" algn="l"/>
              </a:tabLst>
            </a:pPr>
            <a:r>
              <a:rPr lang="en-US" dirty="0">
                <a:solidFill>
                  <a:schemeClr val="bg1"/>
                </a:solidFill>
              </a:rPr>
              <a:t>16.9	</a:t>
            </a:r>
            <a:r>
              <a:rPr lang="en-US" dirty="0"/>
              <a:t>Molecular Structure and Acid Strength (9) - Appendix</a:t>
            </a:r>
          </a:p>
        </p:txBody>
      </p:sp>
      <p:sp>
        <p:nvSpPr>
          <p:cNvPr id="16" name="Content Placeholder 15"/>
          <p:cNvSpPr>
            <a:spLocks noGrp="1"/>
          </p:cNvSpPr>
          <p:nvPr>
            <p:ph sz="quarter" idx="23"/>
          </p:nvPr>
        </p:nvSpPr>
        <p:spPr>
          <a:xfrm>
            <a:off x="0" y="1052274"/>
            <a:ext cx="9144000" cy="500301"/>
          </a:xfrm>
        </p:spPr>
        <p:txBody>
          <a:bodyPr/>
          <a:lstStyle/>
          <a:p>
            <a:r>
              <a:rPr lang="en-US" dirty="0">
                <a:latin typeface="Calibri"/>
              </a:rPr>
              <a:t>Carboxylic Acids</a:t>
            </a:r>
          </a:p>
        </p:txBody>
      </p:sp>
      <p:pic>
        <p:nvPicPr>
          <p:cNvPr id="55298" name="Picture 2" descr="The general structure of a carboxylic acid is shown. An R group is bonded to a carbon atom, which is double bonded to an oxygen and single bonded with another oxygen. The second oxygen is bonded to the acidic hydrogen atom. This structure can also be written as R-COO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0913" y="1552575"/>
            <a:ext cx="2162175"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3124200"/>
                <a:ext cx="9144000" cy="1348026"/>
              </a:xfrm>
            </p:spPr>
            <p:txBody>
              <a:bodyPr/>
              <a:lstStyle/>
              <a:p>
                <a:r>
                  <a:rPr lang="en-US" dirty="0"/>
                  <a:t>The conjugate base of a carboxylic acid, called a carboxylate anion,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RCCO</m:t>
                        </m:r>
                      </m:e>
                      <m:sup>
                        <m:r>
                          <a:rPr lang="en-US" b="0" i="0" smtClean="0">
                            <a:latin typeface="Cambria Math" panose="02040503050406030204" pitchFamily="18" charset="0"/>
                          </a:rPr>
                          <m:t>−</m:t>
                        </m:r>
                      </m:sup>
                    </m:sSup>
                  </m:oMath>
                </a14:m>
                <a:r>
                  <a:rPr lang="en-US" dirty="0"/>
                  <a:t>, can be represented by more than one resonance structure:</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3124200"/>
                <a:ext cx="9144000" cy="1348026"/>
              </a:xfrm>
              <a:blipFill>
                <a:blip r:embed="rId3"/>
                <a:stretch>
                  <a:fillRect l="-1333" t="-4525" b="-14480"/>
                </a:stretch>
              </a:blipFill>
            </p:spPr>
            <p:txBody>
              <a:bodyPr/>
              <a:lstStyle/>
              <a:p>
                <a:r>
                  <a:rPr lang="en-GB">
                    <a:noFill/>
                  </a:rPr>
                  <a:t> </a:t>
                </a:r>
              </a:p>
            </p:txBody>
          </p:sp>
        </mc:Fallback>
      </mc:AlternateContent>
      <p:pic>
        <p:nvPicPr>
          <p:cNvPr id="55299" name="Picture 3" descr="The resonance states of R-COO(-) is shown. This molecule has a central carbon atom bound to two oxygens. This is often represented with one single bond and one double bond. The resonance states show the double bond switching between the two oxygens. This is meant to signify the delocalization (or spreading out) of electron density over the atom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3050" y="4486275"/>
            <a:ext cx="605790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670133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63000" cy="914400"/>
          </a:xfrm>
        </p:spPr>
        <p:txBody>
          <a:bodyPr anchor="ctr"/>
          <a:lstStyle/>
          <a:p>
            <a:pPr>
              <a:tabLst>
                <a:tab pos="1266825" algn="l"/>
                <a:tab pos="1379538" algn="l"/>
              </a:tabLst>
            </a:pPr>
            <a:r>
              <a:rPr lang="en-US" dirty="0">
                <a:solidFill>
                  <a:schemeClr val="bg1"/>
                </a:solidFill>
              </a:rPr>
              <a:t>16.10	</a:t>
            </a:r>
            <a:r>
              <a:rPr lang="en-US" dirty="0">
                <a:latin typeface="Calibri"/>
              </a:rPr>
              <a:t>Acid-Base Properties of Salt Solutions (5) - Appendix</a:t>
            </a:r>
            <a:endParaRPr lang="en-US" dirty="0"/>
          </a:p>
        </p:txBody>
      </p:sp>
      <p:sp>
        <p:nvSpPr>
          <p:cNvPr id="17" name="Content Placeholder 16"/>
          <p:cNvSpPr>
            <a:spLocks noGrp="1"/>
          </p:cNvSpPr>
          <p:nvPr>
            <p:ph sz="quarter" idx="23"/>
          </p:nvPr>
        </p:nvSpPr>
        <p:spPr>
          <a:xfrm>
            <a:off x="0" y="1066800"/>
            <a:ext cx="9144000" cy="457200"/>
          </a:xfrm>
        </p:spPr>
        <p:txBody>
          <a:bodyPr/>
          <a:lstStyle/>
          <a:p>
            <a:r>
              <a:rPr lang="en-US" dirty="0">
                <a:latin typeface="Calibri"/>
              </a:rPr>
              <a:t>Acidic Salt Solutions</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1" y="1600200"/>
                <a:ext cx="9144001" cy="914400"/>
              </a:xfrm>
            </p:spPr>
            <p:txBody>
              <a:bodyPr/>
              <a:lstStyle/>
              <a:p>
                <a:pPr>
                  <a:spcBef>
                    <a:spcPts val="0"/>
                  </a:spcBef>
                </a:pPr>
                <a:r>
                  <a:rPr lang="en-US" dirty="0">
                    <a:solidFill>
                      <a:prstClr val="black"/>
                    </a:solidFill>
                  </a:rPr>
                  <a:t>For example, when aluminum chloride dissolves in water, each </a:t>
                </a:r>
                <a14:m>
                  <m:oMath xmlns:m="http://schemas.openxmlformats.org/officeDocument/2006/math">
                    <m:sSup>
                      <m:sSupPr>
                        <m:ctrlPr>
                          <a:rPr lang="en-US" i="1" smtClean="0">
                            <a:solidFill>
                              <a:prstClr val="black"/>
                            </a:solidFill>
                            <a:latin typeface="Cambria Math" panose="02040503050406030204" pitchFamily="18" charset="0"/>
                          </a:rPr>
                        </m:ctrlPr>
                      </m:sSupPr>
                      <m:e>
                        <m:r>
                          <m:rPr>
                            <m:sty m:val="p"/>
                          </m:rPr>
                          <a:rPr lang="en-US" b="0" i="0" smtClean="0">
                            <a:solidFill>
                              <a:prstClr val="black"/>
                            </a:solidFill>
                            <a:latin typeface="Cambria Math" panose="02040503050406030204" pitchFamily="18" charset="0"/>
                          </a:rPr>
                          <m:t>Al</m:t>
                        </m:r>
                      </m:e>
                      <m:sup>
                        <m:r>
                          <a:rPr lang="en-US" b="0" i="0" smtClean="0">
                            <a:solidFill>
                              <a:prstClr val="black"/>
                            </a:solidFill>
                            <a:latin typeface="Cambria Math" panose="02040503050406030204" pitchFamily="18" charset="0"/>
                          </a:rPr>
                          <m:t>3+</m:t>
                        </m:r>
                      </m:sup>
                    </m:sSup>
                  </m:oMath>
                </a14:m>
                <a:r>
                  <a:rPr lang="en-US" dirty="0">
                    <a:solidFill>
                      <a:prstClr val="black"/>
                    </a:solidFill>
                  </a:rPr>
                  <a:t>ion becomes associated with six water molecules. </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1" y="1600200"/>
                <a:ext cx="9144001" cy="914400"/>
              </a:xfrm>
              <a:blipFill>
                <a:blip r:embed="rId2"/>
                <a:stretch>
                  <a:fillRect l="-1333" t="-6667" b="-22000"/>
                </a:stretch>
              </a:blipFill>
            </p:spPr>
            <p:txBody>
              <a:bodyPr/>
              <a:lstStyle/>
              <a:p>
                <a:r>
                  <a:rPr lang="en-US">
                    <a:noFill/>
                  </a:rPr>
                  <a:t> </a:t>
                </a:r>
              </a:p>
            </p:txBody>
          </p:sp>
        </mc:Fallback>
      </mc:AlternateContent>
      <p:pic>
        <p:nvPicPr>
          <p:cNvPr id="64514" name="Picture 2" descr="The six H2O molecules surround the Al3+ ion in an octahedral arrangement. The attraction of the small Al3+ ion for the lone pairs on the oxygen atoms is so great that the O-H bonds in an H2O molecule attached to the metal cation are weakened, allowing the loss of a proton (H+) to an incoming H2O molecule. This hydrolysis of the metal cation makes the solution acidic."/>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6344" y="2667000"/>
            <a:ext cx="7658705" cy="347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5" name="Picture 3" descr="Central O bonded to 2 H and 1 Al. Partial charge towards central O and aluminum.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3200400"/>
            <a:ext cx="913578" cy="962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102021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8120" y="-1"/>
            <a:ext cx="8965880" cy="932775"/>
          </a:xfrm>
        </p:spPr>
        <p:txBody>
          <a:bodyPr anchor="ctr"/>
          <a:lstStyle/>
          <a:p>
            <a:pPr>
              <a:tabLst>
                <a:tab pos="1266825" algn="l"/>
                <a:tab pos="1319213" algn="l"/>
                <a:tab pos="1371600" algn="l"/>
              </a:tabLst>
            </a:pPr>
            <a:r>
              <a:rPr lang="en-US" dirty="0">
                <a:solidFill>
                  <a:schemeClr val="bg1"/>
                </a:solidFill>
              </a:rPr>
              <a:t>16.11	</a:t>
            </a:r>
            <a:r>
              <a:rPr lang="en-US" dirty="0">
                <a:latin typeface="Calibri"/>
              </a:rPr>
              <a:t>Acid-Base Properties of Oxides and 		 	Hydroxides (1) - Appendix</a:t>
            </a:r>
            <a:endParaRPr lang="en-US" dirty="0"/>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Oxides of Metals and Nonmetals</a:t>
            </a:r>
          </a:p>
        </p:txBody>
      </p:sp>
      <p:pic>
        <p:nvPicPr>
          <p:cNvPr id="1026" name="Picture 2" descr="The oxides of the main group elements in their highest oxidation states are shown. All alkali metal oxides and all alkaline earth metal oxides except BeO are basic. Beryllium oxide and several metallic oxides in Groups 3A and 4A are amphoteric. Nonmetallic oxides in which the oxidation number of the main group element is high are acidic (e.g., N2O5, SO3, and Cl2O7), but those in which the oxidation number of the main group element is low (e.g., CO and NO) show no measurable acidic properties. No nonmetallic oxides are known to have basic properties."/>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3187" y="1658026"/>
            <a:ext cx="8097626" cy="4742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1780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14745"/>
            <a:ext cx="6019801" cy="533400"/>
          </a:xfrm>
        </p:spPr>
        <p:txBody>
          <a:bodyPr/>
          <a:lstStyle/>
          <a:p>
            <a:pPr marL="3367088" indent="-3367088" algn="ctr"/>
            <a:r>
              <a:rPr lang="en-US" kern="0" dirty="0"/>
              <a:t> SAMPLE PROBLEM	</a:t>
            </a:r>
            <a:r>
              <a:rPr lang="en-US" kern="0" dirty="0">
                <a:solidFill>
                  <a:schemeClr val="bg1"/>
                </a:solidFill>
              </a:rPr>
              <a:t>16.3	</a:t>
            </a:r>
            <a:r>
              <a:rPr lang="en-US" dirty="0">
                <a:solidFill>
                  <a:schemeClr val="bg1"/>
                </a:solidFill>
              </a:rPr>
              <a:t>Strategy</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5486400"/>
              </a:xfrm>
            </p:spPr>
            <p:txBody>
              <a:bodyPr/>
              <a:lstStyle/>
              <a:p>
                <a:pPr>
                  <a:spcBef>
                    <a:spcPts val="0"/>
                  </a:spcBef>
                  <a:spcAft>
                    <a:spcPts val="3500"/>
                  </a:spcAft>
                </a:pPr>
                <a:r>
                  <a:rPr lang="en-US" b="0" dirty="0">
                    <a:solidFill>
                      <a:schemeClr val="tx1"/>
                    </a:solidFill>
                  </a:rPr>
                  <a:t>The concentration of hydronium ions in stomach acid is 0.10 </a:t>
                </a:r>
                <a:r>
                  <a:rPr lang="en-US" b="0" i="1" dirty="0">
                    <a:solidFill>
                      <a:schemeClr val="tx1"/>
                    </a:solidFill>
                  </a:rPr>
                  <a:t>M. </a:t>
                </a:r>
                <a:r>
                  <a:rPr lang="en-US" b="0" dirty="0">
                    <a:solidFill>
                      <a:schemeClr val="tx1"/>
                    </a:solidFill>
                  </a:rPr>
                  <a:t>Calculate the concentration of hydroxide ions in stomach acid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a:t>
                </a:r>
                <a:endParaRPr lang="en-US" dirty="0"/>
              </a:p>
              <a:p>
                <a:pPr>
                  <a:spcBef>
                    <a:spcPts val="0"/>
                  </a:spcBef>
                </a:pPr>
                <a:r>
                  <a:rPr lang="en-US" dirty="0">
                    <a:solidFill>
                      <a:srgbClr val="43618E"/>
                    </a:solidFill>
                  </a:rPr>
                  <a:t>Strategy</a:t>
                </a:r>
              </a:p>
              <a:p>
                <a:pPr>
                  <a:spcBef>
                    <a:spcPts val="0"/>
                  </a:spcBef>
                  <a:spcAft>
                    <a:spcPts val="3000"/>
                  </a:spcAft>
                </a:pPr>
                <a:r>
                  <a:rPr lang="en-US" sz="2600" b="0" dirty="0">
                    <a:solidFill>
                      <a:schemeClr val="tx1"/>
                    </a:solidFill>
                  </a:rPr>
                  <a:t>Use the value of </a:t>
                </a:r>
                <a14:m>
                  <m:oMath xmlns:m="http://schemas.openxmlformats.org/officeDocument/2006/math">
                    <m:sSub>
                      <m:sSubPr>
                        <m:ctrlPr>
                          <a:rPr lang="en-US" sz="2600" b="0" i="1" smtClean="0">
                            <a:solidFill>
                              <a:schemeClr val="tx1"/>
                            </a:solidFill>
                            <a:latin typeface="Cambria Math" panose="02040503050406030204" pitchFamily="18" charset="0"/>
                          </a:rPr>
                        </m:ctrlPr>
                      </m:sSubPr>
                      <m:e>
                        <m:r>
                          <a:rPr lang="en-US" sz="2600" b="0" i="1" smtClean="0">
                            <a:solidFill>
                              <a:schemeClr val="tx1"/>
                            </a:solidFill>
                            <a:latin typeface="Cambria Math" panose="02040503050406030204" pitchFamily="18" charset="0"/>
                          </a:rPr>
                          <m:t>𝐾</m:t>
                        </m:r>
                      </m:e>
                      <m:sub>
                        <m:r>
                          <a:rPr lang="en-US" sz="2600" b="0" i="1" smtClean="0">
                            <a:solidFill>
                              <a:schemeClr val="tx1"/>
                            </a:solidFill>
                            <a:latin typeface="Cambria Math" panose="02040503050406030204" pitchFamily="18" charset="0"/>
                          </a:rPr>
                          <m:t>𝑤</m:t>
                        </m:r>
                      </m:sub>
                    </m:sSub>
                  </m:oMath>
                </a14:m>
                <a:r>
                  <a:rPr lang="en-US" sz="2600" b="0" dirty="0">
                    <a:solidFill>
                      <a:schemeClr val="tx1"/>
                    </a:solidFill>
                  </a:rPr>
                  <a:t> to determine </a:t>
                </a:r>
                <a14:m>
                  <m:oMath xmlns:m="http://schemas.openxmlformats.org/officeDocument/2006/math">
                    <m:d>
                      <m:dPr>
                        <m:begChr m:val="["/>
                        <m:endChr m:val="]"/>
                        <m:ctrlPr>
                          <a:rPr lang="en-US" sz="2600" b="0" i="1" smtClean="0">
                            <a:solidFill>
                              <a:schemeClr val="tx1"/>
                            </a:solidFill>
                            <a:latin typeface="Cambria Math" panose="02040503050406030204" pitchFamily="18" charset="0"/>
                          </a:rPr>
                        </m:ctrlPr>
                      </m:dPr>
                      <m:e>
                        <m:sSup>
                          <m:sSupPr>
                            <m:ctrlPr>
                              <a:rPr lang="en-US" sz="2600" b="0" i="1" smtClean="0">
                                <a:solidFill>
                                  <a:schemeClr val="tx1"/>
                                </a:solidFill>
                                <a:latin typeface="Cambria Math" panose="02040503050406030204" pitchFamily="18" charset="0"/>
                              </a:rPr>
                            </m:ctrlPr>
                          </m:sSupPr>
                          <m:e>
                            <m:r>
                              <m:rPr>
                                <m:sty m:val="p"/>
                              </m:rPr>
                              <a:rPr lang="en-US" sz="2600" b="0" i="0" smtClean="0">
                                <a:solidFill>
                                  <a:schemeClr val="tx1"/>
                                </a:solidFill>
                                <a:latin typeface="Cambria Math" panose="02040503050406030204" pitchFamily="18" charset="0"/>
                              </a:rPr>
                              <m:t>OH</m:t>
                            </m:r>
                          </m:e>
                          <m:sup>
                            <m:r>
                              <a:rPr lang="en-US" sz="2600" b="0" i="0" smtClean="0">
                                <a:solidFill>
                                  <a:schemeClr val="tx1"/>
                                </a:solidFill>
                                <a:latin typeface="Cambria Math" panose="02040503050406030204" pitchFamily="18" charset="0"/>
                              </a:rPr>
                              <m:t>−</m:t>
                            </m:r>
                          </m:sup>
                        </m:sSup>
                      </m:e>
                    </m:d>
                  </m:oMath>
                </a14:m>
                <a:r>
                  <a:rPr lang="en-US" sz="2600" b="0" dirty="0">
                    <a:solidFill>
                      <a:schemeClr val="tx1"/>
                    </a:solidFill>
                  </a:rPr>
                  <a:t> when </a:t>
                </a:r>
                <a14:m>
                  <m:oMath xmlns:m="http://schemas.openxmlformats.org/officeDocument/2006/math">
                    <m:d>
                      <m:dPr>
                        <m:begChr m:val="["/>
                        <m:endChr m:val="]"/>
                        <m:ctrlPr>
                          <a:rPr lang="en-US" sz="2600" b="0" i="1" smtClean="0">
                            <a:solidFill>
                              <a:schemeClr val="tx1"/>
                            </a:solidFill>
                            <a:latin typeface="Cambria Math" panose="02040503050406030204" pitchFamily="18" charset="0"/>
                          </a:rPr>
                        </m:ctrlPr>
                      </m:dPr>
                      <m:e>
                        <m:sSup>
                          <m:sSupPr>
                            <m:ctrlPr>
                              <a:rPr lang="en-US" sz="2600" b="0" i="1" smtClean="0">
                                <a:solidFill>
                                  <a:schemeClr val="tx1"/>
                                </a:solidFill>
                                <a:latin typeface="Cambria Math" panose="02040503050406030204" pitchFamily="18" charset="0"/>
                              </a:rPr>
                            </m:ctrlPr>
                          </m:sSupPr>
                          <m:e>
                            <m:sSub>
                              <m:sSubPr>
                                <m:ctrlPr>
                                  <a:rPr lang="en-US" sz="2600" b="0" i="1" smtClean="0">
                                    <a:solidFill>
                                      <a:schemeClr val="tx1"/>
                                    </a:solidFill>
                                    <a:latin typeface="Cambria Math" panose="02040503050406030204" pitchFamily="18" charset="0"/>
                                  </a:rPr>
                                </m:ctrlPr>
                              </m:sSubPr>
                              <m:e>
                                <m:r>
                                  <m:rPr>
                                    <m:sty m:val="p"/>
                                  </m:rPr>
                                  <a:rPr lang="en-US" sz="2600" b="0" i="0" smtClean="0">
                                    <a:solidFill>
                                      <a:schemeClr val="tx1"/>
                                    </a:solidFill>
                                    <a:latin typeface="Cambria Math" panose="02040503050406030204" pitchFamily="18" charset="0"/>
                                  </a:rPr>
                                  <m:t>H</m:t>
                                </m:r>
                              </m:e>
                              <m:sub>
                                <m:r>
                                  <a:rPr lang="en-US" sz="2600" b="0" i="0" smtClean="0">
                                    <a:solidFill>
                                      <a:schemeClr val="tx1"/>
                                    </a:solidFill>
                                    <a:latin typeface="Cambria Math" panose="02040503050406030204" pitchFamily="18" charset="0"/>
                                  </a:rPr>
                                  <m:t>3</m:t>
                                </m:r>
                              </m:sub>
                            </m:sSub>
                            <m:r>
                              <m:rPr>
                                <m:sty m:val="p"/>
                              </m:rPr>
                              <a:rPr lang="en-US" sz="2600" b="0" i="0" smtClean="0">
                                <a:solidFill>
                                  <a:schemeClr val="tx1"/>
                                </a:solidFill>
                                <a:latin typeface="Cambria Math" panose="02040503050406030204" pitchFamily="18" charset="0"/>
                              </a:rPr>
                              <m:t>O</m:t>
                            </m:r>
                          </m:e>
                          <m:sup>
                            <m:r>
                              <a:rPr lang="en-US" sz="2600" b="0" i="1" smtClean="0">
                                <a:solidFill>
                                  <a:schemeClr val="tx1"/>
                                </a:solidFill>
                                <a:latin typeface="Cambria Math" panose="02040503050406030204" pitchFamily="18" charset="0"/>
                              </a:rPr>
                              <m:t>+</m:t>
                            </m:r>
                          </m:sup>
                        </m:sSup>
                      </m:e>
                    </m:d>
                  </m:oMath>
                </a14:m>
                <a:r>
                  <a:rPr lang="en-US" sz="2600" b="0" dirty="0">
                    <a:solidFill>
                      <a:schemeClr val="tx1"/>
                    </a:solidFill>
                  </a:rPr>
                  <a:t> = 0.10 </a:t>
                </a:r>
                <a:r>
                  <a:rPr lang="en-US" sz="2600" b="0" i="1" dirty="0">
                    <a:solidFill>
                      <a:schemeClr val="tx1"/>
                    </a:solidFill>
                  </a:rPr>
                  <a:t>M.</a:t>
                </a:r>
                <a:endParaRPr lang="en-US" sz="2600" dirty="0"/>
              </a:p>
              <a:p>
                <a:r>
                  <a:rPr lang="en-US" dirty="0">
                    <a:solidFill>
                      <a:srgbClr val="43618E"/>
                    </a:solidFill>
                  </a:rPr>
                  <a:t>Setup</a:t>
                </a:r>
              </a:p>
              <a:p>
                <a:pPr>
                  <a:spcBef>
                    <a:spcPts val="0"/>
                  </a:spcBef>
                  <a:spcAft>
                    <a:spcPts val="2000"/>
                  </a:spcAft>
                </a:pP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w</m:t>
                          </m:r>
                        </m:sub>
                      </m:sSub>
                      <m:r>
                        <a:rPr lang="en-US" b="0" i="1" smtClean="0">
                          <a:solidFill>
                            <a:schemeClr val="tx1"/>
                          </a:solidFill>
                          <a:latin typeface="Cambria Math" panose="02040503050406030204" pitchFamily="18" charset="0"/>
                          <a:ea typeface="Cambria Math" panose="02040503050406030204" pitchFamily="18" charset="0"/>
                        </a:rPr>
                        <m:t>=</m:t>
                      </m:r>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1" smtClean="0">
                          <a:solidFill>
                            <a:schemeClr val="tx1"/>
                          </a:solidFill>
                          <a:latin typeface="Cambria Math" panose="02040503050406030204" pitchFamily="18" charset="0"/>
                          <a:ea typeface="Cambria Math" panose="02040503050406030204" pitchFamily="18" charset="0"/>
                        </a:rPr>
                        <m:t>=1.0×</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−14</m:t>
                          </m:r>
                        </m:sup>
                      </m:sSup>
                      <m:r>
                        <a:rPr lang="en-US" b="0" i="1" smtClean="0">
                          <a:solidFill>
                            <a:schemeClr val="tx1"/>
                          </a:solidFill>
                          <a:latin typeface="Cambria Math" panose="02040503050406030204" pitchFamily="18" charset="0"/>
                          <a:ea typeface="Cambria Math" panose="02040503050406030204" pitchFamily="18" charset="0"/>
                        </a:rPr>
                        <m:t> </m:t>
                      </m:r>
                      <m:r>
                        <m:rPr>
                          <m:sty m:val="p"/>
                        </m:rPr>
                        <a:rPr lang="en-US" b="0" i="0" smtClean="0">
                          <a:solidFill>
                            <a:schemeClr val="tx1"/>
                          </a:solidFill>
                          <a:latin typeface="Cambria Math" panose="02040503050406030204" pitchFamily="18" charset="0"/>
                          <a:ea typeface="Cambria Math" panose="02040503050406030204" pitchFamily="18" charset="0"/>
                        </a:rPr>
                        <m:t>at</m:t>
                      </m:r>
                      <m:r>
                        <a:rPr lang="en-US" b="0" i="0" smtClean="0">
                          <a:solidFill>
                            <a:schemeClr val="tx1"/>
                          </a:solidFill>
                          <a:latin typeface="Cambria Math" panose="02040503050406030204" pitchFamily="18" charset="0"/>
                          <a:ea typeface="Cambria Math" panose="02040503050406030204" pitchFamily="18" charset="0"/>
                        </a:rPr>
                        <m:t> </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25</m:t>
                          </m:r>
                        </m:e>
                        <m:sup>
                          <m:r>
                            <a:rPr lang="en-US" b="0" i="0" smtClean="0">
                              <a:solidFill>
                                <a:schemeClr val="tx1"/>
                              </a:solidFill>
                              <a:latin typeface="Cambria Math" panose="02040503050406030204" pitchFamily="18" charset="0"/>
                              <a:ea typeface="Cambria Math" panose="02040503050406030204" pitchFamily="18" charset="0"/>
                            </a:rPr>
                            <m:t>°</m:t>
                          </m:r>
                        </m:sup>
                      </m:sSup>
                      <m:r>
                        <m:rPr>
                          <m:sty m:val="p"/>
                        </m:rPr>
                        <a:rPr lang="en-US" b="0" i="0" smtClean="0">
                          <a:solidFill>
                            <a:schemeClr val="tx1"/>
                          </a:solidFill>
                          <a:latin typeface="Cambria Math" panose="02040503050406030204" pitchFamily="18" charset="0"/>
                          <a:ea typeface="Cambria Math" panose="02040503050406030204" pitchFamily="18" charset="0"/>
                        </a:rPr>
                        <m:t>C</m:t>
                      </m:r>
                      <m:r>
                        <a:rPr lang="en-US" b="0" i="0" smtClean="0">
                          <a:solidFill>
                            <a:schemeClr val="tx1"/>
                          </a:solidFill>
                          <a:latin typeface="Cambria Math" panose="02040503050406030204" pitchFamily="18" charset="0"/>
                          <a:ea typeface="Cambria Math" panose="02040503050406030204" pitchFamily="18" charset="0"/>
                        </a:rPr>
                        <m:t>.</m:t>
                      </m:r>
                    </m:oMath>
                  </m:oMathPara>
                </a14:m>
                <a:endParaRPr lang="en-US" b="0" dirty="0">
                  <a:solidFill>
                    <a:schemeClr val="tx1"/>
                  </a:solidFill>
                </a:endParaRPr>
              </a:p>
              <a:p>
                <a:pPr/>
                <a14:m>
                  <m:oMathPara xmlns:m="http://schemas.openxmlformats.org/officeDocument/2006/math">
                    <m:oMathParaPr>
                      <m:jc m:val="centerGroup"/>
                    </m:oMathParaPr>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r>
                            <a:rPr lang="en-US" b="0" i="0" smtClean="0">
                              <a:solidFill>
                                <a:schemeClr val="tx1"/>
                              </a:solidFill>
                              <a:latin typeface="Cambria Math" panose="02040503050406030204" pitchFamily="18" charset="0"/>
                              <a:ea typeface="Cambria Math" panose="02040503050406030204" pitchFamily="18" charset="0"/>
                            </a:rPr>
                            <m:t>1.0×</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−14</m:t>
                              </m:r>
                            </m:sup>
                          </m:sSup>
                        </m:num>
                        <m:den>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den>
                      </m:f>
                    </m:oMath>
                  </m:oMathPara>
                </a14:m>
                <a:endParaRPr lang="en-US" b="0" dirty="0">
                  <a:solidFill>
                    <a:schemeClr val="tx1"/>
                  </a:solidFill>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5486400"/>
              </a:xfrm>
              <a:blipFill>
                <a:blip r:embed="rId2"/>
                <a:stretch>
                  <a:fillRect l="-1333" t="-1000"/>
                </a:stretch>
              </a:blipFill>
            </p:spPr>
            <p:txBody>
              <a:bodyPr/>
              <a:lstStyle/>
              <a:p>
                <a:r>
                  <a:rPr lang="en-US">
                    <a:noFill/>
                  </a:rPr>
                  <a:t> </a:t>
                </a:r>
              </a:p>
            </p:txBody>
          </p:sp>
        </mc:Fallback>
      </mc:AlternateContent>
    </p:spTree>
    <p:extLst>
      <p:ext uri="{BB962C8B-B14F-4D97-AF65-F5344CB8AC3E}">
        <p14:creationId xmlns:p14="http://schemas.microsoft.com/office/powerpoint/2010/main" val="263500494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16329"/>
            <a:ext cx="8991600" cy="473530"/>
          </a:xfrm>
        </p:spPr>
        <p:txBody>
          <a:bodyPr/>
          <a:lstStyle/>
          <a:p>
            <a:pPr>
              <a:tabLst>
                <a:tab pos="1316038" algn="l"/>
                <a:tab pos="1322388" algn="l"/>
              </a:tabLst>
            </a:pPr>
            <a:r>
              <a:rPr lang="en-US" dirty="0">
                <a:solidFill>
                  <a:schemeClr val="bg1"/>
                </a:solidFill>
                <a:latin typeface="Calibri"/>
              </a:rPr>
              <a:t>16.12	</a:t>
            </a:r>
            <a:r>
              <a:rPr lang="en-US" dirty="0">
                <a:latin typeface="Calibri"/>
              </a:rPr>
              <a:t>Lewis Acids and Bases (2) - Appendix</a:t>
            </a:r>
            <a:endParaRPr lang="en-US" dirty="0"/>
          </a:p>
        </p:txBody>
      </p:sp>
      <p:sp>
        <p:nvSpPr>
          <p:cNvPr id="15" name="Content Placeholder 14"/>
          <p:cNvSpPr>
            <a:spLocks noGrp="1"/>
          </p:cNvSpPr>
          <p:nvPr>
            <p:ph sz="quarter" idx="23"/>
          </p:nvPr>
        </p:nvSpPr>
        <p:spPr>
          <a:xfrm>
            <a:off x="0" y="1066800"/>
            <a:ext cx="9144000" cy="457200"/>
          </a:xfrm>
        </p:spPr>
        <p:txBody>
          <a:bodyPr/>
          <a:lstStyle/>
          <a:p>
            <a:r>
              <a:rPr lang="en-US" dirty="0">
                <a:latin typeface="Calibri"/>
              </a:rPr>
              <a:t>Lewis Acids and Bases</a:t>
            </a:r>
          </a:p>
        </p:txBody>
      </p:sp>
      <p:pic>
        <p:nvPicPr>
          <p:cNvPr id="2050" name="Picture 2" descr="An example of a reaction between a Lewis acid and a Lewis base is shown. BF3 is a Lewis acid, which can react with NH3, a Lewis base, to form BF3-NH3. This occurs because NH3 can donate a lone pair of electrons to create a covalent bond with the bromine in BF3. BF3 is the electron acceptor and NH3 is the electron don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975" y="1752600"/>
            <a:ext cx="8020050" cy="212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620392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22860"/>
            <a:ext cx="8839200" cy="457200"/>
          </a:xfrm>
        </p:spPr>
        <p:txBody>
          <a:bodyPr anchor="ctr"/>
          <a:lstStyle/>
          <a:p>
            <a:pPr>
              <a:tabLst>
                <a:tab pos="1266825" algn="l"/>
                <a:tab pos="1371600" algn="l"/>
              </a:tabLst>
            </a:pPr>
            <a:r>
              <a:rPr lang="en-US" dirty="0">
                <a:solidFill>
                  <a:schemeClr val="bg1"/>
                </a:solidFill>
                <a:latin typeface="Calibri"/>
              </a:rPr>
              <a:t>16.12	</a:t>
            </a:r>
            <a:r>
              <a:rPr lang="en-US" dirty="0">
                <a:latin typeface="Calibri"/>
              </a:rPr>
              <a:t>Lewis Acids and Bases (3) - Appendix</a:t>
            </a:r>
            <a:endParaRPr lang="en-US" dirty="0"/>
          </a:p>
        </p:txBody>
      </p:sp>
      <p:sp>
        <p:nvSpPr>
          <p:cNvPr id="15" name="Content Placeholder 14"/>
          <p:cNvSpPr>
            <a:spLocks noGrp="1"/>
          </p:cNvSpPr>
          <p:nvPr>
            <p:ph sz="quarter" idx="23"/>
          </p:nvPr>
        </p:nvSpPr>
        <p:spPr>
          <a:xfrm>
            <a:off x="0" y="1066800"/>
            <a:ext cx="9144000" cy="457200"/>
          </a:xfrm>
        </p:spPr>
        <p:txBody>
          <a:bodyPr/>
          <a:lstStyle/>
          <a:p>
            <a:r>
              <a:rPr lang="en-US" dirty="0">
                <a:latin typeface="Calibri"/>
              </a:rPr>
              <a:t>Lewis Acids and Bases</a:t>
            </a:r>
          </a:p>
        </p:txBody>
      </p:sp>
      <p:pic>
        <p:nvPicPr>
          <p:cNvPr id="1026" name="Picture 2" descr="The hydration of carbon dioxide to produce carbonic acid (CO2 + H2O yields H2CO3) can be explained in terms of Lewis acid-base theory. The first step involves the donation of a lone pair on the O atom in H2O to the C atom in CO2. An orbital is vacated on the C atom to accommodate the lone pair by relocation of the electron pair in one of the C-O pi bonds, changing the hybridization of the oxygen atom from sp2 to sp3. As a result, H2O is a Lewis base and CO2 is a Lewis ac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3538" y="1676400"/>
            <a:ext cx="58769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In the next step, a proton is transferred from the O atom bearing the positive charge onto the O atom bearing the negative charge to form H2CO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1213" y="3962400"/>
            <a:ext cx="498157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0241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9800" cy="457200"/>
          </a:xfrm>
        </p:spPr>
        <p:txBody>
          <a:bodyPr/>
          <a:lstStyle/>
          <a:p>
            <a:pPr marL="3367088" indent="-3367088" algn="ctr"/>
            <a:r>
              <a:rPr lang="en-US" kern="0" dirty="0"/>
              <a:t> SAMPLE PROBLEM	</a:t>
            </a:r>
            <a:r>
              <a:rPr lang="en-US" kern="0" dirty="0">
                <a:solidFill>
                  <a:schemeClr val="bg1"/>
                </a:solidFill>
              </a:rPr>
              <a:t>16.3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2209800"/>
              </a:xfrm>
            </p:spPr>
            <p:txBody>
              <a:bodyPr/>
              <a:lstStyle/>
              <a:p>
                <a:pPr>
                  <a:spcAft>
                    <a:spcPts val="2000"/>
                  </a:spcAft>
                </a:pPr>
                <a:r>
                  <a:rPr lang="en-US" dirty="0">
                    <a:solidFill>
                      <a:srgbClr val="43618E"/>
                    </a:solidFill>
                  </a:rPr>
                  <a:t>Solution</a:t>
                </a:r>
              </a:p>
              <a:p>
                <a:pPr/>
                <a14:m>
                  <m:oMathPara xmlns:m="http://schemas.openxmlformats.org/officeDocument/2006/math">
                    <m:oMathParaPr>
                      <m:jc m:val="centerGroup"/>
                    </m:oMathParaPr>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r>
                            <a:rPr lang="en-US" b="0" i="0" smtClean="0">
                              <a:solidFill>
                                <a:schemeClr val="tx1"/>
                              </a:solidFill>
                              <a:latin typeface="Cambria Math" panose="02040503050406030204" pitchFamily="18" charset="0"/>
                              <a:ea typeface="Cambria Math" panose="02040503050406030204" pitchFamily="18" charset="0"/>
                            </a:rPr>
                            <m:t>1.0×</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−14</m:t>
                              </m:r>
                            </m:sup>
                          </m:sSup>
                        </m:num>
                        <m:den>
                          <m:r>
                            <a:rPr lang="en-US" b="0" i="0" smtClean="0">
                              <a:solidFill>
                                <a:schemeClr val="tx1"/>
                              </a:solidFill>
                              <a:latin typeface="Cambria Math" panose="02040503050406030204" pitchFamily="18" charset="0"/>
                              <a:ea typeface="Cambria Math" panose="02040503050406030204" pitchFamily="18" charset="0"/>
                            </a:rPr>
                            <m:t>0.10</m:t>
                          </m:r>
                        </m:den>
                      </m:f>
                      <m:r>
                        <a:rPr lang="en-US" b="0" i="0" smtClean="0">
                          <a:solidFill>
                            <a:schemeClr val="tx1"/>
                          </a:solidFill>
                          <a:latin typeface="Cambria Math" panose="02040503050406030204" pitchFamily="18" charset="0"/>
                          <a:ea typeface="Cambria Math" panose="02040503050406030204" pitchFamily="18" charset="0"/>
                        </a:rPr>
                        <m:t>=1.0×</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−13</m:t>
                          </m:r>
                        </m:sup>
                      </m:sSup>
                      <m:r>
                        <a:rPr lang="en-US" b="0" i="1" smtClean="0">
                          <a:solidFill>
                            <a:schemeClr val="tx1"/>
                          </a:solidFill>
                          <a:latin typeface="Cambria Math" panose="02040503050406030204" pitchFamily="18" charset="0"/>
                          <a:ea typeface="Cambria Math" panose="02040503050406030204" pitchFamily="18" charset="0"/>
                        </a:rPr>
                        <m:t>𝑀</m:t>
                      </m:r>
                    </m:oMath>
                  </m:oMathPara>
                </a14:m>
                <a:endParaRPr lang="en-US" b="0" i="1"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2209800"/>
              </a:xfrm>
              <a:blipFill>
                <a:blip r:embed="rId2"/>
                <a:stretch>
                  <a:fillRect l="-1333" t="-2479"/>
                </a:stretch>
              </a:blipFill>
            </p:spPr>
            <p:txBody>
              <a:bodyPr/>
              <a:lstStyle/>
              <a:p>
                <a:r>
                  <a:rPr lang="en-US">
                    <a:noFill/>
                  </a:rPr>
                  <a:t> </a:t>
                </a:r>
              </a:p>
            </p:txBody>
          </p:sp>
        </mc:Fallback>
      </mc:AlternateContent>
    </p:spTree>
    <p:extLst>
      <p:ext uri="{BB962C8B-B14F-4D97-AF65-F5344CB8AC3E}">
        <p14:creationId xmlns:p14="http://schemas.microsoft.com/office/powerpoint/2010/main" val="3716535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90945" y="27711"/>
            <a:ext cx="8839200" cy="457199"/>
          </a:xfrm>
        </p:spPr>
        <p:txBody>
          <a:bodyPr anchor="ctr"/>
          <a:lstStyle/>
          <a:p>
            <a:pPr>
              <a:tabLst>
                <a:tab pos="1138238" algn="l"/>
                <a:tab pos="1371600" algn="l"/>
                <a:tab pos="1536700" algn="l"/>
              </a:tabLst>
            </a:pPr>
            <a:r>
              <a:rPr lang="en-US" dirty="0">
                <a:solidFill>
                  <a:schemeClr val="bg1"/>
                </a:solidFill>
                <a:latin typeface="Calibri"/>
              </a:rPr>
              <a:t>16.3	</a:t>
            </a:r>
            <a:r>
              <a:rPr lang="en-US" dirty="0">
                <a:latin typeface="Calibri"/>
              </a:rPr>
              <a:t>The pH Scale</a:t>
            </a:r>
            <a:endParaRPr lang="en-US" dirty="0"/>
          </a:p>
        </p:txBody>
      </p:sp>
      <p:sp>
        <p:nvSpPr>
          <p:cNvPr id="2" name="Content Placeholder 1"/>
          <p:cNvSpPr>
            <a:spLocks noGrp="1"/>
          </p:cNvSpPr>
          <p:nvPr>
            <p:ph sz="quarter" idx="11"/>
          </p:nvPr>
        </p:nvSpPr>
        <p:spPr>
          <a:xfrm>
            <a:off x="0" y="1295400"/>
            <a:ext cx="9144000" cy="533400"/>
          </a:xfrm>
        </p:spPr>
        <p:txBody>
          <a:bodyPr/>
          <a:lstStyle/>
          <a:p>
            <a:pPr algn="ctr"/>
            <a:r>
              <a:rPr lang="en-US" dirty="0"/>
              <a:t>Topics</a:t>
            </a:r>
          </a:p>
        </p:txBody>
      </p:sp>
      <p:sp>
        <p:nvSpPr>
          <p:cNvPr id="16" name="Content Placeholder 15"/>
          <p:cNvSpPr>
            <a:spLocks noGrp="1"/>
          </p:cNvSpPr>
          <p:nvPr>
            <p:ph sz="quarter" idx="10"/>
          </p:nvPr>
        </p:nvSpPr>
        <p:spPr>
          <a:xfrm>
            <a:off x="0" y="1905000"/>
            <a:ext cx="9144000" cy="533400"/>
          </a:xfrm>
        </p:spPr>
        <p:txBody>
          <a:bodyPr/>
          <a:lstStyle/>
          <a:p>
            <a:pPr>
              <a:spcBef>
                <a:spcPts val="0"/>
              </a:spcBef>
            </a:pPr>
            <a:r>
              <a:rPr lang="en-US" dirty="0"/>
              <a:t>The pH Scale</a:t>
            </a:r>
          </a:p>
        </p:txBody>
      </p:sp>
    </p:spTree>
    <p:extLst>
      <p:ext uri="{BB962C8B-B14F-4D97-AF65-F5344CB8AC3E}">
        <p14:creationId xmlns:p14="http://schemas.microsoft.com/office/powerpoint/2010/main" val="1441738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90945" y="27710"/>
            <a:ext cx="8763000" cy="457200"/>
          </a:xfrm>
        </p:spPr>
        <p:txBody>
          <a:bodyPr anchor="ctr"/>
          <a:lstStyle/>
          <a:p>
            <a:pPr>
              <a:tabLst>
                <a:tab pos="1138238" algn="l"/>
                <a:tab pos="1371600" algn="l"/>
                <a:tab pos="1481138" algn="l"/>
              </a:tabLst>
            </a:pPr>
            <a:r>
              <a:rPr lang="en-US" dirty="0">
                <a:solidFill>
                  <a:schemeClr val="bg1"/>
                </a:solidFill>
                <a:latin typeface="Calibri"/>
              </a:rPr>
              <a:t>16.3	</a:t>
            </a:r>
            <a:r>
              <a:rPr lang="en-US" dirty="0">
                <a:latin typeface="Calibri"/>
              </a:rPr>
              <a:t>The pH Scale (1)</a:t>
            </a:r>
            <a:endParaRPr lang="en-US" dirty="0"/>
          </a:p>
        </p:txBody>
      </p:sp>
      <p:sp>
        <p:nvSpPr>
          <p:cNvPr id="16" name="Content Placeholder 15"/>
          <p:cNvSpPr>
            <a:spLocks noGrp="1"/>
          </p:cNvSpPr>
          <p:nvPr>
            <p:ph sz="quarter" idx="23"/>
          </p:nvPr>
        </p:nvSpPr>
        <p:spPr>
          <a:xfrm>
            <a:off x="0" y="1066800"/>
            <a:ext cx="9144000" cy="433135"/>
          </a:xfrm>
        </p:spPr>
        <p:txBody>
          <a:bodyPr/>
          <a:lstStyle/>
          <a:p>
            <a:pPr>
              <a:spcAft>
                <a:spcPts val="2000"/>
              </a:spcAft>
            </a:pPr>
            <a:r>
              <a:rPr lang="en-US" dirty="0">
                <a:latin typeface="Calibri"/>
              </a:rPr>
              <a:t>The pH Scale</a:t>
            </a:r>
          </a:p>
        </p:txBody>
      </p:sp>
      <mc:AlternateContent xmlns:mc="http://schemas.openxmlformats.org/markup-compatibility/2006" xmlns:a14="http://schemas.microsoft.com/office/drawing/2010/main">
        <mc:Choice Requires="a14">
          <p:sp>
            <p:nvSpPr>
              <p:cNvPr id="2" name="Content Placeholder 1"/>
              <p:cNvSpPr>
                <a:spLocks noGrp="1"/>
              </p:cNvSpPr>
              <p:nvPr>
                <p:ph sz="quarter" idx="25"/>
              </p:nvPr>
            </p:nvSpPr>
            <p:spPr>
              <a:xfrm>
                <a:off x="838200" y="1676400"/>
                <a:ext cx="8077200" cy="737937"/>
              </a:xfrm>
              <a:noFill/>
            </p:spPr>
            <p:txBody>
              <a:bodyPr/>
              <a:lstStyle/>
              <a:p>
                <a14:m>
                  <m:oMath xmlns:m="http://schemas.openxmlformats.org/officeDocument/2006/math">
                    <m:r>
                      <m:rPr>
                        <m:sty m:val="p"/>
                      </m:rPr>
                      <a:rPr lang="en-US" smtClean="0">
                        <a:latin typeface="Cambria Math" panose="02040503050406030204" pitchFamily="18" charset="0"/>
                      </a:rPr>
                      <m:t>pH</m:t>
                    </m:r>
                    <m:r>
                      <a:rPr lang="en-US">
                        <a:latin typeface="Cambria Math" panose="02040503050406030204" pitchFamily="18" charset="0"/>
                        <a:ea typeface="Cambria Math" panose="02040503050406030204" pitchFamily="18" charset="0"/>
                      </a:rPr>
                      <m:t>=−</m:t>
                    </m:r>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log</m:t>
                        </m:r>
                      </m:fName>
                      <m:e>
                        <m:sSub>
                          <m:sSubPr>
                            <m:ctrlPr>
                              <a:rPr lang="en-US" i="1">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3</m:t>
                            </m:r>
                          </m:sub>
                        </m:sSub>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O</m:t>
                            </m:r>
                          </m:e>
                          <m:sup>
                            <m:r>
                              <a:rPr lang="en-US">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e>
                    </m:func>
                  </m:oMath>
                </a14:m>
                <a:r>
                  <a:rPr lang="en-US" sz="3600" dirty="0">
                    <a:ea typeface="Cambria Math" panose="02040503050406030204" pitchFamily="18" charset="0"/>
                  </a:rPr>
                  <a:t>	</a:t>
                </a:r>
                <a14:m>
                  <m:oMath xmlns:m="http://schemas.openxmlformats.org/officeDocument/2006/math">
                    <m:r>
                      <m:rPr>
                        <m:sty m:val="p"/>
                      </m:rPr>
                      <a:rPr lang="en-US" i="0" dirty="0">
                        <a:latin typeface="Cambria Math" panose="02040503050406030204" pitchFamily="18" charset="0"/>
                        <a:ea typeface="Cambria Math" panose="02040503050406030204" pitchFamily="18" charset="0"/>
                      </a:rPr>
                      <m:t>or</m:t>
                    </m:r>
                    <m:r>
                      <a:rPr lang="en-US" i="0" dirty="0">
                        <a:latin typeface="Cambria Math" panose="02040503050406030204" pitchFamily="18" charset="0"/>
                        <a:ea typeface="Cambria Math" panose="02040503050406030204" pitchFamily="18" charset="0"/>
                      </a:rPr>
                      <m:t>	</m:t>
                    </m:r>
                  </m:oMath>
                </a14:m>
                <a:r>
                  <a:rPr lang="en-US" sz="3600" dirty="0">
                    <a:ea typeface="Cambria Math" panose="02040503050406030204" pitchFamily="18" charset="0"/>
                  </a:rPr>
                  <a:t> 	</a:t>
                </a:r>
                <a14:m>
                  <m:oMath xmlns:m="http://schemas.openxmlformats.org/officeDocument/2006/math">
                    <m:r>
                      <m:rPr>
                        <m:sty m:val="p"/>
                      </m:rPr>
                      <a:rPr lang="en-US">
                        <a:latin typeface="Cambria Math" panose="02040503050406030204" pitchFamily="18" charset="0"/>
                        <a:ea typeface="Cambria Math" panose="02040503050406030204" pitchFamily="18" charset="0"/>
                      </a:rPr>
                      <m:t>pH</m:t>
                    </m:r>
                    <m:r>
                      <a:rPr lang="en-US">
                        <a:latin typeface="Cambria Math" panose="02040503050406030204" pitchFamily="18" charset="0"/>
                        <a:ea typeface="Cambria Math" panose="02040503050406030204" pitchFamily="18" charset="0"/>
                      </a:rPr>
                      <m:t>=−</m:t>
                    </m:r>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log</m:t>
                        </m:r>
                      </m:fName>
                      <m:e>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H</m:t>
                                </m:r>
                              </m:e>
                              <m:sup>
                                <m:r>
                                  <a:rPr lang="en-US">
                                    <a:latin typeface="Cambria Math" panose="02040503050406030204" pitchFamily="18" charset="0"/>
                                    <a:ea typeface="Cambria Math" panose="02040503050406030204" pitchFamily="18" charset="0"/>
                                  </a:rPr>
                                  <m:t>+</m:t>
                                </m:r>
                              </m:sup>
                            </m:sSup>
                          </m:e>
                        </m:d>
                      </m:e>
                    </m:func>
                  </m:oMath>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25"/>
              </p:nvPr>
            </p:nvSpPr>
            <p:spPr>
              <a:xfrm>
                <a:off x="838200" y="1676400"/>
                <a:ext cx="8077200" cy="737937"/>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2971800"/>
                <a:ext cx="9144000" cy="1752600"/>
              </a:xfrm>
              <a:solidFill>
                <a:schemeClr val="bg1"/>
              </a:solidFill>
            </p:spPr>
            <p:txBody>
              <a:bodyPr/>
              <a:lstStyle/>
              <a:p>
                <a:pPr>
                  <a:spcBef>
                    <a:spcPts val="0"/>
                  </a:spcBef>
                  <a:spcAft>
                    <a:spcPts val="3000"/>
                  </a:spcAft>
                </a:pPr>
                <a:r>
                  <a:rPr lang="en-US" sz="2600" dirty="0"/>
                  <a:t>Because </a:t>
                </a:r>
                <a14:m>
                  <m:oMath xmlns:m="http://schemas.openxmlformats.org/officeDocument/2006/math">
                    <m:d>
                      <m:dPr>
                        <m:begChr m:val="["/>
                        <m:endChr m:val="]"/>
                        <m:ctrlPr>
                          <a:rPr lang="en-US" sz="2600" i="1" smtClean="0">
                            <a:latin typeface="Cambria Math" panose="02040503050406030204" pitchFamily="18" charset="0"/>
                          </a:rPr>
                        </m:ctrlPr>
                      </m:dPr>
                      <m:e>
                        <m:sSub>
                          <m:sSubPr>
                            <m:ctrlPr>
                              <a:rPr lang="en-US" sz="2600" i="1" smtClean="0">
                                <a:latin typeface="Cambria Math" panose="02040503050406030204" pitchFamily="18" charset="0"/>
                              </a:rPr>
                            </m:ctrlPr>
                          </m:sSubPr>
                          <m:e>
                            <m:r>
                              <m:rPr>
                                <m:sty m:val="p"/>
                              </m:rPr>
                              <a:rPr lang="en-US" sz="2600" b="0" i="0" smtClean="0">
                                <a:latin typeface="Cambria Math" panose="02040503050406030204" pitchFamily="18" charset="0"/>
                              </a:rPr>
                              <m:t>H</m:t>
                            </m:r>
                          </m:e>
                          <m:sub>
                            <m:r>
                              <a:rPr lang="en-US" sz="2600" b="0" i="0" smtClean="0">
                                <a:latin typeface="Cambria Math" panose="02040503050406030204" pitchFamily="18" charset="0"/>
                              </a:rPr>
                              <m:t>3</m:t>
                            </m:r>
                          </m:sub>
                        </m:sSub>
                        <m:sSup>
                          <m:sSupPr>
                            <m:ctrlPr>
                              <a:rPr lang="en-US" sz="2600" i="1" smtClean="0">
                                <a:latin typeface="Cambria Math" panose="02040503050406030204" pitchFamily="18" charset="0"/>
                              </a:rPr>
                            </m:ctrlPr>
                          </m:sSupPr>
                          <m:e>
                            <m:r>
                              <m:rPr>
                                <m:sty m:val="p"/>
                              </m:rPr>
                              <a:rPr lang="en-US" sz="2600" b="0" i="0" smtClean="0">
                                <a:latin typeface="Cambria Math" panose="02040503050406030204" pitchFamily="18" charset="0"/>
                              </a:rPr>
                              <m:t>O</m:t>
                            </m:r>
                          </m:e>
                          <m:sup>
                            <m:r>
                              <a:rPr lang="en-US" sz="2600" i="1" smtClean="0">
                                <a:latin typeface="Cambria Math" panose="02040503050406030204" pitchFamily="18" charset="0"/>
                                <a:ea typeface="Cambria Math" panose="02040503050406030204" pitchFamily="18" charset="0"/>
                              </a:rPr>
                              <m:t>+</m:t>
                            </m:r>
                          </m:sup>
                        </m:sSup>
                      </m:e>
                    </m:d>
                    <m:r>
                      <a:rPr lang="en-US" sz="2600" i="1" smtClean="0">
                        <a:latin typeface="Cambria Math" panose="02040503050406030204" pitchFamily="18" charset="0"/>
                        <a:ea typeface="Cambria Math" panose="02040503050406030204" pitchFamily="18" charset="0"/>
                      </a:rPr>
                      <m:t>=</m:t>
                    </m:r>
                    <m:d>
                      <m:dPr>
                        <m:begChr m:val="["/>
                        <m:endChr m:val="]"/>
                        <m:ctrlPr>
                          <a:rPr lang="en-US" sz="2600" i="1" smtClean="0">
                            <a:latin typeface="Cambria Math" panose="02040503050406030204" pitchFamily="18" charset="0"/>
                            <a:ea typeface="Cambria Math" panose="02040503050406030204" pitchFamily="18" charset="0"/>
                          </a:rPr>
                        </m:ctrlPr>
                      </m:dPr>
                      <m:e>
                        <m:sSup>
                          <m:sSupPr>
                            <m:ctrlPr>
                              <a:rPr lang="en-US" sz="2600" i="1" smtClean="0">
                                <a:latin typeface="Cambria Math" panose="02040503050406030204" pitchFamily="18" charset="0"/>
                                <a:ea typeface="Cambria Math" panose="02040503050406030204" pitchFamily="18" charset="0"/>
                              </a:rPr>
                            </m:ctrlPr>
                          </m:sSupPr>
                          <m:e>
                            <m:r>
                              <m:rPr>
                                <m:sty m:val="p"/>
                              </m:rPr>
                              <a:rPr lang="en-US" sz="2600" b="0" i="0" smtClean="0">
                                <a:latin typeface="Cambria Math" panose="02040503050406030204" pitchFamily="18" charset="0"/>
                                <a:ea typeface="Cambria Math" panose="02040503050406030204" pitchFamily="18" charset="0"/>
                              </a:rPr>
                              <m:t>OH</m:t>
                            </m:r>
                          </m:e>
                          <m:sup>
                            <m:r>
                              <a:rPr lang="en-US" sz="2600" i="1" smtClean="0">
                                <a:latin typeface="Cambria Math" panose="02040503050406030204" pitchFamily="18" charset="0"/>
                                <a:ea typeface="Cambria Math" panose="02040503050406030204" pitchFamily="18" charset="0"/>
                              </a:rPr>
                              <m:t>−</m:t>
                            </m:r>
                          </m:sup>
                        </m:sSup>
                      </m:e>
                    </m:d>
                    <m:r>
                      <a:rPr lang="en-US" sz="260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1.0×</m:t>
                    </m:r>
                    <m:sSup>
                      <m:sSupPr>
                        <m:ctrlPr>
                          <a:rPr lang="en-US" sz="2600" b="0" i="1" smtClean="0">
                            <a:latin typeface="Cambria Math" panose="02040503050406030204" pitchFamily="18" charset="0"/>
                            <a:ea typeface="Cambria Math" panose="02040503050406030204" pitchFamily="18" charset="0"/>
                          </a:rPr>
                        </m:ctrlPr>
                      </m:sSupPr>
                      <m:e>
                        <m:r>
                          <a:rPr lang="en-US" sz="2600" b="0" i="1" smtClean="0">
                            <a:latin typeface="Cambria Math" panose="02040503050406030204" pitchFamily="18" charset="0"/>
                            <a:ea typeface="Cambria Math" panose="02040503050406030204" pitchFamily="18" charset="0"/>
                          </a:rPr>
                          <m:t>10</m:t>
                        </m:r>
                      </m:e>
                      <m:sup>
                        <m:r>
                          <a:rPr lang="en-US" sz="2600" b="0" i="1" smtClean="0">
                            <a:latin typeface="Cambria Math" panose="02040503050406030204" pitchFamily="18" charset="0"/>
                            <a:ea typeface="Cambria Math" panose="02040503050406030204" pitchFamily="18" charset="0"/>
                          </a:rPr>
                          <m:t>−7 </m:t>
                        </m:r>
                      </m:sup>
                    </m:sSup>
                    <m:r>
                      <a:rPr lang="en-US" sz="2600" b="0" i="1" smtClean="0">
                        <a:latin typeface="Cambria Math" panose="02040503050406030204" pitchFamily="18" charset="0"/>
                        <a:ea typeface="Cambria Math" panose="02040503050406030204" pitchFamily="18" charset="0"/>
                      </a:rPr>
                      <m:t>𝑀</m:t>
                    </m:r>
                  </m:oMath>
                </a14:m>
                <a:r>
                  <a:rPr lang="en-US" sz="2600" i="1" dirty="0"/>
                  <a:t> </a:t>
                </a:r>
                <a:r>
                  <a:rPr lang="en-US" sz="2600" dirty="0"/>
                  <a:t>in pure water at </a:t>
                </a:r>
                <a14:m>
                  <m:oMath xmlns:m="http://schemas.openxmlformats.org/officeDocument/2006/math">
                    <m:r>
                      <a:rPr lang="en-US" sz="2600" i="0" dirty="0" smtClean="0">
                        <a:latin typeface="Cambria Math" panose="02040503050406030204" pitchFamily="18" charset="0"/>
                      </a:rPr>
                      <m:t>25°</m:t>
                    </m:r>
                    <m:r>
                      <m:rPr>
                        <m:sty m:val="p"/>
                      </m:rPr>
                      <a:rPr lang="en-US" sz="2600" i="0" dirty="0" smtClean="0">
                        <a:latin typeface="Cambria Math" panose="02040503050406030204" pitchFamily="18" charset="0"/>
                      </a:rPr>
                      <m:t>C</m:t>
                    </m:r>
                  </m:oMath>
                </a14:m>
                <a:r>
                  <a:rPr lang="en-US" sz="2600" dirty="0"/>
                  <a:t>, the pH of pure water at </a:t>
                </a:r>
                <a14:m>
                  <m:oMath xmlns:m="http://schemas.openxmlformats.org/officeDocument/2006/math">
                    <m:r>
                      <a:rPr lang="en-US" sz="2600" i="0" dirty="0" smtClean="0">
                        <a:latin typeface="Cambria Math" panose="02040503050406030204" pitchFamily="18" charset="0"/>
                      </a:rPr>
                      <m:t>25°</m:t>
                    </m:r>
                    <m:r>
                      <m:rPr>
                        <m:sty m:val="p"/>
                      </m:rPr>
                      <a:rPr lang="en-US" sz="2600" i="0" dirty="0" smtClean="0">
                        <a:latin typeface="Cambria Math" panose="02040503050406030204" pitchFamily="18" charset="0"/>
                      </a:rPr>
                      <m:t>C</m:t>
                    </m:r>
                  </m:oMath>
                </a14:m>
                <a:r>
                  <a:rPr lang="en-US" sz="2600" dirty="0"/>
                  <a:t> is </a:t>
                </a:r>
              </a:p>
              <a:p>
                <a:pPr marL="2579688" indent="-1728788"/>
                <a14:m>
                  <m:oMathPara xmlns:m="http://schemas.openxmlformats.org/officeDocument/2006/math">
                    <m:oMathParaPr>
                      <m:jc m:val="center"/>
                    </m:oMathParaPr>
                    <m:oMath xmlns:m="http://schemas.openxmlformats.org/officeDocument/2006/math">
                      <m:r>
                        <a:rPr lang="en-US" i="1" smtClean="0">
                          <a:latin typeface="Cambria Math" panose="02040503050406030204" pitchFamily="18" charset="0"/>
                          <a:ea typeface="Cambria Math" panose="02040503050406030204" pitchFamily="18" charset="0"/>
                        </a:rPr>
                        <m:t>−</m:t>
                      </m:r>
                      <m:func>
                        <m:funcPr>
                          <m:ctrlPr>
                            <a:rPr lang="en-US" i="1" smtClean="0">
                              <a:latin typeface="Cambria Math" panose="02040503050406030204" pitchFamily="18" charset="0"/>
                              <a:ea typeface="Cambria Math" panose="02040503050406030204" pitchFamily="18" charset="0"/>
                            </a:rPr>
                          </m:ctrlPr>
                        </m:funcPr>
                        <m:fName>
                          <m:r>
                            <m:rPr>
                              <m:sty m:val="p"/>
                            </m:rPr>
                            <a:rPr lang="en-US" i="0" smtClean="0">
                              <a:latin typeface="Cambria Math" panose="02040503050406030204" pitchFamily="18" charset="0"/>
                              <a:ea typeface="Cambria Math" panose="02040503050406030204" pitchFamily="18" charset="0"/>
                            </a:rPr>
                            <m:t>log</m:t>
                          </m:r>
                        </m:fName>
                        <m:e>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1.0×</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−7</m:t>
                                  </m:r>
                                </m:sup>
                              </m:sSup>
                            </m:e>
                          </m:d>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7.00</m:t>
                          </m:r>
                        </m:e>
                      </m:func>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2971800"/>
                <a:ext cx="9144000" cy="1752600"/>
              </a:xfrm>
              <a:blipFill>
                <a:blip r:embed="rId4"/>
                <a:stretch>
                  <a:fillRect l="-1200" t="-3136" r="-467"/>
                </a:stretch>
              </a:blipFill>
            </p:spPr>
            <p:txBody>
              <a:bodyPr/>
              <a:lstStyle/>
              <a:p>
                <a:r>
                  <a:rPr lang="en-US">
                    <a:noFill/>
                  </a:rPr>
                  <a:t> </a:t>
                </a:r>
              </a:p>
            </p:txBody>
          </p:sp>
        </mc:Fallback>
      </mc:AlternateContent>
    </p:spTree>
    <p:extLst>
      <p:ext uri="{BB962C8B-B14F-4D97-AF65-F5344CB8AC3E}">
        <p14:creationId xmlns:p14="http://schemas.microsoft.com/office/powerpoint/2010/main" val="1480504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ontent Placeholder 36"/>
          <p:cNvSpPr>
            <a:spLocks noGrp="1"/>
          </p:cNvSpPr>
          <p:nvPr>
            <p:ph sz="quarter" idx="24"/>
          </p:nvPr>
        </p:nvSpPr>
        <p:spPr>
          <a:xfrm>
            <a:off x="76200" y="152400"/>
            <a:ext cx="2133600" cy="609600"/>
          </a:xfrm>
        </p:spPr>
        <p:txBody>
          <a:bodyPr/>
          <a:lstStyle/>
          <a:p>
            <a:r>
              <a:rPr lang="en-US" dirty="0"/>
              <a:t>CHAPTER</a:t>
            </a:r>
          </a:p>
        </p:txBody>
      </p:sp>
      <p:sp>
        <p:nvSpPr>
          <p:cNvPr id="32" name="Content Placeholder 31"/>
          <p:cNvSpPr>
            <a:spLocks noGrp="1"/>
          </p:cNvSpPr>
          <p:nvPr>
            <p:ph sz="quarter" idx="23"/>
          </p:nvPr>
        </p:nvSpPr>
        <p:spPr>
          <a:xfrm>
            <a:off x="2303923" y="29496"/>
            <a:ext cx="1063625" cy="838200"/>
          </a:xfrm>
        </p:spPr>
        <p:txBody>
          <a:bodyPr anchor="ctr"/>
          <a:lstStyle/>
          <a:p>
            <a:r>
              <a:rPr lang="en-US" dirty="0"/>
              <a:t>16</a:t>
            </a:r>
          </a:p>
        </p:txBody>
      </p:sp>
      <p:sp>
        <p:nvSpPr>
          <p:cNvPr id="30" name="Title 29"/>
          <p:cNvSpPr>
            <a:spLocks noGrp="1"/>
          </p:cNvSpPr>
          <p:nvPr>
            <p:ph type="title"/>
          </p:nvPr>
        </p:nvSpPr>
        <p:spPr>
          <a:xfrm>
            <a:off x="3429000" y="29496"/>
            <a:ext cx="5715000" cy="442452"/>
          </a:xfrm>
        </p:spPr>
        <p:txBody>
          <a:bodyPr anchor="ctr"/>
          <a:lstStyle/>
          <a:p>
            <a:r>
              <a:rPr lang="en-US" dirty="0"/>
              <a:t>Acids and Bases</a:t>
            </a:r>
          </a:p>
        </p:txBody>
      </p:sp>
      <p:sp>
        <p:nvSpPr>
          <p:cNvPr id="31" name="Content Placeholder 30"/>
          <p:cNvSpPr>
            <a:spLocks noGrp="1"/>
          </p:cNvSpPr>
          <p:nvPr>
            <p:ph sz="quarter" idx="22"/>
          </p:nvPr>
        </p:nvSpPr>
        <p:spPr>
          <a:xfrm>
            <a:off x="550608" y="1863922"/>
            <a:ext cx="8229600" cy="3956774"/>
          </a:xfrm>
        </p:spPr>
        <p:txBody>
          <a:bodyPr/>
          <a:lstStyle/>
          <a:p>
            <a:pPr fontAlgn="t">
              <a:spcBef>
                <a:spcPts val="0"/>
              </a:spcBef>
              <a:tabLst>
                <a:tab pos="796925" algn="l"/>
                <a:tab pos="1090613" algn="l"/>
                <a:tab pos="1146175" algn="l"/>
              </a:tabLst>
            </a:pPr>
            <a:r>
              <a:rPr lang="en-US" dirty="0">
                <a:solidFill>
                  <a:srgbClr val="CC0000"/>
                </a:solidFill>
                <a:latin typeface="Calibri" panose="020F0502020204030204" pitchFamily="34" charset="0"/>
              </a:rPr>
              <a:t>16.1</a:t>
            </a:r>
            <a:r>
              <a:rPr lang="en-US" dirty="0"/>
              <a:t>	Brønsted Acids and Bases</a:t>
            </a:r>
          </a:p>
          <a:p>
            <a:pPr fontAlgn="t">
              <a:spcBef>
                <a:spcPts val="0"/>
              </a:spcBef>
              <a:tabLst>
                <a:tab pos="796925" algn="l"/>
              </a:tabLst>
            </a:pPr>
            <a:r>
              <a:rPr lang="en-US" dirty="0">
                <a:solidFill>
                  <a:srgbClr val="CC0000"/>
                </a:solidFill>
              </a:rPr>
              <a:t>16.2</a:t>
            </a:r>
            <a:r>
              <a:rPr lang="en-US" dirty="0"/>
              <a:t>	The Acid-Base Properties of Water</a:t>
            </a:r>
          </a:p>
          <a:p>
            <a:pPr fontAlgn="t">
              <a:spcBef>
                <a:spcPts val="0"/>
              </a:spcBef>
              <a:tabLst>
                <a:tab pos="796925" algn="l"/>
              </a:tabLst>
            </a:pPr>
            <a:r>
              <a:rPr lang="en-US" dirty="0">
                <a:solidFill>
                  <a:srgbClr val="CC0000"/>
                </a:solidFill>
              </a:rPr>
              <a:t>16.3</a:t>
            </a:r>
            <a:r>
              <a:rPr lang="en-US" dirty="0"/>
              <a:t>	The pH Scale</a:t>
            </a:r>
          </a:p>
          <a:p>
            <a:pPr fontAlgn="t">
              <a:spcBef>
                <a:spcPts val="0"/>
              </a:spcBef>
              <a:tabLst>
                <a:tab pos="796925" algn="l"/>
              </a:tabLst>
            </a:pPr>
            <a:r>
              <a:rPr lang="en-US" dirty="0">
                <a:solidFill>
                  <a:srgbClr val="CC0000"/>
                </a:solidFill>
              </a:rPr>
              <a:t>16.4</a:t>
            </a:r>
            <a:r>
              <a:rPr lang="en-US" dirty="0"/>
              <a:t>	Strong Acids and Bases</a:t>
            </a:r>
          </a:p>
          <a:p>
            <a:pPr fontAlgn="t">
              <a:spcBef>
                <a:spcPts val="0"/>
              </a:spcBef>
              <a:tabLst>
                <a:tab pos="796925" algn="l"/>
              </a:tabLst>
            </a:pPr>
            <a:r>
              <a:rPr lang="en-US" dirty="0">
                <a:solidFill>
                  <a:srgbClr val="CC0000"/>
                </a:solidFill>
              </a:rPr>
              <a:t>16.5</a:t>
            </a:r>
            <a:r>
              <a:rPr lang="en-US" dirty="0"/>
              <a:t>	Weak Acids and Acid Ionization Constants</a:t>
            </a:r>
          </a:p>
          <a:p>
            <a:pPr fontAlgn="t">
              <a:spcBef>
                <a:spcPts val="0"/>
              </a:spcBef>
              <a:tabLst>
                <a:tab pos="796925" algn="l"/>
              </a:tabLst>
            </a:pPr>
            <a:r>
              <a:rPr lang="en-US" dirty="0">
                <a:solidFill>
                  <a:srgbClr val="CC0000"/>
                </a:solidFill>
              </a:rPr>
              <a:t>16.6</a:t>
            </a:r>
            <a:r>
              <a:rPr lang="en-US" dirty="0"/>
              <a:t>	Weak Bases and Base Ionization Constants</a:t>
            </a:r>
          </a:p>
          <a:p>
            <a:pPr fontAlgn="t">
              <a:spcBef>
                <a:spcPts val="0"/>
              </a:spcBef>
              <a:tabLst>
                <a:tab pos="796925" algn="l"/>
              </a:tabLst>
            </a:pPr>
            <a:r>
              <a:rPr lang="en-US" dirty="0">
                <a:solidFill>
                  <a:srgbClr val="CC0000"/>
                </a:solidFill>
              </a:rPr>
              <a:t>16.7</a:t>
            </a:r>
            <a:r>
              <a:rPr lang="en-US" dirty="0"/>
              <a:t>	Conjugate Acid-Base Pairs</a:t>
            </a:r>
          </a:p>
          <a:p>
            <a:pPr fontAlgn="t">
              <a:spcBef>
                <a:spcPts val="0"/>
              </a:spcBef>
              <a:tabLst>
                <a:tab pos="796925" algn="l"/>
              </a:tabLst>
            </a:pPr>
            <a:r>
              <a:rPr lang="en-US" dirty="0">
                <a:solidFill>
                  <a:srgbClr val="CC0000"/>
                </a:solidFill>
              </a:rPr>
              <a:t>16.8</a:t>
            </a:r>
            <a:r>
              <a:rPr lang="en-US" dirty="0"/>
              <a:t>	Diprotic and Polyprotic Acids</a:t>
            </a:r>
          </a:p>
          <a:p>
            <a:pPr fontAlgn="t">
              <a:spcBef>
                <a:spcPts val="0"/>
              </a:spcBef>
              <a:tabLst>
                <a:tab pos="796925" algn="l"/>
              </a:tabLst>
            </a:pPr>
            <a:r>
              <a:rPr lang="en-US" dirty="0">
                <a:solidFill>
                  <a:srgbClr val="CC0000"/>
                </a:solidFill>
              </a:rPr>
              <a:t>16.9</a:t>
            </a:r>
            <a:r>
              <a:rPr lang="en-US" dirty="0"/>
              <a:t>	Molecular Structure and Acid Strength</a:t>
            </a:r>
          </a:p>
        </p:txBody>
      </p:sp>
    </p:spTree>
    <p:extLst>
      <p:ext uri="{BB962C8B-B14F-4D97-AF65-F5344CB8AC3E}">
        <p14:creationId xmlns:p14="http://schemas.microsoft.com/office/powerpoint/2010/main" val="181084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90945" y="27710"/>
            <a:ext cx="8839200" cy="457200"/>
          </a:xfrm>
        </p:spPr>
        <p:txBody>
          <a:bodyPr anchor="ctr"/>
          <a:lstStyle/>
          <a:p>
            <a:pPr>
              <a:tabLst>
                <a:tab pos="1138238" algn="l"/>
                <a:tab pos="1481138" algn="l"/>
              </a:tabLst>
            </a:pPr>
            <a:r>
              <a:rPr lang="en-US" dirty="0">
                <a:solidFill>
                  <a:schemeClr val="bg1"/>
                </a:solidFill>
                <a:latin typeface="Calibri"/>
              </a:rPr>
              <a:t>16.3	</a:t>
            </a:r>
            <a:r>
              <a:rPr lang="en-US" dirty="0">
                <a:latin typeface="Calibri"/>
              </a:rPr>
              <a:t>The pH Scale (2)</a:t>
            </a:r>
            <a:endParaRPr lang="en-US" dirty="0"/>
          </a:p>
        </p:txBody>
      </p:sp>
      <p:sp>
        <p:nvSpPr>
          <p:cNvPr id="16" name="Content Placeholder 15"/>
          <p:cNvSpPr>
            <a:spLocks noGrp="1"/>
          </p:cNvSpPr>
          <p:nvPr>
            <p:ph sz="quarter" idx="23"/>
          </p:nvPr>
        </p:nvSpPr>
        <p:spPr>
          <a:xfrm>
            <a:off x="0" y="1066800"/>
            <a:ext cx="9144000" cy="533400"/>
          </a:xfrm>
        </p:spPr>
        <p:txBody>
          <a:bodyPr/>
          <a:lstStyle/>
          <a:p>
            <a:r>
              <a:rPr lang="en-US" dirty="0">
                <a:latin typeface="Calibri"/>
              </a:rPr>
              <a:t>The pH Scale</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00200"/>
                <a:ext cx="9144000" cy="4267200"/>
              </a:xfrm>
            </p:spPr>
            <p:txBody>
              <a:bodyPr/>
              <a:lstStyle/>
              <a:p>
                <a:pPr>
                  <a:spcBef>
                    <a:spcPts val="0"/>
                  </a:spcBef>
                  <a:spcAft>
                    <a:spcPts val="3000"/>
                  </a:spcAft>
                </a:pPr>
                <a:r>
                  <a:rPr lang="en-US" dirty="0"/>
                  <a:t>Remember, too, that a solution in which </a:t>
                </a:r>
                <a14:m>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0" smtClean="0">
                        <a:latin typeface="Cambria Math" panose="02040503050406030204" pitchFamily="18" charset="0"/>
                        <a:ea typeface="Cambria Math" panose="02040503050406030204" pitchFamily="18" charset="0"/>
                      </a:rPr>
                      <m:t>=</m:t>
                    </m:r>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e>
                    </m:d>
                  </m:oMath>
                </a14:m>
                <a:r>
                  <a:rPr lang="en-US" dirty="0"/>
                  <a:t> is neutral. </a:t>
                </a:r>
              </a:p>
              <a:p>
                <a:pPr>
                  <a:spcBef>
                    <a:spcPts val="0"/>
                  </a:spcBef>
                  <a:spcAft>
                    <a:spcPts val="4000"/>
                  </a:spcAft>
                </a:pPr>
                <a:r>
                  <a:rPr lang="en-US" dirty="0"/>
                  <a:t>At </a:t>
                </a:r>
                <a14:m>
                  <m:oMath xmlns:m="http://schemas.openxmlformats.org/officeDocument/2006/math">
                    <m:r>
                      <a:rPr lang="en-US" i="1" dirty="0" smtClean="0">
                        <a:latin typeface="Cambria Math" panose="02040503050406030204" pitchFamily="18" charset="0"/>
                      </a:rPr>
                      <m:t>25°</m:t>
                    </m:r>
                    <m:r>
                      <m:rPr>
                        <m:sty m:val="p"/>
                      </m:rPr>
                      <a:rPr lang="en-US" i="1" dirty="0" smtClean="0">
                        <a:latin typeface="Cambria Math" panose="02040503050406030204" pitchFamily="18" charset="0"/>
                      </a:rPr>
                      <m:t>C</m:t>
                    </m:r>
                  </m:oMath>
                </a14:m>
                <a:r>
                  <a:rPr lang="en-US" dirty="0"/>
                  <a:t>, therefore, a neutral solution has pH 7.00. </a:t>
                </a:r>
              </a:p>
              <a:p>
                <a:pPr>
                  <a:spcBef>
                    <a:spcPts val="0"/>
                  </a:spcBef>
                </a:pPr>
                <a:r>
                  <a:rPr lang="en-US" dirty="0"/>
                  <a:t>An acidic solution, one in which </a:t>
                </a:r>
                <a14:m>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1" smtClean="0">
                        <a:latin typeface="Cambria Math" panose="02040503050406030204" pitchFamily="18" charset="0"/>
                        <a:ea typeface="Cambria Math" panose="02040503050406030204" pitchFamily="18" charset="0"/>
                      </a:rPr>
                      <m:t>&gt;</m:t>
                    </m:r>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1" smtClean="0">
                                <a:latin typeface="Cambria Math" panose="02040503050406030204" pitchFamily="18" charset="0"/>
                                <a:ea typeface="Cambria Math" panose="02040503050406030204" pitchFamily="18" charset="0"/>
                              </a:rPr>
                              <m:t>−</m:t>
                            </m:r>
                          </m:sup>
                        </m:sSup>
                      </m:e>
                    </m:d>
                  </m:oMath>
                </a14:m>
                <a:r>
                  <a:rPr lang="en-US" dirty="0"/>
                  <a:t>, has pH &lt; 7.00, whereas a basic solution, in which </a:t>
                </a:r>
                <a14:m>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1" smtClean="0">
                        <a:latin typeface="Cambria Math" panose="02040503050406030204" pitchFamily="18" charset="0"/>
                        <a:ea typeface="Cambria Math" panose="02040503050406030204" pitchFamily="18" charset="0"/>
                      </a:rPr>
                      <m:t>&lt;</m:t>
                    </m:r>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1" smtClean="0">
                                <a:latin typeface="Cambria Math" panose="02040503050406030204" pitchFamily="18" charset="0"/>
                                <a:ea typeface="Cambria Math" panose="02040503050406030204" pitchFamily="18" charset="0"/>
                              </a:rPr>
                              <m:t>−</m:t>
                            </m:r>
                          </m:sup>
                        </m:sSup>
                      </m:e>
                    </m:d>
                  </m:oMath>
                </a14:m>
                <a:r>
                  <a:rPr lang="en-US" dirty="0"/>
                  <a:t>,has </a:t>
                </a:r>
              </a:p>
              <a:p>
                <a:pPr>
                  <a:spcBef>
                    <a:spcPts val="0"/>
                  </a:spcBef>
                </a:pPr>
                <a:r>
                  <a:rPr lang="en-US" dirty="0"/>
                  <a:t>pH &gt; 7.00.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00200"/>
                <a:ext cx="9144000" cy="4267200"/>
              </a:xfrm>
              <a:blipFill>
                <a:blip r:embed="rId2"/>
                <a:stretch>
                  <a:fillRect l="-1333" t="-1429" r="-1333"/>
                </a:stretch>
              </a:blipFill>
            </p:spPr>
            <p:txBody>
              <a:bodyPr/>
              <a:lstStyle/>
              <a:p>
                <a:r>
                  <a:rPr lang="en-US">
                    <a:noFill/>
                  </a:rPr>
                  <a:t> </a:t>
                </a:r>
              </a:p>
            </p:txBody>
          </p:sp>
        </mc:Fallback>
      </mc:AlternateContent>
    </p:spTree>
    <p:extLst>
      <p:ext uri="{BB962C8B-B14F-4D97-AF65-F5344CB8AC3E}">
        <p14:creationId xmlns:p14="http://schemas.microsoft.com/office/powerpoint/2010/main" val="272653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46220"/>
            <a:ext cx="7239000" cy="381000"/>
          </a:xfrm>
        </p:spPr>
        <p:txBody>
          <a:bodyPr anchor="ctr"/>
          <a:lstStyle/>
          <a:p>
            <a:pPr>
              <a:tabLst>
                <a:tab pos="1138238" algn="l"/>
                <a:tab pos="1371600" algn="l"/>
                <a:tab pos="1481138" algn="l"/>
              </a:tabLst>
            </a:pPr>
            <a:r>
              <a:rPr lang="en-US" dirty="0">
                <a:solidFill>
                  <a:schemeClr val="bg1"/>
                </a:solidFill>
                <a:latin typeface="Calibri"/>
              </a:rPr>
              <a:t>16.3	</a:t>
            </a:r>
            <a:r>
              <a:rPr lang="en-US" dirty="0">
                <a:latin typeface="Calibri"/>
              </a:rPr>
              <a:t>The pH Scale (3)</a:t>
            </a:r>
            <a:endParaRPr lang="en-US" dirty="0"/>
          </a:p>
        </p:txBody>
      </p:sp>
      <mc:AlternateContent xmlns:mc="http://schemas.openxmlformats.org/markup-compatibility/2006" xmlns:a14="http://schemas.microsoft.com/office/drawing/2010/main">
        <mc:Choice Requires="a14">
          <p:sp>
            <p:nvSpPr>
              <p:cNvPr id="5" name="Content Placeholder 4"/>
              <p:cNvSpPr>
                <a:spLocks noGrp="1"/>
              </p:cNvSpPr>
              <p:nvPr>
                <p:ph sz="quarter" idx="26"/>
              </p:nvPr>
            </p:nvSpPr>
            <p:spPr>
              <a:xfrm>
                <a:off x="304800" y="609600"/>
                <a:ext cx="8610600" cy="609642"/>
              </a:xfrm>
            </p:spPr>
            <p:txBody>
              <a:bodyPr/>
              <a:lstStyle/>
              <a:p>
                <a:pPr marL="1492250" indent="-1492250"/>
                <a:r>
                  <a:rPr lang="en-US" sz="2000" b="1" dirty="0">
                    <a:latin typeface="Arial" panose="020B0604020202020204" pitchFamily="34" charset="0"/>
                    <a:cs typeface="Arial" panose="020B0604020202020204" pitchFamily="34" charset="0"/>
                  </a:rPr>
                  <a:t>TABLE 16.3 </a:t>
                </a:r>
                <a:r>
                  <a:rPr lang="en-US" dirty="0">
                    <a:latin typeface="Arial" panose="020B0604020202020204" pitchFamily="34" charset="0"/>
                    <a:cs typeface="Arial" panose="020B0604020202020204" pitchFamily="34" charset="0"/>
                  </a:rPr>
                  <a:t>Benchmark pH Values for a Range of Hydronium Ion Concentrations at </a:t>
                </a:r>
                <a14:m>
                  <m:oMath xmlns:m="http://schemas.openxmlformats.org/officeDocument/2006/math">
                    <m:r>
                      <a:rPr lang="en-US" b="0" i="1" smtClean="0">
                        <a:latin typeface="Cambria Math" panose="02040503050406030204" pitchFamily="18" charset="0"/>
                      </a:rPr>
                      <m:t>25</m:t>
                    </m:r>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m:t>
                    </m:r>
                  </m:oMath>
                </a14:m>
                <a:endParaRPr lang="en-US" dirty="0">
                  <a:latin typeface="Arial" panose="020B0604020202020204" pitchFamily="34" charset="0"/>
                  <a:cs typeface="Arial" panose="020B0604020202020204" pitchFamily="34" charset="0"/>
                </a:endParaRPr>
              </a:p>
            </p:txBody>
          </p:sp>
        </mc:Choice>
        <mc:Fallback xmlns="">
          <p:sp>
            <p:nvSpPr>
              <p:cNvPr id="5" name="Content Placeholder 4"/>
              <p:cNvSpPr>
                <a:spLocks noGrp="1" noRot="1" noChangeAspect="1" noMove="1" noResize="1" noEditPoints="1" noAdjustHandles="1" noChangeArrowheads="1" noChangeShapeType="1" noTextEdit="1"/>
              </p:cNvSpPr>
              <p:nvPr>
                <p:ph sz="quarter" idx="26"/>
              </p:nvPr>
            </p:nvSpPr>
            <p:spPr>
              <a:xfrm>
                <a:off x="304800" y="609600"/>
                <a:ext cx="8610600" cy="609642"/>
              </a:xfrm>
              <a:blipFill>
                <a:blip r:embed="rId3"/>
                <a:stretch>
                  <a:fillRect l="-708" t="-4000" r="-708" b="-26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7" name="Content Placeholder 6"/>
              <p:cNvGraphicFramePr>
                <a:graphicFrameLocks noGrp="1"/>
              </p:cNvGraphicFramePr>
              <p:nvPr>
                <p:ph sz="quarter" idx="24"/>
                <p:extLst>
                  <p:ext uri="{D42A27DB-BD31-4B8C-83A1-F6EECF244321}">
                    <p14:modId xmlns:p14="http://schemas.microsoft.com/office/powerpoint/2010/main" val="1270731510"/>
                  </p:ext>
                </p:extLst>
              </p:nvPr>
            </p:nvGraphicFramePr>
            <p:xfrm>
              <a:off x="457200" y="1295400"/>
              <a:ext cx="8305800" cy="4957065"/>
            </p:xfrm>
            <a:graphic>
              <a:graphicData uri="http://schemas.openxmlformats.org/drawingml/2006/table">
                <a:tbl>
                  <a:tblPr firstRow="1" bandRow="1">
                    <a:tableStyleId>{5C22544A-7EE6-4342-B048-85BDC9FD1C3A}</a:tableStyleId>
                  </a:tblPr>
                  <a:tblGrid>
                    <a:gridCol w="2857500">
                      <a:extLst>
                        <a:ext uri="{9D8B030D-6E8A-4147-A177-3AD203B41FA5}">
                          <a16:colId xmlns="" xmlns:a16="http://schemas.microsoft.com/office/drawing/2014/main" val="549369291"/>
                        </a:ext>
                      </a:extLst>
                    </a:gridCol>
                    <a:gridCol w="2895600">
                      <a:extLst>
                        <a:ext uri="{9D8B030D-6E8A-4147-A177-3AD203B41FA5}">
                          <a16:colId xmlns="" xmlns:a16="http://schemas.microsoft.com/office/drawing/2014/main" val="2763979085"/>
                        </a:ext>
                      </a:extLst>
                    </a:gridCol>
                    <a:gridCol w="1143000">
                      <a:extLst>
                        <a:ext uri="{9D8B030D-6E8A-4147-A177-3AD203B41FA5}">
                          <a16:colId xmlns="" xmlns:a16="http://schemas.microsoft.com/office/drawing/2014/main" val="2679172467"/>
                        </a:ext>
                      </a:extLst>
                    </a:gridCol>
                    <a:gridCol w="1409700">
                      <a:extLst>
                        <a:ext uri="{9D8B030D-6E8A-4147-A177-3AD203B41FA5}">
                          <a16:colId xmlns="" xmlns:a16="http://schemas.microsoft.com/office/drawing/2014/main" val="3382503470"/>
                        </a:ext>
                      </a:extLst>
                    </a:gridCol>
                  </a:tblGrid>
                  <a:tr h="330471">
                    <a:tc>
                      <a:txBody>
                        <a:bodyPr/>
                        <a:lstStyle/>
                        <a:p>
                          <a:pPr algn="ctr"/>
                          <a14:m>
                            <m:oMathPara xmlns:m="http://schemas.openxmlformats.org/officeDocument/2006/math">
                              <m:oMathParaPr>
                                <m:jc m:val="centerGroup"/>
                              </m:oMathParaPr>
                              <m:oMath xmlns:m="http://schemas.openxmlformats.org/officeDocument/2006/math">
                                <m:d>
                                  <m:dPr>
                                    <m:begChr m:val="["/>
                                    <m:endChr m:val="]"/>
                                    <m:ctrlPr>
                                      <a:rPr lang="en-US" b="1" i="1" smtClean="0">
                                        <a:solidFill>
                                          <a:schemeClr val="tx1"/>
                                        </a:solidFill>
                                        <a:latin typeface="Cambria Math" panose="02040503050406030204" pitchFamily="18" charset="0"/>
                                      </a:rPr>
                                    </m:ctrlPr>
                                  </m:dPr>
                                  <m:e>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𝐇</m:t>
                                        </m:r>
                                      </m:e>
                                      <m:sub>
                                        <m:r>
                                          <a:rPr lang="en-US" b="1" i="0" smtClean="0">
                                            <a:solidFill>
                                              <a:schemeClr val="tx1"/>
                                            </a:solidFill>
                                            <a:latin typeface="Cambria Math" panose="02040503050406030204" pitchFamily="18" charset="0"/>
                                          </a:rPr>
                                          <m:t>𝟑</m:t>
                                        </m:r>
                                      </m:sub>
                                    </m:sSub>
                                    <m:sSup>
                                      <m:sSupPr>
                                        <m:ctrlPr>
                                          <a:rPr lang="en-US" b="1" i="1" smtClean="0">
                                            <a:solidFill>
                                              <a:schemeClr val="tx1"/>
                                            </a:solidFill>
                                            <a:latin typeface="Cambria Math" panose="02040503050406030204" pitchFamily="18" charset="0"/>
                                          </a:rPr>
                                        </m:ctrlPr>
                                      </m:sSupPr>
                                      <m:e>
                                        <m:r>
                                          <a:rPr lang="en-US" b="1" i="0" smtClean="0">
                                            <a:solidFill>
                                              <a:schemeClr val="tx1"/>
                                            </a:solidFill>
                                            <a:latin typeface="Cambria Math" panose="02040503050406030204" pitchFamily="18" charset="0"/>
                                          </a:rPr>
                                          <m:t>𝐎</m:t>
                                        </m:r>
                                      </m:e>
                                      <m:sup>
                                        <m:r>
                                          <a:rPr lang="en-US" b="1" i="0" smtClean="0">
                                            <a:solidFill>
                                              <a:schemeClr val="tx1"/>
                                            </a:solidFill>
                                            <a:latin typeface="Cambria Math" panose="02040503050406030204" pitchFamily="18" charset="0"/>
                                          </a:rPr>
                                          <m:t>+</m:t>
                                        </m:r>
                                      </m:sup>
                                    </m:sSup>
                                  </m:e>
                                </m:d>
                                <m:r>
                                  <a:rPr lang="en-US" b="1" i="1" smtClean="0">
                                    <a:solidFill>
                                      <a:schemeClr val="tx1"/>
                                    </a:solidFill>
                                    <a:latin typeface="Cambria Math" panose="02040503050406030204" pitchFamily="18" charset="0"/>
                                  </a:rPr>
                                  <m:t>(</m:t>
                                </m:r>
                                <m:r>
                                  <a:rPr lang="en-US" b="1" i="1" smtClean="0">
                                    <a:solidFill>
                                      <a:schemeClr val="tx1"/>
                                    </a:solidFill>
                                    <a:latin typeface="Cambria Math" panose="02040503050406030204" pitchFamily="18" charset="0"/>
                                  </a:rPr>
                                  <m:t>𝑴</m:t>
                                </m:r>
                                <m:r>
                                  <a:rPr lang="en-US" b="1" i="1" smtClean="0">
                                    <a:solidFill>
                                      <a:schemeClr val="tx1"/>
                                    </a:solidFill>
                                    <a:latin typeface="Cambria Math" panose="02040503050406030204" pitchFamily="18" charset="0"/>
                                  </a:rPr>
                                  <m:t>)</m:t>
                                </m:r>
                              </m:oMath>
                            </m:oMathPara>
                          </a14:m>
                          <a:endParaRPr lang="en-US" b="1" dirty="0">
                            <a:solidFill>
                              <a:schemeClr val="tx1"/>
                            </a:solidFill>
                          </a:endParaRPr>
                        </a:p>
                      </a:txBody>
                      <a:tcPr marL="0" marR="0" marT="0" marB="0">
                        <a:lnR w="12700" cap="flat" cmpd="sng" algn="ctr">
                          <a:solidFill>
                            <a:srgbClr val="E2E3E4"/>
                          </a:solidFill>
                          <a:prstDash val="solid"/>
                          <a:round/>
                          <a:headEnd type="none" w="med" len="med"/>
                          <a:tailEnd type="none" w="med" len="med"/>
                        </a:lnR>
                        <a:solidFill>
                          <a:srgbClr val="E2E3E4"/>
                        </a:solidFill>
                      </a:tcPr>
                    </a:tc>
                    <a:tc>
                      <a:txBody>
                        <a:bodyPr/>
                        <a:lstStyle/>
                        <a:p>
                          <a:pPr algn="ctr"/>
                          <a14:m>
                            <m:oMathPara xmlns:m="http://schemas.openxmlformats.org/officeDocument/2006/math">
                              <m:oMathParaPr>
                                <m:jc m:val="centerGroup"/>
                              </m:oMathParaPr>
                              <m:oMath xmlns:m="http://schemas.openxmlformats.org/officeDocument/2006/math">
                                <m:func>
                                  <m:funcPr>
                                    <m:ctrlPr>
                                      <a:rPr lang="en-US" b="1" i="1" smtClean="0">
                                        <a:solidFill>
                                          <a:schemeClr val="tx1"/>
                                        </a:solidFill>
                                        <a:latin typeface="Cambria Math" panose="02040503050406030204" pitchFamily="18" charset="0"/>
                                      </a:rPr>
                                    </m:ctrlPr>
                                  </m:funcPr>
                                  <m:fName>
                                    <m:r>
                                      <a:rPr lang="en-US" b="1" i="0" smtClean="0">
                                        <a:solidFill>
                                          <a:schemeClr val="tx1"/>
                                        </a:solidFill>
                                        <a:latin typeface="Cambria Math" panose="02040503050406030204" pitchFamily="18" charset="0"/>
                                      </a:rPr>
                                      <m:t>−</m:t>
                                    </m:r>
                                    <m:r>
                                      <a:rPr lang="en-US" b="1" i="0" smtClean="0">
                                        <a:solidFill>
                                          <a:schemeClr val="tx1"/>
                                        </a:solidFill>
                                        <a:latin typeface="Cambria Math" panose="02040503050406030204" pitchFamily="18" charset="0"/>
                                      </a:rPr>
                                      <m:t>𝐥𝐨𝐠</m:t>
                                    </m:r>
                                  </m:fName>
                                  <m:e>
                                    <m:d>
                                      <m:dPr>
                                        <m:begChr m:val="["/>
                                        <m:endChr m:val="]"/>
                                        <m:ctrlPr>
                                          <a:rPr lang="en-US" b="1" i="1" smtClean="0">
                                            <a:solidFill>
                                              <a:schemeClr val="tx1"/>
                                            </a:solidFill>
                                            <a:latin typeface="Cambria Math" panose="02040503050406030204" pitchFamily="18" charset="0"/>
                                          </a:rPr>
                                        </m:ctrlPr>
                                      </m:dPr>
                                      <m:e>
                                        <m:sSub>
                                          <m:sSubPr>
                                            <m:ctrlPr>
                                              <a:rPr lang="en-US" b="1"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𝐇</m:t>
                                            </m:r>
                                          </m:e>
                                          <m:sub>
                                            <m:r>
                                              <a:rPr lang="en-US" b="1" i="0" smtClean="0">
                                                <a:solidFill>
                                                  <a:schemeClr val="tx1"/>
                                                </a:solidFill>
                                                <a:latin typeface="Cambria Math" panose="02040503050406030204" pitchFamily="18" charset="0"/>
                                              </a:rPr>
                                              <m:t>𝟑</m:t>
                                            </m:r>
                                          </m:sub>
                                        </m:sSub>
                                        <m:sSup>
                                          <m:sSupPr>
                                            <m:ctrlPr>
                                              <a:rPr lang="en-US" b="1" i="1" smtClean="0">
                                                <a:solidFill>
                                                  <a:schemeClr val="tx1"/>
                                                </a:solidFill>
                                                <a:latin typeface="Cambria Math" panose="02040503050406030204" pitchFamily="18" charset="0"/>
                                              </a:rPr>
                                            </m:ctrlPr>
                                          </m:sSupPr>
                                          <m:e>
                                            <m:r>
                                              <a:rPr lang="en-US" b="1" i="0" smtClean="0">
                                                <a:solidFill>
                                                  <a:schemeClr val="tx1"/>
                                                </a:solidFill>
                                                <a:latin typeface="Cambria Math" panose="02040503050406030204" pitchFamily="18" charset="0"/>
                                              </a:rPr>
                                              <m:t>𝐎</m:t>
                                            </m:r>
                                          </m:e>
                                          <m:sup>
                                            <m:r>
                                              <a:rPr lang="en-US" b="1" i="0" smtClean="0">
                                                <a:solidFill>
                                                  <a:schemeClr val="tx1"/>
                                                </a:solidFill>
                                                <a:latin typeface="Cambria Math" panose="02040503050406030204" pitchFamily="18" charset="0"/>
                                              </a:rPr>
                                              <m:t>+</m:t>
                                            </m:r>
                                          </m:sup>
                                        </m:sSup>
                                      </m:e>
                                    </m:d>
                                  </m:e>
                                </m:func>
                              </m:oMath>
                            </m:oMathPara>
                          </a14:m>
                          <a:endParaRPr lang="en-US" b="1" dirty="0">
                            <a:solidFill>
                              <a:schemeClr val="tx1"/>
                            </a:solidFill>
                          </a:endParaRPr>
                        </a:p>
                      </a:txBody>
                      <a:tcPr marL="0" marR="0" marT="0" marB="0">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tc>
                      <a:txBody>
                        <a:bodyPr/>
                        <a:lstStyle/>
                        <a:p>
                          <a:pPr algn="ctr"/>
                          <a:r>
                            <a:rPr lang="en-US" b="1" dirty="0">
                              <a:solidFill>
                                <a:schemeClr val="tx1"/>
                              </a:solidFill>
                            </a:rPr>
                            <a:t>pH</a:t>
                          </a:r>
                        </a:p>
                      </a:txBody>
                      <a:tcPr marL="0" marR="0" marT="0" marB="0">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tc>
                      <a:txBody>
                        <a:bodyPr/>
                        <a:lstStyle/>
                        <a:p>
                          <a:pPr algn="ctr"/>
                          <a:endParaRPr lang="en-US" dirty="0">
                            <a:solidFill>
                              <a:schemeClr val="tx1"/>
                            </a:solidFill>
                          </a:endParaRPr>
                        </a:p>
                      </a:txBody>
                      <a:tcPr marL="0" marR="0" marT="0" marB="0">
                        <a:lnL w="12700" cap="flat" cmpd="sng" algn="ctr">
                          <a:solidFill>
                            <a:srgbClr val="E2E3E4"/>
                          </a:solidFill>
                          <a:prstDash val="solid"/>
                          <a:round/>
                          <a:headEnd type="none" w="med" len="med"/>
                          <a:tailEnd type="none" w="med" len="med"/>
                        </a:lnL>
                        <a:solidFill>
                          <a:srgbClr val="E2E3E4"/>
                        </a:solidFill>
                      </a:tcPr>
                    </a:tc>
                    <a:extLst>
                      <a:ext uri="{0D108BD9-81ED-4DB2-BD59-A6C34878D82A}">
                        <a16:rowId xmlns="" xmlns:a16="http://schemas.microsoft.com/office/drawing/2014/main" val="1659341119"/>
                      </a:ext>
                    </a:extLst>
                  </a:tr>
                  <a:tr h="330471">
                    <a:tc>
                      <a:txBody>
                        <a:bodyPr/>
                        <a:lstStyle/>
                        <a:p>
                          <a:pPr algn="ctr"/>
                          <a:r>
                            <a:rPr lang="en-US" dirty="0"/>
                            <a:t>0.10</a:t>
                          </a:r>
                        </a:p>
                      </a:txBody>
                      <a:tcPr marL="0" marR="0" marT="0" marB="0">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1.00</a:t>
                          </a:r>
                        </a:p>
                      </a:txBody>
                      <a:tcPr marL="0" marR="0" marT="0" marB="0">
                        <a:noFill/>
                      </a:tcPr>
                    </a:tc>
                    <a:tc>
                      <a:txBody>
                        <a:bodyPr/>
                        <a:lstStyle/>
                        <a:p>
                          <a:pPr algn="ctr"/>
                          <a:r>
                            <a:rPr lang="en-US" dirty="0"/>
                            <a:t>Acidic</a:t>
                          </a:r>
                        </a:p>
                      </a:txBody>
                      <a:tcPr marL="0" marR="0" marT="0" marB="0">
                        <a:noFill/>
                      </a:tcPr>
                    </a:tc>
                    <a:extLst>
                      <a:ext uri="{0D108BD9-81ED-4DB2-BD59-A6C34878D82A}">
                        <a16:rowId xmlns="" xmlns:a16="http://schemas.microsoft.com/office/drawing/2014/main" val="1904806013"/>
                      </a:ext>
                    </a:extLst>
                  </a:tr>
                  <a:tr h="330471">
                    <a:tc>
                      <a:txBody>
                        <a:bodyPr/>
                        <a:lstStyle/>
                        <a:p>
                          <a:pPr algn="ctr"/>
                          <a:r>
                            <a:rPr lang="en-US" dirty="0"/>
                            <a:t>0.010</a:t>
                          </a:r>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−2</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2.00</a:t>
                          </a:r>
                        </a:p>
                      </a:txBody>
                      <a:tcPr marL="0" marR="0" marT="0" marB="0">
                        <a:noFill/>
                      </a:tcPr>
                    </a:tc>
                    <a:tc>
                      <a:txBody>
                        <a:bodyPr/>
                        <a:lstStyle/>
                        <a:p>
                          <a:pPr algn="ctr"/>
                          <a:r>
                            <a:rPr lang="en-US" dirty="0"/>
                            <a:t>Acidic</a:t>
                          </a:r>
                        </a:p>
                      </a:txBody>
                      <a:tcPr marL="0" marR="0" marT="0" marB="0">
                        <a:noFill/>
                      </a:tcPr>
                    </a:tc>
                    <a:extLst>
                      <a:ext uri="{0D108BD9-81ED-4DB2-BD59-A6C34878D82A}">
                        <a16:rowId xmlns="" xmlns:a16="http://schemas.microsoft.com/office/drawing/2014/main" val="2998532169"/>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−3</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−3</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3.00</a:t>
                          </a:r>
                        </a:p>
                      </a:txBody>
                      <a:tcPr marL="0" marR="0" marT="0" marB="0">
                        <a:noFill/>
                      </a:tcPr>
                    </a:tc>
                    <a:tc>
                      <a:txBody>
                        <a:bodyPr/>
                        <a:lstStyle/>
                        <a:p>
                          <a:pPr algn="ctr"/>
                          <a:r>
                            <a:rPr lang="en-US" dirty="0"/>
                            <a:t>Acidic</a:t>
                          </a:r>
                        </a:p>
                      </a:txBody>
                      <a:tcPr marL="0" marR="0" marT="0" marB="0">
                        <a:noFill/>
                      </a:tcPr>
                    </a:tc>
                    <a:extLst>
                      <a:ext uri="{0D108BD9-81ED-4DB2-BD59-A6C34878D82A}">
                        <a16:rowId xmlns="" xmlns:a16="http://schemas.microsoft.com/office/drawing/2014/main" val="1488302607"/>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4.00</a:t>
                          </a:r>
                        </a:p>
                      </a:txBody>
                      <a:tcPr marL="0" marR="0" marT="0" marB="0">
                        <a:noFill/>
                      </a:tcPr>
                    </a:tc>
                    <a:tc>
                      <a:txBody>
                        <a:bodyPr/>
                        <a:lstStyle/>
                        <a:p>
                          <a:pPr algn="ctr"/>
                          <a:r>
                            <a:rPr lang="en-US" dirty="0"/>
                            <a:t>Acidic</a:t>
                          </a:r>
                        </a:p>
                      </a:txBody>
                      <a:tcPr marL="0" marR="0" marT="0" marB="0">
                        <a:noFill/>
                      </a:tcPr>
                    </a:tc>
                    <a:extLst>
                      <a:ext uri="{0D108BD9-81ED-4DB2-BD59-A6C34878D82A}">
                        <a16:rowId xmlns="" xmlns:a16="http://schemas.microsoft.com/office/drawing/2014/main" val="2519940747"/>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5.00</a:t>
                          </a:r>
                        </a:p>
                      </a:txBody>
                      <a:tcPr marL="0" marR="0" marT="0" marB="0">
                        <a:noFill/>
                      </a:tcPr>
                    </a:tc>
                    <a:tc>
                      <a:txBody>
                        <a:bodyPr/>
                        <a:lstStyle/>
                        <a:p>
                          <a:pPr algn="ctr"/>
                          <a:r>
                            <a:rPr lang="en-US" dirty="0"/>
                            <a:t>Acidic</a:t>
                          </a:r>
                        </a:p>
                      </a:txBody>
                      <a:tcPr marL="0" marR="0" marT="0" marB="0">
                        <a:noFill/>
                      </a:tcPr>
                    </a:tc>
                    <a:extLst>
                      <a:ext uri="{0D108BD9-81ED-4DB2-BD59-A6C34878D82A}">
                        <a16:rowId xmlns="" xmlns:a16="http://schemas.microsoft.com/office/drawing/2014/main" val="1023041858"/>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−6</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−6</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6.00</a:t>
                          </a:r>
                        </a:p>
                      </a:txBody>
                      <a:tcPr marL="0" marR="0" marT="0" marB="0">
                        <a:noFill/>
                      </a:tcPr>
                    </a:tc>
                    <a:tc>
                      <a:txBody>
                        <a:bodyPr/>
                        <a:lstStyle/>
                        <a:p>
                          <a:pPr algn="ctr"/>
                          <a:r>
                            <a:rPr lang="en-US" dirty="0"/>
                            <a:t>Acidic </a:t>
                          </a:r>
                        </a:p>
                      </a:txBody>
                      <a:tcPr marL="0" marR="0" marT="0" marB="0">
                        <a:noFill/>
                      </a:tcPr>
                    </a:tc>
                    <a:extLst>
                      <a:ext uri="{0D108BD9-81ED-4DB2-BD59-A6C34878D82A}">
                        <a16:rowId xmlns="" xmlns:a16="http://schemas.microsoft.com/office/drawing/2014/main" val="1898281120"/>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−7</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−7</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7.00</a:t>
                          </a:r>
                        </a:p>
                      </a:txBody>
                      <a:tcPr marL="0" marR="0" marT="0" marB="0">
                        <a:noFill/>
                      </a:tcPr>
                    </a:tc>
                    <a:tc>
                      <a:txBody>
                        <a:bodyPr/>
                        <a:lstStyle/>
                        <a:p>
                          <a:pPr algn="ctr"/>
                          <a:r>
                            <a:rPr lang="en-US" dirty="0"/>
                            <a:t>Neutral</a:t>
                          </a:r>
                        </a:p>
                      </a:txBody>
                      <a:tcPr marL="0" marR="0" marT="0" marB="0">
                        <a:noFill/>
                      </a:tcPr>
                    </a:tc>
                    <a:extLst>
                      <a:ext uri="{0D108BD9-81ED-4DB2-BD59-A6C34878D82A}">
                        <a16:rowId xmlns="" xmlns:a16="http://schemas.microsoft.com/office/drawing/2014/main" val="192807794"/>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−8</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−8</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8.00</a:t>
                          </a:r>
                        </a:p>
                      </a:txBody>
                      <a:tcPr marL="0" marR="0" marT="0" marB="0">
                        <a:noFill/>
                      </a:tcPr>
                    </a:tc>
                    <a:tc>
                      <a:txBody>
                        <a:bodyPr/>
                        <a:lstStyle/>
                        <a:p>
                          <a:pPr algn="ctr"/>
                          <a:r>
                            <a:rPr lang="en-US" dirty="0"/>
                            <a:t>Basic</a:t>
                          </a:r>
                        </a:p>
                      </a:txBody>
                      <a:tcPr marL="0" marR="0" marT="0" marB="0">
                        <a:noFill/>
                      </a:tcPr>
                    </a:tc>
                    <a:extLst>
                      <a:ext uri="{0D108BD9-81ED-4DB2-BD59-A6C34878D82A}">
                        <a16:rowId xmlns="" xmlns:a16="http://schemas.microsoft.com/office/drawing/2014/main" val="2950868235"/>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−9</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−9</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9.00</a:t>
                          </a:r>
                        </a:p>
                      </a:txBody>
                      <a:tcPr marL="0" marR="0" marT="0" marB="0">
                        <a:noFill/>
                      </a:tcPr>
                    </a:tc>
                    <a:tc>
                      <a:txBody>
                        <a:bodyPr/>
                        <a:lstStyle/>
                        <a:p>
                          <a:pPr algn="ctr"/>
                          <a:r>
                            <a:rPr lang="en-US" dirty="0"/>
                            <a:t>Basic</a:t>
                          </a:r>
                        </a:p>
                      </a:txBody>
                      <a:tcPr marL="0" marR="0" marT="0" marB="0">
                        <a:noFill/>
                      </a:tcPr>
                    </a:tc>
                    <a:extLst>
                      <a:ext uri="{0D108BD9-81ED-4DB2-BD59-A6C34878D82A}">
                        <a16:rowId xmlns="" xmlns:a16="http://schemas.microsoft.com/office/drawing/2014/main" val="3686035071"/>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10.00</a:t>
                          </a:r>
                        </a:p>
                      </a:txBody>
                      <a:tcPr marL="0" marR="0" marT="0" marB="0">
                        <a:noFill/>
                      </a:tcPr>
                    </a:tc>
                    <a:tc>
                      <a:txBody>
                        <a:bodyPr/>
                        <a:lstStyle/>
                        <a:p>
                          <a:pPr algn="ctr"/>
                          <a:r>
                            <a:rPr lang="en-US" dirty="0"/>
                            <a:t>Basic</a:t>
                          </a:r>
                        </a:p>
                      </a:txBody>
                      <a:tcPr marL="0" marR="0" marT="0" marB="0">
                        <a:noFill/>
                      </a:tcPr>
                    </a:tc>
                    <a:extLst>
                      <a:ext uri="{0D108BD9-81ED-4DB2-BD59-A6C34878D82A}">
                        <a16:rowId xmlns="" xmlns:a16="http://schemas.microsoft.com/office/drawing/2014/main" val="937692014"/>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−11</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−11</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11.00</a:t>
                          </a:r>
                        </a:p>
                      </a:txBody>
                      <a:tcPr marL="0" marR="0" marT="0" marB="0">
                        <a:noFill/>
                      </a:tcPr>
                    </a:tc>
                    <a:tc>
                      <a:txBody>
                        <a:bodyPr/>
                        <a:lstStyle/>
                        <a:p>
                          <a:pPr algn="ctr"/>
                          <a:r>
                            <a:rPr lang="en-US" dirty="0"/>
                            <a:t>Basic</a:t>
                          </a:r>
                        </a:p>
                      </a:txBody>
                      <a:tcPr marL="0" marR="0" marT="0" marB="0">
                        <a:noFill/>
                      </a:tcPr>
                    </a:tc>
                    <a:extLst>
                      <a:ext uri="{0D108BD9-81ED-4DB2-BD59-A6C34878D82A}">
                        <a16:rowId xmlns="" xmlns:a16="http://schemas.microsoft.com/office/drawing/2014/main" val="1114841313"/>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−12</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−12</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12.00</a:t>
                          </a:r>
                        </a:p>
                      </a:txBody>
                      <a:tcPr marL="0" marR="0" marT="0" marB="0">
                        <a:noFill/>
                      </a:tcPr>
                    </a:tc>
                    <a:tc>
                      <a:txBody>
                        <a:bodyPr/>
                        <a:lstStyle/>
                        <a:p>
                          <a:pPr algn="ctr"/>
                          <a:r>
                            <a:rPr lang="en-US" dirty="0"/>
                            <a:t>Basic</a:t>
                          </a:r>
                        </a:p>
                      </a:txBody>
                      <a:tcPr marL="0" marR="0" marT="0" marB="0">
                        <a:noFill/>
                      </a:tcPr>
                    </a:tc>
                    <a:extLst>
                      <a:ext uri="{0D108BD9-81ED-4DB2-BD59-A6C34878D82A}">
                        <a16:rowId xmlns="" xmlns:a16="http://schemas.microsoft.com/office/drawing/2014/main" val="1482537445"/>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−13</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−13</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13.00</a:t>
                          </a:r>
                        </a:p>
                      </a:txBody>
                      <a:tcPr marL="0" marR="0" marT="0" marB="0">
                        <a:noFill/>
                      </a:tcPr>
                    </a:tc>
                    <a:tc>
                      <a:txBody>
                        <a:bodyPr/>
                        <a:lstStyle/>
                        <a:p>
                          <a:pPr algn="ctr"/>
                          <a:r>
                            <a:rPr lang="en-US" dirty="0"/>
                            <a:t>Basic</a:t>
                          </a:r>
                        </a:p>
                      </a:txBody>
                      <a:tcPr marL="0" marR="0" marT="0" marB="0">
                        <a:noFill/>
                      </a:tcPr>
                    </a:tc>
                    <a:extLst>
                      <a:ext uri="{0D108BD9-81ED-4DB2-BD59-A6C34878D82A}">
                        <a16:rowId xmlns="" xmlns:a16="http://schemas.microsoft.com/office/drawing/2014/main" val="225616395"/>
                      </a:ext>
                    </a:extLst>
                  </a:tr>
                  <a:tr h="330471">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−14</m:t>
                                    </m:r>
                                  </m:sup>
                                </m:sSup>
                              </m:oMath>
                            </m:oMathPara>
                          </a14:m>
                          <a:endParaRPr lang="en-US" dirty="0"/>
                        </a:p>
                      </a:txBody>
                      <a:tcPr marL="0" marR="0" marT="0" marB="0">
                        <a:no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m:rPr>
                                    <m:sty m:val="p"/>
                                  </m:rPr>
                                  <a:rPr lang="en-US" b="0" i="0" smtClean="0">
                                    <a:latin typeface="Cambria Math" panose="02040503050406030204" pitchFamily="18" charset="0"/>
                                  </a:rPr>
                                  <m:t>log</m:t>
                                </m:r>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−14</m:t>
                                    </m:r>
                                  </m:sup>
                                </m:sSup>
                                <m:r>
                                  <a:rPr lang="en-US" b="0" i="1" smtClean="0">
                                    <a:latin typeface="Cambria Math" panose="02040503050406030204" pitchFamily="18" charset="0"/>
                                  </a:rPr>
                                  <m:t>)</m:t>
                                </m:r>
                              </m:oMath>
                            </m:oMathPara>
                          </a14:m>
                          <a:endParaRPr lang="en-US" dirty="0"/>
                        </a:p>
                      </a:txBody>
                      <a:tcPr marL="0" marR="0" marT="0" marB="0">
                        <a:noFill/>
                      </a:tcPr>
                    </a:tc>
                    <a:tc>
                      <a:txBody>
                        <a:bodyPr/>
                        <a:lstStyle/>
                        <a:p>
                          <a:pPr algn="ctr"/>
                          <a:r>
                            <a:rPr lang="en-US" dirty="0"/>
                            <a:t>14.00</a:t>
                          </a:r>
                        </a:p>
                      </a:txBody>
                      <a:tcPr marL="0" marR="0" marT="0" marB="0">
                        <a:noFill/>
                      </a:tcPr>
                    </a:tc>
                    <a:tc>
                      <a:txBody>
                        <a:bodyPr/>
                        <a:lstStyle/>
                        <a:p>
                          <a:pPr algn="ctr"/>
                          <a:r>
                            <a:rPr lang="en-US" dirty="0"/>
                            <a:t>Basic</a:t>
                          </a:r>
                        </a:p>
                      </a:txBody>
                      <a:tcPr marL="0" marR="0" marT="0" marB="0">
                        <a:noFill/>
                      </a:tcPr>
                    </a:tc>
                    <a:extLst>
                      <a:ext uri="{0D108BD9-81ED-4DB2-BD59-A6C34878D82A}">
                        <a16:rowId xmlns="" xmlns:a16="http://schemas.microsoft.com/office/drawing/2014/main" val="687148014"/>
                      </a:ext>
                    </a:extLst>
                  </a:tr>
                </a:tbl>
              </a:graphicData>
            </a:graphic>
          </p:graphicFrame>
        </mc:Choice>
        <mc:Fallback xmlns="">
          <p:graphicFrame>
            <p:nvGraphicFramePr>
              <p:cNvPr id="7" name="Content Placeholder 6"/>
              <p:cNvGraphicFramePr>
                <a:graphicFrameLocks noGrp="1"/>
              </p:cNvGraphicFramePr>
              <p:nvPr>
                <p:ph sz="quarter" idx="24"/>
                <p:extLst>
                  <p:ext uri="{D42A27DB-BD31-4B8C-83A1-F6EECF244321}">
                    <p14:modId xmlns:p14="http://schemas.microsoft.com/office/powerpoint/2010/main" val="1270731510"/>
                  </p:ext>
                </p:extLst>
              </p:nvPr>
            </p:nvGraphicFramePr>
            <p:xfrm>
              <a:off x="457200" y="1295400"/>
              <a:ext cx="8305800" cy="4957065"/>
            </p:xfrm>
            <a:graphic>
              <a:graphicData uri="http://schemas.openxmlformats.org/drawingml/2006/table">
                <a:tbl>
                  <a:tblPr firstRow="1" bandRow="1">
                    <a:tableStyleId>{5C22544A-7EE6-4342-B048-85BDC9FD1C3A}</a:tableStyleId>
                  </a:tblPr>
                  <a:tblGrid>
                    <a:gridCol w="2857500">
                      <a:extLst>
                        <a:ext uri="{9D8B030D-6E8A-4147-A177-3AD203B41FA5}">
                          <a16:colId xmlns:a16="http://schemas.microsoft.com/office/drawing/2014/main" val="549369291"/>
                        </a:ext>
                      </a:extLst>
                    </a:gridCol>
                    <a:gridCol w="2895600">
                      <a:extLst>
                        <a:ext uri="{9D8B030D-6E8A-4147-A177-3AD203B41FA5}">
                          <a16:colId xmlns:a16="http://schemas.microsoft.com/office/drawing/2014/main" val="2763979085"/>
                        </a:ext>
                      </a:extLst>
                    </a:gridCol>
                    <a:gridCol w="1143000">
                      <a:extLst>
                        <a:ext uri="{9D8B030D-6E8A-4147-A177-3AD203B41FA5}">
                          <a16:colId xmlns:a16="http://schemas.microsoft.com/office/drawing/2014/main" val="2679172467"/>
                        </a:ext>
                      </a:extLst>
                    </a:gridCol>
                    <a:gridCol w="1409700">
                      <a:extLst>
                        <a:ext uri="{9D8B030D-6E8A-4147-A177-3AD203B41FA5}">
                          <a16:colId xmlns:a16="http://schemas.microsoft.com/office/drawing/2014/main" val="3382503470"/>
                        </a:ext>
                      </a:extLst>
                    </a:gridCol>
                  </a:tblGrid>
                  <a:tr h="330471">
                    <a:tc>
                      <a:txBody>
                        <a:bodyPr/>
                        <a:lstStyle/>
                        <a:p>
                          <a:endParaRPr lang="en-US"/>
                        </a:p>
                      </a:txBody>
                      <a:tcPr marL="0" marR="0" marT="0" marB="0">
                        <a:lnR w="12700" cap="flat" cmpd="sng" algn="ctr">
                          <a:solidFill>
                            <a:srgbClr val="E2E3E4"/>
                          </a:solidFill>
                          <a:prstDash val="solid"/>
                          <a:round/>
                          <a:headEnd type="none" w="med" len="med"/>
                          <a:tailEnd type="none" w="med" len="med"/>
                        </a:lnR>
                        <a:blipFill>
                          <a:blip r:embed="rId4"/>
                          <a:stretch>
                            <a:fillRect l="-426" t="-22222" r="-191471" b="-1433333"/>
                          </a:stretch>
                        </a:blipFill>
                      </a:tcPr>
                    </a:tc>
                    <a:tc>
                      <a:txBody>
                        <a:bodyPr/>
                        <a:lstStyle/>
                        <a:p>
                          <a:endParaRPr lang="en-US"/>
                        </a:p>
                      </a:txBody>
                      <a:tcPr marL="0" marR="0" marT="0" marB="0">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blipFill>
                          <a:blip r:embed="rId4"/>
                          <a:stretch>
                            <a:fillRect l="-99158" t="-22222" r="-89053" b="-1433333"/>
                          </a:stretch>
                        </a:blipFill>
                      </a:tcPr>
                    </a:tc>
                    <a:tc>
                      <a:txBody>
                        <a:bodyPr/>
                        <a:lstStyle/>
                        <a:p>
                          <a:pPr algn="ctr"/>
                          <a:r>
                            <a:rPr lang="en-US" b="1" dirty="0">
                              <a:solidFill>
                                <a:schemeClr val="tx1"/>
                              </a:solidFill>
                            </a:rPr>
                            <a:t>pH</a:t>
                          </a:r>
                        </a:p>
                      </a:txBody>
                      <a:tcPr marL="0" marR="0" marT="0" marB="0">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tc>
                      <a:txBody>
                        <a:bodyPr/>
                        <a:lstStyle/>
                        <a:p>
                          <a:pPr algn="ctr"/>
                          <a:endParaRPr lang="en-US" dirty="0">
                            <a:solidFill>
                              <a:schemeClr val="tx1"/>
                            </a:solidFill>
                          </a:endParaRPr>
                        </a:p>
                      </a:txBody>
                      <a:tcPr marL="0" marR="0" marT="0" marB="0">
                        <a:lnL w="12700" cap="flat" cmpd="sng" algn="ctr">
                          <a:solidFill>
                            <a:srgbClr val="E2E3E4"/>
                          </a:solidFill>
                          <a:prstDash val="solid"/>
                          <a:round/>
                          <a:headEnd type="none" w="med" len="med"/>
                          <a:tailEnd type="none" w="med" len="med"/>
                        </a:lnL>
                        <a:solidFill>
                          <a:srgbClr val="E2E3E4"/>
                        </a:solidFill>
                      </a:tcPr>
                    </a:tc>
                    <a:extLst>
                      <a:ext uri="{0D108BD9-81ED-4DB2-BD59-A6C34878D82A}">
                        <a16:rowId xmlns:a16="http://schemas.microsoft.com/office/drawing/2014/main" val="1659341119"/>
                      </a:ext>
                    </a:extLst>
                  </a:tr>
                  <a:tr h="330471">
                    <a:tc>
                      <a:txBody>
                        <a:bodyPr/>
                        <a:lstStyle/>
                        <a:p>
                          <a:pPr algn="ctr"/>
                          <a:r>
                            <a:rPr lang="en-US" dirty="0"/>
                            <a:t>0.10</a:t>
                          </a:r>
                        </a:p>
                      </a:txBody>
                      <a:tcPr marL="0" marR="0" marT="0" marB="0">
                        <a:noFill/>
                      </a:tcPr>
                    </a:tc>
                    <a:tc>
                      <a:txBody>
                        <a:bodyPr/>
                        <a:lstStyle/>
                        <a:p>
                          <a:endParaRPr lang="en-US"/>
                        </a:p>
                      </a:txBody>
                      <a:tcPr marL="0" marR="0" marT="0" marB="0">
                        <a:blipFill>
                          <a:blip r:embed="rId4"/>
                          <a:stretch>
                            <a:fillRect l="-99158" t="-120000" r="-89053" b="-1307273"/>
                          </a:stretch>
                        </a:blipFill>
                      </a:tcPr>
                    </a:tc>
                    <a:tc>
                      <a:txBody>
                        <a:bodyPr/>
                        <a:lstStyle/>
                        <a:p>
                          <a:pPr algn="ctr"/>
                          <a:r>
                            <a:rPr lang="en-US" dirty="0"/>
                            <a:t>1.00</a:t>
                          </a:r>
                        </a:p>
                      </a:txBody>
                      <a:tcPr marL="0" marR="0" marT="0" marB="0">
                        <a:noFill/>
                      </a:tcPr>
                    </a:tc>
                    <a:tc>
                      <a:txBody>
                        <a:bodyPr/>
                        <a:lstStyle/>
                        <a:p>
                          <a:pPr algn="ctr"/>
                          <a:r>
                            <a:rPr lang="en-US" dirty="0"/>
                            <a:t>Acidic</a:t>
                          </a:r>
                        </a:p>
                      </a:txBody>
                      <a:tcPr marL="0" marR="0" marT="0" marB="0">
                        <a:noFill/>
                      </a:tcPr>
                    </a:tc>
                    <a:extLst>
                      <a:ext uri="{0D108BD9-81ED-4DB2-BD59-A6C34878D82A}">
                        <a16:rowId xmlns:a16="http://schemas.microsoft.com/office/drawing/2014/main" val="1904806013"/>
                      </a:ext>
                    </a:extLst>
                  </a:tr>
                  <a:tr h="330471">
                    <a:tc>
                      <a:txBody>
                        <a:bodyPr/>
                        <a:lstStyle/>
                        <a:p>
                          <a:pPr algn="ctr"/>
                          <a:r>
                            <a:rPr lang="en-US" dirty="0"/>
                            <a:t>0.010</a:t>
                          </a:r>
                        </a:p>
                      </a:txBody>
                      <a:tcPr marL="0" marR="0" marT="0" marB="0">
                        <a:noFill/>
                      </a:tcPr>
                    </a:tc>
                    <a:tc>
                      <a:txBody>
                        <a:bodyPr/>
                        <a:lstStyle/>
                        <a:p>
                          <a:endParaRPr lang="en-US"/>
                        </a:p>
                      </a:txBody>
                      <a:tcPr marL="0" marR="0" marT="0" marB="0">
                        <a:blipFill>
                          <a:blip r:embed="rId4"/>
                          <a:stretch>
                            <a:fillRect l="-99158" t="-224074" r="-89053" b="-1231481"/>
                          </a:stretch>
                        </a:blipFill>
                      </a:tcPr>
                    </a:tc>
                    <a:tc>
                      <a:txBody>
                        <a:bodyPr/>
                        <a:lstStyle/>
                        <a:p>
                          <a:pPr algn="ctr"/>
                          <a:r>
                            <a:rPr lang="en-US" dirty="0"/>
                            <a:t>2.00</a:t>
                          </a:r>
                        </a:p>
                      </a:txBody>
                      <a:tcPr marL="0" marR="0" marT="0" marB="0">
                        <a:noFill/>
                      </a:tcPr>
                    </a:tc>
                    <a:tc>
                      <a:txBody>
                        <a:bodyPr/>
                        <a:lstStyle/>
                        <a:p>
                          <a:pPr algn="ctr"/>
                          <a:r>
                            <a:rPr lang="en-US" dirty="0"/>
                            <a:t>Acidic</a:t>
                          </a:r>
                        </a:p>
                      </a:txBody>
                      <a:tcPr marL="0" marR="0" marT="0" marB="0">
                        <a:noFill/>
                      </a:tcPr>
                    </a:tc>
                    <a:extLst>
                      <a:ext uri="{0D108BD9-81ED-4DB2-BD59-A6C34878D82A}">
                        <a16:rowId xmlns:a16="http://schemas.microsoft.com/office/drawing/2014/main" val="2998532169"/>
                      </a:ext>
                    </a:extLst>
                  </a:tr>
                  <a:tr h="330471">
                    <a:tc>
                      <a:txBody>
                        <a:bodyPr/>
                        <a:lstStyle/>
                        <a:p>
                          <a:endParaRPr lang="en-US"/>
                        </a:p>
                      </a:txBody>
                      <a:tcPr marL="0" marR="0" marT="0" marB="0">
                        <a:blipFill>
                          <a:blip r:embed="rId4"/>
                          <a:stretch>
                            <a:fillRect l="-426" t="-324074" r="-191471" b="-1131481"/>
                          </a:stretch>
                        </a:blipFill>
                      </a:tcPr>
                    </a:tc>
                    <a:tc>
                      <a:txBody>
                        <a:bodyPr/>
                        <a:lstStyle/>
                        <a:p>
                          <a:endParaRPr lang="en-US"/>
                        </a:p>
                      </a:txBody>
                      <a:tcPr marL="0" marR="0" marT="0" marB="0">
                        <a:blipFill>
                          <a:blip r:embed="rId4"/>
                          <a:stretch>
                            <a:fillRect l="-99158" t="-324074" r="-89053" b="-1131481"/>
                          </a:stretch>
                        </a:blipFill>
                      </a:tcPr>
                    </a:tc>
                    <a:tc>
                      <a:txBody>
                        <a:bodyPr/>
                        <a:lstStyle/>
                        <a:p>
                          <a:pPr algn="ctr"/>
                          <a:r>
                            <a:rPr lang="en-US" dirty="0"/>
                            <a:t>3.00</a:t>
                          </a:r>
                        </a:p>
                      </a:txBody>
                      <a:tcPr marL="0" marR="0" marT="0" marB="0">
                        <a:noFill/>
                      </a:tcPr>
                    </a:tc>
                    <a:tc>
                      <a:txBody>
                        <a:bodyPr/>
                        <a:lstStyle/>
                        <a:p>
                          <a:pPr algn="ctr"/>
                          <a:r>
                            <a:rPr lang="en-US" dirty="0"/>
                            <a:t>Acidic</a:t>
                          </a:r>
                        </a:p>
                      </a:txBody>
                      <a:tcPr marL="0" marR="0" marT="0" marB="0">
                        <a:noFill/>
                      </a:tcPr>
                    </a:tc>
                    <a:extLst>
                      <a:ext uri="{0D108BD9-81ED-4DB2-BD59-A6C34878D82A}">
                        <a16:rowId xmlns:a16="http://schemas.microsoft.com/office/drawing/2014/main" val="1488302607"/>
                      </a:ext>
                    </a:extLst>
                  </a:tr>
                  <a:tr h="330471">
                    <a:tc>
                      <a:txBody>
                        <a:bodyPr/>
                        <a:lstStyle/>
                        <a:p>
                          <a:endParaRPr lang="en-US"/>
                        </a:p>
                      </a:txBody>
                      <a:tcPr marL="0" marR="0" marT="0" marB="0">
                        <a:blipFill>
                          <a:blip r:embed="rId4"/>
                          <a:stretch>
                            <a:fillRect l="-426" t="-424074" r="-191471" b="-1031481"/>
                          </a:stretch>
                        </a:blipFill>
                      </a:tcPr>
                    </a:tc>
                    <a:tc>
                      <a:txBody>
                        <a:bodyPr/>
                        <a:lstStyle/>
                        <a:p>
                          <a:endParaRPr lang="en-US"/>
                        </a:p>
                      </a:txBody>
                      <a:tcPr marL="0" marR="0" marT="0" marB="0">
                        <a:blipFill>
                          <a:blip r:embed="rId4"/>
                          <a:stretch>
                            <a:fillRect l="-99158" t="-424074" r="-89053" b="-1031481"/>
                          </a:stretch>
                        </a:blipFill>
                      </a:tcPr>
                    </a:tc>
                    <a:tc>
                      <a:txBody>
                        <a:bodyPr/>
                        <a:lstStyle/>
                        <a:p>
                          <a:pPr algn="ctr"/>
                          <a:r>
                            <a:rPr lang="en-US" dirty="0"/>
                            <a:t>4.00</a:t>
                          </a:r>
                        </a:p>
                      </a:txBody>
                      <a:tcPr marL="0" marR="0" marT="0" marB="0">
                        <a:noFill/>
                      </a:tcPr>
                    </a:tc>
                    <a:tc>
                      <a:txBody>
                        <a:bodyPr/>
                        <a:lstStyle/>
                        <a:p>
                          <a:pPr algn="ctr"/>
                          <a:r>
                            <a:rPr lang="en-US" dirty="0"/>
                            <a:t>Acidic</a:t>
                          </a:r>
                        </a:p>
                      </a:txBody>
                      <a:tcPr marL="0" marR="0" marT="0" marB="0">
                        <a:noFill/>
                      </a:tcPr>
                    </a:tc>
                    <a:extLst>
                      <a:ext uri="{0D108BD9-81ED-4DB2-BD59-A6C34878D82A}">
                        <a16:rowId xmlns:a16="http://schemas.microsoft.com/office/drawing/2014/main" val="2519940747"/>
                      </a:ext>
                    </a:extLst>
                  </a:tr>
                  <a:tr h="330471">
                    <a:tc>
                      <a:txBody>
                        <a:bodyPr/>
                        <a:lstStyle/>
                        <a:p>
                          <a:endParaRPr lang="en-US"/>
                        </a:p>
                      </a:txBody>
                      <a:tcPr marL="0" marR="0" marT="0" marB="0">
                        <a:blipFill>
                          <a:blip r:embed="rId4"/>
                          <a:stretch>
                            <a:fillRect l="-426" t="-514545" r="-191471" b="-912727"/>
                          </a:stretch>
                        </a:blipFill>
                      </a:tcPr>
                    </a:tc>
                    <a:tc>
                      <a:txBody>
                        <a:bodyPr/>
                        <a:lstStyle/>
                        <a:p>
                          <a:endParaRPr lang="en-US"/>
                        </a:p>
                      </a:txBody>
                      <a:tcPr marL="0" marR="0" marT="0" marB="0">
                        <a:blipFill>
                          <a:blip r:embed="rId4"/>
                          <a:stretch>
                            <a:fillRect l="-99158" t="-514545" r="-89053" b="-912727"/>
                          </a:stretch>
                        </a:blipFill>
                      </a:tcPr>
                    </a:tc>
                    <a:tc>
                      <a:txBody>
                        <a:bodyPr/>
                        <a:lstStyle/>
                        <a:p>
                          <a:pPr algn="ctr"/>
                          <a:r>
                            <a:rPr lang="en-US" dirty="0"/>
                            <a:t>5.00</a:t>
                          </a:r>
                        </a:p>
                      </a:txBody>
                      <a:tcPr marL="0" marR="0" marT="0" marB="0">
                        <a:noFill/>
                      </a:tcPr>
                    </a:tc>
                    <a:tc>
                      <a:txBody>
                        <a:bodyPr/>
                        <a:lstStyle/>
                        <a:p>
                          <a:pPr algn="ctr"/>
                          <a:r>
                            <a:rPr lang="en-US" dirty="0"/>
                            <a:t>Acidic</a:t>
                          </a:r>
                        </a:p>
                      </a:txBody>
                      <a:tcPr marL="0" marR="0" marT="0" marB="0">
                        <a:noFill/>
                      </a:tcPr>
                    </a:tc>
                    <a:extLst>
                      <a:ext uri="{0D108BD9-81ED-4DB2-BD59-A6C34878D82A}">
                        <a16:rowId xmlns:a16="http://schemas.microsoft.com/office/drawing/2014/main" val="1023041858"/>
                      </a:ext>
                    </a:extLst>
                  </a:tr>
                  <a:tr h="330471">
                    <a:tc>
                      <a:txBody>
                        <a:bodyPr/>
                        <a:lstStyle/>
                        <a:p>
                          <a:endParaRPr lang="en-US"/>
                        </a:p>
                      </a:txBody>
                      <a:tcPr marL="0" marR="0" marT="0" marB="0">
                        <a:blipFill>
                          <a:blip r:embed="rId4"/>
                          <a:stretch>
                            <a:fillRect l="-426" t="-625926" r="-191471" b="-829630"/>
                          </a:stretch>
                        </a:blipFill>
                      </a:tcPr>
                    </a:tc>
                    <a:tc>
                      <a:txBody>
                        <a:bodyPr/>
                        <a:lstStyle/>
                        <a:p>
                          <a:endParaRPr lang="en-US"/>
                        </a:p>
                      </a:txBody>
                      <a:tcPr marL="0" marR="0" marT="0" marB="0">
                        <a:blipFill>
                          <a:blip r:embed="rId4"/>
                          <a:stretch>
                            <a:fillRect l="-99158" t="-625926" r="-89053" b="-829630"/>
                          </a:stretch>
                        </a:blipFill>
                      </a:tcPr>
                    </a:tc>
                    <a:tc>
                      <a:txBody>
                        <a:bodyPr/>
                        <a:lstStyle/>
                        <a:p>
                          <a:pPr algn="ctr"/>
                          <a:r>
                            <a:rPr lang="en-US" dirty="0"/>
                            <a:t>6.00</a:t>
                          </a:r>
                        </a:p>
                      </a:txBody>
                      <a:tcPr marL="0" marR="0" marT="0" marB="0">
                        <a:noFill/>
                      </a:tcPr>
                    </a:tc>
                    <a:tc>
                      <a:txBody>
                        <a:bodyPr/>
                        <a:lstStyle/>
                        <a:p>
                          <a:pPr algn="ctr"/>
                          <a:r>
                            <a:rPr lang="en-US" dirty="0"/>
                            <a:t>Acidic </a:t>
                          </a:r>
                        </a:p>
                      </a:txBody>
                      <a:tcPr marL="0" marR="0" marT="0" marB="0">
                        <a:noFill/>
                      </a:tcPr>
                    </a:tc>
                    <a:extLst>
                      <a:ext uri="{0D108BD9-81ED-4DB2-BD59-A6C34878D82A}">
                        <a16:rowId xmlns:a16="http://schemas.microsoft.com/office/drawing/2014/main" val="1898281120"/>
                      </a:ext>
                    </a:extLst>
                  </a:tr>
                  <a:tr h="330471">
                    <a:tc>
                      <a:txBody>
                        <a:bodyPr/>
                        <a:lstStyle/>
                        <a:p>
                          <a:endParaRPr lang="en-US"/>
                        </a:p>
                      </a:txBody>
                      <a:tcPr marL="0" marR="0" marT="0" marB="0">
                        <a:blipFill>
                          <a:blip r:embed="rId4"/>
                          <a:stretch>
                            <a:fillRect l="-426" t="-725926" r="-191471" b="-729630"/>
                          </a:stretch>
                        </a:blipFill>
                      </a:tcPr>
                    </a:tc>
                    <a:tc>
                      <a:txBody>
                        <a:bodyPr/>
                        <a:lstStyle/>
                        <a:p>
                          <a:endParaRPr lang="en-US"/>
                        </a:p>
                      </a:txBody>
                      <a:tcPr marL="0" marR="0" marT="0" marB="0">
                        <a:blipFill>
                          <a:blip r:embed="rId4"/>
                          <a:stretch>
                            <a:fillRect l="-99158" t="-725926" r="-89053" b="-729630"/>
                          </a:stretch>
                        </a:blipFill>
                      </a:tcPr>
                    </a:tc>
                    <a:tc>
                      <a:txBody>
                        <a:bodyPr/>
                        <a:lstStyle/>
                        <a:p>
                          <a:pPr algn="ctr"/>
                          <a:r>
                            <a:rPr lang="en-US" dirty="0"/>
                            <a:t>7.00</a:t>
                          </a:r>
                        </a:p>
                      </a:txBody>
                      <a:tcPr marL="0" marR="0" marT="0" marB="0">
                        <a:noFill/>
                      </a:tcPr>
                    </a:tc>
                    <a:tc>
                      <a:txBody>
                        <a:bodyPr/>
                        <a:lstStyle/>
                        <a:p>
                          <a:pPr algn="ctr"/>
                          <a:r>
                            <a:rPr lang="en-US" dirty="0"/>
                            <a:t>Neutral</a:t>
                          </a:r>
                        </a:p>
                      </a:txBody>
                      <a:tcPr marL="0" marR="0" marT="0" marB="0">
                        <a:noFill/>
                      </a:tcPr>
                    </a:tc>
                    <a:extLst>
                      <a:ext uri="{0D108BD9-81ED-4DB2-BD59-A6C34878D82A}">
                        <a16:rowId xmlns:a16="http://schemas.microsoft.com/office/drawing/2014/main" val="192807794"/>
                      </a:ext>
                    </a:extLst>
                  </a:tr>
                  <a:tr h="330471">
                    <a:tc>
                      <a:txBody>
                        <a:bodyPr/>
                        <a:lstStyle/>
                        <a:p>
                          <a:endParaRPr lang="en-US"/>
                        </a:p>
                      </a:txBody>
                      <a:tcPr marL="0" marR="0" marT="0" marB="0">
                        <a:blipFill>
                          <a:blip r:embed="rId4"/>
                          <a:stretch>
                            <a:fillRect l="-426" t="-825926" r="-191471" b="-629630"/>
                          </a:stretch>
                        </a:blipFill>
                      </a:tcPr>
                    </a:tc>
                    <a:tc>
                      <a:txBody>
                        <a:bodyPr/>
                        <a:lstStyle/>
                        <a:p>
                          <a:endParaRPr lang="en-US"/>
                        </a:p>
                      </a:txBody>
                      <a:tcPr marL="0" marR="0" marT="0" marB="0">
                        <a:blipFill>
                          <a:blip r:embed="rId4"/>
                          <a:stretch>
                            <a:fillRect l="-99158" t="-825926" r="-89053" b="-629630"/>
                          </a:stretch>
                        </a:blipFill>
                      </a:tcPr>
                    </a:tc>
                    <a:tc>
                      <a:txBody>
                        <a:bodyPr/>
                        <a:lstStyle/>
                        <a:p>
                          <a:pPr algn="ctr"/>
                          <a:r>
                            <a:rPr lang="en-US" dirty="0"/>
                            <a:t>8.00</a:t>
                          </a:r>
                        </a:p>
                      </a:txBody>
                      <a:tcPr marL="0" marR="0" marT="0" marB="0">
                        <a:noFill/>
                      </a:tcPr>
                    </a:tc>
                    <a:tc>
                      <a:txBody>
                        <a:bodyPr/>
                        <a:lstStyle/>
                        <a:p>
                          <a:pPr algn="ctr"/>
                          <a:r>
                            <a:rPr lang="en-US" dirty="0"/>
                            <a:t>Basic</a:t>
                          </a:r>
                        </a:p>
                      </a:txBody>
                      <a:tcPr marL="0" marR="0" marT="0" marB="0">
                        <a:noFill/>
                      </a:tcPr>
                    </a:tc>
                    <a:extLst>
                      <a:ext uri="{0D108BD9-81ED-4DB2-BD59-A6C34878D82A}">
                        <a16:rowId xmlns:a16="http://schemas.microsoft.com/office/drawing/2014/main" val="2950868235"/>
                      </a:ext>
                    </a:extLst>
                  </a:tr>
                  <a:tr h="330471">
                    <a:tc>
                      <a:txBody>
                        <a:bodyPr/>
                        <a:lstStyle/>
                        <a:p>
                          <a:endParaRPr lang="en-US"/>
                        </a:p>
                      </a:txBody>
                      <a:tcPr marL="0" marR="0" marT="0" marB="0">
                        <a:blipFill>
                          <a:blip r:embed="rId4"/>
                          <a:stretch>
                            <a:fillRect l="-426" t="-909091" r="-191471" b="-518182"/>
                          </a:stretch>
                        </a:blipFill>
                      </a:tcPr>
                    </a:tc>
                    <a:tc>
                      <a:txBody>
                        <a:bodyPr/>
                        <a:lstStyle/>
                        <a:p>
                          <a:endParaRPr lang="en-US"/>
                        </a:p>
                      </a:txBody>
                      <a:tcPr marL="0" marR="0" marT="0" marB="0">
                        <a:blipFill>
                          <a:blip r:embed="rId4"/>
                          <a:stretch>
                            <a:fillRect l="-99158" t="-909091" r="-89053" b="-518182"/>
                          </a:stretch>
                        </a:blipFill>
                      </a:tcPr>
                    </a:tc>
                    <a:tc>
                      <a:txBody>
                        <a:bodyPr/>
                        <a:lstStyle/>
                        <a:p>
                          <a:pPr algn="ctr"/>
                          <a:r>
                            <a:rPr lang="en-US" dirty="0"/>
                            <a:t>9.00</a:t>
                          </a:r>
                        </a:p>
                      </a:txBody>
                      <a:tcPr marL="0" marR="0" marT="0" marB="0">
                        <a:noFill/>
                      </a:tcPr>
                    </a:tc>
                    <a:tc>
                      <a:txBody>
                        <a:bodyPr/>
                        <a:lstStyle/>
                        <a:p>
                          <a:pPr algn="ctr"/>
                          <a:r>
                            <a:rPr lang="en-US" dirty="0"/>
                            <a:t>Basic</a:t>
                          </a:r>
                        </a:p>
                      </a:txBody>
                      <a:tcPr marL="0" marR="0" marT="0" marB="0">
                        <a:noFill/>
                      </a:tcPr>
                    </a:tc>
                    <a:extLst>
                      <a:ext uri="{0D108BD9-81ED-4DB2-BD59-A6C34878D82A}">
                        <a16:rowId xmlns:a16="http://schemas.microsoft.com/office/drawing/2014/main" val="3686035071"/>
                      </a:ext>
                    </a:extLst>
                  </a:tr>
                  <a:tr h="330471">
                    <a:tc>
                      <a:txBody>
                        <a:bodyPr/>
                        <a:lstStyle/>
                        <a:p>
                          <a:endParaRPr lang="en-US"/>
                        </a:p>
                      </a:txBody>
                      <a:tcPr marL="0" marR="0" marT="0" marB="0">
                        <a:blipFill>
                          <a:blip r:embed="rId4"/>
                          <a:stretch>
                            <a:fillRect l="-426" t="-1027778" r="-191471" b="-427778"/>
                          </a:stretch>
                        </a:blipFill>
                      </a:tcPr>
                    </a:tc>
                    <a:tc>
                      <a:txBody>
                        <a:bodyPr/>
                        <a:lstStyle/>
                        <a:p>
                          <a:endParaRPr lang="en-US"/>
                        </a:p>
                      </a:txBody>
                      <a:tcPr marL="0" marR="0" marT="0" marB="0">
                        <a:blipFill>
                          <a:blip r:embed="rId4"/>
                          <a:stretch>
                            <a:fillRect l="-99158" t="-1027778" r="-89053" b="-427778"/>
                          </a:stretch>
                        </a:blipFill>
                      </a:tcPr>
                    </a:tc>
                    <a:tc>
                      <a:txBody>
                        <a:bodyPr/>
                        <a:lstStyle/>
                        <a:p>
                          <a:pPr algn="ctr"/>
                          <a:r>
                            <a:rPr lang="en-US" dirty="0"/>
                            <a:t>10.00</a:t>
                          </a:r>
                        </a:p>
                      </a:txBody>
                      <a:tcPr marL="0" marR="0" marT="0" marB="0">
                        <a:noFill/>
                      </a:tcPr>
                    </a:tc>
                    <a:tc>
                      <a:txBody>
                        <a:bodyPr/>
                        <a:lstStyle/>
                        <a:p>
                          <a:pPr algn="ctr"/>
                          <a:r>
                            <a:rPr lang="en-US" dirty="0"/>
                            <a:t>Basic</a:t>
                          </a:r>
                        </a:p>
                      </a:txBody>
                      <a:tcPr marL="0" marR="0" marT="0" marB="0">
                        <a:noFill/>
                      </a:tcPr>
                    </a:tc>
                    <a:extLst>
                      <a:ext uri="{0D108BD9-81ED-4DB2-BD59-A6C34878D82A}">
                        <a16:rowId xmlns:a16="http://schemas.microsoft.com/office/drawing/2014/main" val="937692014"/>
                      </a:ext>
                    </a:extLst>
                  </a:tr>
                  <a:tr h="330471">
                    <a:tc>
                      <a:txBody>
                        <a:bodyPr/>
                        <a:lstStyle/>
                        <a:p>
                          <a:endParaRPr lang="en-US"/>
                        </a:p>
                      </a:txBody>
                      <a:tcPr marL="0" marR="0" marT="0" marB="0">
                        <a:blipFill>
                          <a:blip r:embed="rId4"/>
                          <a:stretch>
                            <a:fillRect l="-426" t="-1127778" r="-191471" b="-327778"/>
                          </a:stretch>
                        </a:blipFill>
                      </a:tcPr>
                    </a:tc>
                    <a:tc>
                      <a:txBody>
                        <a:bodyPr/>
                        <a:lstStyle/>
                        <a:p>
                          <a:endParaRPr lang="en-US"/>
                        </a:p>
                      </a:txBody>
                      <a:tcPr marL="0" marR="0" marT="0" marB="0">
                        <a:blipFill>
                          <a:blip r:embed="rId4"/>
                          <a:stretch>
                            <a:fillRect l="-99158" t="-1127778" r="-89053" b="-327778"/>
                          </a:stretch>
                        </a:blipFill>
                      </a:tcPr>
                    </a:tc>
                    <a:tc>
                      <a:txBody>
                        <a:bodyPr/>
                        <a:lstStyle/>
                        <a:p>
                          <a:pPr algn="ctr"/>
                          <a:r>
                            <a:rPr lang="en-US" dirty="0"/>
                            <a:t>11.00</a:t>
                          </a:r>
                        </a:p>
                      </a:txBody>
                      <a:tcPr marL="0" marR="0" marT="0" marB="0">
                        <a:noFill/>
                      </a:tcPr>
                    </a:tc>
                    <a:tc>
                      <a:txBody>
                        <a:bodyPr/>
                        <a:lstStyle/>
                        <a:p>
                          <a:pPr algn="ctr"/>
                          <a:r>
                            <a:rPr lang="en-US" dirty="0"/>
                            <a:t>Basic</a:t>
                          </a:r>
                        </a:p>
                      </a:txBody>
                      <a:tcPr marL="0" marR="0" marT="0" marB="0">
                        <a:noFill/>
                      </a:tcPr>
                    </a:tc>
                    <a:extLst>
                      <a:ext uri="{0D108BD9-81ED-4DB2-BD59-A6C34878D82A}">
                        <a16:rowId xmlns:a16="http://schemas.microsoft.com/office/drawing/2014/main" val="1114841313"/>
                      </a:ext>
                    </a:extLst>
                  </a:tr>
                  <a:tr h="330471">
                    <a:tc>
                      <a:txBody>
                        <a:bodyPr/>
                        <a:lstStyle/>
                        <a:p>
                          <a:endParaRPr lang="en-US"/>
                        </a:p>
                      </a:txBody>
                      <a:tcPr marL="0" marR="0" marT="0" marB="0">
                        <a:blipFill>
                          <a:blip r:embed="rId4"/>
                          <a:stretch>
                            <a:fillRect l="-426" t="-1227778" r="-191471" b="-227778"/>
                          </a:stretch>
                        </a:blipFill>
                      </a:tcPr>
                    </a:tc>
                    <a:tc>
                      <a:txBody>
                        <a:bodyPr/>
                        <a:lstStyle/>
                        <a:p>
                          <a:endParaRPr lang="en-US"/>
                        </a:p>
                      </a:txBody>
                      <a:tcPr marL="0" marR="0" marT="0" marB="0">
                        <a:blipFill>
                          <a:blip r:embed="rId4"/>
                          <a:stretch>
                            <a:fillRect l="-99158" t="-1227778" r="-89053" b="-227778"/>
                          </a:stretch>
                        </a:blipFill>
                      </a:tcPr>
                    </a:tc>
                    <a:tc>
                      <a:txBody>
                        <a:bodyPr/>
                        <a:lstStyle/>
                        <a:p>
                          <a:pPr algn="ctr"/>
                          <a:r>
                            <a:rPr lang="en-US" dirty="0"/>
                            <a:t>12.00</a:t>
                          </a:r>
                        </a:p>
                      </a:txBody>
                      <a:tcPr marL="0" marR="0" marT="0" marB="0">
                        <a:noFill/>
                      </a:tcPr>
                    </a:tc>
                    <a:tc>
                      <a:txBody>
                        <a:bodyPr/>
                        <a:lstStyle/>
                        <a:p>
                          <a:pPr algn="ctr"/>
                          <a:r>
                            <a:rPr lang="en-US" dirty="0"/>
                            <a:t>Basic</a:t>
                          </a:r>
                        </a:p>
                      </a:txBody>
                      <a:tcPr marL="0" marR="0" marT="0" marB="0">
                        <a:noFill/>
                      </a:tcPr>
                    </a:tc>
                    <a:extLst>
                      <a:ext uri="{0D108BD9-81ED-4DB2-BD59-A6C34878D82A}">
                        <a16:rowId xmlns:a16="http://schemas.microsoft.com/office/drawing/2014/main" val="1482537445"/>
                      </a:ext>
                    </a:extLst>
                  </a:tr>
                  <a:tr h="330471">
                    <a:tc>
                      <a:txBody>
                        <a:bodyPr/>
                        <a:lstStyle/>
                        <a:p>
                          <a:endParaRPr lang="en-US"/>
                        </a:p>
                      </a:txBody>
                      <a:tcPr marL="0" marR="0" marT="0" marB="0">
                        <a:blipFill>
                          <a:blip r:embed="rId4"/>
                          <a:stretch>
                            <a:fillRect l="-426" t="-1303636" r="-191471" b="-123636"/>
                          </a:stretch>
                        </a:blipFill>
                      </a:tcPr>
                    </a:tc>
                    <a:tc>
                      <a:txBody>
                        <a:bodyPr/>
                        <a:lstStyle/>
                        <a:p>
                          <a:endParaRPr lang="en-US"/>
                        </a:p>
                      </a:txBody>
                      <a:tcPr marL="0" marR="0" marT="0" marB="0">
                        <a:blipFill>
                          <a:blip r:embed="rId4"/>
                          <a:stretch>
                            <a:fillRect l="-99158" t="-1303636" r="-89053" b="-123636"/>
                          </a:stretch>
                        </a:blipFill>
                      </a:tcPr>
                    </a:tc>
                    <a:tc>
                      <a:txBody>
                        <a:bodyPr/>
                        <a:lstStyle/>
                        <a:p>
                          <a:pPr algn="ctr"/>
                          <a:r>
                            <a:rPr lang="en-US" dirty="0"/>
                            <a:t>13.00</a:t>
                          </a:r>
                        </a:p>
                      </a:txBody>
                      <a:tcPr marL="0" marR="0" marT="0" marB="0">
                        <a:noFill/>
                      </a:tcPr>
                    </a:tc>
                    <a:tc>
                      <a:txBody>
                        <a:bodyPr/>
                        <a:lstStyle/>
                        <a:p>
                          <a:pPr algn="ctr"/>
                          <a:r>
                            <a:rPr lang="en-US" dirty="0"/>
                            <a:t>Basic</a:t>
                          </a:r>
                        </a:p>
                      </a:txBody>
                      <a:tcPr marL="0" marR="0" marT="0" marB="0">
                        <a:noFill/>
                      </a:tcPr>
                    </a:tc>
                    <a:extLst>
                      <a:ext uri="{0D108BD9-81ED-4DB2-BD59-A6C34878D82A}">
                        <a16:rowId xmlns:a16="http://schemas.microsoft.com/office/drawing/2014/main" val="225616395"/>
                      </a:ext>
                    </a:extLst>
                  </a:tr>
                  <a:tr h="330471">
                    <a:tc>
                      <a:txBody>
                        <a:bodyPr/>
                        <a:lstStyle/>
                        <a:p>
                          <a:endParaRPr lang="en-US"/>
                        </a:p>
                      </a:txBody>
                      <a:tcPr marL="0" marR="0" marT="0" marB="0">
                        <a:blipFill>
                          <a:blip r:embed="rId4"/>
                          <a:stretch>
                            <a:fillRect l="-426" t="-1429630" r="-191471" b="-25926"/>
                          </a:stretch>
                        </a:blipFill>
                      </a:tcPr>
                    </a:tc>
                    <a:tc>
                      <a:txBody>
                        <a:bodyPr/>
                        <a:lstStyle/>
                        <a:p>
                          <a:endParaRPr lang="en-US"/>
                        </a:p>
                      </a:txBody>
                      <a:tcPr marL="0" marR="0" marT="0" marB="0">
                        <a:blipFill>
                          <a:blip r:embed="rId4"/>
                          <a:stretch>
                            <a:fillRect l="-99158" t="-1429630" r="-89053" b="-25926"/>
                          </a:stretch>
                        </a:blipFill>
                      </a:tcPr>
                    </a:tc>
                    <a:tc>
                      <a:txBody>
                        <a:bodyPr/>
                        <a:lstStyle/>
                        <a:p>
                          <a:pPr algn="ctr"/>
                          <a:r>
                            <a:rPr lang="en-US" dirty="0"/>
                            <a:t>14.00</a:t>
                          </a:r>
                        </a:p>
                      </a:txBody>
                      <a:tcPr marL="0" marR="0" marT="0" marB="0">
                        <a:noFill/>
                      </a:tcPr>
                    </a:tc>
                    <a:tc>
                      <a:txBody>
                        <a:bodyPr/>
                        <a:lstStyle/>
                        <a:p>
                          <a:pPr algn="ctr"/>
                          <a:r>
                            <a:rPr lang="en-US" dirty="0"/>
                            <a:t>Basic</a:t>
                          </a:r>
                        </a:p>
                      </a:txBody>
                      <a:tcPr marL="0" marR="0" marT="0" marB="0">
                        <a:noFill/>
                      </a:tcPr>
                    </a:tc>
                    <a:extLst>
                      <a:ext uri="{0D108BD9-81ED-4DB2-BD59-A6C34878D82A}">
                        <a16:rowId xmlns:a16="http://schemas.microsoft.com/office/drawing/2014/main" val="687148014"/>
                      </a:ext>
                    </a:extLst>
                  </a:tr>
                </a:tbl>
              </a:graphicData>
            </a:graphic>
          </p:graphicFrame>
        </mc:Fallback>
      </mc:AlternateContent>
    </p:spTree>
    <p:extLst>
      <p:ext uri="{BB962C8B-B14F-4D97-AF65-F5344CB8AC3E}">
        <p14:creationId xmlns:p14="http://schemas.microsoft.com/office/powerpoint/2010/main" val="40482401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0"/>
            <a:ext cx="8839200" cy="466789"/>
          </a:xfrm>
        </p:spPr>
        <p:txBody>
          <a:bodyPr/>
          <a:lstStyle/>
          <a:p>
            <a:pPr>
              <a:tabLst>
                <a:tab pos="1371600" algn="l"/>
                <a:tab pos="1481138" algn="l"/>
              </a:tabLst>
            </a:pPr>
            <a:r>
              <a:rPr lang="en-US" dirty="0">
                <a:solidFill>
                  <a:schemeClr val="bg1"/>
                </a:solidFill>
                <a:latin typeface="Calibri"/>
              </a:rPr>
              <a:t>16.3	</a:t>
            </a:r>
            <a:r>
              <a:rPr lang="en-US" dirty="0">
                <a:latin typeface="Calibri"/>
              </a:rPr>
              <a:t>The pH Scale (4)</a:t>
            </a:r>
            <a:endParaRPr lang="en-US" dirty="0"/>
          </a:p>
        </p:txBody>
      </p:sp>
      <p:sp>
        <p:nvSpPr>
          <p:cNvPr id="16" name="Content Placeholder 15"/>
          <p:cNvSpPr>
            <a:spLocks noGrp="1"/>
          </p:cNvSpPr>
          <p:nvPr>
            <p:ph sz="quarter" idx="23"/>
          </p:nvPr>
        </p:nvSpPr>
        <p:spPr>
          <a:xfrm>
            <a:off x="-1" y="1143000"/>
            <a:ext cx="9067799" cy="533400"/>
          </a:xfrm>
        </p:spPr>
        <p:txBody>
          <a:bodyPr/>
          <a:lstStyle/>
          <a:p>
            <a:r>
              <a:rPr lang="en-US" dirty="0">
                <a:latin typeface="Calibri"/>
              </a:rPr>
              <a:t>The pH Scale</a:t>
            </a:r>
          </a:p>
        </p:txBody>
      </p:sp>
      <p:sp>
        <p:nvSpPr>
          <p:cNvPr id="17" name="Content Placeholder 16"/>
          <p:cNvSpPr>
            <a:spLocks noGrp="1"/>
          </p:cNvSpPr>
          <p:nvPr>
            <p:ph sz="quarter" idx="24"/>
          </p:nvPr>
        </p:nvSpPr>
        <p:spPr>
          <a:xfrm>
            <a:off x="0" y="1905000"/>
            <a:ext cx="9144000" cy="447611"/>
          </a:xfrm>
        </p:spPr>
        <p:txBody>
          <a:bodyPr anchor="ctr"/>
          <a:lstStyle/>
          <a:p>
            <a:pPr defTabSz="633413">
              <a:tabLst>
                <a:tab pos="1662113" algn="l"/>
              </a:tabLst>
            </a:pPr>
            <a:r>
              <a:rPr lang="en-US" sz="2400" b="1" dirty="0"/>
              <a:t>TABLE 16.4</a:t>
            </a:r>
            <a:r>
              <a:rPr lang="en-US" sz="2400" dirty="0"/>
              <a:t>	</a:t>
            </a:r>
            <a:r>
              <a:rPr lang="en-US" sz="2200" dirty="0"/>
              <a:t>pH Values of Some Common Fluids</a:t>
            </a:r>
          </a:p>
        </p:txBody>
      </p:sp>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3440040261"/>
              </p:ext>
            </p:extLst>
          </p:nvPr>
        </p:nvGraphicFramePr>
        <p:xfrm>
          <a:off x="2" y="2352611"/>
          <a:ext cx="9143999" cy="2766441"/>
        </p:xfrm>
        <a:graphic>
          <a:graphicData uri="http://schemas.openxmlformats.org/drawingml/2006/table">
            <a:tbl>
              <a:tblPr firstRow="1" bandRow="1">
                <a:tableStyleId>{5C22544A-7EE6-4342-B048-85BDC9FD1C3A}</a:tableStyleId>
              </a:tblPr>
              <a:tblGrid>
                <a:gridCol w="3299381">
                  <a:extLst>
                    <a:ext uri="{9D8B030D-6E8A-4147-A177-3AD203B41FA5}">
                      <a16:colId xmlns="" xmlns:a16="http://schemas.microsoft.com/office/drawing/2014/main" val="1938849981"/>
                    </a:ext>
                  </a:extLst>
                </a:gridCol>
                <a:gridCol w="1272618">
                  <a:extLst>
                    <a:ext uri="{9D8B030D-6E8A-4147-A177-3AD203B41FA5}">
                      <a16:colId xmlns="" xmlns:a16="http://schemas.microsoft.com/office/drawing/2014/main" val="947688183"/>
                    </a:ext>
                  </a:extLst>
                </a:gridCol>
                <a:gridCol w="2286000">
                  <a:extLst>
                    <a:ext uri="{9D8B030D-6E8A-4147-A177-3AD203B41FA5}">
                      <a16:colId xmlns="" xmlns:a16="http://schemas.microsoft.com/office/drawing/2014/main" val="4087867206"/>
                    </a:ext>
                  </a:extLst>
                </a:gridCol>
                <a:gridCol w="2286000">
                  <a:extLst>
                    <a:ext uri="{9D8B030D-6E8A-4147-A177-3AD203B41FA5}">
                      <a16:colId xmlns="" xmlns:a16="http://schemas.microsoft.com/office/drawing/2014/main" val="4241121445"/>
                    </a:ext>
                  </a:extLst>
                </a:gridCol>
              </a:tblGrid>
              <a:tr h="370840">
                <a:tc>
                  <a:txBody>
                    <a:bodyPr/>
                    <a:lstStyle/>
                    <a:p>
                      <a:pPr marL="0" marR="0" algn="ctr">
                        <a:lnSpc>
                          <a:spcPct val="107000"/>
                        </a:lnSpc>
                        <a:spcBef>
                          <a:spcPts val="0"/>
                        </a:spcBef>
                        <a:spcAft>
                          <a:spcPts val="0"/>
                        </a:spcAft>
                      </a:pPr>
                      <a:r>
                        <a:rPr lang="en-US" sz="17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Fluid</a:t>
                      </a:r>
                      <a:endParaRPr lang="en-US"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tc>
                  <a:txBody>
                    <a:bodyPr/>
                    <a:lstStyle/>
                    <a:p>
                      <a:pPr marL="0" marR="0" algn="ctr">
                        <a:lnSpc>
                          <a:spcPct val="107000"/>
                        </a:lnSpc>
                        <a:spcBef>
                          <a:spcPts val="0"/>
                        </a:spcBef>
                        <a:spcAft>
                          <a:spcPts val="0"/>
                        </a:spcAft>
                      </a:pPr>
                      <a:r>
                        <a:rPr lang="en-US" sz="17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t>
                      </a:r>
                      <a:endParaRPr lang="en-US"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tc>
                  <a:txBody>
                    <a:bodyPr/>
                    <a:lstStyle/>
                    <a:p>
                      <a:pPr marL="0" marR="0" algn="ctr">
                        <a:lnSpc>
                          <a:spcPct val="107000"/>
                        </a:lnSpc>
                        <a:spcBef>
                          <a:spcPts val="0"/>
                        </a:spcBef>
                        <a:spcAft>
                          <a:spcPts val="0"/>
                        </a:spcAft>
                      </a:pPr>
                      <a:r>
                        <a:rPr lang="en-US" sz="17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Fluid</a:t>
                      </a:r>
                      <a:endParaRPr lang="en-US"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tc>
                  <a:txBody>
                    <a:bodyPr/>
                    <a:lstStyle/>
                    <a:p>
                      <a:pPr marL="0" marR="0" algn="ctr">
                        <a:lnSpc>
                          <a:spcPct val="107000"/>
                        </a:lnSpc>
                        <a:spcBef>
                          <a:spcPts val="0"/>
                        </a:spcBef>
                        <a:spcAft>
                          <a:spcPts val="0"/>
                        </a:spcAft>
                      </a:pPr>
                      <a:r>
                        <a:rPr lang="en-US" sz="17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a:t>
                      </a:r>
                      <a:endParaRPr lang="en-US"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extLst>
                  <a:ext uri="{0D108BD9-81ED-4DB2-BD59-A6C34878D82A}">
                    <a16:rowId xmlns="" xmlns:a16="http://schemas.microsoft.com/office/drawing/2014/main" val="1778378155"/>
                  </a:ext>
                </a:extLst>
              </a:tr>
              <a:tr h="314960">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Stomach acid</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Saliva</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no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6.4-6.9</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noFill/>
                      <a:prstDash val="solid"/>
                      <a:round/>
                      <a:headEnd type="none" w="med" len="med"/>
                      <a:tailEnd type="none" w="med" len="med"/>
                    </a:lnL>
                    <a:solidFill>
                      <a:srgbClr val="F3F3F4"/>
                    </a:solidFill>
                  </a:tcPr>
                </a:tc>
                <a:extLst>
                  <a:ext uri="{0D108BD9-81ED-4DB2-BD59-A6C34878D82A}">
                    <a16:rowId xmlns="" xmlns:a16="http://schemas.microsoft.com/office/drawing/2014/main" val="4108528547"/>
                  </a:ext>
                </a:extLst>
              </a:tr>
              <a:tr h="325120">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Lemon juice</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2.0</a:t>
                      </a:r>
                      <a:endParaRPr lang="en-US" sz="17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Milk</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2963127468"/>
                  </a:ext>
                </a:extLst>
              </a:tr>
              <a:tr h="370840">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Vinegar</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3.0</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Pure water</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2695158539"/>
                  </a:ext>
                </a:extLst>
              </a:tr>
              <a:tr h="370840">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Grapefruit juice</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3.2</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Blood</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7.35-7.45</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1941907048"/>
                  </a:ext>
                </a:extLst>
              </a:tr>
              <a:tr h="370840">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Orange juice</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3.5</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Tears</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7.4</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3994031385"/>
                  </a:ext>
                </a:extLst>
              </a:tr>
              <a:tr h="365760">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Urine</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4.8-7.5</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Milk of magnesia</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10.6</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4005837491"/>
                  </a:ext>
                </a:extLst>
              </a:tr>
              <a:tr h="111189">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Rainwater (in clean air)</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5.5</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Household ammonia</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solidFill>
                      <a:srgbClr val="F3F3F4"/>
                    </a:solidFill>
                  </a:tcPr>
                </a:tc>
                <a:tc>
                  <a:txBody>
                    <a:bodyPr/>
                    <a:lstStyle/>
                    <a:p>
                      <a:pPr marL="0" marR="0" algn="ctr">
                        <a:lnSpc>
                          <a:spcPct val="107000"/>
                        </a:lnSpc>
                        <a:spcBef>
                          <a:spcPts val="0"/>
                        </a:spcBef>
                        <a:spcAft>
                          <a:spcPts val="0"/>
                        </a:spcAft>
                      </a:pPr>
                      <a:r>
                        <a:rPr lang="en-US" sz="17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11.5</a:t>
                      </a:r>
                      <a:endPar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ap="flat" cmpd="sng" algn="ctr">
                      <a:solidFill>
                        <a:srgbClr val="F3F3F4"/>
                      </a:solidFill>
                      <a:prstDash val="solid"/>
                      <a:round/>
                      <a:headEnd type="none" w="med" len="med"/>
                      <a:tailEnd type="none" w="med" len="med"/>
                    </a:lnL>
                    <a:solidFill>
                      <a:srgbClr val="F3F3F4"/>
                    </a:solidFill>
                  </a:tcPr>
                </a:tc>
                <a:extLst>
                  <a:ext uri="{0D108BD9-81ED-4DB2-BD59-A6C34878D82A}">
                    <a16:rowId xmlns="" xmlns:a16="http://schemas.microsoft.com/office/drawing/2014/main" val="3306052221"/>
                  </a:ext>
                </a:extLst>
              </a:tr>
            </a:tbl>
          </a:graphicData>
        </a:graphic>
      </p:graphicFrame>
    </p:spTree>
    <p:extLst>
      <p:ext uri="{BB962C8B-B14F-4D97-AF65-F5344CB8AC3E}">
        <p14:creationId xmlns:p14="http://schemas.microsoft.com/office/powerpoint/2010/main" val="36797751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457200"/>
          </a:xfrm>
        </p:spPr>
        <p:txBody>
          <a:bodyPr anchor="ctr"/>
          <a:lstStyle/>
          <a:p>
            <a:pPr>
              <a:tabLst>
                <a:tab pos="1138238" algn="l"/>
                <a:tab pos="1371600" algn="l"/>
                <a:tab pos="1481138" algn="l"/>
              </a:tabLst>
            </a:pPr>
            <a:r>
              <a:rPr lang="en-US" dirty="0">
                <a:solidFill>
                  <a:schemeClr val="bg1"/>
                </a:solidFill>
                <a:latin typeface="Calibri"/>
              </a:rPr>
              <a:t>16.3	</a:t>
            </a:r>
            <a:r>
              <a:rPr lang="en-US" dirty="0">
                <a:latin typeface="Calibri"/>
              </a:rPr>
              <a:t>The pH Scale (5)</a:t>
            </a:r>
            <a:endParaRPr lang="en-US" dirty="0"/>
          </a:p>
        </p:txBody>
      </p:sp>
      <p:sp>
        <p:nvSpPr>
          <p:cNvPr id="16" name="Content Placeholder 15"/>
          <p:cNvSpPr>
            <a:spLocks noGrp="1"/>
          </p:cNvSpPr>
          <p:nvPr>
            <p:ph sz="quarter" idx="23"/>
          </p:nvPr>
        </p:nvSpPr>
        <p:spPr>
          <a:xfrm>
            <a:off x="0" y="1143000"/>
            <a:ext cx="9144000" cy="533400"/>
          </a:xfrm>
        </p:spPr>
        <p:txBody>
          <a:bodyPr/>
          <a:lstStyle/>
          <a:p>
            <a:r>
              <a:rPr lang="en-US" dirty="0">
                <a:latin typeface="Calibri"/>
              </a:rPr>
              <a:t>The pH Scale</a:t>
            </a:r>
          </a:p>
        </p:txBody>
      </p:sp>
      <p:sp>
        <p:nvSpPr>
          <p:cNvPr id="18" name="Content Placeholder 17"/>
          <p:cNvSpPr>
            <a:spLocks noGrp="1"/>
          </p:cNvSpPr>
          <p:nvPr>
            <p:ph sz="quarter" idx="24"/>
          </p:nvPr>
        </p:nvSpPr>
        <p:spPr>
          <a:xfrm>
            <a:off x="0" y="1600200"/>
            <a:ext cx="9144000" cy="1219200"/>
          </a:xfrm>
        </p:spPr>
        <p:txBody>
          <a:bodyPr/>
          <a:lstStyle/>
          <a:p>
            <a:pPr>
              <a:spcAft>
                <a:spcPts val="5000"/>
              </a:spcAft>
            </a:pPr>
            <a:r>
              <a:rPr lang="en-US" dirty="0"/>
              <a:t>A measured pH can be used to determine experimentally the concentration of hydronium ion in solution. </a:t>
            </a:r>
          </a:p>
        </p:txBody>
      </p:sp>
      <mc:AlternateContent xmlns:mc="http://schemas.openxmlformats.org/markup-compatibility/2006" xmlns:a14="http://schemas.microsoft.com/office/drawing/2010/main">
        <mc:Choice Requires="a14">
          <p:sp>
            <p:nvSpPr>
              <p:cNvPr id="2" name="Content Placeholder 1"/>
              <p:cNvSpPr>
                <a:spLocks noGrp="1"/>
              </p:cNvSpPr>
              <p:nvPr>
                <p:ph sz="quarter" idx="25"/>
              </p:nvPr>
            </p:nvSpPr>
            <p:spPr>
              <a:xfrm>
                <a:off x="2743200" y="2971800"/>
                <a:ext cx="3200400" cy="685800"/>
              </a:xfrm>
              <a:noFill/>
            </p:spPr>
            <p:txBody>
              <a:bodyPr/>
              <a:lstStyle/>
              <a:p>
                <a:pPr/>
                <a14:m>
                  <m:oMathPara xmlns:m="http://schemas.openxmlformats.org/officeDocument/2006/math">
                    <m:oMathParaPr>
                      <m:jc m:val="centerGroup"/>
                    </m:oMathParaPr>
                    <m:oMath xmlns:m="http://schemas.openxmlformats.org/officeDocument/2006/math">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a:latin typeface="Cambria Math" panose="02040503050406030204" pitchFamily="18" charset="0"/>
                                </a:rPr>
                                <m:t>O</m:t>
                              </m:r>
                            </m:e>
                            <m:sup>
                              <m:r>
                                <a:rPr lang="en-US">
                                  <a:latin typeface="Cambria Math" panose="02040503050406030204" pitchFamily="18" charset="0"/>
                                  <a:ea typeface="Cambria Math" panose="02040503050406030204" pitchFamily="18" charset="0"/>
                                </a:rPr>
                                <m:t>+</m:t>
                              </m:r>
                            </m:sup>
                          </m:sSup>
                        </m:e>
                      </m:d>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pH</m:t>
                          </m:r>
                        </m:sup>
                      </m:sSup>
                    </m:oMath>
                  </m:oMathPara>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25"/>
              </p:nvPr>
            </p:nvSpPr>
            <p:spPr>
              <a:xfrm>
                <a:off x="2743200" y="2971800"/>
                <a:ext cx="3200400" cy="6858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05221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5638800" cy="489857"/>
          </a:xfrm>
        </p:spPr>
        <p:txBody>
          <a:bodyPr/>
          <a:lstStyle/>
          <a:p>
            <a:pPr marL="3429000" indent="-3429000" algn="ctr"/>
            <a:r>
              <a:rPr lang="en-US" kern="0" dirty="0"/>
              <a:t> SAMPLE PROBLEM	</a:t>
            </a:r>
            <a:r>
              <a:rPr lang="en-US" kern="0" dirty="0">
                <a:solidFill>
                  <a:schemeClr val="bg1"/>
                </a:solidFill>
              </a:rPr>
              <a:t>16.4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1" y="914400"/>
                <a:ext cx="9144001" cy="5410200"/>
              </a:xfrm>
            </p:spPr>
            <p:txBody>
              <a:bodyPr/>
              <a:lstStyle/>
              <a:p>
                <a:pPr>
                  <a:spcBef>
                    <a:spcPts val="0"/>
                  </a:spcBef>
                </a:pPr>
                <a:r>
                  <a:rPr lang="en-US" b="0" dirty="0">
                    <a:solidFill>
                      <a:schemeClr val="tx1"/>
                    </a:solidFill>
                  </a:rPr>
                  <a:t>Determine the pH of a solution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in which the hydronium ion concentration is </a:t>
                </a:r>
              </a:p>
              <a:p>
                <a:pPr marL="514350" indent="-514350">
                  <a:spcBef>
                    <a:spcPts val="0"/>
                  </a:spcBef>
                  <a:buAutoNum type="alphaLcParenBoth"/>
                </a:pPr>
                <a:r>
                  <a:rPr lang="en-US" b="0" dirty="0">
                    <a:solidFill>
                      <a:schemeClr val="tx1"/>
                    </a:solidFill>
                  </a:rPr>
                  <a:t> </a:t>
                </a:r>
                <a14:m>
                  <m:oMath xmlns:m="http://schemas.openxmlformats.org/officeDocument/2006/math">
                    <m:r>
                      <a:rPr lang="en-US" b="0" i="0" smtClean="0">
                        <a:solidFill>
                          <a:schemeClr val="tx1"/>
                        </a:solidFill>
                        <a:latin typeface="Cambria Math" panose="02040503050406030204" pitchFamily="18" charset="0"/>
                      </a:rPr>
                      <m:t>3.5</m:t>
                    </m:r>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−4</m:t>
                        </m:r>
                      </m:sup>
                    </m:sSup>
                    <m:r>
                      <a:rPr lang="en-US" b="0" i="1" smtClean="0">
                        <a:solidFill>
                          <a:schemeClr val="tx1"/>
                        </a:solidFill>
                        <a:latin typeface="Cambria Math" panose="02040503050406030204" pitchFamily="18" charset="0"/>
                        <a:ea typeface="Cambria Math" panose="02040503050406030204" pitchFamily="18" charset="0"/>
                      </a:rPr>
                      <m:t>𝑀</m:t>
                    </m:r>
                  </m:oMath>
                </a14:m>
                <a:r>
                  <a:rPr lang="en-US" b="0" i="1" dirty="0">
                    <a:solidFill>
                      <a:schemeClr val="tx1"/>
                    </a:solidFill>
                  </a:rPr>
                  <a:t>, </a:t>
                </a:r>
              </a:p>
              <a:p>
                <a:pPr marL="514350" indent="-514350">
                  <a:spcBef>
                    <a:spcPts val="0"/>
                  </a:spcBef>
                  <a:buAutoNum type="alphaLcParenBoth"/>
                </a:pPr>
                <a:r>
                  <a:rPr lang="en-US" b="0" dirty="0">
                    <a:solidFill>
                      <a:schemeClr val="tx1"/>
                    </a:solidFill>
                  </a:rPr>
                  <a:t> </a:t>
                </a:r>
                <a14:m>
                  <m:oMath xmlns:m="http://schemas.openxmlformats.org/officeDocument/2006/math">
                    <m:r>
                      <a:rPr lang="en-US" b="0" i="0" smtClean="0">
                        <a:solidFill>
                          <a:schemeClr val="tx1"/>
                        </a:solidFill>
                        <a:latin typeface="Cambria Math" panose="02040503050406030204" pitchFamily="18" charset="0"/>
                      </a:rPr>
                      <m:t>1.7</m:t>
                    </m:r>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−7</m:t>
                        </m:r>
                      </m:sup>
                    </m:sSup>
                    <m:r>
                      <a:rPr lang="en-US" b="0" i="1" smtClean="0">
                        <a:solidFill>
                          <a:schemeClr val="tx1"/>
                        </a:solidFill>
                        <a:latin typeface="Cambria Math" panose="02040503050406030204" pitchFamily="18" charset="0"/>
                        <a:ea typeface="Cambria Math" panose="02040503050406030204" pitchFamily="18" charset="0"/>
                      </a:rPr>
                      <m:t>𝑀</m:t>
                    </m:r>
                  </m:oMath>
                </a14:m>
                <a:r>
                  <a:rPr lang="en-US" b="0" i="1" dirty="0">
                    <a:solidFill>
                      <a:schemeClr val="tx1"/>
                    </a:solidFill>
                  </a:rPr>
                  <a:t>, </a:t>
                </a:r>
                <a:r>
                  <a:rPr lang="en-US" b="0" dirty="0">
                    <a:solidFill>
                      <a:schemeClr val="tx1"/>
                    </a:solidFill>
                  </a:rPr>
                  <a:t>and </a:t>
                </a:r>
              </a:p>
              <a:p>
                <a:pPr marL="514350" indent="-514350">
                  <a:spcBef>
                    <a:spcPts val="0"/>
                  </a:spcBef>
                  <a:spcAft>
                    <a:spcPts val="3000"/>
                  </a:spcAft>
                  <a:buAutoNum type="alphaLcParenBoth"/>
                </a:pPr>
                <a:r>
                  <a:rPr lang="en-US" b="0" dirty="0">
                    <a:solidFill>
                      <a:schemeClr val="tx1"/>
                    </a:solidFill>
                  </a:rPr>
                  <a:t> </a:t>
                </a:r>
                <a14:m>
                  <m:oMath xmlns:m="http://schemas.openxmlformats.org/officeDocument/2006/math">
                    <m:r>
                      <a:rPr lang="en-US" b="0" i="0" smtClean="0">
                        <a:solidFill>
                          <a:schemeClr val="tx1"/>
                        </a:solidFill>
                        <a:latin typeface="Cambria Math" panose="02040503050406030204" pitchFamily="18" charset="0"/>
                      </a:rPr>
                      <m:t>8.8</m:t>
                    </m:r>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−11</m:t>
                        </m:r>
                      </m:sup>
                    </m:sSup>
                    <m:r>
                      <a:rPr lang="en-US" b="0" i="1" smtClean="0">
                        <a:solidFill>
                          <a:schemeClr val="tx1"/>
                        </a:solidFill>
                        <a:latin typeface="Cambria Math" panose="02040503050406030204" pitchFamily="18" charset="0"/>
                        <a:ea typeface="Cambria Math" panose="02040503050406030204" pitchFamily="18" charset="0"/>
                      </a:rPr>
                      <m:t>𝑀</m:t>
                    </m:r>
                  </m:oMath>
                </a14:m>
                <a:r>
                  <a:rPr lang="en-US" b="0" i="1" dirty="0">
                    <a:solidFill>
                      <a:schemeClr val="tx1"/>
                    </a:solidFill>
                  </a:rPr>
                  <a:t>. </a:t>
                </a:r>
                <a:endParaRPr lang="en-US" dirty="0"/>
              </a:p>
              <a:p>
                <a:r>
                  <a:rPr lang="en-US" dirty="0">
                    <a:solidFill>
                      <a:srgbClr val="43618E"/>
                    </a:solidFill>
                  </a:rPr>
                  <a:t>Setup</a:t>
                </a:r>
              </a:p>
              <a:p>
                <a:pPr marL="514350" indent="-514350" algn="ctr">
                  <a:buAutoNum type="alphaLcParenBoth"/>
                </a:pPr>
                <a14:m>
                  <m:oMath xmlns:m="http://schemas.openxmlformats.org/officeDocument/2006/math">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pH</m:t>
                    </m:r>
                    <m:r>
                      <a:rPr lang="en-US" b="1" i="0" smtClean="0">
                        <a:solidFill>
                          <a:schemeClr val="tx1"/>
                        </a:solidFill>
                        <a:latin typeface="Cambria Math" panose="02040503050406030204" pitchFamily="18" charset="0"/>
                        <a:ea typeface="Cambria Math" panose="02040503050406030204" pitchFamily="18" charset="0"/>
                      </a:rPr>
                      <m:t>=−</m:t>
                    </m:r>
                    <m:func>
                      <m:funcPr>
                        <m:ctrlPr>
                          <a:rPr lang="en-US" b="1"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3.5×</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−4</m:t>
                                </m:r>
                              </m:sup>
                            </m:sSup>
                          </m:e>
                        </m:d>
                      </m:e>
                    </m:func>
                  </m:oMath>
                </a14:m>
                <a:r>
                  <a:rPr lang="en-US" dirty="0">
                    <a:solidFill>
                      <a:schemeClr val="tx1"/>
                    </a:solidFill>
                  </a:rPr>
                  <a:t> </a:t>
                </a:r>
              </a:p>
              <a:p>
                <a:pPr marL="514350" indent="-514350" algn="ctr">
                  <a:buAutoNum type="alphaLcParenBoth"/>
                </a:pPr>
                <a14:m>
                  <m:oMath xmlns:m="http://schemas.openxmlformats.org/officeDocument/2006/math">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pH</m:t>
                    </m:r>
                    <m:r>
                      <a:rPr lang="en-US" b="1" i="0" smtClean="0">
                        <a:solidFill>
                          <a:schemeClr val="tx1"/>
                        </a:solidFill>
                        <a:latin typeface="Cambria Math" panose="02040503050406030204" pitchFamily="18" charset="0"/>
                        <a:ea typeface="Cambria Math" panose="02040503050406030204" pitchFamily="18" charset="0"/>
                      </a:rPr>
                      <m:t>=−</m:t>
                    </m:r>
                    <m:func>
                      <m:funcPr>
                        <m:ctrlPr>
                          <a:rPr lang="en-US" b="1"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1.7×</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−7</m:t>
                                </m:r>
                              </m:sup>
                            </m:sSup>
                          </m:e>
                        </m:d>
                      </m:e>
                    </m:func>
                  </m:oMath>
                </a14:m>
                <a:endParaRPr lang="en-US" dirty="0">
                  <a:solidFill>
                    <a:schemeClr val="tx1"/>
                  </a:solidFill>
                </a:endParaRPr>
              </a:p>
              <a:p>
                <a:pPr marL="63500" indent="-1588" algn="ctr">
                  <a:buAutoNum type="alphaLcParenBoth"/>
                </a:pPr>
                <a14:m>
                  <m:oMath xmlns:m="http://schemas.openxmlformats.org/officeDocument/2006/math">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pH</m:t>
                    </m:r>
                    <m:r>
                      <a:rPr lang="en-US" b="1" i="0" smtClean="0">
                        <a:solidFill>
                          <a:schemeClr val="tx1"/>
                        </a:solidFill>
                        <a:latin typeface="Cambria Math" panose="02040503050406030204" pitchFamily="18" charset="0"/>
                        <a:ea typeface="Cambria Math" panose="02040503050406030204" pitchFamily="18" charset="0"/>
                      </a:rPr>
                      <m:t>=−</m:t>
                    </m:r>
                    <m:func>
                      <m:funcPr>
                        <m:ctrlPr>
                          <a:rPr lang="en-US" b="1"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8.8×</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−11</m:t>
                                </m:r>
                              </m:sup>
                            </m:sSup>
                          </m:e>
                        </m:d>
                      </m:e>
                    </m:func>
                  </m:oMath>
                </a14:m>
                <a:endParaRPr lang="en-US"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1" y="914400"/>
                <a:ext cx="9144001" cy="5410200"/>
              </a:xfrm>
              <a:blipFill>
                <a:blip r:embed="rId2"/>
                <a:stretch>
                  <a:fillRect l="-1400" t="-1014"/>
                </a:stretch>
              </a:blipFill>
            </p:spPr>
            <p:txBody>
              <a:bodyPr/>
              <a:lstStyle/>
              <a:p>
                <a:r>
                  <a:rPr lang="en-US">
                    <a:noFill/>
                  </a:rPr>
                  <a:t> </a:t>
                </a:r>
              </a:p>
            </p:txBody>
          </p:sp>
        </mc:Fallback>
      </mc:AlternateContent>
    </p:spTree>
    <p:extLst>
      <p:ext uri="{BB962C8B-B14F-4D97-AF65-F5344CB8AC3E}">
        <p14:creationId xmlns:p14="http://schemas.microsoft.com/office/powerpoint/2010/main" val="19307942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197921"/>
            <a:ext cx="6019800" cy="457200"/>
          </a:xfrm>
        </p:spPr>
        <p:txBody>
          <a:bodyPr/>
          <a:lstStyle/>
          <a:p>
            <a:pPr marL="3367088" indent="-3367088" algn="ctr"/>
            <a:r>
              <a:rPr lang="en-US" kern="0" dirty="0"/>
              <a:t> SAMPLE PROBLEM	</a:t>
            </a:r>
            <a:r>
              <a:rPr lang="en-US" kern="0" dirty="0">
                <a:solidFill>
                  <a:schemeClr val="bg1"/>
                </a:solidFill>
              </a:rPr>
              <a:t>16.4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62890"/>
                <a:ext cx="9144000" cy="3505200"/>
              </a:xfrm>
            </p:spPr>
            <p:txBody>
              <a:bodyPr/>
              <a:lstStyle/>
              <a:p>
                <a:r>
                  <a:rPr lang="en-US" dirty="0">
                    <a:solidFill>
                      <a:srgbClr val="43618E"/>
                    </a:solidFill>
                  </a:rPr>
                  <a:t>Solution</a:t>
                </a:r>
              </a:p>
              <a:p>
                <a:pPr marL="3948113" indent="-638175">
                  <a:buAutoNum type="alphaLcParenBoth"/>
                </a:pPr>
                <a14:m>
                  <m:oMath xmlns:m="http://schemas.openxmlformats.org/officeDocument/2006/math">
                    <m:r>
                      <m:rPr>
                        <m:sty m:val="p"/>
                      </m:rPr>
                      <a:rPr lang="en-US" b="0" i="0" smtClean="0">
                        <a:solidFill>
                          <a:schemeClr val="tx1"/>
                        </a:solidFill>
                        <a:latin typeface="Cambria Math" panose="02040503050406030204" pitchFamily="18" charset="0"/>
                      </a:rPr>
                      <m:t>pH</m:t>
                    </m:r>
                    <m:r>
                      <a:rPr lang="en-US" b="0" i="0" smtClean="0">
                        <a:solidFill>
                          <a:schemeClr val="tx1"/>
                        </a:solidFill>
                        <a:latin typeface="Cambria Math" panose="02040503050406030204" pitchFamily="18" charset="0"/>
                        <a:ea typeface="Cambria Math" panose="02040503050406030204" pitchFamily="18" charset="0"/>
                      </a:rPr>
                      <m:t>=3.46</m:t>
                    </m:r>
                  </m:oMath>
                </a14:m>
                <a:endParaRPr lang="en-US" b="0" dirty="0">
                  <a:solidFill>
                    <a:schemeClr val="tx1"/>
                  </a:solidFill>
                  <a:ea typeface="Cambria Math" panose="02040503050406030204" pitchFamily="18" charset="0"/>
                </a:endParaRPr>
              </a:p>
              <a:p>
                <a:pPr marL="3948113" indent="-638175">
                  <a:buAutoNum type="alphaLcParenBoth"/>
                  <a:tabLst>
                    <a:tab pos="4343400" algn="l"/>
                  </a:tabLst>
                </a:pPr>
                <a14:m>
                  <m:oMath xmlns:m="http://schemas.openxmlformats.org/officeDocument/2006/math">
                    <m:r>
                      <m:rPr>
                        <m:sty m:val="p"/>
                      </m:rPr>
                      <a:rPr lang="en-US" b="0" i="0" smtClean="0">
                        <a:solidFill>
                          <a:schemeClr val="tx1"/>
                        </a:solidFill>
                        <a:latin typeface="Cambria Math" panose="02040503050406030204" pitchFamily="18" charset="0"/>
                      </a:rPr>
                      <m:t>pH</m:t>
                    </m:r>
                    <m:r>
                      <a:rPr lang="en-US" b="0" i="0" smtClean="0">
                        <a:solidFill>
                          <a:schemeClr val="tx1"/>
                        </a:solidFill>
                        <a:latin typeface="Cambria Math" panose="02040503050406030204" pitchFamily="18" charset="0"/>
                        <a:ea typeface="Cambria Math" panose="02040503050406030204" pitchFamily="18" charset="0"/>
                      </a:rPr>
                      <m:t>=6.77</m:t>
                    </m:r>
                  </m:oMath>
                </a14:m>
                <a:endParaRPr lang="en-US" b="0" dirty="0">
                  <a:solidFill>
                    <a:schemeClr val="tx1"/>
                  </a:solidFill>
                  <a:ea typeface="Cambria Math" panose="02040503050406030204" pitchFamily="18" charset="0"/>
                </a:endParaRPr>
              </a:p>
              <a:p>
                <a:pPr marL="3948113" indent="-638175">
                  <a:buAutoNum type="alphaLcParenBoth"/>
                  <a:tabLst>
                    <a:tab pos="4114800" algn="l"/>
                    <a:tab pos="4343400" algn="l"/>
                  </a:tabLst>
                </a:pPr>
                <a14:m>
                  <m:oMath xmlns:m="http://schemas.openxmlformats.org/officeDocument/2006/math">
                    <m:r>
                      <m:rPr>
                        <m:sty m:val="p"/>
                      </m:rPr>
                      <a:rPr lang="en-US" b="0">
                        <a:solidFill>
                          <a:schemeClr val="tx1"/>
                        </a:solidFill>
                        <a:latin typeface="Cambria Math" panose="02040503050406030204" pitchFamily="18" charset="0"/>
                      </a:rPr>
                      <m:t>pH</m:t>
                    </m:r>
                    <m:r>
                      <a:rPr lang="en-US" b="0">
                        <a:solidFill>
                          <a:schemeClr val="tx1"/>
                        </a:solidFill>
                        <a:latin typeface="Cambria Math" panose="02040503050406030204" pitchFamily="18" charset="0"/>
                        <a:ea typeface="Cambria Math" panose="02040503050406030204" pitchFamily="18" charset="0"/>
                      </a:rPr>
                      <m:t>=10.06</m:t>
                    </m:r>
                  </m:oMath>
                </a14:m>
                <a:endParaRPr lang="en-US" b="0" dirty="0">
                  <a:solidFill>
                    <a:schemeClr val="tx1"/>
                  </a:solidFill>
                  <a:ea typeface="Cambria Math" panose="02040503050406030204" pitchFamily="18" charset="0"/>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62890"/>
                <a:ext cx="9144000" cy="3505200"/>
              </a:xfrm>
              <a:blipFill>
                <a:blip r:embed="rId2"/>
                <a:stretch>
                  <a:fillRect l="-1333" t="-1739"/>
                </a:stretch>
              </a:blipFill>
            </p:spPr>
            <p:txBody>
              <a:bodyPr/>
              <a:lstStyle/>
              <a:p>
                <a:r>
                  <a:rPr lang="en-US">
                    <a:noFill/>
                  </a:rPr>
                  <a:t> </a:t>
                </a:r>
              </a:p>
            </p:txBody>
          </p:sp>
        </mc:Fallback>
      </mc:AlternateContent>
    </p:spTree>
    <p:extLst>
      <p:ext uri="{BB962C8B-B14F-4D97-AF65-F5344CB8AC3E}">
        <p14:creationId xmlns:p14="http://schemas.microsoft.com/office/powerpoint/2010/main" val="37887384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14745"/>
            <a:ext cx="5638800" cy="457200"/>
          </a:xfrm>
        </p:spPr>
        <p:txBody>
          <a:bodyPr/>
          <a:lstStyle/>
          <a:p>
            <a:pPr marL="3367088" indent="-3367088" algn="ctr"/>
            <a:r>
              <a:rPr lang="en-US" kern="0" dirty="0"/>
              <a:t> SAMPLE PROBLEM	</a:t>
            </a:r>
            <a:r>
              <a:rPr lang="en-US" kern="0" dirty="0">
                <a:solidFill>
                  <a:schemeClr val="bg1"/>
                </a:solidFill>
              </a:rPr>
              <a:t>16.5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5486400"/>
              </a:xfrm>
            </p:spPr>
            <p:txBody>
              <a:bodyPr/>
              <a:lstStyle/>
              <a:p>
                <a:pPr>
                  <a:spcAft>
                    <a:spcPts val="3000"/>
                  </a:spcAft>
                </a:pPr>
                <a:r>
                  <a:rPr lang="en-US" b="0" dirty="0">
                    <a:solidFill>
                      <a:schemeClr val="tx1"/>
                    </a:solidFill>
                  </a:rPr>
                  <a:t>Calculate the hydronium ion concentration in a solution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in which the pH is (a) 4.76, (b) 11.95, and (c) 8.01. </a:t>
                </a:r>
              </a:p>
              <a:p>
                <a:r>
                  <a:rPr lang="en-US" dirty="0">
                    <a:solidFill>
                      <a:srgbClr val="43618E"/>
                    </a:solidFill>
                  </a:rPr>
                  <a:t>Setup</a:t>
                </a:r>
              </a:p>
              <a:p>
                <a:pPr marL="514350" indent="-514350" algn="ctr">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−4.76</m:t>
                        </m:r>
                      </m:sup>
                    </m:sSup>
                  </m:oMath>
                </a14:m>
                <a:endParaRPr lang="en-US" b="0" dirty="0">
                  <a:solidFill>
                    <a:schemeClr val="tx1"/>
                  </a:solidFill>
                </a:endParaRPr>
              </a:p>
              <a:p>
                <a:pPr marL="633413" indent="-509588" algn="ctr">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−11.95</m:t>
                        </m:r>
                      </m:sup>
                    </m:sSup>
                  </m:oMath>
                </a14:m>
                <a:endParaRPr lang="en-US" b="0" dirty="0">
                  <a:solidFill>
                    <a:schemeClr val="tx1"/>
                  </a:solidFill>
                </a:endParaRPr>
              </a:p>
              <a:p>
                <a:pPr marL="514350" indent="-514350" algn="ctr">
                  <a:spcAft>
                    <a:spcPts val="500"/>
                  </a:spcAft>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−8.01</m:t>
                        </m:r>
                      </m:sup>
                    </m:sSup>
                  </m:oMath>
                </a14:m>
                <a:endParaRPr lang="en-US" dirty="0"/>
              </a:p>
              <a:p>
                <a:r>
                  <a:rPr lang="en-US" dirty="0">
                    <a:solidFill>
                      <a:srgbClr val="43618E"/>
                    </a:solidFill>
                  </a:rPr>
                  <a:t>Solution</a:t>
                </a:r>
              </a:p>
              <a:p>
                <a:pPr marL="514350" indent="-514350" algn="ctr">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=1.7×</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ndParaRPr>
              </a:p>
              <a:p>
                <a:pPr marL="685800" indent="-514350" algn="ctr" defTabSz="955675">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=1.1×</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−12</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ndParaRPr>
              </a:p>
              <a:p>
                <a:pPr marL="514350" indent="-514350" algn="ctr">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=9.8×</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−9</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a typeface="Cambria Math" panose="02040503050406030204" pitchFamily="18" charset="0"/>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5486400"/>
              </a:xfrm>
              <a:blipFill>
                <a:blip r:embed="rId2"/>
                <a:stretch>
                  <a:fillRect l="-1333" t="-1000" b="-3444"/>
                </a:stretch>
              </a:blipFill>
            </p:spPr>
            <p:txBody>
              <a:bodyPr/>
              <a:lstStyle/>
              <a:p>
                <a:r>
                  <a:rPr lang="en-US">
                    <a:noFill/>
                  </a:rPr>
                  <a:t> </a:t>
                </a:r>
              </a:p>
            </p:txBody>
          </p:sp>
        </mc:Fallback>
      </mc:AlternateContent>
    </p:spTree>
    <p:extLst>
      <p:ext uri="{BB962C8B-B14F-4D97-AF65-F5344CB8AC3E}">
        <p14:creationId xmlns:p14="http://schemas.microsoft.com/office/powerpoint/2010/main" val="19173949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5530" y="27710"/>
            <a:ext cx="8908470" cy="457200"/>
          </a:xfrm>
        </p:spPr>
        <p:txBody>
          <a:bodyPr anchor="ctr"/>
          <a:lstStyle/>
          <a:p>
            <a:pPr>
              <a:tabLst>
                <a:tab pos="1371600" algn="l"/>
                <a:tab pos="1484313" algn="l"/>
              </a:tabLst>
            </a:pPr>
            <a:r>
              <a:rPr lang="en-US" dirty="0">
                <a:solidFill>
                  <a:schemeClr val="bg1"/>
                </a:solidFill>
                <a:latin typeface="Calibri"/>
              </a:rPr>
              <a:t>16.3 	</a:t>
            </a:r>
            <a:r>
              <a:rPr lang="en-US" dirty="0">
                <a:latin typeface="Calibri"/>
              </a:rPr>
              <a:t>The pH Scale (6)</a:t>
            </a:r>
            <a:endParaRPr lang="en-US" dirty="0"/>
          </a:p>
        </p:txBody>
      </p:sp>
      <p:sp>
        <p:nvSpPr>
          <p:cNvPr id="16" name="Content Placeholder 15"/>
          <p:cNvSpPr>
            <a:spLocks noGrp="1"/>
          </p:cNvSpPr>
          <p:nvPr>
            <p:ph sz="quarter" idx="23"/>
          </p:nvPr>
        </p:nvSpPr>
        <p:spPr>
          <a:xfrm>
            <a:off x="0" y="1143000"/>
            <a:ext cx="9144000" cy="533399"/>
          </a:xfrm>
        </p:spPr>
        <p:txBody>
          <a:bodyPr/>
          <a:lstStyle/>
          <a:p>
            <a:r>
              <a:rPr lang="en-US" dirty="0">
                <a:latin typeface="Calibri"/>
              </a:rPr>
              <a:t>The pH Scale</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76400"/>
                <a:ext cx="9144000" cy="1311439"/>
              </a:xfrm>
            </p:spPr>
            <p:txBody>
              <a:bodyPr/>
              <a:lstStyle/>
              <a:p>
                <a:pPr>
                  <a:spcAft>
                    <a:spcPts val="1000"/>
                  </a:spcAft>
                </a:pPr>
                <a:r>
                  <a:rPr lang="en-US" dirty="0"/>
                  <a:t>A </a:t>
                </a:r>
                <a:r>
                  <a:rPr lang="en-US" b="1" i="1" dirty="0"/>
                  <a:t>pOH </a:t>
                </a:r>
                <a:r>
                  <a:rPr lang="en-US" dirty="0"/>
                  <a:t>scale analogous to the pH scale can be defined using the negative base-10 logarithm of the </a:t>
                </a:r>
                <a:r>
                  <a:rPr lang="en-US" i="1" dirty="0"/>
                  <a:t>hydroxide </a:t>
                </a:r>
                <a:r>
                  <a:rPr lang="en-US" dirty="0"/>
                  <a:t>ion concentration of a solution, </a:t>
                </a: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O</m:t>
                    </m:r>
                    <m:sSup>
                      <m:sSupPr>
                        <m:ctrlPr>
                          <a:rPr lang="en-US" i="1" dirty="0" smtClean="0">
                            <a:latin typeface="Cambria Math" panose="02040503050406030204" pitchFamily="18" charset="0"/>
                          </a:rPr>
                        </m:ctrlPr>
                      </m:sSupPr>
                      <m:e>
                        <m:r>
                          <m:rPr>
                            <m:sty m:val="p"/>
                          </m:rPr>
                          <a:rPr lang="en-US" b="0" i="0" dirty="0" smtClean="0">
                            <a:latin typeface="Cambria Math" panose="02040503050406030204" pitchFamily="18" charset="0"/>
                          </a:rPr>
                          <m:t>H</m:t>
                        </m:r>
                      </m:e>
                      <m:sup>
                        <m:r>
                          <a:rPr lang="en-US" b="0" i="0" dirty="0" smtClean="0">
                            <a:latin typeface="Cambria Math" panose="02040503050406030204" pitchFamily="18" charset="0"/>
                          </a:rPr>
                          <m:t>−</m:t>
                        </m:r>
                      </m:sup>
                    </m:sSup>
                    <m:r>
                      <a:rPr lang="en-US" i="0" dirty="0">
                        <a:latin typeface="Cambria Math" panose="02040503050406030204" pitchFamily="18" charset="0"/>
                      </a:rPr>
                      <m:t>]</m:t>
                    </m:r>
                  </m:oMath>
                </a14:m>
                <a:r>
                  <a:rPr lang="en-US" dirty="0"/>
                  <a:t>.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76400"/>
                <a:ext cx="9144000" cy="1311439"/>
              </a:xfrm>
              <a:blipFill>
                <a:blip r:embed="rId2"/>
                <a:stretch>
                  <a:fillRect l="-1333" t="-4186" b="-181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Content Placeholder 1"/>
              <p:cNvSpPr>
                <a:spLocks noGrp="1"/>
              </p:cNvSpPr>
              <p:nvPr>
                <p:ph sz="quarter" idx="25"/>
              </p:nvPr>
            </p:nvSpPr>
            <p:spPr>
              <a:xfrm>
                <a:off x="2438400" y="3276600"/>
                <a:ext cx="3790188" cy="661737"/>
              </a:xfrm>
              <a:noFill/>
            </p:spPr>
            <p:txBody>
              <a:bodyPr/>
              <a:lstStyle/>
              <a:p>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pOH</m:t>
                      </m:r>
                      <m:r>
                        <a:rPr lang="en-US">
                          <a:latin typeface="Cambria Math" panose="02040503050406030204" pitchFamily="18" charset="0"/>
                          <a:ea typeface="Cambria Math" panose="02040503050406030204" pitchFamily="18" charset="0"/>
                        </a:rPr>
                        <m:t>=−</m:t>
                      </m:r>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log</m:t>
                          </m:r>
                        </m:fName>
                        <m:e>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OH</m:t>
                                  </m:r>
                                </m:e>
                                <m:sup>
                                  <m:r>
                                    <a:rPr lang="en-US">
                                      <a:latin typeface="Cambria Math" panose="02040503050406030204" pitchFamily="18" charset="0"/>
                                      <a:ea typeface="Cambria Math" panose="02040503050406030204" pitchFamily="18" charset="0"/>
                                    </a:rPr>
                                    <m:t>−</m:t>
                                  </m:r>
                                </m:sup>
                              </m:sSup>
                            </m:e>
                          </m:d>
                        </m:e>
                      </m:func>
                    </m:oMath>
                  </m:oMathPara>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25"/>
              </p:nvPr>
            </p:nvSpPr>
            <p:spPr>
              <a:xfrm>
                <a:off x="2438400" y="3276600"/>
                <a:ext cx="3790188" cy="661737"/>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26"/>
              </p:nvPr>
            </p:nvSpPr>
            <p:spPr>
              <a:xfrm>
                <a:off x="2743200" y="4191000"/>
                <a:ext cx="3429000" cy="609600"/>
              </a:xfrm>
              <a:noFill/>
            </p:spPr>
            <p:txBody>
              <a:bodyPr/>
              <a:lstStyle/>
              <a:p>
                <a:pPr/>
                <a14:m>
                  <m:oMathPara xmlns:m="http://schemas.openxmlformats.org/officeDocument/2006/math">
                    <m:oMathParaPr>
                      <m:jc m:val="centerGroup"/>
                    </m:oMathParaPr>
                    <m:oMath xmlns:m="http://schemas.openxmlformats.org/officeDocument/2006/math">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a:latin typeface="Cambria Math" panose="02040503050406030204" pitchFamily="18" charset="0"/>
                                </a:rPr>
                                <m:t>OH</m:t>
                              </m:r>
                            </m:e>
                            <m:sup>
                              <m:r>
                                <a:rPr lang="en-US">
                                  <a:latin typeface="Cambria Math" panose="02040503050406030204" pitchFamily="18" charset="0"/>
                                  <a:ea typeface="Cambria Math" panose="02040503050406030204" pitchFamily="18" charset="0"/>
                                </a:rPr>
                                <m:t>−</m:t>
                              </m:r>
                            </m:sup>
                          </m:sSup>
                        </m:e>
                      </m:d>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pOH</m:t>
                          </m:r>
                        </m:sup>
                      </m:sSup>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26"/>
              </p:nvPr>
            </p:nvSpPr>
            <p:spPr>
              <a:xfrm>
                <a:off x="2743200" y="4191000"/>
                <a:ext cx="3429000" cy="609600"/>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849153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chor="ctr"/>
          <a:lstStyle/>
          <a:p>
            <a:pPr>
              <a:tabLst>
                <a:tab pos="1484313" algn="l"/>
                <a:tab pos="1535113" algn="l"/>
              </a:tabLst>
            </a:pPr>
            <a:r>
              <a:rPr lang="en-US" dirty="0">
                <a:solidFill>
                  <a:schemeClr val="bg1"/>
                </a:solidFill>
                <a:latin typeface="Calibri"/>
              </a:rPr>
              <a:t>16.3	</a:t>
            </a:r>
            <a:r>
              <a:rPr lang="en-US" dirty="0">
                <a:latin typeface="Calibri"/>
              </a:rPr>
              <a:t>The pH Scale (7)</a:t>
            </a:r>
            <a:endParaRPr lang="en-US" dirty="0"/>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The pH Scale</a:t>
            </a:r>
          </a:p>
        </p:txBody>
      </p:sp>
      <mc:AlternateContent xmlns:mc="http://schemas.openxmlformats.org/markup-compatibility/2006" xmlns:a14="http://schemas.microsoft.com/office/drawing/2010/main">
        <mc:Choice Requires="a14">
          <p:sp>
            <p:nvSpPr>
              <p:cNvPr id="15" name="Content Placeholder 14"/>
              <p:cNvSpPr>
                <a:spLocks noGrp="1"/>
              </p:cNvSpPr>
              <p:nvPr>
                <p:ph sz="quarter" idx="24"/>
              </p:nvPr>
            </p:nvSpPr>
            <p:spPr>
              <a:xfrm>
                <a:off x="0" y="1600200"/>
                <a:ext cx="9144000" cy="2667000"/>
              </a:xfrm>
            </p:spPr>
            <p:txBody>
              <a:bodyPr/>
              <a:lstStyle/>
              <a:p>
                <a:pPr marL="2165350" indent="-336550" algn="ctr">
                  <a:spcAft>
                    <a:spcPts val="2000"/>
                  </a:spcAft>
                </a:pPr>
                <a:r>
                  <a:rPr lang="en-US" dirty="0">
                    <a:ea typeface="Cambria Math" panose="02040503050406030204" pitchFamily="18" charset="0"/>
                  </a:rPr>
                  <a:t> </a:t>
                </a:r>
                <a14:m>
                  <m:oMath xmlns:m="http://schemas.openxmlformats.org/officeDocument/2006/math">
                    <m:r>
                      <a:rPr lang="en-US" i="1" smtClean="0">
                        <a:latin typeface="Cambria Math" panose="02040503050406030204" pitchFamily="18" charset="0"/>
                        <a:ea typeface="Cambria Math" panose="02040503050406030204" pitchFamily="18" charset="0"/>
                      </a:rPr>
                      <m:t>−</m:t>
                    </m:r>
                    <m:func>
                      <m:funcPr>
                        <m:ctrlPr>
                          <a:rPr lang="en-US" i="1" smtClean="0">
                            <a:latin typeface="Cambria Math" panose="02040503050406030204" pitchFamily="18" charset="0"/>
                            <a:ea typeface="Cambria Math" panose="02040503050406030204" pitchFamily="18" charset="0"/>
                          </a:rPr>
                        </m:ctrlPr>
                      </m:funcPr>
                      <m:fName>
                        <m:r>
                          <m:rPr>
                            <m:sty m:val="p"/>
                          </m:rPr>
                          <a:rPr lang="en-US" i="0" smtClean="0">
                            <a:latin typeface="Cambria Math" panose="02040503050406030204" pitchFamily="18" charset="0"/>
                            <a:ea typeface="Cambria Math" panose="02040503050406030204" pitchFamily="18" charset="0"/>
                          </a:rPr>
                          <m:t>log</m:t>
                        </m:r>
                      </m:fName>
                      <m:e>
                        <m:d>
                          <m:dPr>
                            <m:ctrlPr>
                              <a:rPr lang="en-US" i="1" smtClean="0">
                                <a:latin typeface="Cambria Math" panose="02040503050406030204" pitchFamily="18" charset="0"/>
                                <a:ea typeface="Cambria Math" panose="02040503050406030204" pitchFamily="18" charset="0"/>
                              </a:rPr>
                            </m:ctrlPr>
                          </m:dPr>
                          <m:e>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e>
                            </m:d>
                          </m:e>
                        </m:d>
                        <m:r>
                          <a:rPr lang="en-US" i="1" smtClean="0">
                            <a:latin typeface="Cambria Math" panose="02040503050406030204" pitchFamily="18" charset="0"/>
                            <a:ea typeface="Cambria Math" panose="02040503050406030204" pitchFamily="18" charset="0"/>
                          </a:rPr>
                          <m:t>=−</m:t>
                        </m:r>
                        <m:func>
                          <m:funcPr>
                            <m:ctrlPr>
                              <a:rPr lang="en-US" i="1" smtClean="0">
                                <a:latin typeface="Cambria Math" panose="02040503050406030204" pitchFamily="18" charset="0"/>
                                <a:ea typeface="Cambria Math" panose="02040503050406030204" pitchFamily="18" charset="0"/>
                              </a:rPr>
                            </m:ctrlPr>
                          </m:funcPr>
                          <m:fName>
                            <m:r>
                              <m:rPr>
                                <m:sty m:val="p"/>
                              </m:rPr>
                              <a:rPr lang="en-US" i="0" smtClean="0">
                                <a:latin typeface="Cambria Math" panose="02040503050406030204" pitchFamily="18" charset="0"/>
                                <a:ea typeface="Cambria Math" panose="02040503050406030204" pitchFamily="18" charset="0"/>
                              </a:rPr>
                              <m:t>log</m:t>
                            </m:r>
                          </m:fName>
                          <m:e>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1.0×</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−14</m:t>
                                    </m:r>
                                  </m:sup>
                                </m:sSup>
                              </m:e>
                            </m:d>
                          </m:e>
                        </m:func>
                      </m:e>
                    </m:func>
                  </m:oMath>
                </a14:m>
                <a:endParaRPr lang="en-US" dirty="0"/>
              </a:p>
              <a:p>
                <a:pPr marL="1138238">
                  <a:spcAft>
                    <a:spcPts val="20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d>
                        <m:dPr>
                          <m:ctrlPr>
                            <a:rPr lang="en-US" i="1" smtClean="0">
                              <a:latin typeface="Cambria Math" panose="02040503050406030204" pitchFamily="18" charset="0"/>
                              <a:ea typeface="Cambria Math" panose="02040503050406030204" pitchFamily="18" charset="0"/>
                            </a:rPr>
                          </m:ctrlPr>
                        </m:dPr>
                        <m:e>
                          <m:func>
                            <m:funcPr>
                              <m:ctrlPr>
                                <a:rPr lang="en-US" i="1" smtClean="0">
                                  <a:latin typeface="Cambria Math" panose="02040503050406030204" pitchFamily="18" charset="0"/>
                                  <a:ea typeface="Cambria Math" panose="02040503050406030204" pitchFamily="18" charset="0"/>
                                </a:rPr>
                              </m:ctrlPr>
                            </m:funcPr>
                            <m:fName>
                              <m:r>
                                <m:rPr>
                                  <m:sty m:val="p"/>
                                </m:rPr>
                                <a:rPr lang="en-US" i="0" smtClean="0">
                                  <a:latin typeface="Cambria Math" panose="02040503050406030204" pitchFamily="18" charset="0"/>
                                  <a:ea typeface="Cambria Math" panose="02040503050406030204" pitchFamily="18" charset="0"/>
                                </a:rPr>
                                <m:t>log</m:t>
                              </m:r>
                            </m:fName>
                            <m:e>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1" smtClean="0">
                                  <a:latin typeface="Cambria Math" panose="02040503050406030204" pitchFamily="18" charset="0"/>
                                  <a:ea typeface="Cambria Math" panose="02040503050406030204" pitchFamily="18" charset="0"/>
                                </a:rPr>
                                <m:t>+</m:t>
                              </m:r>
                              <m:func>
                                <m:funcPr>
                                  <m:ctrlPr>
                                    <a:rPr lang="en-US" i="1" smtClean="0">
                                      <a:latin typeface="Cambria Math" panose="02040503050406030204" pitchFamily="18" charset="0"/>
                                      <a:ea typeface="Cambria Math" panose="02040503050406030204" pitchFamily="18" charset="0"/>
                                    </a:rPr>
                                  </m:ctrlPr>
                                </m:funcPr>
                                <m:fName>
                                  <m:r>
                                    <m:rPr>
                                      <m:sty m:val="p"/>
                                    </m:rPr>
                                    <a:rPr lang="en-US" i="0" smtClean="0">
                                      <a:latin typeface="Cambria Math" panose="02040503050406030204" pitchFamily="18" charset="0"/>
                                      <a:ea typeface="Cambria Math" panose="02040503050406030204" pitchFamily="18" charset="0"/>
                                    </a:rPr>
                                    <m:t>log</m:t>
                                  </m:r>
                                </m:fName>
                                <m:e>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OH</m:t>
                                          </m:r>
                                        </m:e>
                                        <m:sup>
                                          <m:r>
                                            <a:rPr lang="en-US" i="0">
                                              <a:latin typeface="Cambria Math" panose="02040503050406030204" pitchFamily="18" charset="0"/>
                                              <a:ea typeface="Cambria Math" panose="02040503050406030204" pitchFamily="18" charset="0"/>
                                            </a:rPr>
                                            <m:t>−</m:t>
                                          </m:r>
                                        </m:sup>
                                      </m:sSup>
                                    </m:e>
                                  </m:d>
                                </m:e>
                              </m:func>
                            </m:e>
                          </m:func>
                        </m:e>
                      </m:d>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14.00</m:t>
                      </m:r>
                    </m:oMath>
                  </m:oMathPara>
                </a14:m>
                <a:endParaRPr lang="en-US" dirty="0"/>
              </a:p>
              <a:p>
                <a:pPr marL="977900" indent="-625475">
                  <a:spcAft>
                    <a:spcPts val="20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func>
                        <m:funcPr>
                          <m:ctrlPr>
                            <a:rPr lang="en-US" i="1" smtClean="0">
                              <a:latin typeface="Cambria Math" panose="02040503050406030204" pitchFamily="18" charset="0"/>
                              <a:ea typeface="Cambria Math" panose="02040503050406030204" pitchFamily="18" charset="0"/>
                            </a:rPr>
                          </m:ctrlPr>
                        </m:funcPr>
                        <m:fName>
                          <m:r>
                            <m:rPr>
                              <m:sty m:val="p"/>
                            </m:rPr>
                            <a:rPr lang="en-US" i="0" smtClean="0">
                              <a:latin typeface="Cambria Math" panose="02040503050406030204" pitchFamily="18" charset="0"/>
                              <a:ea typeface="Cambria Math" panose="02040503050406030204" pitchFamily="18" charset="0"/>
                            </a:rPr>
                            <m:t>log</m:t>
                          </m:r>
                        </m:fName>
                        <m:e>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1" smtClean="0">
                              <a:latin typeface="Cambria Math" panose="02040503050406030204" pitchFamily="18" charset="0"/>
                              <a:ea typeface="Cambria Math" panose="02040503050406030204" pitchFamily="18" charset="0"/>
                            </a:rPr>
                            <m:t>−</m:t>
                          </m:r>
                          <m:func>
                            <m:funcPr>
                              <m:ctrlPr>
                                <a:rPr lang="en-US" i="1" smtClean="0">
                                  <a:latin typeface="Cambria Math" panose="02040503050406030204" pitchFamily="18" charset="0"/>
                                  <a:ea typeface="Cambria Math" panose="02040503050406030204" pitchFamily="18" charset="0"/>
                                </a:rPr>
                              </m:ctrlPr>
                            </m:funcPr>
                            <m:fName>
                              <m:r>
                                <m:rPr>
                                  <m:sty m:val="p"/>
                                </m:rPr>
                                <a:rPr lang="en-US" i="0" smtClean="0">
                                  <a:latin typeface="Cambria Math" panose="02040503050406030204" pitchFamily="18" charset="0"/>
                                  <a:ea typeface="Cambria Math" panose="02040503050406030204" pitchFamily="18" charset="0"/>
                                </a:rPr>
                                <m:t>log</m:t>
                              </m:r>
                            </m:fName>
                            <m:e>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OH</m:t>
                                      </m:r>
                                    </m:e>
                                    <m:sup>
                                      <m:r>
                                        <a:rPr lang="en-US" i="0">
                                          <a:latin typeface="Cambria Math" panose="02040503050406030204" pitchFamily="18" charset="0"/>
                                          <a:ea typeface="Cambria Math" panose="02040503050406030204" pitchFamily="18" charset="0"/>
                                        </a:rPr>
                                        <m:t>−</m:t>
                                      </m:r>
                                    </m:sup>
                                  </m:sSup>
                                </m:e>
                              </m:d>
                            </m:e>
                          </m:func>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14.00</m:t>
                          </m:r>
                        </m:e>
                      </m:func>
                    </m:oMath>
                  </m:oMathPara>
                </a14:m>
                <a:endParaRPr lang="en-US" dirty="0">
                  <a:ea typeface="Cambria Math" panose="02040503050406030204" pitchFamily="18" charset="0"/>
                </a:endParaRPr>
              </a:p>
              <a:p>
                <a:pPr marL="577850">
                  <a:spcAft>
                    <a:spcPts val="2000"/>
                  </a:spcAft>
                </a:pPr>
                <a14:m>
                  <m:oMathPara xmlns:m="http://schemas.openxmlformats.org/officeDocument/2006/math">
                    <m:oMathParaPr>
                      <m:jc m:val="left"/>
                    </m:oMathParaPr>
                    <m:oMath xmlns:m="http://schemas.openxmlformats.org/officeDocument/2006/math">
                      <m:d>
                        <m:dPr>
                          <m:ctrlPr>
                            <a:rPr lang="en-US" i="1" smtClean="0">
                              <a:latin typeface="Cambria Math" panose="02040503050406030204" pitchFamily="18" charset="0"/>
                            </a:rPr>
                          </m:ctrlPr>
                        </m:dPr>
                        <m:e>
                          <m:r>
                            <a:rPr lang="en-US" i="1" smtClean="0">
                              <a:latin typeface="Cambria Math" panose="02040503050406030204" pitchFamily="18" charset="0"/>
                              <a:ea typeface="Cambria Math" panose="02040503050406030204" pitchFamily="18" charset="0"/>
                            </a:rPr>
                            <m:t>−</m:t>
                          </m:r>
                          <m:func>
                            <m:funcPr>
                              <m:ctrlPr>
                                <a:rPr lang="en-US" i="1" smtClean="0">
                                  <a:latin typeface="Cambria Math" panose="02040503050406030204" pitchFamily="18" charset="0"/>
                                  <a:ea typeface="Cambria Math" panose="02040503050406030204" pitchFamily="18" charset="0"/>
                                </a:rPr>
                              </m:ctrlPr>
                            </m:funcPr>
                            <m:fName>
                              <m:r>
                                <m:rPr>
                                  <m:sty m:val="p"/>
                                </m:rPr>
                                <a:rPr lang="en-US" i="0" smtClean="0">
                                  <a:latin typeface="Cambria Math" panose="02040503050406030204" pitchFamily="18" charset="0"/>
                                  <a:ea typeface="Cambria Math" panose="02040503050406030204" pitchFamily="18" charset="0"/>
                                </a:rPr>
                                <m:t>log</m:t>
                              </m:r>
                            </m:fName>
                            <m:e>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e>
                          </m:func>
                        </m:e>
                      </m:d>
                      <m:r>
                        <a:rPr lang="en-US" i="1" smtClean="0">
                          <a:latin typeface="Cambria Math" panose="02040503050406030204" pitchFamily="18" charset="0"/>
                          <a:ea typeface="Cambria Math" panose="02040503050406030204" pitchFamily="18" charset="0"/>
                        </a:rPr>
                        <m:t>+</m:t>
                      </m:r>
                      <m:d>
                        <m:dPr>
                          <m:ctrlPr>
                            <a:rPr lang="en-US" i="1" smtClean="0">
                              <a:latin typeface="Cambria Math" panose="02040503050406030204" pitchFamily="18" charset="0"/>
                              <a:ea typeface="Cambria Math" panose="02040503050406030204" pitchFamily="18" charset="0"/>
                            </a:rPr>
                          </m:ctrlPr>
                        </m:dPr>
                        <m:e>
                          <m:r>
                            <a:rPr lang="en-US" i="1" smtClean="0">
                              <a:latin typeface="Cambria Math" panose="02040503050406030204" pitchFamily="18" charset="0"/>
                              <a:ea typeface="Cambria Math" panose="02040503050406030204" pitchFamily="18" charset="0"/>
                            </a:rPr>
                            <m:t>−</m:t>
                          </m:r>
                          <m:func>
                            <m:funcPr>
                              <m:ctrlPr>
                                <a:rPr lang="en-US" i="1" smtClean="0">
                                  <a:latin typeface="Cambria Math" panose="02040503050406030204" pitchFamily="18" charset="0"/>
                                  <a:ea typeface="Cambria Math" panose="02040503050406030204" pitchFamily="18" charset="0"/>
                                </a:rPr>
                              </m:ctrlPr>
                            </m:funcPr>
                            <m:fName>
                              <m:r>
                                <m:rPr>
                                  <m:sty m:val="p"/>
                                </m:rPr>
                                <a:rPr lang="en-US" i="0" smtClean="0">
                                  <a:latin typeface="Cambria Math" panose="02040503050406030204" pitchFamily="18" charset="0"/>
                                  <a:ea typeface="Cambria Math" panose="02040503050406030204" pitchFamily="18" charset="0"/>
                                </a:rPr>
                                <m:t>log</m:t>
                              </m:r>
                            </m:fName>
                            <m:e>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e>
                              </m:d>
                            </m:e>
                          </m:func>
                        </m:e>
                      </m:d>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14.00</m:t>
                      </m:r>
                    </m:oMath>
                  </m:oMathPara>
                </a14:m>
                <a:endParaRPr lang="en-US" dirty="0"/>
              </a:p>
            </p:txBody>
          </p:sp>
        </mc:Choice>
        <mc:Fallback xmlns="">
          <p:sp>
            <p:nvSpPr>
              <p:cNvPr id="15" name="Content Placeholder 14"/>
              <p:cNvSpPr>
                <a:spLocks noGrp="1" noRot="1" noChangeAspect="1" noMove="1" noResize="1" noEditPoints="1" noAdjustHandles="1" noChangeArrowheads="1" noChangeShapeType="1" noTextEdit="1"/>
              </p:cNvSpPr>
              <p:nvPr>
                <p:ph sz="quarter" idx="24"/>
              </p:nvPr>
            </p:nvSpPr>
            <p:spPr>
              <a:xfrm>
                <a:off x="0" y="1600200"/>
                <a:ext cx="9144000" cy="2667000"/>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Content Placeholder 1"/>
              <p:cNvSpPr>
                <a:spLocks noGrp="1"/>
              </p:cNvSpPr>
              <p:nvPr>
                <p:ph sz="quarter" idx="25"/>
              </p:nvPr>
            </p:nvSpPr>
            <p:spPr>
              <a:xfrm>
                <a:off x="3048000" y="4572000"/>
                <a:ext cx="3505200" cy="609600"/>
              </a:xfrm>
              <a:noFill/>
            </p:spPr>
            <p:txBody>
              <a:bodyPr/>
              <a:lstStyle/>
              <a:p>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pH</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pOH</m:t>
                      </m:r>
                      <m:r>
                        <a:rPr lang="en-US">
                          <a:latin typeface="Cambria Math" panose="02040503050406030204" pitchFamily="18" charset="0"/>
                          <a:ea typeface="Cambria Math" panose="02040503050406030204" pitchFamily="18" charset="0"/>
                        </a:rPr>
                        <m:t>=14.00</m:t>
                      </m:r>
                    </m:oMath>
                  </m:oMathPara>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25"/>
              </p:nvPr>
            </p:nvSpPr>
            <p:spPr>
              <a:xfrm>
                <a:off x="3048000" y="4572000"/>
                <a:ext cx="3505200" cy="6096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11554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304800" y="0"/>
            <a:ext cx="7239000" cy="547254"/>
          </a:xfrm>
        </p:spPr>
        <p:txBody>
          <a:bodyPr anchor="ctr"/>
          <a:lstStyle/>
          <a:p>
            <a:pPr>
              <a:tabLst>
                <a:tab pos="1138238" algn="l"/>
                <a:tab pos="1495425" algn="l"/>
              </a:tabLst>
            </a:pPr>
            <a:r>
              <a:rPr lang="en-US" dirty="0">
                <a:solidFill>
                  <a:schemeClr val="bg1"/>
                </a:solidFill>
                <a:latin typeface="Calibri"/>
              </a:rPr>
              <a:t>16.3	</a:t>
            </a:r>
            <a:r>
              <a:rPr lang="en-US" dirty="0">
                <a:latin typeface="Calibri"/>
              </a:rPr>
              <a:t>The pH Scale (8)</a:t>
            </a:r>
            <a:endParaRPr lang="en-US" dirty="0"/>
          </a:p>
        </p:txBody>
      </p:sp>
      <p:sp>
        <p:nvSpPr>
          <p:cNvPr id="27" name="Content Placeholder 26"/>
          <p:cNvSpPr>
            <a:spLocks noGrp="1"/>
          </p:cNvSpPr>
          <p:nvPr>
            <p:ph sz="quarter" idx="23"/>
          </p:nvPr>
        </p:nvSpPr>
        <p:spPr>
          <a:xfrm>
            <a:off x="152400" y="685800"/>
            <a:ext cx="6248400" cy="609600"/>
          </a:xfrm>
        </p:spPr>
        <p:txBody>
          <a:bodyPr/>
          <a:lstStyle/>
          <a:p>
            <a:r>
              <a:rPr lang="en-US" dirty="0">
                <a:latin typeface="Calibri"/>
              </a:rPr>
              <a:t>The pH Scale</a:t>
            </a:r>
          </a:p>
        </p:txBody>
      </p:sp>
      <mc:AlternateContent xmlns:mc="http://schemas.openxmlformats.org/markup-compatibility/2006" xmlns:a14="http://schemas.microsoft.com/office/drawing/2010/main">
        <mc:Choice Requires="a14">
          <p:sp>
            <p:nvSpPr>
              <p:cNvPr id="2" name="Content Placeholder 1"/>
              <p:cNvSpPr>
                <a:spLocks noGrp="1"/>
              </p:cNvSpPr>
              <p:nvPr>
                <p:ph sz="quarter" idx="24"/>
              </p:nvPr>
            </p:nvSpPr>
            <p:spPr>
              <a:xfrm>
                <a:off x="76200" y="1219200"/>
                <a:ext cx="8797656" cy="762000"/>
              </a:xfrm>
            </p:spPr>
            <p:txBody>
              <a:bodyPr/>
              <a:lstStyle/>
              <a:p>
                <a:pPr marL="1492250" indent="-1492250"/>
                <a:r>
                  <a:rPr lang="en-US" sz="2400" b="1" dirty="0"/>
                  <a:t>TABLE 16.5 </a:t>
                </a:r>
                <a:r>
                  <a:rPr lang="en-US" sz="2000" dirty="0"/>
                  <a:t>Benchmark pOH Values for a Range of Hydroxide Ion Concentrations at </a:t>
                </a:r>
                <a14:m>
                  <m:oMath xmlns:m="http://schemas.openxmlformats.org/officeDocument/2006/math">
                    <m:r>
                      <a:rPr lang="en-US" sz="2000" b="0" i="0" smtClean="0">
                        <a:latin typeface="Cambria Math" panose="02040503050406030204" pitchFamily="18" charset="0"/>
                      </a:rPr>
                      <m:t>25</m:t>
                    </m:r>
                    <m:r>
                      <a:rPr lang="en-US" sz="2000" b="0" i="0" smtClean="0">
                        <a:latin typeface="Cambria Math" panose="02040503050406030204" pitchFamily="18" charset="0"/>
                        <a:ea typeface="Cambria Math" panose="02040503050406030204" pitchFamily="18" charset="0"/>
                      </a:rPr>
                      <m:t>°</m:t>
                    </m:r>
                    <m:r>
                      <m:rPr>
                        <m:sty m:val="p"/>
                      </m:rPr>
                      <a:rPr lang="en-US" sz="2000" b="0" i="0" smtClean="0">
                        <a:latin typeface="Cambria Math" panose="02040503050406030204" pitchFamily="18" charset="0"/>
                        <a:ea typeface="Cambria Math" panose="02040503050406030204" pitchFamily="18" charset="0"/>
                      </a:rPr>
                      <m:t>C</m:t>
                    </m:r>
                  </m:oMath>
                </a14:m>
                <a:endParaRPr lang="en-US" sz="20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24"/>
              </p:nvPr>
            </p:nvSpPr>
            <p:spPr>
              <a:xfrm>
                <a:off x="76200" y="1219200"/>
                <a:ext cx="8797656" cy="762000"/>
              </a:xfrm>
              <a:blipFill>
                <a:blip r:embed="rId2"/>
                <a:stretch>
                  <a:fillRect l="-1109" t="-6400" b="-144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6" name="Table Placeholder 5"/>
              <p:cNvGraphicFramePr>
                <a:graphicFrameLocks noGrp="1"/>
              </p:cNvGraphicFramePr>
              <p:nvPr>
                <p:ph type="tbl" sz="quarter" idx="25"/>
                <p:extLst>
                  <p:ext uri="{D42A27DB-BD31-4B8C-83A1-F6EECF244321}">
                    <p14:modId xmlns:p14="http://schemas.microsoft.com/office/powerpoint/2010/main" val="1911285296"/>
                  </p:ext>
                </p:extLst>
              </p:nvPr>
            </p:nvGraphicFramePr>
            <p:xfrm>
              <a:off x="76199" y="1981200"/>
              <a:ext cx="8991600" cy="2966720"/>
            </p:xfrm>
            <a:graphic>
              <a:graphicData uri="http://schemas.openxmlformats.org/drawingml/2006/table">
                <a:tbl>
                  <a:tblPr firstRow="1" bandRow="1">
                    <a:tableStyleId>{5C22544A-7EE6-4342-B048-85BDC9FD1C3A}</a:tableStyleId>
                  </a:tblPr>
                  <a:tblGrid>
                    <a:gridCol w="4038601">
                      <a:extLst>
                        <a:ext uri="{9D8B030D-6E8A-4147-A177-3AD203B41FA5}">
                          <a16:colId xmlns="" xmlns:a16="http://schemas.microsoft.com/office/drawing/2014/main" val="1237849043"/>
                        </a:ext>
                      </a:extLst>
                    </a:gridCol>
                    <a:gridCol w="2743200">
                      <a:extLst>
                        <a:ext uri="{9D8B030D-6E8A-4147-A177-3AD203B41FA5}">
                          <a16:colId xmlns="" xmlns:a16="http://schemas.microsoft.com/office/drawing/2014/main" val="2010490489"/>
                        </a:ext>
                      </a:extLst>
                    </a:gridCol>
                    <a:gridCol w="2209799">
                      <a:extLst>
                        <a:ext uri="{9D8B030D-6E8A-4147-A177-3AD203B41FA5}">
                          <a16:colId xmlns="" xmlns:a16="http://schemas.microsoft.com/office/drawing/2014/main" val="3164778149"/>
                        </a:ext>
                      </a:extLst>
                    </a:gridCol>
                  </a:tblGrid>
                  <a:tr h="370840">
                    <a:tc>
                      <a:txBody>
                        <a:bodyPr/>
                        <a:lstStyle/>
                        <a:p>
                          <a:pPr algn="ctr"/>
                          <a14:m>
                            <m:oMathPara xmlns:m="http://schemas.openxmlformats.org/officeDocument/2006/math">
                              <m:oMathParaPr>
                                <m:jc m:val="centerGroup"/>
                              </m:oMathParaPr>
                              <m:oMath xmlns:m="http://schemas.openxmlformats.org/officeDocument/2006/math">
                                <m:r>
                                  <a:rPr lang="en-US" b="1" i="0" smtClean="0">
                                    <a:solidFill>
                                      <a:schemeClr val="tx1"/>
                                    </a:solidFill>
                                    <a:latin typeface="Cambria Math" panose="02040503050406030204" pitchFamily="18" charset="0"/>
                                  </a:rPr>
                                  <m:t>[</m:t>
                                </m:r>
                                <m:sSup>
                                  <m:sSupPr>
                                    <m:ctrlPr>
                                      <a:rPr lang="en-US" b="1" i="1" smtClean="0">
                                        <a:solidFill>
                                          <a:schemeClr val="tx1"/>
                                        </a:solidFill>
                                        <a:latin typeface="Cambria Math" panose="02040503050406030204" pitchFamily="18" charset="0"/>
                                      </a:rPr>
                                    </m:ctrlPr>
                                  </m:sSupPr>
                                  <m:e>
                                    <m:r>
                                      <a:rPr lang="en-US" b="1" i="0" smtClean="0">
                                        <a:solidFill>
                                          <a:schemeClr val="tx1"/>
                                        </a:solidFill>
                                        <a:latin typeface="Cambria Math" panose="02040503050406030204" pitchFamily="18" charset="0"/>
                                      </a:rPr>
                                      <m:t>𝐎𝐇</m:t>
                                    </m:r>
                                  </m:e>
                                  <m:sup>
                                    <m:r>
                                      <a:rPr lang="en-US" b="1" i="0" smtClean="0">
                                        <a:solidFill>
                                          <a:schemeClr val="tx1"/>
                                        </a:solidFill>
                                        <a:latin typeface="Cambria Math" panose="02040503050406030204" pitchFamily="18" charset="0"/>
                                      </a:rPr>
                                      <m:t>−</m:t>
                                    </m:r>
                                  </m:sup>
                                </m:sSup>
                                <m:r>
                                  <a:rPr lang="en-US" b="1" i="0" smtClean="0">
                                    <a:solidFill>
                                      <a:schemeClr val="tx1"/>
                                    </a:solidFill>
                                    <a:latin typeface="Cambria Math" panose="02040503050406030204" pitchFamily="18" charset="0"/>
                                  </a:rPr>
                                  <m:t>]</m:t>
                                </m:r>
                                <m:r>
                                  <a:rPr lang="en-US" b="1" i="1" smtClean="0">
                                    <a:solidFill>
                                      <a:schemeClr val="tx1"/>
                                    </a:solidFill>
                                    <a:latin typeface="Cambria Math" panose="02040503050406030204" pitchFamily="18" charset="0"/>
                                  </a:rPr>
                                  <m:t>(</m:t>
                                </m:r>
                                <m:r>
                                  <a:rPr lang="en-US" b="1" i="1" smtClean="0">
                                    <a:solidFill>
                                      <a:schemeClr val="tx1"/>
                                    </a:solidFill>
                                    <a:latin typeface="Cambria Math" panose="02040503050406030204" pitchFamily="18" charset="0"/>
                                  </a:rPr>
                                  <m:t>𝑴</m:t>
                                </m:r>
                                <m:r>
                                  <a:rPr lang="en-US" b="1" i="1" smtClean="0">
                                    <a:solidFill>
                                      <a:schemeClr val="tx1"/>
                                    </a:solidFill>
                                    <a:latin typeface="Cambria Math" panose="02040503050406030204" pitchFamily="18" charset="0"/>
                                  </a:rPr>
                                  <m:t>)</m:t>
                                </m:r>
                              </m:oMath>
                            </m:oMathPara>
                          </a14:m>
                          <a:endParaRPr lang="en-US" dirty="0">
                            <a:solidFill>
                              <a:schemeClr val="tx1"/>
                            </a:solidFill>
                          </a:endParaRPr>
                        </a:p>
                      </a:txBody>
                      <a:tcPr>
                        <a:lnR w="12700" cap="flat" cmpd="sng" algn="ctr">
                          <a:solidFill>
                            <a:srgbClr val="E2E3E4"/>
                          </a:solidFill>
                          <a:prstDash val="solid"/>
                          <a:round/>
                          <a:headEnd type="none" w="med" len="med"/>
                          <a:tailEnd type="none" w="med" len="med"/>
                        </a:lnR>
                        <a:solidFill>
                          <a:srgbClr val="E2E3E4"/>
                        </a:solidFill>
                      </a:tcPr>
                    </a:tc>
                    <a:tc>
                      <a:txBody>
                        <a:bodyPr/>
                        <a:lstStyle/>
                        <a:p>
                          <a:pPr algn="ctr"/>
                          <a:r>
                            <a:rPr lang="en-US" dirty="0">
                              <a:solidFill>
                                <a:schemeClr val="tx1"/>
                              </a:solidFill>
                            </a:rPr>
                            <a:t>pOH</a:t>
                          </a:r>
                        </a:p>
                      </a:txBody>
                      <a:tcP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tc>
                      <a:txBody>
                        <a:bodyPr/>
                        <a:lstStyle/>
                        <a:p>
                          <a:pPr algn="ctr"/>
                          <a:endParaRPr lang="en-US" dirty="0">
                            <a:solidFill>
                              <a:schemeClr val="tx1"/>
                            </a:solidFill>
                          </a:endParaRPr>
                        </a:p>
                      </a:txBody>
                      <a:tcPr>
                        <a:lnL w="12700" cap="flat" cmpd="sng" algn="ctr">
                          <a:solidFill>
                            <a:srgbClr val="E2E3E4"/>
                          </a:solidFill>
                          <a:prstDash val="solid"/>
                          <a:round/>
                          <a:headEnd type="none" w="med" len="med"/>
                          <a:tailEnd type="none" w="med" len="med"/>
                        </a:lnL>
                        <a:solidFill>
                          <a:srgbClr val="E2E3E4"/>
                        </a:solidFill>
                      </a:tcPr>
                    </a:tc>
                    <a:extLst>
                      <a:ext uri="{0D108BD9-81ED-4DB2-BD59-A6C34878D82A}">
                        <a16:rowId xmlns="" xmlns:a16="http://schemas.microsoft.com/office/drawing/2014/main" val="3907537068"/>
                      </a:ext>
                    </a:extLst>
                  </a:tr>
                  <a:tr h="370840">
                    <a:tc>
                      <a:txBody>
                        <a:bodyPr/>
                        <a:lstStyle/>
                        <a:p>
                          <a:pPr algn="ctr"/>
                          <a:r>
                            <a:rPr lang="en-US" dirty="0">
                              <a:solidFill>
                                <a:schemeClr val="tx1"/>
                              </a:solidFill>
                            </a:rPr>
                            <a:t>0.10</a:t>
                          </a:r>
                        </a:p>
                      </a:txBody>
                      <a:tcPr>
                        <a:solidFill>
                          <a:schemeClr val="bg1"/>
                        </a:solidFill>
                      </a:tcPr>
                    </a:tc>
                    <a:tc>
                      <a:txBody>
                        <a:bodyPr/>
                        <a:lstStyle/>
                        <a:p>
                          <a:pPr algn="ctr"/>
                          <a:r>
                            <a:rPr lang="en-US" dirty="0">
                              <a:solidFill>
                                <a:schemeClr val="tx1"/>
                              </a:solidFill>
                            </a:rPr>
                            <a:t>1.00</a:t>
                          </a:r>
                        </a:p>
                      </a:txBody>
                      <a:tcPr>
                        <a:solidFill>
                          <a:schemeClr val="bg1"/>
                        </a:solidFill>
                      </a:tcPr>
                    </a:tc>
                    <a:tc>
                      <a:txBody>
                        <a:bodyPr/>
                        <a:lstStyle/>
                        <a:p>
                          <a:pPr algn="ctr"/>
                          <a:r>
                            <a:rPr lang="en-US" dirty="0">
                              <a:solidFill>
                                <a:schemeClr val="tx1"/>
                              </a:solidFill>
                            </a:rPr>
                            <a:t>Basic</a:t>
                          </a:r>
                        </a:p>
                      </a:txBody>
                      <a:tcPr>
                        <a:solidFill>
                          <a:schemeClr val="bg1"/>
                        </a:solidFill>
                      </a:tcPr>
                    </a:tc>
                    <a:extLst>
                      <a:ext uri="{0D108BD9-81ED-4DB2-BD59-A6C34878D82A}">
                        <a16:rowId xmlns="" xmlns:a16="http://schemas.microsoft.com/office/drawing/2014/main" val="1174943174"/>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1.0</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−3</m:t>
                                    </m:r>
                                  </m:sup>
                                </m:sSup>
                              </m:oMath>
                            </m:oMathPara>
                          </a14:m>
                          <a:endParaRPr lang="en-US" dirty="0">
                            <a:solidFill>
                              <a:schemeClr val="tx1"/>
                            </a:solidFill>
                          </a:endParaRPr>
                        </a:p>
                      </a:txBody>
                      <a:tcPr>
                        <a:solidFill>
                          <a:schemeClr val="bg1"/>
                        </a:solidFill>
                      </a:tcPr>
                    </a:tc>
                    <a:tc>
                      <a:txBody>
                        <a:bodyPr/>
                        <a:lstStyle/>
                        <a:p>
                          <a:pPr algn="ctr"/>
                          <a:r>
                            <a:rPr lang="en-US" dirty="0">
                              <a:solidFill>
                                <a:schemeClr val="tx1"/>
                              </a:solidFill>
                            </a:rPr>
                            <a:t>3.00</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Basic</a:t>
                          </a:r>
                        </a:p>
                      </a:txBody>
                      <a:tcPr>
                        <a:solidFill>
                          <a:schemeClr val="bg1"/>
                        </a:solidFill>
                      </a:tcPr>
                    </a:tc>
                    <a:extLst>
                      <a:ext uri="{0D108BD9-81ED-4DB2-BD59-A6C34878D82A}">
                        <a16:rowId xmlns="" xmlns:a16="http://schemas.microsoft.com/office/drawing/2014/main" val="805947851"/>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1.0</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oMath>
                            </m:oMathPara>
                          </a14:m>
                          <a:endParaRPr lang="en-US" dirty="0">
                            <a:solidFill>
                              <a:schemeClr val="tx1"/>
                            </a:solidFill>
                          </a:endParaRPr>
                        </a:p>
                      </a:txBody>
                      <a:tcPr>
                        <a:solidFill>
                          <a:schemeClr val="bg1"/>
                        </a:solidFill>
                      </a:tcPr>
                    </a:tc>
                    <a:tc>
                      <a:txBody>
                        <a:bodyPr/>
                        <a:lstStyle/>
                        <a:p>
                          <a:pPr algn="ctr"/>
                          <a:r>
                            <a:rPr lang="en-US" dirty="0">
                              <a:solidFill>
                                <a:schemeClr val="tx1"/>
                              </a:solidFill>
                            </a:rPr>
                            <a:t>5.00</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Basic</a:t>
                          </a:r>
                        </a:p>
                      </a:txBody>
                      <a:tcPr>
                        <a:solidFill>
                          <a:schemeClr val="bg1"/>
                        </a:solidFill>
                      </a:tcPr>
                    </a:tc>
                    <a:extLst>
                      <a:ext uri="{0D108BD9-81ED-4DB2-BD59-A6C34878D82A}">
                        <a16:rowId xmlns="" xmlns:a16="http://schemas.microsoft.com/office/drawing/2014/main" val="340788258"/>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1.0</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−7</m:t>
                                    </m:r>
                                  </m:sup>
                                </m:sSup>
                              </m:oMath>
                            </m:oMathPara>
                          </a14:m>
                          <a:endParaRPr lang="en-US" dirty="0">
                            <a:solidFill>
                              <a:schemeClr val="tx1"/>
                            </a:solidFill>
                          </a:endParaRPr>
                        </a:p>
                      </a:txBody>
                      <a:tcPr>
                        <a:solidFill>
                          <a:schemeClr val="bg1"/>
                        </a:solidFill>
                      </a:tcPr>
                    </a:tc>
                    <a:tc>
                      <a:txBody>
                        <a:bodyPr/>
                        <a:lstStyle/>
                        <a:p>
                          <a:pPr algn="ctr"/>
                          <a:r>
                            <a:rPr lang="en-US" dirty="0">
                              <a:solidFill>
                                <a:schemeClr val="tx1"/>
                              </a:solidFill>
                            </a:rPr>
                            <a:t>7.00</a:t>
                          </a:r>
                        </a:p>
                      </a:txBody>
                      <a:tcPr>
                        <a:solidFill>
                          <a:schemeClr val="bg1"/>
                        </a:solidFill>
                      </a:tcPr>
                    </a:tc>
                    <a:tc>
                      <a:txBody>
                        <a:bodyPr/>
                        <a:lstStyle/>
                        <a:p>
                          <a:pPr algn="ctr"/>
                          <a:r>
                            <a:rPr lang="en-US" dirty="0">
                              <a:solidFill>
                                <a:schemeClr val="tx1"/>
                              </a:solidFill>
                            </a:rPr>
                            <a:t>Neutral</a:t>
                          </a:r>
                        </a:p>
                      </a:txBody>
                      <a:tcPr>
                        <a:solidFill>
                          <a:schemeClr val="bg1"/>
                        </a:solidFill>
                      </a:tcPr>
                    </a:tc>
                    <a:extLst>
                      <a:ext uri="{0D108BD9-81ED-4DB2-BD59-A6C34878D82A}">
                        <a16:rowId xmlns="" xmlns:a16="http://schemas.microsoft.com/office/drawing/2014/main" val="703826605"/>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1.0</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−9</m:t>
                                    </m:r>
                                  </m:sup>
                                </m:sSup>
                              </m:oMath>
                            </m:oMathPara>
                          </a14:m>
                          <a:endParaRPr lang="en-US" dirty="0">
                            <a:solidFill>
                              <a:schemeClr val="tx1"/>
                            </a:solidFill>
                          </a:endParaRPr>
                        </a:p>
                      </a:txBody>
                      <a:tcPr>
                        <a:solidFill>
                          <a:schemeClr val="bg1"/>
                        </a:solidFill>
                      </a:tcPr>
                    </a:tc>
                    <a:tc>
                      <a:txBody>
                        <a:bodyPr/>
                        <a:lstStyle/>
                        <a:p>
                          <a:pPr algn="ctr"/>
                          <a:r>
                            <a:rPr lang="en-US" dirty="0">
                              <a:solidFill>
                                <a:schemeClr val="tx1"/>
                              </a:solidFill>
                            </a:rPr>
                            <a:t>9.00</a:t>
                          </a:r>
                        </a:p>
                      </a:txBody>
                      <a:tcPr>
                        <a:solidFill>
                          <a:schemeClr val="bg1"/>
                        </a:solidFill>
                      </a:tcPr>
                    </a:tc>
                    <a:tc>
                      <a:txBody>
                        <a:bodyPr/>
                        <a:lstStyle/>
                        <a:p>
                          <a:pPr algn="ctr"/>
                          <a:r>
                            <a:rPr lang="en-US" dirty="0">
                              <a:solidFill>
                                <a:schemeClr val="tx1"/>
                              </a:solidFill>
                            </a:rPr>
                            <a:t>Acidic</a:t>
                          </a:r>
                        </a:p>
                      </a:txBody>
                      <a:tcPr>
                        <a:solidFill>
                          <a:schemeClr val="bg1"/>
                        </a:solidFill>
                      </a:tcPr>
                    </a:tc>
                    <a:extLst>
                      <a:ext uri="{0D108BD9-81ED-4DB2-BD59-A6C34878D82A}">
                        <a16:rowId xmlns="" xmlns:a16="http://schemas.microsoft.com/office/drawing/2014/main" val="1389112689"/>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1.0</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−11</m:t>
                                    </m:r>
                                  </m:sup>
                                </m:sSup>
                              </m:oMath>
                            </m:oMathPara>
                          </a14:m>
                          <a:endParaRPr lang="en-US" dirty="0">
                            <a:solidFill>
                              <a:schemeClr val="tx1"/>
                            </a:solidFill>
                          </a:endParaRPr>
                        </a:p>
                      </a:txBody>
                      <a:tcPr>
                        <a:solidFill>
                          <a:schemeClr val="bg1"/>
                        </a:solidFill>
                      </a:tcPr>
                    </a:tc>
                    <a:tc>
                      <a:txBody>
                        <a:bodyPr/>
                        <a:lstStyle/>
                        <a:p>
                          <a:pPr algn="ctr"/>
                          <a:r>
                            <a:rPr lang="en-US" dirty="0">
                              <a:solidFill>
                                <a:schemeClr val="tx1"/>
                              </a:solidFill>
                            </a:rPr>
                            <a:t>11.00</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Acidic</a:t>
                          </a:r>
                        </a:p>
                      </a:txBody>
                      <a:tcPr>
                        <a:solidFill>
                          <a:schemeClr val="bg1"/>
                        </a:solidFill>
                      </a:tcPr>
                    </a:tc>
                    <a:extLst>
                      <a:ext uri="{0D108BD9-81ED-4DB2-BD59-A6C34878D82A}">
                        <a16:rowId xmlns="" xmlns:a16="http://schemas.microsoft.com/office/drawing/2014/main" val="1846400221"/>
                      </a:ext>
                    </a:extLst>
                  </a:tr>
                  <a:tr h="370840">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−13</m:t>
                                    </m:r>
                                  </m:sup>
                                </m:sSup>
                              </m:oMath>
                            </m:oMathPara>
                          </a14:m>
                          <a:endParaRPr lang="en-US" dirty="0"/>
                        </a:p>
                      </a:txBody>
                      <a:tcPr>
                        <a:solidFill>
                          <a:schemeClr val="bg1"/>
                        </a:solidFill>
                      </a:tcPr>
                    </a:tc>
                    <a:tc>
                      <a:txBody>
                        <a:bodyPr/>
                        <a:lstStyle/>
                        <a:p>
                          <a:pPr algn="ctr"/>
                          <a:r>
                            <a:rPr lang="en-US" dirty="0"/>
                            <a:t>13.00</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Acidic</a:t>
                          </a:r>
                        </a:p>
                      </a:txBody>
                      <a:tcPr>
                        <a:solidFill>
                          <a:schemeClr val="bg1"/>
                        </a:solidFill>
                      </a:tcPr>
                    </a:tc>
                    <a:extLst>
                      <a:ext uri="{0D108BD9-81ED-4DB2-BD59-A6C34878D82A}">
                        <a16:rowId xmlns="" xmlns:a16="http://schemas.microsoft.com/office/drawing/2014/main" val="4217920506"/>
                      </a:ext>
                    </a:extLst>
                  </a:tr>
                </a:tbl>
              </a:graphicData>
            </a:graphic>
          </p:graphicFrame>
        </mc:Choice>
        <mc:Fallback xmlns="">
          <p:graphicFrame>
            <p:nvGraphicFramePr>
              <p:cNvPr id="6" name="Table Placeholder 5"/>
              <p:cNvGraphicFramePr>
                <a:graphicFrameLocks noGrp="1"/>
              </p:cNvGraphicFramePr>
              <p:nvPr>
                <p:ph type="tbl" sz="quarter" idx="25"/>
                <p:extLst>
                  <p:ext uri="{D42A27DB-BD31-4B8C-83A1-F6EECF244321}">
                    <p14:modId xmlns:p14="http://schemas.microsoft.com/office/powerpoint/2010/main" val="1911285296"/>
                  </p:ext>
                </p:extLst>
              </p:nvPr>
            </p:nvGraphicFramePr>
            <p:xfrm>
              <a:off x="76199" y="1981200"/>
              <a:ext cx="8991600" cy="2966720"/>
            </p:xfrm>
            <a:graphic>
              <a:graphicData uri="http://schemas.openxmlformats.org/drawingml/2006/table">
                <a:tbl>
                  <a:tblPr firstRow="1" bandRow="1">
                    <a:tableStyleId>{5C22544A-7EE6-4342-B048-85BDC9FD1C3A}</a:tableStyleId>
                  </a:tblPr>
                  <a:tblGrid>
                    <a:gridCol w="4038601">
                      <a:extLst>
                        <a:ext uri="{9D8B030D-6E8A-4147-A177-3AD203B41FA5}">
                          <a16:colId xmlns:a16="http://schemas.microsoft.com/office/drawing/2014/main" val="1237849043"/>
                        </a:ext>
                      </a:extLst>
                    </a:gridCol>
                    <a:gridCol w="2743200">
                      <a:extLst>
                        <a:ext uri="{9D8B030D-6E8A-4147-A177-3AD203B41FA5}">
                          <a16:colId xmlns:a16="http://schemas.microsoft.com/office/drawing/2014/main" val="2010490489"/>
                        </a:ext>
                      </a:extLst>
                    </a:gridCol>
                    <a:gridCol w="2209799">
                      <a:extLst>
                        <a:ext uri="{9D8B030D-6E8A-4147-A177-3AD203B41FA5}">
                          <a16:colId xmlns:a16="http://schemas.microsoft.com/office/drawing/2014/main" val="3164778149"/>
                        </a:ext>
                      </a:extLst>
                    </a:gridCol>
                  </a:tblGrid>
                  <a:tr h="370840">
                    <a:tc>
                      <a:txBody>
                        <a:bodyPr/>
                        <a:lstStyle/>
                        <a:p>
                          <a:endParaRPr lang="en-US"/>
                        </a:p>
                      </a:txBody>
                      <a:tcPr>
                        <a:lnR w="12700" cap="flat" cmpd="sng" algn="ctr">
                          <a:solidFill>
                            <a:srgbClr val="E2E3E4"/>
                          </a:solidFill>
                          <a:prstDash val="solid"/>
                          <a:round/>
                          <a:headEnd type="none" w="med" len="med"/>
                          <a:tailEnd type="none" w="med" len="med"/>
                        </a:lnR>
                        <a:blipFill>
                          <a:blip r:embed="rId3"/>
                          <a:stretch>
                            <a:fillRect l="-151" t="-8197" r="-123228" b="-722951"/>
                          </a:stretch>
                        </a:blipFill>
                      </a:tcPr>
                    </a:tc>
                    <a:tc>
                      <a:txBody>
                        <a:bodyPr/>
                        <a:lstStyle/>
                        <a:p>
                          <a:pPr algn="ctr"/>
                          <a:r>
                            <a:rPr lang="en-US" dirty="0">
                              <a:solidFill>
                                <a:schemeClr val="tx1"/>
                              </a:solidFill>
                            </a:rPr>
                            <a:t>pOH</a:t>
                          </a:r>
                        </a:p>
                      </a:txBody>
                      <a:tcP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solidFill>
                          <a:srgbClr val="E2E3E4"/>
                        </a:solidFill>
                      </a:tcPr>
                    </a:tc>
                    <a:tc>
                      <a:txBody>
                        <a:bodyPr/>
                        <a:lstStyle/>
                        <a:p>
                          <a:pPr algn="ctr"/>
                          <a:endParaRPr lang="en-US" dirty="0">
                            <a:solidFill>
                              <a:schemeClr val="tx1"/>
                            </a:solidFill>
                          </a:endParaRPr>
                        </a:p>
                      </a:txBody>
                      <a:tcPr>
                        <a:lnL w="12700" cap="flat" cmpd="sng" algn="ctr">
                          <a:solidFill>
                            <a:srgbClr val="E2E3E4"/>
                          </a:solidFill>
                          <a:prstDash val="solid"/>
                          <a:round/>
                          <a:headEnd type="none" w="med" len="med"/>
                          <a:tailEnd type="none" w="med" len="med"/>
                        </a:lnL>
                        <a:solidFill>
                          <a:srgbClr val="E2E3E4"/>
                        </a:solidFill>
                      </a:tcPr>
                    </a:tc>
                    <a:extLst>
                      <a:ext uri="{0D108BD9-81ED-4DB2-BD59-A6C34878D82A}">
                        <a16:rowId xmlns:a16="http://schemas.microsoft.com/office/drawing/2014/main" val="3907537068"/>
                      </a:ext>
                    </a:extLst>
                  </a:tr>
                  <a:tr h="370840">
                    <a:tc>
                      <a:txBody>
                        <a:bodyPr/>
                        <a:lstStyle/>
                        <a:p>
                          <a:pPr algn="ctr"/>
                          <a:r>
                            <a:rPr lang="en-US" dirty="0">
                              <a:solidFill>
                                <a:schemeClr val="tx1"/>
                              </a:solidFill>
                            </a:rPr>
                            <a:t>0.10</a:t>
                          </a:r>
                        </a:p>
                      </a:txBody>
                      <a:tcPr>
                        <a:solidFill>
                          <a:schemeClr val="bg1"/>
                        </a:solidFill>
                      </a:tcPr>
                    </a:tc>
                    <a:tc>
                      <a:txBody>
                        <a:bodyPr/>
                        <a:lstStyle/>
                        <a:p>
                          <a:pPr algn="ctr"/>
                          <a:r>
                            <a:rPr lang="en-US" dirty="0">
                              <a:solidFill>
                                <a:schemeClr val="tx1"/>
                              </a:solidFill>
                            </a:rPr>
                            <a:t>1.00</a:t>
                          </a:r>
                        </a:p>
                      </a:txBody>
                      <a:tcPr>
                        <a:solidFill>
                          <a:schemeClr val="bg1"/>
                        </a:solidFill>
                      </a:tcPr>
                    </a:tc>
                    <a:tc>
                      <a:txBody>
                        <a:bodyPr/>
                        <a:lstStyle/>
                        <a:p>
                          <a:pPr algn="ctr"/>
                          <a:r>
                            <a:rPr lang="en-US" dirty="0">
                              <a:solidFill>
                                <a:schemeClr val="tx1"/>
                              </a:solidFill>
                            </a:rPr>
                            <a:t>Basic</a:t>
                          </a:r>
                        </a:p>
                      </a:txBody>
                      <a:tcPr>
                        <a:solidFill>
                          <a:schemeClr val="bg1"/>
                        </a:solidFill>
                      </a:tcPr>
                    </a:tc>
                    <a:extLst>
                      <a:ext uri="{0D108BD9-81ED-4DB2-BD59-A6C34878D82A}">
                        <a16:rowId xmlns:a16="http://schemas.microsoft.com/office/drawing/2014/main" val="1174943174"/>
                      </a:ext>
                    </a:extLst>
                  </a:tr>
                  <a:tr h="370840">
                    <a:tc>
                      <a:txBody>
                        <a:bodyPr/>
                        <a:lstStyle/>
                        <a:p>
                          <a:endParaRPr lang="en-US"/>
                        </a:p>
                      </a:txBody>
                      <a:tcPr>
                        <a:blipFill>
                          <a:blip r:embed="rId3"/>
                          <a:stretch>
                            <a:fillRect l="-151" t="-208197" r="-123228" b="-522951"/>
                          </a:stretch>
                        </a:blipFill>
                      </a:tcPr>
                    </a:tc>
                    <a:tc>
                      <a:txBody>
                        <a:bodyPr/>
                        <a:lstStyle/>
                        <a:p>
                          <a:pPr algn="ctr"/>
                          <a:r>
                            <a:rPr lang="en-US" dirty="0">
                              <a:solidFill>
                                <a:schemeClr val="tx1"/>
                              </a:solidFill>
                            </a:rPr>
                            <a:t>3.00</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Basic</a:t>
                          </a:r>
                        </a:p>
                      </a:txBody>
                      <a:tcPr>
                        <a:solidFill>
                          <a:schemeClr val="bg1"/>
                        </a:solidFill>
                      </a:tcPr>
                    </a:tc>
                    <a:extLst>
                      <a:ext uri="{0D108BD9-81ED-4DB2-BD59-A6C34878D82A}">
                        <a16:rowId xmlns:a16="http://schemas.microsoft.com/office/drawing/2014/main" val="805947851"/>
                      </a:ext>
                    </a:extLst>
                  </a:tr>
                  <a:tr h="370840">
                    <a:tc>
                      <a:txBody>
                        <a:bodyPr/>
                        <a:lstStyle/>
                        <a:p>
                          <a:endParaRPr lang="en-US"/>
                        </a:p>
                      </a:txBody>
                      <a:tcPr>
                        <a:blipFill>
                          <a:blip r:embed="rId3"/>
                          <a:stretch>
                            <a:fillRect l="-151" t="-308197" r="-123228" b="-422951"/>
                          </a:stretch>
                        </a:blipFill>
                      </a:tcPr>
                    </a:tc>
                    <a:tc>
                      <a:txBody>
                        <a:bodyPr/>
                        <a:lstStyle/>
                        <a:p>
                          <a:pPr algn="ctr"/>
                          <a:r>
                            <a:rPr lang="en-US" dirty="0">
                              <a:solidFill>
                                <a:schemeClr val="tx1"/>
                              </a:solidFill>
                            </a:rPr>
                            <a:t>5.00</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Basic</a:t>
                          </a:r>
                        </a:p>
                      </a:txBody>
                      <a:tcPr>
                        <a:solidFill>
                          <a:schemeClr val="bg1"/>
                        </a:solidFill>
                      </a:tcPr>
                    </a:tc>
                    <a:extLst>
                      <a:ext uri="{0D108BD9-81ED-4DB2-BD59-A6C34878D82A}">
                        <a16:rowId xmlns:a16="http://schemas.microsoft.com/office/drawing/2014/main" val="340788258"/>
                      </a:ext>
                    </a:extLst>
                  </a:tr>
                  <a:tr h="370840">
                    <a:tc>
                      <a:txBody>
                        <a:bodyPr/>
                        <a:lstStyle/>
                        <a:p>
                          <a:endParaRPr lang="en-US"/>
                        </a:p>
                      </a:txBody>
                      <a:tcPr>
                        <a:blipFill>
                          <a:blip r:embed="rId3"/>
                          <a:stretch>
                            <a:fillRect l="-151" t="-415000" r="-123228" b="-330000"/>
                          </a:stretch>
                        </a:blipFill>
                      </a:tcPr>
                    </a:tc>
                    <a:tc>
                      <a:txBody>
                        <a:bodyPr/>
                        <a:lstStyle/>
                        <a:p>
                          <a:pPr algn="ctr"/>
                          <a:r>
                            <a:rPr lang="en-US" dirty="0">
                              <a:solidFill>
                                <a:schemeClr val="tx1"/>
                              </a:solidFill>
                            </a:rPr>
                            <a:t>7.00</a:t>
                          </a:r>
                        </a:p>
                      </a:txBody>
                      <a:tcPr>
                        <a:solidFill>
                          <a:schemeClr val="bg1"/>
                        </a:solidFill>
                      </a:tcPr>
                    </a:tc>
                    <a:tc>
                      <a:txBody>
                        <a:bodyPr/>
                        <a:lstStyle/>
                        <a:p>
                          <a:pPr algn="ctr"/>
                          <a:r>
                            <a:rPr lang="en-US" dirty="0">
                              <a:solidFill>
                                <a:schemeClr val="tx1"/>
                              </a:solidFill>
                            </a:rPr>
                            <a:t>Neutral</a:t>
                          </a:r>
                        </a:p>
                      </a:txBody>
                      <a:tcPr>
                        <a:solidFill>
                          <a:schemeClr val="bg1"/>
                        </a:solidFill>
                      </a:tcPr>
                    </a:tc>
                    <a:extLst>
                      <a:ext uri="{0D108BD9-81ED-4DB2-BD59-A6C34878D82A}">
                        <a16:rowId xmlns:a16="http://schemas.microsoft.com/office/drawing/2014/main" val="703826605"/>
                      </a:ext>
                    </a:extLst>
                  </a:tr>
                  <a:tr h="370840">
                    <a:tc>
                      <a:txBody>
                        <a:bodyPr/>
                        <a:lstStyle/>
                        <a:p>
                          <a:endParaRPr lang="en-US"/>
                        </a:p>
                      </a:txBody>
                      <a:tcPr>
                        <a:blipFill>
                          <a:blip r:embed="rId3"/>
                          <a:stretch>
                            <a:fillRect l="-151" t="-506557" r="-123228" b="-224590"/>
                          </a:stretch>
                        </a:blipFill>
                      </a:tcPr>
                    </a:tc>
                    <a:tc>
                      <a:txBody>
                        <a:bodyPr/>
                        <a:lstStyle/>
                        <a:p>
                          <a:pPr algn="ctr"/>
                          <a:r>
                            <a:rPr lang="en-US" dirty="0">
                              <a:solidFill>
                                <a:schemeClr val="tx1"/>
                              </a:solidFill>
                            </a:rPr>
                            <a:t>9.00</a:t>
                          </a:r>
                        </a:p>
                      </a:txBody>
                      <a:tcPr>
                        <a:solidFill>
                          <a:schemeClr val="bg1"/>
                        </a:solidFill>
                      </a:tcPr>
                    </a:tc>
                    <a:tc>
                      <a:txBody>
                        <a:bodyPr/>
                        <a:lstStyle/>
                        <a:p>
                          <a:pPr algn="ctr"/>
                          <a:r>
                            <a:rPr lang="en-US" dirty="0">
                              <a:solidFill>
                                <a:schemeClr val="tx1"/>
                              </a:solidFill>
                            </a:rPr>
                            <a:t>Acidic</a:t>
                          </a:r>
                        </a:p>
                      </a:txBody>
                      <a:tcPr>
                        <a:solidFill>
                          <a:schemeClr val="bg1"/>
                        </a:solidFill>
                      </a:tcPr>
                    </a:tc>
                    <a:extLst>
                      <a:ext uri="{0D108BD9-81ED-4DB2-BD59-A6C34878D82A}">
                        <a16:rowId xmlns:a16="http://schemas.microsoft.com/office/drawing/2014/main" val="1389112689"/>
                      </a:ext>
                    </a:extLst>
                  </a:tr>
                  <a:tr h="370840">
                    <a:tc>
                      <a:txBody>
                        <a:bodyPr/>
                        <a:lstStyle/>
                        <a:p>
                          <a:endParaRPr lang="en-US"/>
                        </a:p>
                      </a:txBody>
                      <a:tcPr>
                        <a:blipFill>
                          <a:blip r:embed="rId3"/>
                          <a:stretch>
                            <a:fillRect l="-151" t="-606557" r="-123228" b="-124590"/>
                          </a:stretch>
                        </a:blipFill>
                      </a:tcPr>
                    </a:tc>
                    <a:tc>
                      <a:txBody>
                        <a:bodyPr/>
                        <a:lstStyle/>
                        <a:p>
                          <a:pPr algn="ctr"/>
                          <a:r>
                            <a:rPr lang="en-US" dirty="0">
                              <a:solidFill>
                                <a:schemeClr val="tx1"/>
                              </a:solidFill>
                            </a:rPr>
                            <a:t>11.00</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Acidic</a:t>
                          </a:r>
                        </a:p>
                      </a:txBody>
                      <a:tcPr>
                        <a:solidFill>
                          <a:schemeClr val="bg1"/>
                        </a:solidFill>
                      </a:tcPr>
                    </a:tc>
                    <a:extLst>
                      <a:ext uri="{0D108BD9-81ED-4DB2-BD59-A6C34878D82A}">
                        <a16:rowId xmlns:a16="http://schemas.microsoft.com/office/drawing/2014/main" val="1846400221"/>
                      </a:ext>
                    </a:extLst>
                  </a:tr>
                  <a:tr h="370840">
                    <a:tc>
                      <a:txBody>
                        <a:bodyPr/>
                        <a:lstStyle/>
                        <a:p>
                          <a:endParaRPr lang="en-US"/>
                        </a:p>
                      </a:txBody>
                      <a:tcPr>
                        <a:blipFill>
                          <a:blip r:embed="rId3"/>
                          <a:stretch>
                            <a:fillRect l="-151" t="-706557" r="-123228" b="-24590"/>
                          </a:stretch>
                        </a:blipFill>
                      </a:tcPr>
                    </a:tc>
                    <a:tc>
                      <a:txBody>
                        <a:bodyPr/>
                        <a:lstStyle/>
                        <a:p>
                          <a:pPr algn="ctr"/>
                          <a:r>
                            <a:rPr lang="en-US" dirty="0"/>
                            <a:t>13.00</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Acidic</a:t>
                          </a:r>
                        </a:p>
                      </a:txBody>
                      <a:tcPr>
                        <a:solidFill>
                          <a:schemeClr val="bg1"/>
                        </a:solidFill>
                      </a:tcPr>
                    </a:tc>
                    <a:extLst>
                      <a:ext uri="{0D108BD9-81ED-4DB2-BD59-A6C34878D82A}">
                        <a16:rowId xmlns:a16="http://schemas.microsoft.com/office/drawing/2014/main" val="4217920506"/>
                      </a:ext>
                    </a:extLst>
                  </a:tr>
                </a:tbl>
              </a:graphicData>
            </a:graphic>
          </p:graphicFrame>
        </mc:Fallback>
      </mc:AlternateContent>
    </p:spTree>
    <p:extLst>
      <p:ext uri="{BB962C8B-B14F-4D97-AF65-F5344CB8AC3E}">
        <p14:creationId xmlns:p14="http://schemas.microsoft.com/office/powerpoint/2010/main" val="1452853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p:cNvSpPr>
            <a:spLocks noGrp="1"/>
          </p:cNvSpPr>
          <p:nvPr>
            <p:ph sz="quarter" idx="24"/>
          </p:nvPr>
        </p:nvSpPr>
        <p:spPr>
          <a:xfrm>
            <a:off x="76200" y="152400"/>
            <a:ext cx="2136775" cy="636587"/>
          </a:xfrm>
        </p:spPr>
        <p:txBody>
          <a:bodyPr/>
          <a:lstStyle/>
          <a:p>
            <a:r>
              <a:rPr lang="en-US" dirty="0"/>
              <a:t>CHAPTER</a:t>
            </a:r>
          </a:p>
        </p:txBody>
      </p:sp>
      <p:sp>
        <p:nvSpPr>
          <p:cNvPr id="17" name="Content Placeholder 16"/>
          <p:cNvSpPr>
            <a:spLocks noGrp="1"/>
          </p:cNvSpPr>
          <p:nvPr>
            <p:ph sz="quarter" idx="23"/>
          </p:nvPr>
        </p:nvSpPr>
        <p:spPr>
          <a:xfrm>
            <a:off x="2303923" y="44245"/>
            <a:ext cx="1063625" cy="784748"/>
          </a:xfrm>
        </p:spPr>
        <p:txBody>
          <a:bodyPr anchor="ctr"/>
          <a:lstStyle/>
          <a:p>
            <a:r>
              <a:rPr lang="en-US" dirty="0"/>
              <a:t>16</a:t>
            </a:r>
          </a:p>
        </p:txBody>
      </p:sp>
      <p:sp>
        <p:nvSpPr>
          <p:cNvPr id="15" name="Title 14"/>
          <p:cNvSpPr>
            <a:spLocks noGrp="1"/>
          </p:cNvSpPr>
          <p:nvPr>
            <p:ph type="title"/>
          </p:nvPr>
        </p:nvSpPr>
        <p:spPr>
          <a:xfrm>
            <a:off x="3429000" y="58992"/>
            <a:ext cx="5715000" cy="381000"/>
          </a:xfrm>
        </p:spPr>
        <p:txBody>
          <a:bodyPr anchor="ctr"/>
          <a:lstStyle/>
          <a:p>
            <a:r>
              <a:rPr lang="en-US" dirty="0"/>
              <a:t>Acids and Bases (1)</a:t>
            </a:r>
          </a:p>
        </p:txBody>
      </p:sp>
      <p:sp>
        <p:nvSpPr>
          <p:cNvPr id="16" name="Content Placeholder 15"/>
          <p:cNvSpPr>
            <a:spLocks noGrp="1"/>
          </p:cNvSpPr>
          <p:nvPr>
            <p:ph sz="quarter" idx="22"/>
          </p:nvPr>
        </p:nvSpPr>
        <p:spPr>
          <a:xfrm>
            <a:off x="366252" y="1860756"/>
            <a:ext cx="8763000" cy="1447800"/>
          </a:xfrm>
        </p:spPr>
        <p:txBody>
          <a:bodyPr/>
          <a:lstStyle/>
          <a:p>
            <a:pPr fontAlgn="t">
              <a:spcBef>
                <a:spcPts val="0"/>
              </a:spcBef>
              <a:tabLst>
                <a:tab pos="1022350" algn="l"/>
                <a:tab pos="1146175" algn="l"/>
              </a:tabLst>
            </a:pPr>
            <a:r>
              <a:rPr lang="en-US" dirty="0">
                <a:solidFill>
                  <a:srgbClr val="CC0000"/>
                </a:solidFill>
              </a:rPr>
              <a:t>16.10</a:t>
            </a:r>
            <a:r>
              <a:rPr lang="en-US" dirty="0"/>
              <a:t>	Acid-Base Properties of Salt Solutions</a:t>
            </a:r>
          </a:p>
          <a:p>
            <a:pPr fontAlgn="t">
              <a:spcBef>
                <a:spcPts val="0"/>
              </a:spcBef>
              <a:tabLst>
                <a:tab pos="1022350" algn="l"/>
                <a:tab pos="1146175" algn="l"/>
                <a:tab pos="1255713" algn="l"/>
              </a:tabLst>
            </a:pPr>
            <a:r>
              <a:rPr lang="en-US" dirty="0">
                <a:solidFill>
                  <a:srgbClr val="CC0000"/>
                </a:solidFill>
              </a:rPr>
              <a:t>16.11</a:t>
            </a:r>
            <a:r>
              <a:rPr lang="en-US" dirty="0"/>
              <a:t>	Acid-Base Properties of Oxides and Hydroxides</a:t>
            </a:r>
          </a:p>
          <a:p>
            <a:pPr fontAlgn="t">
              <a:spcBef>
                <a:spcPts val="0"/>
              </a:spcBef>
              <a:tabLst>
                <a:tab pos="1022350" algn="l"/>
                <a:tab pos="1146175" algn="l"/>
              </a:tabLst>
            </a:pPr>
            <a:r>
              <a:rPr lang="en-US" dirty="0">
                <a:solidFill>
                  <a:srgbClr val="CC0000"/>
                </a:solidFill>
              </a:rPr>
              <a:t>16.12</a:t>
            </a:r>
            <a:r>
              <a:rPr lang="en-US" dirty="0"/>
              <a:t>	Lewis Acids and Bases</a:t>
            </a:r>
          </a:p>
        </p:txBody>
      </p:sp>
    </p:spTree>
    <p:extLst>
      <p:ext uri="{BB962C8B-B14F-4D97-AF65-F5344CB8AC3E}">
        <p14:creationId xmlns:p14="http://schemas.microsoft.com/office/powerpoint/2010/main" val="3202577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5638800" cy="506186"/>
          </a:xfrm>
        </p:spPr>
        <p:txBody>
          <a:bodyPr/>
          <a:lstStyle/>
          <a:p>
            <a:pPr marL="3429000" indent="-3429000" algn="ctr"/>
            <a:r>
              <a:rPr lang="en-US" kern="0" dirty="0"/>
              <a:t> SAMPLE PROBLEM	</a:t>
            </a:r>
            <a:r>
              <a:rPr lang="en-US" kern="0" dirty="0">
                <a:solidFill>
                  <a:schemeClr val="bg1"/>
                </a:solidFill>
              </a:rPr>
              <a:t>16.6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914400"/>
                <a:ext cx="9143999" cy="5410200"/>
              </a:xfrm>
            </p:spPr>
            <p:txBody>
              <a:bodyPr/>
              <a:lstStyle/>
              <a:p>
                <a:pPr>
                  <a:spcBef>
                    <a:spcPts val="0"/>
                  </a:spcBef>
                </a:pPr>
                <a:r>
                  <a:rPr lang="en-US" b="0" dirty="0">
                    <a:solidFill>
                      <a:schemeClr val="tx1"/>
                    </a:solidFill>
                  </a:rPr>
                  <a:t>Determine the pOH of a solution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in which the hydroxide ion concentration is </a:t>
                </a:r>
              </a:p>
              <a:p>
                <a:pPr marL="514350" indent="-514350">
                  <a:spcBef>
                    <a:spcPts val="0"/>
                  </a:spcBef>
                  <a:buAutoNum type="alphaLcParenBoth"/>
                </a:pPr>
                <a:r>
                  <a:rPr lang="en-US" b="0" dirty="0">
                    <a:solidFill>
                      <a:schemeClr val="tx1"/>
                    </a:solidFill>
                  </a:rPr>
                  <a:t> </a:t>
                </a:r>
                <a14:m>
                  <m:oMath xmlns:m="http://schemas.openxmlformats.org/officeDocument/2006/math">
                    <m:r>
                      <a:rPr lang="en-US" b="0" i="1" smtClean="0">
                        <a:solidFill>
                          <a:schemeClr val="tx1"/>
                        </a:solidFill>
                        <a:latin typeface="Cambria Math" panose="02040503050406030204" pitchFamily="18" charset="0"/>
                      </a:rPr>
                      <m:t>3.7</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r>
                      <a:rPr lang="en-US" b="0" i="1" smtClean="0">
                        <a:solidFill>
                          <a:schemeClr val="tx1"/>
                        </a:solidFill>
                        <a:latin typeface="Cambria Math" panose="02040503050406030204" pitchFamily="18" charset="0"/>
                        <a:ea typeface="Cambria Math" panose="02040503050406030204" pitchFamily="18" charset="0"/>
                      </a:rPr>
                      <m:t>𝑀</m:t>
                    </m:r>
                  </m:oMath>
                </a14:m>
                <a:r>
                  <a:rPr lang="en-US" b="0" i="1" dirty="0">
                    <a:solidFill>
                      <a:schemeClr val="tx1"/>
                    </a:solidFill>
                  </a:rPr>
                  <a:t>, </a:t>
                </a:r>
              </a:p>
              <a:p>
                <a:pPr marL="514350" indent="-514350">
                  <a:spcBef>
                    <a:spcPts val="0"/>
                  </a:spcBef>
                  <a:buAutoNum type="alphaLcParenBoth"/>
                </a:pPr>
                <a:r>
                  <a:rPr lang="en-US" b="0" dirty="0">
                    <a:solidFill>
                      <a:schemeClr val="tx1"/>
                    </a:solidFill>
                  </a:rPr>
                  <a:t> </a:t>
                </a:r>
                <a14:m>
                  <m:oMath xmlns:m="http://schemas.openxmlformats.org/officeDocument/2006/math">
                    <m:r>
                      <a:rPr lang="en-US" b="0" i="1" smtClean="0">
                        <a:solidFill>
                          <a:schemeClr val="tx1"/>
                        </a:solidFill>
                        <a:latin typeface="Cambria Math" panose="02040503050406030204" pitchFamily="18" charset="0"/>
                      </a:rPr>
                      <m:t>4.1</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−7</m:t>
                        </m:r>
                      </m:sup>
                    </m:sSup>
                    <m:r>
                      <a:rPr lang="en-US" b="0" i="1" smtClean="0">
                        <a:solidFill>
                          <a:schemeClr val="tx1"/>
                        </a:solidFill>
                        <a:latin typeface="Cambria Math" panose="02040503050406030204" pitchFamily="18" charset="0"/>
                        <a:ea typeface="Cambria Math" panose="02040503050406030204" pitchFamily="18" charset="0"/>
                      </a:rPr>
                      <m:t>𝑀</m:t>
                    </m:r>
                  </m:oMath>
                </a14:m>
                <a:r>
                  <a:rPr lang="en-US" b="0" i="1" dirty="0">
                    <a:solidFill>
                      <a:schemeClr val="tx1"/>
                    </a:solidFill>
                  </a:rPr>
                  <a:t>, </a:t>
                </a:r>
                <a:r>
                  <a:rPr lang="en-US" b="0" dirty="0">
                    <a:solidFill>
                      <a:schemeClr val="tx1"/>
                    </a:solidFill>
                  </a:rPr>
                  <a:t>and </a:t>
                </a:r>
              </a:p>
              <a:p>
                <a:pPr marL="514350" indent="-514350">
                  <a:spcBef>
                    <a:spcPts val="0"/>
                  </a:spcBef>
                  <a:spcAft>
                    <a:spcPts val="3000"/>
                  </a:spcAft>
                  <a:buAutoNum type="alphaLcParenBoth"/>
                </a:pPr>
                <a:r>
                  <a:rPr lang="en-US" b="0" dirty="0">
                    <a:solidFill>
                      <a:schemeClr val="tx1"/>
                    </a:solidFill>
                  </a:rPr>
                  <a:t> </a:t>
                </a:r>
                <a14:m>
                  <m:oMath xmlns:m="http://schemas.openxmlformats.org/officeDocument/2006/math">
                    <m:r>
                      <a:rPr lang="en-US" b="0" i="1" smtClean="0">
                        <a:solidFill>
                          <a:schemeClr val="tx1"/>
                        </a:solidFill>
                        <a:latin typeface="Cambria Math" panose="02040503050406030204" pitchFamily="18" charset="0"/>
                      </a:rPr>
                      <m:t>8.3</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−2</m:t>
                        </m:r>
                      </m:sup>
                    </m:sSup>
                    <m:r>
                      <a:rPr lang="en-US" b="0" i="1" smtClean="0">
                        <a:solidFill>
                          <a:schemeClr val="tx1"/>
                        </a:solidFill>
                        <a:latin typeface="Cambria Math" panose="02040503050406030204" pitchFamily="18" charset="0"/>
                        <a:ea typeface="Cambria Math" panose="02040503050406030204" pitchFamily="18" charset="0"/>
                      </a:rPr>
                      <m:t>𝑀</m:t>
                    </m:r>
                  </m:oMath>
                </a14:m>
                <a:r>
                  <a:rPr lang="en-US" b="0" i="1" dirty="0">
                    <a:solidFill>
                      <a:schemeClr val="tx1"/>
                    </a:solidFill>
                  </a:rPr>
                  <a:t>. </a:t>
                </a:r>
                <a:endParaRPr lang="en-US" dirty="0"/>
              </a:p>
              <a:p>
                <a:r>
                  <a:rPr lang="en-US" dirty="0">
                    <a:solidFill>
                      <a:srgbClr val="43618E"/>
                    </a:solidFill>
                  </a:rPr>
                  <a:t>Setup</a:t>
                </a:r>
              </a:p>
              <a:p>
                <a:pPr algn="ctr">
                  <a:spcBef>
                    <a:spcPts val="0"/>
                  </a:spcBef>
                  <a:spcAft>
                    <a:spcPts val="1000"/>
                  </a:spcAft>
                </a:pPr>
                <a:r>
                  <a:rPr lang="en-US" b="0" dirty="0">
                    <a:solidFill>
                      <a:schemeClr val="tx1"/>
                    </a:solidFill>
                  </a:rPr>
                  <a:t>(a) </a:t>
                </a:r>
                <a14:m>
                  <m:oMath xmlns:m="http://schemas.openxmlformats.org/officeDocument/2006/math">
                    <m:r>
                      <m:rPr>
                        <m:sty m:val="p"/>
                      </m:rPr>
                      <a:rPr lang="en-US" b="0" i="0" smtClean="0">
                        <a:solidFill>
                          <a:schemeClr val="tx1"/>
                        </a:solidFill>
                        <a:latin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3.7×</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m:t>
                                </m:r>
                              </m:sup>
                            </m:sSup>
                          </m:e>
                        </m:d>
                      </m:e>
                    </m:func>
                  </m:oMath>
                </a14:m>
                <a:endParaRPr lang="en-US" b="0" dirty="0">
                  <a:solidFill>
                    <a:schemeClr val="tx1"/>
                  </a:solidFill>
                </a:endParaRPr>
              </a:p>
              <a:p>
                <a:pPr algn="ctr">
                  <a:spcBef>
                    <a:spcPts val="0"/>
                  </a:spcBef>
                  <a:spcAft>
                    <a:spcPts val="1000"/>
                  </a:spcAft>
                </a:pPr>
                <a:r>
                  <a:rPr lang="en-US" b="0" dirty="0">
                    <a:solidFill>
                      <a:schemeClr val="tx1"/>
                    </a:solidFill>
                  </a:rPr>
                  <a:t>(b)</a:t>
                </a:r>
                <a14:m>
                  <m:oMath xmlns:m="http://schemas.openxmlformats.org/officeDocument/2006/math">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4.1×</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−7</m:t>
                                </m:r>
                              </m:sup>
                            </m:sSup>
                          </m:e>
                        </m:d>
                      </m:e>
                    </m:func>
                  </m:oMath>
                </a14:m>
                <a:endParaRPr lang="en-US" b="0" dirty="0">
                  <a:solidFill>
                    <a:schemeClr val="tx1"/>
                  </a:solidFill>
                </a:endParaRPr>
              </a:p>
              <a:p>
                <a:pPr algn="ctr">
                  <a:spcBef>
                    <a:spcPts val="0"/>
                  </a:spcBef>
                  <a:spcAft>
                    <a:spcPts val="1000"/>
                  </a:spcAft>
                </a:pPr>
                <a:r>
                  <a:rPr lang="en-US" b="0" dirty="0">
                    <a:solidFill>
                      <a:schemeClr val="tx1"/>
                    </a:solidFill>
                  </a:rPr>
                  <a:t>(c) </a:t>
                </a:r>
                <a14:m>
                  <m:oMath xmlns:m="http://schemas.openxmlformats.org/officeDocument/2006/math">
                    <m:r>
                      <m:rPr>
                        <m:sty m:val="p"/>
                      </m:rPr>
                      <a:rPr lang="en-US" b="0" i="0" smtClean="0">
                        <a:solidFill>
                          <a:schemeClr val="tx1"/>
                        </a:solidFill>
                        <a:latin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8.3×</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−2</m:t>
                                </m:r>
                              </m:sup>
                            </m:sSup>
                          </m:e>
                        </m:d>
                      </m:e>
                    </m:func>
                  </m:oMath>
                </a14:m>
                <a:endParaRPr lang="en-US" b="0"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914400"/>
                <a:ext cx="9143999" cy="5410200"/>
              </a:xfrm>
              <a:blipFill>
                <a:blip r:embed="rId2"/>
                <a:stretch>
                  <a:fillRect l="-1400" t="-1014"/>
                </a:stretch>
              </a:blipFill>
            </p:spPr>
            <p:txBody>
              <a:bodyPr/>
              <a:lstStyle/>
              <a:p>
                <a:r>
                  <a:rPr lang="en-US">
                    <a:noFill/>
                  </a:rPr>
                  <a:t> </a:t>
                </a:r>
              </a:p>
            </p:txBody>
          </p:sp>
        </mc:Fallback>
      </mc:AlternateContent>
    </p:spTree>
    <p:extLst>
      <p:ext uri="{BB962C8B-B14F-4D97-AF65-F5344CB8AC3E}">
        <p14:creationId xmlns:p14="http://schemas.microsoft.com/office/powerpoint/2010/main" val="1763433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14745"/>
            <a:ext cx="6019800" cy="457200"/>
          </a:xfrm>
        </p:spPr>
        <p:txBody>
          <a:bodyPr/>
          <a:lstStyle/>
          <a:p>
            <a:pPr marL="3367088" indent="-3367088" algn="ctr"/>
            <a:r>
              <a:rPr lang="en-US" kern="0" dirty="0"/>
              <a:t> SAMPLE PROBLEM	</a:t>
            </a:r>
            <a:r>
              <a:rPr lang="en-US" kern="0" dirty="0">
                <a:solidFill>
                  <a:schemeClr val="bg1"/>
                </a:solidFill>
              </a:rPr>
              <a:t>16.6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914400"/>
                <a:ext cx="9144000" cy="2362200"/>
              </a:xfrm>
            </p:spPr>
            <p:txBody>
              <a:bodyPr/>
              <a:lstStyle/>
              <a:p>
                <a:r>
                  <a:rPr lang="en-US" dirty="0">
                    <a:solidFill>
                      <a:srgbClr val="43618E"/>
                    </a:solidFill>
                  </a:rPr>
                  <a:t>Solution</a:t>
                </a:r>
              </a:p>
              <a:p>
                <a:pPr marL="514350" indent="-514350" algn="ctr">
                  <a:buAutoNum type="alphaLcParenBoth"/>
                </a:pPr>
                <a14:m>
                  <m:oMath xmlns:m="http://schemas.openxmlformats.org/officeDocument/2006/math">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=4.43</m:t>
                    </m:r>
                  </m:oMath>
                </a14:m>
                <a:endParaRPr lang="en-US" b="0" dirty="0">
                  <a:solidFill>
                    <a:schemeClr val="tx1"/>
                  </a:solidFill>
                </a:endParaRPr>
              </a:p>
              <a:p>
                <a:pPr marL="581025" indent="-581025" algn="ctr">
                  <a:buAutoNum type="alphaLcParenBoth"/>
                </a:pPr>
                <a14:m>
                  <m:oMath xmlns:m="http://schemas.openxmlformats.org/officeDocument/2006/math">
                    <m:r>
                      <m:rPr>
                        <m:sty m:val="p"/>
                      </m:rPr>
                      <a:rPr lang="en-US" b="0" i="0" smtClean="0">
                        <a:solidFill>
                          <a:schemeClr val="tx1"/>
                        </a:solidFill>
                        <a:latin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=6.39</m:t>
                    </m:r>
                  </m:oMath>
                </a14:m>
                <a:endParaRPr lang="en-US" b="0" dirty="0">
                  <a:solidFill>
                    <a:schemeClr val="tx1"/>
                  </a:solidFill>
                </a:endParaRPr>
              </a:p>
              <a:p>
                <a:pPr marL="514350" indent="-514350" algn="ctr">
                  <a:buAutoNum type="alphaLcParenBoth"/>
                </a:pPr>
                <a14:m>
                  <m:oMath xmlns:m="http://schemas.openxmlformats.org/officeDocument/2006/math">
                    <m:r>
                      <m:rPr>
                        <m:sty m:val="p"/>
                      </m:rPr>
                      <a:rPr lang="en-US" b="0" i="0" smtClean="0">
                        <a:solidFill>
                          <a:schemeClr val="tx1"/>
                        </a:solidFill>
                        <a:latin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=1.08</m:t>
                    </m:r>
                  </m:oMath>
                </a14:m>
                <a:endParaRPr lang="en-US" b="0" dirty="0">
                  <a:solidFill>
                    <a:schemeClr val="tx1"/>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914400"/>
                <a:ext cx="9144000" cy="2362200"/>
              </a:xfrm>
              <a:blipFill>
                <a:blip r:embed="rId2"/>
                <a:stretch>
                  <a:fillRect l="-1333" t="-2320"/>
                </a:stretch>
              </a:blipFill>
            </p:spPr>
            <p:txBody>
              <a:bodyPr/>
              <a:lstStyle/>
              <a:p>
                <a:r>
                  <a:rPr lang="en-US">
                    <a:noFill/>
                  </a:rPr>
                  <a:t> </a:t>
                </a:r>
              </a:p>
            </p:txBody>
          </p:sp>
        </mc:Fallback>
      </mc:AlternateContent>
    </p:spTree>
    <p:extLst>
      <p:ext uri="{BB962C8B-B14F-4D97-AF65-F5344CB8AC3E}">
        <p14:creationId xmlns:p14="http://schemas.microsoft.com/office/powerpoint/2010/main" val="2288665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5638800" cy="457200"/>
          </a:xfrm>
        </p:spPr>
        <p:txBody>
          <a:bodyPr/>
          <a:lstStyle/>
          <a:p>
            <a:pPr marL="3367088" indent="-3367088" algn="ctr"/>
            <a:r>
              <a:rPr lang="en-US" kern="0" dirty="0"/>
              <a:t> SAMPLE PROBLEM	</a:t>
            </a:r>
            <a:r>
              <a:rPr lang="en-US" kern="0" dirty="0">
                <a:solidFill>
                  <a:schemeClr val="bg1"/>
                </a:solidFill>
              </a:rPr>
              <a:t>16.7	</a:t>
            </a:r>
            <a:r>
              <a:rPr lang="en-US" dirty="0">
                <a:solidFill>
                  <a:schemeClr val="bg1"/>
                </a:solidFill>
              </a:rPr>
              <a:t>Setup</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5454316"/>
              </a:xfrm>
            </p:spPr>
            <p:txBody>
              <a:bodyPr/>
              <a:lstStyle/>
              <a:p>
                <a:pPr>
                  <a:spcBef>
                    <a:spcPts val="0"/>
                  </a:spcBef>
                </a:pPr>
                <a:r>
                  <a:rPr lang="en-US" b="0" dirty="0">
                    <a:solidFill>
                      <a:schemeClr val="tx1"/>
                    </a:solidFill>
                  </a:rPr>
                  <a:t>Calculate the hydroxide ion concentration in a solution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in which the pOH is </a:t>
                </a:r>
              </a:p>
              <a:p>
                <a:pPr marL="514350" indent="-514350">
                  <a:spcBef>
                    <a:spcPts val="0"/>
                  </a:spcBef>
                  <a:buAutoNum type="alphaLcParenBoth"/>
                </a:pPr>
                <a:r>
                  <a:rPr lang="en-US" b="0" dirty="0">
                    <a:solidFill>
                      <a:schemeClr val="tx1"/>
                    </a:solidFill>
                  </a:rPr>
                  <a:t>4.91, </a:t>
                </a:r>
              </a:p>
              <a:p>
                <a:pPr marL="514350" indent="-514350">
                  <a:spcBef>
                    <a:spcPts val="0"/>
                  </a:spcBef>
                  <a:buAutoNum type="alphaLcParenBoth"/>
                </a:pPr>
                <a:r>
                  <a:rPr lang="en-US" b="0" dirty="0">
                    <a:solidFill>
                      <a:schemeClr val="tx1"/>
                    </a:solidFill>
                  </a:rPr>
                  <a:t>9.03, and </a:t>
                </a:r>
              </a:p>
              <a:p>
                <a:pPr marL="514350" indent="-514350">
                  <a:spcBef>
                    <a:spcPts val="0"/>
                  </a:spcBef>
                  <a:spcAft>
                    <a:spcPts val="3000"/>
                  </a:spcAft>
                  <a:buAutoNum type="alphaLcParenBoth"/>
                </a:pPr>
                <a:r>
                  <a:rPr lang="en-US" b="0" dirty="0">
                    <a:solidFill>
                      <a:schemeClr val="tx1"/>
                    </a:solidFill>
                  </a:rPr>
                  <a:t>10.55. </a:t>
                </a:r>
                <a:endParaRPr lang="en-US" dirty="0"/>
              </a:p>
              <a:p>
                <a:pPr>
                  <a:spcBef>
                    <a:spcPts val="0"/>
                  </a:spcBef>
                </a:pPr>
                <a:r>
                  <a:rPr lang="en-US" dirty="0">
                    <a:solidFill>
                      <a:srgbClr val="43618E"/>
                    </a:solidFill>
                  </a:rPr>
                  <a:t>Setup</a:t>
                </a:r>
              </a:p>
              <a:p>
                <a:pPr marL="514350" indent="-514350" algn="ctr">
                  <a:spcBef>
                    <a:spcPts val="0"/>
                  </a:spcBef>
                  <a:spcAft>
                    <a:spcPts val="1000"/>
                  </a:spcAft>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−4.91</m:t>
                        </m:r>
                      </m:sup>
                    </m:sSup>
                  </m:oMath>
                </a14:m>
                <a:endParaRPr lang="en-US" b="0" dirty="0">
                  <a:solidFill>
                    <a:schemeClr val="tx1"/>
                  </a:solidFill>
                </a:endParaRPr>
              </a:p>
              <a:p>
                <a:pPr marL="514350" indent="-514350" algn="ctr">
                  <a:spcBef>
                    <a:spcPts val="0"/>
                  </a:spcBef>
                  <a:spcAft>
                    <a:spcPts val="1000"/>
                  </a:spcAft>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−9.03</m:t>
                        </m:r>
                      </m:sup>
                    </m:sSup>
                  </m:oMath>
                </a14:m>
                <a:endParaRPr lang="en-US" b="0" dirty="0">
                  <a:solidFill>
                    <a:schemeClr val="tx1"/>
                  </a:solidFill>
                </a:endParaRPr>
              </a:p>
              <a:p>
                <a:pPr marL="738188" indent="-514350" algn="ctr">
                  <a:spcBef>
                    <a:spcPts val="0"/>
                  </a:spcBef>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−10.55</m:t>
                        </m:r>
                      </m:sup>
                    </m:sSup>
                  </m:oMath>
                </a14:m>
                <a:endParaRPr lang="en-US" b="0" dirty="0">
                  <a:solidFill>
                    <a:schemeClr val="tx1"/>
                  </a:solidFill>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5454316"/>
              </a:xfrm>
              <a:blipFill>
                <a:blip r:embed="rId2"/>
                <a:stretch>
                  <a:fillRect l="-1400" t="-1006"/>
                </a:stretch>
              </a:blipFill>
            </p:spPr>
            <p:txBody>
              <a:bodyPr/>
              <a:lstStyle/>
              <a:p>
                <a:r>
                  <a:rPr lang="en-US">
                    <a:noFill/>
                  </a:rPr>
                  <a:t> </a:t>
                </a:r>
              </a:p>
            </p:txBody>
          </p:sp>
        </mc:Fallback>
      </mc:AlternateContent>
    </p:spTree>
    <p:extLst>
      <p:ext uri="{BB962C8B-B14F-4D97-AF65-F5344CB8AC3E}">
        <p14:creationId xmlns:p14="http://schemas.microsoft.com/office/powerpoint/2010/main" val="14308638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9800" cy="457200"/>
          </a:xfrm>
        </p:spPr>
        <p:txBody>
          <a:bodyPr/>
          <a:lstStyle/>
          <a:p>
            <a:pPr marL="3367088" indent="-3367088" algn="ctr"/>
            <a:r>
              <a:rPr lang="en-US" kern="0" dirty="0"/>
              <a:t> SAMPLE PROBLEM	</a:t>
            </a:r>
            <a:r>
              <a:rPr lang="en-US" kern="0" dirty="0">
                <a:solidFill>
                  <a:schemeClr val="bg1"/>
                </a:solidFill>
              </a:rPr>
              <a:t>16.7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1" y="914400"/>
                <a:ext cx="9144001" cy="2895600"/>
              </a:xfrm>
            </p:spPr>
            <p:txBody>
              <a:bodyPr/>
              <a:lstStyle/>
              <a:p>
                <a:r>
                  <a:rPr lang="en-US" dirty="0">
                    <a:solidFill>
                      <a:srgbClr val="43618E"/>
                    </a:solidFill>
                  </a:rPr>
                  <a:t>Solution</a:t>
                </a:r>
              </a:p>
              <a:p>
                <a:pPr marL="514350" indent="-514350" algn="ctr">
                  <a:spcAft>
                    <a:spcPts val="1000"/>
                  </a:spcAft>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=1.2×</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ndParaRPr>
              </a:p>
              <a:p>
                <a:pPr marL="690563" indent="-514350" algn="ctr">
                  <a:spcAft>
                    <a:spcPts val="1000"/>
                  </a:spcAft>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=9.3×</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−10</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ndParaRPr>
              </a:p>
              <a:p>
                <a:pPr marL="288925" indent="512763" algn="ctr">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=2.8×</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−11</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1" y="914400"/>
                <a:ext cx="9144001" cy="2895600"/>
              </a:xfrm>
              <a:blipFill>
                <a:blip r:embed="rId2"/>
                <a:stretch>
                  <a:fillRect l="-1333" t="-1895"/>
                </a:stretch>
              </a:blipFill>
            </p:spPr>
            <p:txBody>
              <a:bodyPr/>
              <a:lstStyle/>
              <a:p>
                <a:r>
                  <a:rPr lang="en-US">
                    <a:noFill/>
                  </a:rPr>
                  <a:t> </a:t>
                </a:r>
              </a:p>
            </p:txBody>
          </p:sp>
        </mc:Fallback>
      </mc:AlternateContent>
    </p:spTree>
    <p:extLst>
      <p:ext uri="{BB962C8B-B14F-4D97-AF65-F5344CB8AC3E}">
        <p14:creationId xmlns:p14="http://schemas.microsoft.com/office/powerpoint/2010/main" val="2674215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13855"/>
            <a:ext cx="8839200" cy="457200"/>
          </a:xfrm>
        </p:spPr>
        <p:txBody>
          <a:bodyPr anchor="ctr"/>
          <a:lstStyle/>
          <a:p>
            <a:pPr>
              <a:tabLst>
                <a:tab pos="1138238" algn="l"/>
                <a:tab pos="1371600" algn="l"/>
                <a:tab pos="1423988" algn="l"/>
                <a:tab pos="1495425" algn="l"/>
              </a:tabLst>
            </a:pPr>
            <a:r>
              <a:rPr lang="en-US" dirty="0">
                <a:solidFill>
                  <a:schemeClr val="bg1"/>
                </a:solidFill>
                <a:latin typeface="Calibri"/>
              </a:rPr>
              <a:t>16.4	</a:t>
            </a:r>
            <a:r>
              <a:rPr lang="en-US" dirty="0">
                <a:latin typeface="Calibri"/>
              </a:rPr>
              <a:t>Strong Acids and Bases</a:t>
            </a:r>
            <a:endParaRPr lang="en-US" dirty="0"/>
          </a:p>
        </p:txBody>
      </p:sp>
      <p:sp>
        <p:nvSpPr>
          <p:cNvPr id="2" name="Content Placeholder 1"/>
          <p:cNvSpPr>
            <a:spLocks noGrp="1"/>
          </p:cNvSpPr>
          <p:nvPr>
            <p:ph sz="quarter" idx="11"/>
          </p:nvPr>
        </p:nvSpPr>
        <p:spPr>
          <a:xfrm>
            <a:off x="0" y="1295400"/>
            <a:ext cx="9144000" cy="533400"/>
          </a:xfrm>
        </p:spPr>
        <p:txBody>
          <a:bodyPr/>
          <a:lstStyle/>
          <a:p>
            <a:pPr algn="ctr"/>
            <a:r>
              <a:rPr lang="en-US" dirty="0"/>
              <a:t>Topics</a:t>
            </a:r>
          </a:p>
        </p:txBody>
      </p:sp>
      <p:sp>
        <p:nvSpPr>
          <p:cNvPr id="16" name="Content Placeholder 15"/>
          <p:cNvSpPr>
            <a:spLocks noGrp="1"/>
          </p:cNvSpPr>
          <p:nvPr>
            <p:ph sz="quarter" idx="10"/>
          </p:nvPr>
        </p:nvSpPr>
        <p:spPr>
          <a:xfrm>
            <a:off x="0" y="1981200"/>
            <a:ext cx="9144000" cy="914400"/>
          </a:xfrm>
        </p:spPr>
        <p:txBody>
          <a:bodyPr/>
          <a:lstStyle/>
          <a:p>
            <a:pPr fontAlgn="t">
              <a:spcBef>
                <a:spcPts val="0"/>
              </a:spcBef>
            </a:pPr>
            <a:r>
              <a:rPr lang="en-US" dirty="0"/>
              <a:t>Strong Acids</a:t>
            </a:r>
          </a:p>
          <a:p>
            <a:pPr fontAlgn="t">
              <a:spcBef>
                <a:spcPts val="0"/>
              </a:spcBef>
            </a:pPr>
            <a:r>
              <a:rPr lang="en-US" dirty="0"/>
              <a:t>Strong Bases</a:t>
            </a:r>
          </a:p>
        </p:txBody>
      </p:sp>
    </p:spTree>
    <p:extLst>
      <p:ext uri="{BB962C8B-B14F-4D97-AF65-F5344CB8AC3E}">
        <p14:creationId xmlns:p14="http://schemas.microsoft.com/office/powerpoint/2010/main" val="30378866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48490"/>
            <a:ext cx="8839200" cy="457200"/>
          </a:xfrm>
        </p:spPr>
        <p:txBody>
          <a:bodyPr anchor="ctr"/>
          <a:lstStyle/>
          <a:p>
            <a:pPr>
              <a:tabLst>
                <a:tab pos="1138238" algn="l"/>
                <a:tab pos="1371600" algn="l"/>
                <a:tab pos="1495425" algn="l"/>
              </a:tabLst>
            </a:pPr>
            <a:r>
              <a:rPr lang="en-US" dirty="0">
                <a:solidFill>
                  <a:schemeClr val="bg1"/>
                </a:solidFill>
                <a:latin typeface="Calibri"/>
              </a:rPr>
              <a:t>16.4	</a:t>
            </a:r>
            <a:r>
              <a:rPr lang="en-US" dirty="0">
                <a:latin typeface="Calibri"/>
              </a:rPr>
              <a:t>Strong Acids and Bases (1)</a:t>
            </a:r>
            <a:endParaRPr lang="en-US" dirty="0"/>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Strong Acids</a:t>
            </a:r>
          </a:p>
        </p:txBody>
      </p:sp>
      <p:sp>
        <p:nvSpPr>
          <p:cNvPr id="17" name="Content Placeholder 16"/>
          <p:cNvSpPr>
            <a:spLocks noGrp="1"/>
          </p:cNvSpPr>
          <p:nvPr>
            <p:ph sz="quarter" idx="24"/>
          </p:nvPr>
        </p:nvSpPr>
        <p:spPr>
          <a:xfrm>
            <a:off x="0" y="1600200"/>
            <a:ext cx="9144000" cy="2895600"/>
          </a:xfrm>
        </p:spPr>
        <p:txBody>
          <a:bodyPr/>
          <a:lstStyle/>
          <a:p>
            <a:pPr>
              <a:spcBef>
                <a:spcPts val="0"/>
              </a:spcBef>
              <a:spcAft>
                <a:spcPts val="3600"/>
              </a:spcAft>
            </a:pPr>
            <a:r>
              <a:rPr lang="en-US" dirty="0"/>
              <a:t>The ionization of strong acids and the dissociation of strong bases generally are not treated as </a:t>
            </a:r>
            <a:r>
              <a:rPr lang="en-US" i="1" dirty="0"/>
              <a:t>equilibria </a:t>
            </a:r>
            <a:r>
              <a:rPr lang="en-US" dirty="0"/>
              <a:t>but rather as processes that go to completion. </a:t>
            </a:r>
          </a:p>
          <a:p>
            <a:pPr>
              <a:spcBef>
                <a:spcPts val="0"/>
              </a:spcBef>
            </a:pPr>
            <a:r>
              <a:rPr lang="en-US" dirty="0"/>
              <a:t>This makes the determination of pH for a solution of strong acid or strong base relatively simple. </a:t>
            </a:r>
          </a:p>
        </p:txBody>
      </p:sp>
    </p:spTree>
    <p:extLst>
      <p:ext uri="{BB962C8B-B14F-4D97-AF65-F5344CB8AC3E}">
        <p14:creationId xmlns:p14="http://schemas.microsoft.com/office/powerpoint/2010/main" val="35875960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13855"/>
            <a:ext cx="8839200" cy="475324"/>
          </a:xfrm>
        </p:spPr>
        <p:txBody>
          <a:bodyPr anchor="ctr"/>
          <a:lstStyle/>
          <a:p>
            <a:pPr>
              <a:tabLst>
                <a:tab pos="1146175" algn="l"/>
                <a:tab pos="1371600" algn="l"/>
                <a:tab pos="1485900" algn="l"/>
              </a:tabLst>
            </a:pPr>
            <a:r>
              <a:rPr lang="en-US" dirty="0">
                <a:solidFill>
                  <a:schemeClr val="bg1"/>
                </a:solidFill>
                <a:latin typeface="Calibri"/>
              </a:rPr>
              <a:t>16.4	</a:t>
            </a:r>
            <a:r>
              <a:rPr lang="en-US" dirty="0">
                <a:latin typeface="Calibri"/>
              </a:rPr>
              <a:t>Strong Acids and Bases (2)</a:t>
            </a:r>
            <a:endParaRPr lang="en-US" dirty="0"/>
          </a:p>
        </p:txBody>
      </p:sp>
      <p:sp>
        <p:nvSpPr>
          <p:cNvPr id="17" name="Content Placeholder 16"/>
          <p:cNvSpPr>
            <a:spLocks noGrp="1"/>
          </p:cNvSpPr>
          <p:nvPr>
            <p:ph sz="quarter" idx="23"/>
          </p:nvPr>
        </p:nvSpPr>
        <p:spPr>
          <a:xfrm>
            <a:off x="-24704" y="914400"/>
            <a:ext cx="9168704" cy="457200"/>
          </a:xfrm>
        </p:spPr>
        <p:txBody>
          <a:bodyPr/>
          <a:lstStyle/>
          <a:p>
            <a:r>
              <a:rPr lang="en-US" dirty="0">
                <a:latin typeface="Calibri"/>
              </a:rPr>
              <a:t>Strong Acids</a:t>
            </a:r>
          </a:p>
        </p:txBody>
      </p:sp>
      <mc:AlternateContent xmlns:mc="http://schemas.openxmlformats.org/markup-compatibility/2006" xmlns:a14="http://schemas.microsoft.com/office/drawing/2010/main">
        <mc:Choice Requires="a14">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2921842468"/>
                  </p:ext>
                </p:extLst>
              </p:nvPr>
            </p:nvGraphicFramePr>
            <p:xfrm>
              <a:off x="0" y="1447800"/>
              <a:ext cx="9144000" cy="2956560"/>
            </p:xfrm>
            <a:graphic>
              <a:graphicData uri="http://schemas.openxmlformats.org/drawingml/2006/table">
                <a:tbl>
                  <a:tblPr firstRow="1" bandRow="1">
                    <a:tableStyleId>{5C22544A-7EE6-4342-B048-85BDC9FD1C3A}</a:tableStyleId>
                  </a:tblPr>
                  <a:tblGrid>
                    <a:gridCol w="2102761">
                      <a:extLst>
                        <a:ext uri="{9D8B030D-6E8A-4147-A177-3AD203B41FA5}">
                          <a16:colId xmlns="" xmlns:a16="http://schemas.microsoft.com/office/drawing/2014/main" val="3457103587"/>
                        </a:ext>
                      </a:extLst>
                    </a:gridCol>
                    <a:gridCol w="7041239">
                      <a:extLst>
                        <a:ext uri="{9D8B030D-6E8A-4147-A177-3AD203B41FA5}">
                          <a16:colId xmlns="" xmlns:a16="http://schemas.microsoft.com/office/drawing/2014/main" val="3020825171"/>
                        </a:ext>
                      </a:extLst>
                    </a:gridCol>
                  </a:tblGrid>
                  <a:tr h="367645">
                    <a:tc>
                      <a:txBody>
                        <a:bodyPr/>
                        <a:lstStyle/>
                        <a:p>
                          <a:r>
                            <a:rPr lang="en-US" sz="2000" b="1" kern="1200" dirty="0">
                              <a:solidFill>
                                <a:srgbClr val="000000"/>
                              </a:solidFill>
                              <a:effectLst/>
                              <a:latin typeface="+mn-lt"/>
                              <a:ea typeface="+mn-ea"/>
                              <a:cs typeface="+mn-cs"/>
                            </a:rPr>
                            <a:t>Strong Acid</a:t>
                          </a:r>
                          <a:endParaRPr lang="en-US" sz="2000" dirty="0">
                            <a:solidFill>
                              <a:srgbClr val="000000"/>
                            </a:solidFill>
                          </a:endParaRPr>
                        </a:p>
                      </a:txBody>
                      <a:tcPr>
                        <a:lnB w="9525" cap="flat" cmpd="sng" algn="ctr">
                          <a:solidFill>
                            <a:srgbClr val="000000"/>
                          </a:solidFill>
                          <a:prstDash val="solid"/>
                          <a:round/>
                          <a:headEnd type="none" w="med" len="med"/>
                          <a:tailEnd type="none" w="med" len="med"/>
                        </a:lnB>
                        <a:solidFill>
                          <a:srgbClr val="FFFFFF"/>
                        </a:solidFill>
                      </a:tcPr>
                    </a:tc>
                    <a:tc>
                      <a:txBody>
                        <a:bodyPr/>
                        <a:lstStyle/>
                        <a:p>
                          <a:pPr algn="ctr"/>
                          <a:r>
                            <a:rPr lang="en-US" sz="2000" b="1" kern="1200" dirty="0">
                              <a:solidFill>
                                <a:srgbClr val="000000"/>
                              </a:solidFill>
                              <a:effectLst/>
                              <a:latin typeface="+mn-lt"/>
                              <a:ea typeface="+mn-ea"/>
                              <a:cs typeface="+mn-cs"/>
                            </a:rPr>
                            <a:t>Ionization Reaction</a:t>
                          </a:r>
                          <a:endParaRPr lang="en-US" sz="2000" dirty="0">
                            <a:solidFill>
                              <a:srgbClr val="000000"/>
                            </a:solidFill>
                          </a:endParaRPr>
                        </a:p>
                      </a:txBody>
                      <a:tcPr>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249761766"/>
                      </a:ext>
                    </a:extLst>
                  </a:tr>
                  <a:tr h="339365">
                    <a:tc>
                      <a:txBody>
                        <a:bodyPr/>
                        <a:lstStyle/>
                        <a:p>
                          <a:r>
                            <a:rPr lang="en-US" sz="1800" kern="1200" dirty="0">
                              <a:solidFill>
                                <a:srgbClr val="000000"/>
                              </a:solidFill>
                              <a:effectLst/>
                              <a:latin typeface="+mn-lt"/>
                              <a:ea typeface="+mn-ea"/>
                              <a:cs typeface="+mn-cs"/>
                            </a:rPr>
                            <a:t>Hydrochloric acid </a:t>
                          </a:r>
                          <a:endParaRPr lang="en-US" dirty="0">
                            <a:solidFill>
                              <a:srgbClr val="000000"/>
                            </a:solidFill>
                          </a:endParaRPr>
                        </a:p>
                      </a:txBody>
                      <a:tcPr anchor="ctr">
                        <a:lnT w="9525" cap="flat" cmpd="sng" algn="ctr">
                          <a:solidFill>
                            <a:srgbClr val="000000"/>
                          </a:solidFill>
                          <a:prstDash val="solid"/>
                          <a:round/>
                          <a:headEnd type="none" w="med" len="med"/>
                          <a:tailEnd type="none" w="med" len="med"/>
                        </a:lnT>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rgbClr val="000000"/>
                                    </a:solidFill>
                                    <a:latin typeface="Cambria Math" panose="02040503050406030204" pitchFamily="18" charset="0"/>
                                  </a:rPr>
                                  <m:t>HCl</m:t>
                                </m:r>
                                <m:d>
                                  <m:dPr>
                                    <m:ctrlPr>
                                      <a:rPr lang="en-US" b="0" i="1" smtClean="0">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2</m:t>
                                    </m:r>
                                  </m:sub>
                                </m:sSub>
                                <m:r>
                                  <m:rPr>
                                    <m:sty m:val="p"/>
                                  </m:rPr>
                                  <a:rPr lang="en-US" b="0" i="0" smtClean="0">
                                    <a:solidFill>
                                      <a:srgbClr val="000000"/>
                                    </a:solidFill>
                                    <a:latin typeface="Cambria Math" panose="02040503050406030204" pitchFamily="18" charset="0"/>
                                    <a:ea typeface="Cambria Math" panose="02040503050406030204" pitchFamily="18" charset="0"/>
                                  </a:rPr>
                                  <m:t>O</m:t>
                                </m:r>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𝑙</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3</m:t>
                                    </m:r>
                                  </m:sub>
                                </m:sSub>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O</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Cl</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oMath>
                            </m:oMathPara>
                          </a14:m>
                          <a:endParaRPr lang="en-US" dirty="0">
                            <a:solidFill>
                              <a:srgbClr val="000000"/>
                            </a:solidFill>
                          </a:endParaRPr>
                        </a:p>
                      </a:txBody>
                      <a:tcPr anchor="ctr">
                        <a:lnT w="9525" cap="flat" cmpd="sng" algn="ctr">
                          <a:solidFill>
                            <a:srgbClr val="000000"/>
                          </a:solidFill>
                          <a:prstDash val="solid"/>
                          <a:round/>
                          <a:headEnd type="none" w="med" len="med"/>
                          <a:tailEnd type="none" w="med" len="med"/>
                        </a:lnT>
                        <a:solidFill>
                          <a:srgbClr val="FFFFFF"/>
                        </a:solidFill>
                      </a:tcPr>
                    </a:tc>
                    <a:extLst>
                      <a:ext uri="{0D108BD9-81ED-4DB2-BD59-A6C34878D82A}">
                        <a16:rowId xmlns="" xmlns:a16="http://schemas.microsoft.com/office/drawing/2014/main" val="2499701435"/>
                      </a:ext>
                    </a:extLst>
                  </a:tr>
                  <a:tr h="339365">
                    <a:tc>
                      <a:txBody>
                        <a:bodyPr/>
                        <a:lstStyle/>
                        <a:p>
                          <a:r>
                            <a:rPr lang="en-US" sz="1800" kern="1200" dirty="0">
                              <a:solidFill>
                                <a:srgbClr val="000000"/>
                              </a:solidFill>
                              <a:effectLst/>
                              <a:latin typeface="+mn-lt"/>
                              <a:ea typeface="+mn-ea"/>
                              <a:cs typeface="+mn-cs"/>
                            </a:rPr>
                            <a:t>Hydrobromic acid </a:t>
                          </a:r>
                          <a:endParaRPr lang="en-US" dirty="0">
                            <a:solidFill>
                              <a:srgbClr val="000000"/>
                            </a:solidFill>
                          </a:endParaRPr>
                        </a:p>
                      </a:txBody>
                      <a:tcPr anchor="ctr">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rgbClr val="000000"/>
                                    </a:solidFill>
                                    <a:latin typeface="Cambria Math" panose="02040503050406030204" pitchFamily="18" charset="0"/>
                                  </a:rPr>
                                  <m:t>HBr</m:t>
                                </m:r>
                                <m:d>
                                  <m:dPr>
                                    <m:ctrlPr>
                                      <a:rPr lang="en-US" b="0" i="1" smtClean="0">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2</m:t>
                                    </m:r>
                                  </m:sub>
                                </m:sSub>
                                <m:r>
                                  <m:rPr>
                                    <m:sty m:val="p"/>
                                  </m:rPr>
                                  <a:rPr lang="en-US" b="0" i="0" smtClean="0">
                                    <a:solidFill>
                                      <a:srgbClr val="000000"/>
                                    </a:solidFill>
                                    <a:latin typeface="Cambria Math" panose="02040503050406030204" pitchFamily="18" charset="0"/>
                                    <a:ea typeface="Cambria Math" panose="02040503050406030204" pitchFamily="18" charset="0"/>
                                  </a:rPr>
                                  <m:t>O</m:t>
                                </m:r>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𝑙</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3</m:t>
                                    </m:r>
                                  </m:sub>
                                </m:sSub>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O</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Br</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oMath>
                            </m:oMathPara>
                          </a14:m>
                          <a:endParaRPr lang="en-US" i="0" dirty="0">
                            <a:solidFill>
                              <a:srgbClr val="000000"/>
                            </a:solidFill>
                          </a:endParaRPr>
                        </a:p>
                      </a:txBody>
                      <a:tcPr anchor="ctr">
                        <a:solidFill>
                          <a:srgbClr val="FFFFFF"/>
                        </a:solidFill>
                      </a:tcPr>
                    </a:tc>
                    <a:extLst>
                      <a:ext uri="{0D108BD9-81ED-4DB2-BD59-A6C34878D82A}">
                        <a16:rowId xmlns="" xmlns:a16="http://schemas.microsoft.com/office/drawing/2014/main" val="1893203169"/>
                      </a:ext>
                    </a:extLst>
                  </a:tr>
                  <a:tr h="339365">
                    <a:tc>
                      <a:txBody>
                        <a:bodyPr/>
                        <a:lstStyle/>
                        <a:p>
                          <a:r>
                            <a:rPr lang="en-US" sz="1800" kern="1200" dirty="0">
                              <a:solidFill>
                                <a:srgbClr val="000000"/>
                              </a:solidFill>
                              <a:effectLst/>
                              <a:latin typeface="+mn-lt"/>
                              <a:ea typeface="+mn-ea"/>
                              <a:cs typeface="+mn-cs"/>
                            </a:rPr>
                            <a:t>Hydroiodic acid</a:t>
                          </a:r>
                          <a:endParaRPr lang="en-US" dirty="0">
                            <a:solidFill>
                              <a:srgbClr val="000000"/>
                            </a:solidFill>
                          </a:endParaRPr>
                        </a:p>
                      </a:txBody>
                      <a:tcPr anchor="ctr">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rgbClr val="000000"/>
                                    </a:solidFill>
                                    <a:latin typeface="Cambria Math" panose="02040503050406030204" pitchFamily="18" charset="0"/>
                                  </a:rPr>
                                  <m:t>HI</m:t>
                                </m:r>
                                <m:d>
                                  <m:dPr>
                                    <m:ctrlPr>
                                      <a:rPr lang="en-US" b="0" i="1" smtClean="0">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2</m:t>
                                    </m:r>
                                  </m:sub>
                                </m:sSub>
                                <m:r>
                                  <m:rPr>
                                    <m:sty m:val="p"/>
                                  </m:rPr>
                                  <a:rPr lang="en-US" b="0" i="0" smtClean="0">
                                    <a:solidFill>
                                      <a:srgbClr val="000000"/>
                                    </a:solidFill>
                                    <a:latin typeface="Cambria Math" panose="02040503050406030204" pitchFamily="18" charset="0"/>
                                    <a:ea typeface="Cambria Math" panose="02040503050406030204" pitchFamily="18" charset="0"/>
                                  </a:rPr>
                                  <m:t>O</m:t>
                                </m:r>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𝑙</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3</m:t>
                                    </m:r>
                                  </m:sub>
                                </m:sSub>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O</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I</m:t>
                                    </m:r>
                                  </m:e>
                                  <m:sup>
                                    <m:r>
                                      <a:rPr lang="en-US" b="0" i="1"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oMath>
                            </m:oMathPara>
                          </a14:m>
                          <a:endParaRPr lang="en-US" i="0" dirty="0">
                            <a:solidFill>
                              <a:srgbClr val="000000"/>
                            </a:solidFill>
                          </a:endParaRPr>
                        </a:p>
                      </a:txBody>
                      <a:tcPr anchor="ctr">
                        <a:solidFill>
                          <a:srgbClr val="FFFFFF"/>
                        </a:solidFill>
                      </a:tcPr>
                    </a:tc>
                    <a:extLst>
                      <a:ext uri="{0D108BD9-81ED-4DB2-BD59-A6C34878D82A}">
                        <a16:rowId xmlns="" xmlns:a16="http://schemas.microsoft.com/office/drawing/2014/main" val="2004449373"/>
                      </a:ext>
                    </a:extLst>
                  </a:tr>
                  <a:tr h="339365">
                    <a:tc>
                      <a:txBody>
                        <a:bodyPr/>
                        <a:lstStyle/>
                        <a:p>
                          <a:r>
                            <a:rPr lang="en-US" dirty="0">
                              <a:solidFill>
                                <a:srgbClr val="000000"/>
                              </a:solidFill>
                            </a:rPr>
                            <a:t> </a:t>
                          </a:r>
                          <a:r>
                            <a:rPr lang="en-US" sz="1800" kern="1200" dirty="0">
                              <a:solidFill>
                                <a:srgbClr val="000000"/>
                              </a:solidFill>
                              <a:effectLst/>
                              <a:latin typeface="+mn-lt"/>
                              <a:ea typeface="+mn-ea"/>
                              <a:cs typeface="+mn-cs"/>
                            </a:rPr>
                            <a:t>Nitric acid</a:t>
                          </a:r>
                          <a:endParaRPr lang="en-US" dirty="0">
                            <a:solidFill>
                              <a:srgbClr val="000000"/>
                            </a:solidFill>
                          </a:endParaRPr>
                        </a:p>
                      </a:txBody>
                      <a:tcPr anchor="ctr">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rgbClr val="000000"/>
                                    </a:solidFill>
                                    <a:latin typeface="Cambria Math" panose="02040503050406030204" pitchFamily="18" charset="0"/>
                                  </a:rPr>
                                  <m:t>H</m:t>
                                </m:r>
                                <m:sSub>
                                  <m:sSubPr>
                                    <m:ctrlPr>
                                      <a:rPr lang="en-US" b="0" i="1" smtClean="0">
                                        <a:solidFill>
                                          <a:srgbClr val="000000"/>
                                        </a:solidFill>
                                        <a:latin typeface="Cambria Math" panose="02040503050406030204" pitchFamily="18" charset="0"/>
                                      </a:rPr>
                                    </m:ctrlPr>
                                  </m:sSubPr>
                                  <m:e>
                                    <m:r>
                                      <m:rPr>
                                        <m:sty m:val="p"/>
                                      </m:rPr>
                                      <a:rPr lang="en-US" b="0" i="0" smtClean="0">
                                        <a:solidFill>
                                          <a:srgbClr val="000000"/>
                                        </a:solidFill>
                                        <a:latin typeface="Cambria Math" panose="02040503050406030204" pitchFamily="18" charset="0"/>
                                      </a:rPr>
                                      <m:t>NO</m:t>
                                    </m:r>
                                  </m:e>
                                  <m:sub>
                                    <m:r>
                                      <a:rPr lang="en-US" b="0" i="0" smtClean="0">
                                        <a:solidFill>
                                          <a:srgbClr val="000000"/>
                                        </a:solidFill>
                                        <a:latin typeface="Cambria Math" panose="02040503050406030204" pitchFamily="18" charset="0"/>
                                      </a:rPr>
                                      <m:t>3</m:t>
                                    </m:r>
                                  </m:sub>
                                </m:sSub>
                                <m:d>
                                  <m:dPr>
                                    <m:ctrlPr>
                                      <a:rPr lang="en-US" b="0" i="1" smtClean="0">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2</m:t>
                                    </m:r>
                                  </m:sub>
                                </m:sSub>
                                <m:r>
                                  <m:rPr>
                                    <m:sty m:val="p"/>
                                  </m:rPr>
                                  <a:rPr lang="en-US" b="0" i="0" smtClean="0">
                                    <a:solidFill>
                                      <a:srgbClr val="000000"/>
                                    </a:solidFill>
                                    <a:latin typeface="Cambria Math" panose="02040503050406030204" pitchFamily="18" charset="0"/>
                                    <a:ea typeface="Cambria Math" panose="02040503050406030204" pitchFamily="18" charset="0"/>
                                  </a:rPr>
                                  <m:t>O</m:t>
                                </m:r>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𝑙</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3</m:t>
                                    </m:r>
                                  </m:sub>
                                </m:sSub>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O</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Sup>
                                  <m:sSubSupPr>
                                    <m:ctrlPr>
                                      <a:rPr lang="en-US" b="0" i="1" smtClean="0">
                                        <a:solidFill>
                                          <a:srgbClr val="000000"/>
                                        </a:solidFill>
                                        <a:latin typeface="Cambria Math" panose="02040503050406030204" pitchFamily="18" charset="0"/>
                                        <a:ea typeface="Cambria Math" panose="02040503050406030204" pitchFamily="18" charset="0"/>
                                      </a:rPr>
                                    </m:ctrlPr>
                                  </m:sSubSupPr>
                                  <m:e>
                                    <m:r>
                                      <m:rPr>
                                        <m:sty m:val="p"/>
                                      </m:rPr>
                                      <a:rPr lang="en-US" b="0" i="0" smtClean="0">
                                        <a:solidFill>
                                          <a:srgbClr val="000000"/>
                                        </a:solidFill>
                                        <a:latin typeface="Cambria Math" panose="02040503050406030204" pitchFamily="18" charset="0"/>
                                        <a:ea typeface="Cambria Math" panose="02040503050406030204" pitchFamily="18" charset="0"/>
                                      </a:rPr>
                                      <m:t>NO</m:t>
                                    </m:r>
                                  </m:e>
                                  <m:sub>
                                    <m:r>
                                      <a:rPr lang="en-US" b="0" i="0" smtClean="0">
                                        <a:solidFill>
                                          <a:srgbClr val="000000"/>
                                        </a:solidFill>
                                        <a:latin typeface="Cambria Math" panose="02040503050406030204" pitchFamily="18" charset="0"/>
                                        <a:ea typeface="Cambria Math" panose="02040503050406030204" pitchFamily="18" charset="0"/>
                                      </a:rPr>
                                      <m:t>3</m:t>
                                    </m:r>
                                  </m:sub>
                                  <m:sup>
                                    <m:r>
                                      <a:rPr lang="en-US" b="0" i="0" smtClean="0">
                                        <a:solidFill>
                                          <a:srgbClr val="000000"/>
                                        </a:solidFill>
                                        <a:latin typeface="Cambria Math" panose="02040503050406030204" pitchFamily="18" charset="0"/>
                                        <a:ea typeface="Cambria Math" panose="02040503050406030204" pitchFamily="18" charset="0"/>
                                      </a:rPr>
                                      <m:t>−</m:t>
                                    </m:r>
                                  </m:sup>
                                </m:sSub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oMath>
                            </m:oMathPara>
                          </a14:m>
                          <a:endParaRPr lang="en-US" i="0" dirty="0">
                            <a:solidFill>
                              <a:srgbClr val="000000"/>
                            </a:solidFill>
                          </a:endParaRPr>
                        </a:p>
                      </a:txBody>
                      <a:tcPr anchor="ctr">
                        <a:solidFill>
                          <a:srgbClr val="FFFFFF"/>
                        </a:solidFill>
                      </a:tcPr>
                    </a:tc>
                    <a:extLst>
                      <a:ext uri="{0D108BD9-81ED-4DB2-BD59-A6C34878D82A}">
                        <a16:rowId xmlns="" xmlns:a16="http://schemas.microsoft.com/office/drawing/2014/main" val="3735237686"/>
                      </a:ext>
                    </a:extLst>
                  </a:tr>
                  <a:tr h="339365">
                    <a:tc>
                      <a:txBody>
                        <a:bodyPr/>
                        <a:lstStyle/>
                        <a:p>
                          <a:r>
                            <a:rPr lang="en-US" sz="1800" b="0" i="0" u="none" strike="noStrike" kern="1200" baseline="0" dirty="0">
                              <a:solidFill>
                                <a:srgbClr val="000000"/>
                              </a:solidFill>
                              <a:latin typeface="+mn-lt"/>
                              <a:ea typeface="+mn-ea"/>
                              <a:cs typeface="+mn-cs"/>
                            </a:rPr>
                            <a:t>Chloric acid	</a:t>
                          </a:r>
                        </a:p>
                      </a:txBody>
                      <a:tcPr anchor="ctr">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rgbClr val="000000"/>
                                    </a:solidFill>
                                    <a:latin typeface="Cambria Math" panose="02040503050406030204" pitchFamily="18" charset="0"/>
                                  </a:rPr>
                                  <m:t>HCl</m:t>
                                </m:r>
                                <m:sSub>
                                  <m:sSubPr>
                                    <m:ctrlPr>
                                      <a:rPr lang="en-US" b="0" i="1" smtClean="0">
                                        <a:solidFill>
                                          <a:srgbClr val="000000"/>
                                        </a:solidFill>
                                        <a:latin typeface="Cambria Math" panose="02040503050406030204" pitchFamily="18" charset="0"/>
                                      </a:rPr>
                                    </m:ctrlPr>
                                  </m:sSubPr>
                                  <m:e>
                                    <m:r>
                                      <m:rPr>
                                        <m:sty m:val="p"/>
                                      </m:rPr>
                                      <a:rPr lang="en-US" b="0" i="0" smtClean="0">
                                        <a:solidFill>
                                          <a:srgbClr val="000000"/>
                                        </a:solidFill>
                                        <a:latin typeface="Cambria Math" panose="02040503050406030204" pitchFamily="18" charset="0"/>
                                      </a:rPr>
                                      <m:t>O</m:t>
                                    </m:r>
                                  </m:e>
                                  <m:sub>
                                    <m:r>
                                      <a:rPr lang="en-US" b="0" i="1" smtClean="0">
                                        <a:solidFill>
                                          <a:srgbClr val="000000"/>
                                        </a:solidFill>
                                        <a:latin typeface="Cambria Math" panose="02040503050406030204" pitchFamily="18" charset="0"/>
                                      </a:rPr>
                                      <m:t>3</m:t>
                                    </m:r>
                                  </m:sub>
                                </m:sSub>
                                <m:d>
                                  <m:dPr>
                                    <m:ctrlPr>
                                      <a:rPr lang="en-US" b="0" i="1" smtClean="0">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2</m:t>
                                    </m:r>
                                  </m:sub>
                                </m:sSub>
                                <m:r>
                                  <m:rPr>
                                    <m:sty m:val="p"/>
                                  </m:rPr>
                                  <a:rPr lang="en-US" b="0" i="0" smtClean="0">
                                    <a:solidFill>
                                      <a:srgbClr val="000000"/>
                                    </a:solidFill>
                                    <a:latin typeface="Cambria Math" panose="02040503050406030204" pitchFamily="18" charset="0"/>
                                    <a:ea typeface="Cambria Math" panose="02040503050406030204" pitchFamily="18" charset="0"/>
                                  </a:rPr>
                                  <m:t>O</m:t>
                                </m:r>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𝑙</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3</m:t>
                                    </m:r>
                                  </m:sub>
                                </m:sSub>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O</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Sup>
                                  <m:sSubSupPr>
                                    <m:ctrlPr>
                                      <a:rPr lang="en-US" b="0" i="1" smtClean="0">
                                        <a:solidFill>
                                          <a:srgbClr val="000000"/>
                                        </a:solidFill>
                                        <a:latin typeface="Cambria Math" panose="02040503050406030204" pitchFamily="18" charset="0"/>
                                        <a:ea typeface="Cambria Math" panose="02040503050406030204" pitchFamily="18" charset="0"/>
                                      </a:rPr>
                                    </m:ctrlPr>
                                  </m:sSubSupPr>
                                  <m:e>
                                    <m:r>
                                      <m:rPr>
                                        <m:sty m:val="p"/>
                                      </m:rPr>
                                      <a:rPr lang="en-US" b="0" i="0" smtClean="0">
                                        <a:solidFill>
                                          <a:srgbClr val="000000"/>
                                        </a:solidFill>
                                        <a:latin typeface="Cambria Math" panose="02040503050406030204" pitchFamily="18" charset="0"/>
                                        <a:ea typeface="Cambria Math" panose="02040503050406030204" pitchFamily="18" charset="0"/>
                                      </a:rPr>
                                      <m:t>ClO</m:t>
                                    </m:r>
                                  </m:e>
                                  <m:sub>
                                    <m:r>
                                      <a:rPr lang="en-US" b="0" i="0" smtClean="0">
                                        <a:solidFill>
                                          <a:srgbClr val="000000"/>
                                        </a:solidFill>
                                        <a:latin typeface="Cambria Math" panose="02040503050406030204" pitchFamily="18" charset="0"/>
                                        <a:ea typeface="Cambria Math" panose="02040503050406030204" pitchFamily="18" charset="0"/>
                                      </a:rPr>
                                      <m:t>3</m:t>
                                    </m:r>
                                  </m:sub>
                                  <m:sup>
                                    <m:r>
                                      <a:rPr lang="en-US" b="0" i="0" smtClean="0">
                                        <a:solidFill>
                                          <a:srgbClr val="000000"/>
                                        </a:solidFill>
                                        <a:latin typeface="Cambria Math" panose="02040503050406030204" pitchFamily="18" charset="0"/>
                                        <a:ea typeface="Cambria Math" panose="02040503050406030204" pitchFamily="18" charset="0"/>
                                      </a:rPr>
                                      <m:t>−</m:t>
                                    </m:r>
                                  </m:sup>
                                </m:sSub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oMath>
                            </m:oMathPara>
                          </a14:m>
                          <a:endParaRPr lang="en-US" i="0" dirty="0">
                            <a:solidFill>
                              <a:srgbClr val="000000"/>
                            </a:solidFill>
                          </a:endParaRPr>
                        </a:p>
                      </a:txBody>
                      <a:tcPr anchor="ctr">
                        <a:solidFill>
                          <a:srgbClr val="FFFFFF"/>
                        </a:solidFill>
                      </a:tcPr>
                    </a:tc>
                    <a:extLst>
                      <a:ext uri="{0D108BD9-81ED-4DB2-BD59-A6C34878D82A}">
                        <a16:rowId xmlns="" xmlns:a16="http://schemas.microsoft.com/office/drawing/2014/main" val="620718555"/>
                      </a:ext>
                    </a:extLst>
                  </a:tr>
                  <a:tr h="339365">
                    <a:tc>
                      <a:txBody>
                        <a:bodyPr/>
                        <a:lstStyle/>
                        <a:p>
                          <a:r>
                            <a:rPr lang="en-US" sz="1800" kern="1200" dirty="0">
                              <a:solidFill>
                                <a:srgbClr val="000000"/>
                              </a:solidFill>
                              <a:effectLst/>
                              <a:latin typeface="+mn-lt"/>
                              <a:ea typeface="+mn-ea"/>
                              <a:cs typeface="+mn-cs"/>
                            </a:rPr>
                            <a:t>Perchloric acid</a:t>
                          </a:r>
                          <a:endParaRPr lang="en-US" dirty="0">
                            <a:solidFill>
                              <a:srgbClr val="000000"/>
                            </a:solidFill>
                          </a:endParaRPr>
                        </a:p>
                      </a:txBody>
                      <a:tcPr anchor="ctr">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rgbClr val="000000"/>
                                    </a:solidFill>
                                    <a:latin typeface="Cambria Math" panose="02040503050406030204" pitchFamily="18" charset="0"/>
                                  </a:rPr>
                                  <m:t>HCl</m:t>
                                </m:r>
                                <m:sSub>
                                  <m:sSubPr>
                                    <m:ctrlPr>
                                      <a:rPr lang="en-US" b="0" i="1" smtClean="0">
                                        <a:solidFill>
                                          <a:srgbClr val="000000"/>
                                        </a:solidFill>
                                        <a:latin typeface="Cambria Math" panose="02040503050406030204" pitchFamily="18" charset="0"/>
                                      </a:rPr>
                                    </m:ctrlPr>
                                  </m:sSubPr>
                                  <m:e>
                                    <m:r>
                                      <m:rPr>
                                        <m:sty m:val="p"/>
                                      </m:rPr>
                                      <a:rPr lang="en-US" b="0" i="0" smtClean="0">
                                        <a:solidFill>
                                          <a:srgbClr val="000000"/>
                                        </a:solidFill>
                                        <a:latin typeface="Cambria Math" panose="02040503050406030204" pitchFamily="18" charset="0"/>
                                      </a:rPr>
                                      <m:t>O</m:t>
                                    </m:r>
                                  </m:e>
                                  <m:sub>
                                    <m:r>
                                      <a:rPr lang="en-US" b="0" i="0" smtClean="0">
                                        <a:solidFill>
                                          <a:srgbClr val="000000"/>
                                        </a:solidFill>
                                        <a:latin typeface="Cambria Math" panose="02040503050406030204" pitchFamily="18" charset="0"/>
                                      </a:rPr>
                                      <m:t>4</m:t>
                                    </m:r>
                                  </m:sub>
                                </m:sSub>
                                <m:d>
                                  <m:dPr>
                                    <m:ctrlPr>
                                      <a:rPr lang="en-US" b="0" i="1" smtClean="0">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2</m:t>
                                    </m:r>
                                  </m:sub>
                                </m:sSub>
                                <m:r>
                                  <m:rPr>
                                    <m:sty m:val="p"/>
                                  </m:rPr>
                                  <a:rPr lang="en-US" b="0" i="0" smtClean="0">
                                    <a:solidFill>
                                      <a:srgbClr val="000000"/>
                                    </a:solidFill>
                                    <a:latin typeface="Cambria Math" panose="02040503050406030204" pitchFamily="18" charset="0"/>
                                    <a:ea typeface="Cambria Math" panose="02040503050406030204" pitchFamily="18" charset="0"/>
                                  </a:rPr>
                                  <m:t>O</m:t>
                                </m:r>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𝑙</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3</m:t>
                                    </m:r>
                                  </m:sub>
                                </m:sSub>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O</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Sup>
                                  <m:sSubSupPr>
                                    <m:ctrlPr>
                                      <a:rPr lang="en-US" b="0" i="1" smtClean="0">
                                        <a:solidFill>
                                          <a:srgbClr val="000000"/>
                                        </a:solidFill>
                                        <a:latin typeface="Cambria Math" panose="02040503050406030204" pitchFamily="18" charset="0"/>
                                        <a:ea typeface="Cambria Math" panose="02040503050406030204" pitchFamily="18" charset="0"/>
                                      </a:rPr>
                                    </m:ctrlPr>
                                  </m:sSubSupPr>
                                  <m:e>
                                    <m:r>
                                      <m:rPr>
                                        <m:sty m:val="p"/>
                                      </m:rPr>
                                      <a:rPr lang="en-US" b="0" i="0" smtClean="0">
                                        <a:solidFill>
                                          <a:srgbClr val="000000"/>
                                        </a:solidFill>
                                        <a:latin typeface="Cambria Math" panose="02040503050406030204" pitchFamily="18" charset="0"/>
                                        <a:ea typeface="Cambria Math" panose="02040503050406030204" pitchFamily="18" charset="0"/>
                                      </a:rPr>
                                      <m:t>ClO</m:t>
                                    </m:r>
                                  </m:e>
                                  <m:sub>
                                    <m:r>
                                      <a:rPr lang="en-US" b="0" i="0" smtClean="0">
                                        <a:solidFill>
                                          <a:srgbClr val="000000"/>
                                        </a:solidFill>
                                        <a:latin typeface="Cambria Math" panose="02040503050406030204" pitchFamily="18" charset="0"/>
                                        <a:ea typeface="Cambria Math" panose="02040503050406030204" pitchFamily="18" charset="0"/>
                                      </a:rPr>
                                      <m:t>4</m:t>
                                    </m:r>
                                  </m:sub>
                                  <m:sup>
                                    <m:r>
                                      <a:rPr lang="en-US" b="0" i="0" smtClean="0">
                                        <a:solidFill>
                                          <a:srgbClr val="000000"/>
                                        </a:solidFill>
                                        <a:latin typeface="Cambria Math" panose="02040503050406030204" pitchFamily="18" charset="0"/>
                                        <a:ea typeface="Cambria Math" panose="02040503050406030204" pitchFamily="18" charset="0"/>
                                      </a:rPr>
                                      <m:t>−</m:t>
                                    </m:r>
                                  </m:sup>
                                </m:sSub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oMath>
                            </m:oMathPara>
                          </a14:m>
                          <a:endParaRPr lang="en-US" i="0" dirty="0">
                            <a:solidFill>
                              <a:srgbClr val="000000"/>
                            </a:solidFill>
                          </a:endParaRPr>
                        </a:p>
                      </a:txBody>
                      <a:tcPr anchor="ctr">
                        <a:solidFill>
                          <a:srgbClr val="FFFFFF"/>
                        </a:solidFill>
                      </a:tcPr>
                    </a:tc>
                    <a:extLst>
                      <a:ext uri="{0D108BD9-81ED-4DB2-BD59-A6C34878D82A}">
                        <a16:rowId xmlns="" xmlns:a16="http://schemas.microsoft.com/office/drawing/2014/main" val="2703973221"/>
                      </a:ext>
                    </a:extLst>
                  </a:tr>
                  <a:tr h="3393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mn-lt"/>
                              <a:ea typeface="+mn-ea"/>
                              <a:cs typeface="+mn-cs"/>
                            </a:rPr>
                            <a:t>Sulfuric acid</a:t>
                          </a:r>
                          <a:endParaRPr lang="en-US" dirty="0">
                            <a:solidFill>
                              <a:srgbClr val="000000"/>
                            </a:solidFill>
                          </a:endParaRPr>
                        </a:p>
                      </a:txBody>
                      <a:tcPr anchor="ctr">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rgbClr val="000000"/>
                                        </a:solidFill>
                                        <a:latin typeface="Cambria Math" panose="02040503050406030204" pitchFamily="18" charset="0"/>
                                      </a:rPr>
                                    </m:ctrlPr>
                                  </m:sSubPr>
                                  <m:e>
                                    <m:r>
                                      <m:rPr>
                                        <m:sty m:val="p"/>
                                      </m:rPr>
                                      <a:rPr lang="en-US" b="0" i="0" smtClean="0">
                                        <a:solidFill>
                                          <a:srgbClr val="000000"/>
                                        </a:solidFill>
                                        <a:latin typeface="Cambria Math" panose="02040503050406030204" pitchFamily="18" charset="0"/>
                                      </a:rPr>
                                      <m:t>H</m:t>
                                    </m:r>
                                  </m:e>
                                  <m:sub>
                                    <m:r>
                                      <a:rPr lang="en-US" b="0" i="0" smtClean="0">
                                        <a:solidFill>
                                          <a:srgbClr val="000000"/>
                                        </a:solidFill>
                                        <a:latin typeface="Cambria Math" panose="02040503050406030204" pitchFamily="18" charset="0"/>
                                      </a:rPr>
                                      <m:t>2</m:t>
                                    </m:r>
                                  </m:sub>
                                </m:sSub>
                                <m:sSub>
                                  <m:sSubPr>
                                    <m:ctrlPr>
                                      <a:rPr lang="en-US" i="1" smtClean="0">
                                        <a:solidFill>
                                          <a:srgbClr val="000000"/>
                                        </a:solidFill>
                                        <a:latin typeface="Cambria Math" panose="02040503050406030204" pitchFamily="18" charset="0"/>
                                      </a:rPr>
                                    </m:ctrlPr>
                                  </m:sSubPr>
                                  <m:e>
                                    <m:r>
                                      <m:rPr>
                                        <m:sty m:val="p"/>
                                      </m:rPr>
                                      <a:rPr lang="en-US" b="0" i="0" smtClean="0">
                                        <a:solidFill>
                                          <a:srgbClr val="000000"/>
                                        </a:solidFill>
                                        <a:latin typeface="Cambria Math" panose="02040503050406030204" pitchFamily="18" charset="0"/>
                                      </a:rPr>
                                      <m:t>SO</m:t>
                                    </m:r>
                                  </m:e>
                                  <m:sub>
                                    <m:r>
                                      <a:rPr lang="en-US" b="0" i="0" smtClean="0">
                                        <a:solidFill>
                                          <a:srgbClr val="000000"/>
                                        </a:solidFill>
                                        <a:latin typeface="Cambria Math" panose="02040503050406030204" pitchFamily="18" charset="0"/>
                                      </a:rPr>
                                      <m:t>4</m:t>
                                    </m:r>
                                  </m:sub>
                                </m:sSub>
                                <m:d>
                                  <m:dPr>
                                    <m:ctrlPr>
                                      <a:rPr lang="en-US" b="0" i="1" smtClean="0">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2</m:t>
                                    </m:r>
                                  </m:sub>
                                </m:sSub>
                                <m:r>
                                  <m:rPr>
                                    <m:sty m:val="p"/>
                                  </m:rPr>
                                  <a:rPr lang="en-US" b="0" i="0" smtClean="0">
                                    <a:solidFill>
                                      <a:srgbClr val="000000"/>
                                    </a:solidFill>
                                    <a:latin typeface="Cambria Math" panose="02040503050406030204" pitchFamily="18" charset="0"/>
                                    <a:ea typeface="Cambria Math" panose="02040503050406030204" pitchFamily="18" charset="0"/>
                                  </a:rPr>
                                  <m:t>O</m:t>
                                </m:r>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𝑙</m:t>
                                    </m:r>
                                  </m:e>
                                </m:d>
                                <m:r>
                                  <a:rPr lang="en-US" b="0" i="1" smtClean="0">
                                    <a:solidFill>
                                      <a:srgbClr val="000000"/>
                                    </a:solidFill>
                                    <a:latin typeface="Cambria Math" panose="02040503050406030204" pitchFamily="18" charset="0"/>
                                    <a:ea typeface="Cambria Math" panose="02040503050406030204" pitchFamily="18" charset="0"/>
                                  </a:rPr>
                                  <m:t>→</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3</m:t>
                                    </m:r>
                                  </m:sub>
                                </m:sSub>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O</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sSubSup>
                                  <m:sSubSupPr>
                                    <m:ctrlPr>
                                      <a:rPr lang="en-US" b="0" i="1" smtClean="0">
                                        <a:solidFill>
                                          <a:srgbClr val="000000"/>
                                        </a:solidFill>
                                        <a:latin typeface="Cambria Math" panose="02040503050406030204" pitchFamily="18" charset="0"/>
                                        <a:ea typeface="Cambria Math" panose="02040503050406030204" pitchFamily="18" charset="0"/>
                                      </a:rPr>
                                    </m:ctrlPr>
                                  </m:sSubSupPr>
                                  <m:e>
                                    <m:r>
                                      <m:rPr>
                                        <m:sty m:val="p"/>
                                      </m:rPr>
                                      <a:rPr lang="en-US" b="0" i="0" smtClean="0">
                                        <a:solidFill>
                                          <a:srgbClr val="000000"/>
                                        </a:solidFill>
                                        <a:latin typeface="Cambria Math" panose="02040503050406030204" pitchFamily="18" charset="0"/>
                                        <a:ea typeface="Cambria Math" panose="02040503050406030204" pitchFamily="18" charset="0"/>
                                      </a:rPr>
                                      <m:t>HSO</m:t>
                                    </m:r>
                                  </m:e>
                                  <m:sub>
                                    <m:r>
                                      <a:rPr lang="en-US" b="0" i="0" smtClean="0">
                                        <a:solidFill>
                                          <a:srgbClr val="000000"/>
                                        </a:solidFill>
                                        <a:latin typeface="Cambria Math" panose="02040503050406030204" pitchFamily="18" charset="0"/>
                                        <a:ea typeface="Cambria Math" panose="02040503050406030204" pitchFamily="18" charset="0"/>
                                      </a:rPr>
                                      <m:t>4</m:t>
                                    </m:r>
                                  </m:sub>
                                  <m:sup>
                                    <m:r>
                                      <a:rPr lang="en-US" b="0" i="0" smtClean="0">
                                        <a:solidFill>
                                          <a:srgbClr val="000000"/>
                                        </a:solidFill>
                                        <a:latin typeface="Cambria Math" panose="02040503050406030204" pitchFamily="18" charset="0"/>
                                        <a:ea typeface="Cambria Math" panose="02040503050406030204" pitchFamily="18" charset="0"/>
                                      </a:rPr>
                                      <m:t>−</m:t>
                                    </m:r>
                                  </m:sup>
                                </m:sSub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oMath>
                            </m:oMathPara>
                          </a14:m>
                          <a:endParaRPr lang="en-US" i="0" dirty="0">
                            <a:solidFill>
                              <a:srgbClr val="000000"/>
                            </a:solidFill>
                          </a:endParaRPr>
                        </a:p>
                      </a:txBody>
                      <a:tcPr anchor="ctr">
                        <a:solidFill>
                          <a:srgbClr val="FFFFFF"/>
                        </a:solidFill>
                      </a:tcPr>
                    </a:tc>
                    <a:extLst>
                      <a:ext uri="{0D108BD9-81ED-4DB2-BD59-A6C34878D82A}">
                        <a16:rowId xmlns="" xmlns:a16="http://schemas.microsoft.com/office/drawing/2014/main" val="4087543969"/>
                      </a:ext>
                    </a:extLst>
                  </a:tr>
                </a:tbl>
              </a:graphicData>
            </a:graphic>
          </p:graphicFrame>
        </mc:Choice>
        <mc:Fallback xmlns="">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2921842468"/>
                  </p:ext>
                </p:extLst>
              </p:nvPr>
            </p:nvGraphicFramePr>
            <p:xfrm>
              <a:off x="0" y="1447800"/>
              <a:ext cx="9144000" cy="2956560"/>
            </p:xfrm>
            <a:graphic>
              <a:graphicData uri="http://schemas.openxmlformats.org/drawingml/2006/table">
                <a:tbl>
                  <a:tblPr firstRow="1" bandRow="1">
                    <a:tableStyleId>{5C22544A-7EE6-4342-B048-85BDC9FD1C3A}</a:tableStyleId>
                  </a:tblPr>
                  <a:tblGrid>
                    <a:gridCol w="2102761">
                      <a:extLst>
                        <a:ext uri="{9D8B030D-6E8A-4147-A177-3AD203B41FA5}">
                          <a16:colId xmlns:a16="http://schemas.microsoft.com/office/drawing/2014/main" val="3457103587"/>
                        </a:ext>
                      </a:extLst>
                    </a:gridCol>
                    <a:gridCol w="7041239">
                      <a:extLst>
                        <a:ext uri="{9D8B030D-6E8A-4147-A177-3AD203B41FA5}">
                          <a16:colId xmlns:a16="http://schemas.microsoft.com/office/drawing/2014/main" val="3020825171"/>
                        </a:ext>
                      </a:extLst>
                    </a:gridCol>
                  </a:tblGrid>
                  <a:tr h="396240">
                    <a:tc>
                      <a:txBody>
                        <a:bodyPr/>
                        <a:lstStyle/>
                        <a:p>
                          <a:r>
                            <a:rPr lang="en-US" sz="2000" b="1" kern="1200" dirty="0">
                              <a:solidFill>
                                <a:srgbClr val="000000"/>
                              </a:solidFill>
                              <a:effectLst/>
                              <a:latin typeface="+mn-lt"/>
                              <a:ea typeface="+mn-ea"/>
                              <a:cs typeface="+mn-cs"/>
                            </a:rPr>
                            <a:t>Strong Acid</a:t>
                          </a:r>
                          <a:endParaRPr lang="en-US" sz="2000" dirty="0">
                            <a:solidFill>
                              <a:srgbClr val="000000"/>
                            </a:solidFill>
                          </a:endParaRPr>
                        </a:p>
                      </a:txBody>
                      <a:tcPr>
                        <a:lnB w="9525" cap="flat" cmpd="sng" algn="ctr">
                          <a:solidFill>
                            <a:srgbClr val="000000"/>
                          </a:solidFill>
                          <a:prstDash val="solid"/>
                          <a:round/>
                          <a:headEnd type="none" w="med" len="med"/>
                          <a:tailEnd type="none" w="med" len="med"/>
                        </a:lnB>
                        <a:solidFill>
                          <a:srgbClr val="FFFFFF"/>
                        </a:solidFill>
                      </a:tcPr>
                    </a:tc>
                    <a:tc>
                      <a:txBody>
                        <a:bodyPr/>
                        <a:lstStyle/>
                        <a:p>
                          <a:pPr algn="ctr"/>
                          <a:r>
                            <a:rPr lang="en-US" sz="2000" b="1" kern="1200" dirty="0">
                              <a:solidFill>
                                <a:srgbClr val="000000"/>
                              </a:solidFill>
                              <a:effectLst/>
                              <a:latin typeface="+mn-lt"/>
                              <a:ea typeface="+mn-ea"/>
                              <a:cs typeface="+mn-cs"/>
                            </a:rPr>
                            <a:t>Ionization Reaction</a:t>
                          </a:r>
                          <a:endParaRPr lang="en-US" sz="2000" dirty="0">
                            <a:solidFill>
                              <a:srgbClr val="000000"/>
                            </a:solidFill>
                          </a:endParaRPr>
                        </a:p>
                      </a:txBody>
                      <a:tcPr>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49761766"/>
                      </a:ext>
                    </a:extLst>
                  </a:tr>
                  <a:tr h="365760">
                    <a:tc>
                      <a:txBody>
                        <a:bodyPr/>
                        <a:lstStyle/>
                        <a:p>
                          <a:r>
                            <a:rPr lang="en-US" sz="1800" kern="1200" dirty="0">
                              <a:solidFill>
                                <a:srgbClr val="000000"/>
                              </a:solidFill>
                              <a:effectLst/>
                              <a:latin typeface="+mn-lt"/>
                              <a:ea typeface="+mn-ea"/>
                              <a:cs typeface="+mn-cs"/>
                            </a:rPr>
                            <a:t>Hydrochloric acid </a:t>
                          </a:r>
                          <a:endParaRPr lang="en-US" dirty="0">
                            <a:solidFill>
                              <a:srgbClr val="000000"/>
                            </a:solidFill>
                          </a:endParaRPr>
                        </a:p>
                      </a:txBody>
                      <a:tcPr anchor="ctr">
                        <a:lnT w="9525" cap="flat" cmpd="sng" algn="ctr">
                          <a:solidFill>
                            <a:srgbClr val="000000"/>
                          </a:solidFill>
                          <a:prstDash val="solid"/>
                          <a:round/>
                          <a:headEnd type="none" w="med" len="med"/>
                          <a:tailEnd type="none" w="med" len="med"/>
                        </a:lnT>
                        <a:solidFill>
                          <a:srgbClr val="FFFFFF"/>
                        </a:solidFill>
                      </a:tcPr>
                    </a:tc>
                    <a:tc>
                      <a:txBody>
                        <a:bodyPr/>
                        <a:lstStyle/>
                        <a:p>
                          <a:endParaRPr lang="en-US"/>
                        </a:p>
                      </a:txBody>
                      <a:tcPr anchor="ctr">
                        <a:lnT w="9525" cap="flat" cmpd="sng" algn="ctr">
                          <a:solidFill>
                            <a:srgbClr val="000000"/>
                          </a:solidFill>
                          <a:prstDash val="solid"/>
                          <a:round/>
                          <a:headEnd type="none" w="med" len="med"/>
                          <a:tailEnd type="none" w="med" len="med"/>
                        </a:lnT>
                        <a:blipFill>
                          <a:blip r:embed="rId2"/>
                          <a:stretch>
                            <a:fillRect l="-30043" t="-116667" r="-260" b="-626667"/>
                          </a:stretch>
                        </a:blipFill>
                      </a:tcPr>
                    </a:tc>
                    <a:extLst>
                      <a:ext uri="{0D108BD9-81ED-4DB2-BD59-A6C34878D82A}">
                        <a16:rowId xmlns:a16="http://schemas.microsoft.com/office/drawing/2014/main" val="2499701435"/>
                      </a:ext>
                    </a:extLst>
                  </a:tr>
                  <a:tr h="365760">
                    <a:tc>
                      <a:txBody>
                        <a:bodyPr/>
                        <a:lstStyle/>
                        <a:p>
                          <a:r>
                            <a:rPr lang="en-US" sz="1800" kern="1200" dirty="0">
                              <a:solidFill>
                                <a:srgbClr val="000000"/>
                              </a:solidFill>
                              <a:effectLst/>
                              <a:latin typeface="+mn-lt"/>
                              <a:ea typeface="+mn-ea"/>
                              <a:cs typeface="+mn-cs"/>
                            </a:rPr>
                            <a:t>Hydrobromic acid </a:t>
                          </a:r>
                          <a:endParaRPr lang="en-US" dirty="0">
                            <a:solidFill>
                              <a:srgbClr val="000000"/>
                            </a:solidFill>
                          </a:endParaRPr>
                        </a:p>
                      </a:txBody>
                      <a:tcPr anchor="ctr">
                        <a:solidFill>
                          <a:srgbClr val="FFFFFF"/>
                        </a:solidFill>
                      </a:tcPr>
                    </a:tc>
                    <a:tc>
                      <a:txBody>
                        <a:bodyPr/>
                        <a:lstStyle/>
                        <a:p>
                          <a:endParaRPr lang="en-US"/>
                        </a:p>
                      </a:txBody>
                      <a:tcPr anchor="ctr">
                        <a:blipFill>
                          <a:blip r:embed="rId2"/>
                          <a:stretch>
                            <a:fillRect l="-30043" t="-216667" r="-260" b="-526667"/>
                          </a:stretch>
                        </a:blipFill>
                      </a:tcPr>
                    </a:tc>
                    <a:extLst>
                      <a:ext uri="{0D108BD9-81ED-4DB2-BD59-A6C34878D82A}">
                        <a16:rowId xmlns:a16="http://schemas.microsoft.com/office/drawing/2014/main" val="1893203169"/>
                      </a:ext>
                    </a:extLst>
                  </a:tr>
                  <a:tr h="365760">
                    <a:tc>
                      <a:txBody>
                        <a:bodyPr/>
                        <a:lstStyle/>
                        <a:p>
                          <a:r>
                            <a:rPr lang="en-US" sz="1800" kern="1200" dirty="0">
                              <a:solidFill>
                                <a:srgbClr val="000000"/>
                              </a:solidFill>
                              <a:effectLst/>
                              <a:latin typeface="+mn-lt"/>
                              <a:ea typeface="+mn-ea"/>
                              <a:cs typeface="+mn-cs"/>
                            </a:rPr>
                            <a:t>Hydroiodic acid</a:t>
                          </a:r>
                          <a:endParaRPr lang="en-US" dirty="0">
                            <a:solidFill>
                              <a:srgbClr val="000000"/>
                            </a:solidFill>
                          </a:endParaRPr>
                        </a:p>
                      </a:txBody>
                      <a:tcPr anchor="ctr">
                        <a:solidFill>
                          <a:srgbClr val="FFFFFF"/>
                        </a:solidFill>
                      </a:tcPr>
                    </a:tc>
                    <a:tc>
                      <a:txBody>
                        <a:bodyPr/>
                        <a:lstStyle/>
                        <a:p>
                          <a:endParaRPr lang="en-US"/>
                        </a:p>
                      </a:txBody>
                      <a:tcPr anchor="ctr">
                        <a:blipFill>
                          <a:blip r:embed="rId2"/>
                          <a:stretch>
                            <a:fillRect l="-30043" t="-311475" r="-260" b="-418033"/>
                          </a:stretch>
                        </a:blipFill>
                      </a:tcPr>
                    </a:tc>
                    <a:extLst>
                      <a:ext uri="{0D108BD9-81ED-4DB2-BD59-A6C34878D82A}">
                        <a16:rowId xmlns:a16="http://schemas.microsoft.com/office/drawing/2014/main" val="2004449373"/>
                      </a:ext>
                    </a:extLst>
                  </a:tr>
                  <a:tr h="365760">
                    <a:tc>
                      <a:txBody>
                        <a:bodyPr/>
                        <a:lstStyle/>
                        <a:p>
                          <a:r>
                            <a:rPr lang="en-US" dirty="0">
                              <a:solidFill>
                                <a:srgbClr val="000000"/>
                              </a:solidFill>
                            </a:rPr>
                            <a:t> </a:t>
                          </a:r>
                          <a:r>
                            <a:rPr lang="en-US" sz="1800" kern="1200" dirty="0">
                              <a:solidFill>
                                <a:srgbClr val="000000"/>
                              </a:solidFill>
                              <a:effectLst/>
                              <a:latin typeface="+mn-lt"/>
                              <a:ea typeface="+mn-ea"/>
                              <a:cs typeface="+mn-cs"/>
                            </a:rPr>
                            <a:t>Nitric acid</a:t>
                          </a:r>
                          <a:endParaRPr lang="en-US" dirty="0">
                            <a:solidFill>
                              <a:srgbClr val="000000"/>
                            </a:solidFill>
                          </a:endParaRPr>
                        </a:p>
                      </a:txBody>
                      <a:tcPr anchor="ctr">
                        <a:solidFill>
                          <a:srgbClr val="FFFFFF"/>
                        </a:solidFill>
                      </a:tcPr>
                    </a:tc>
                    <a:tc>
                      <a:txBody>
                        <a:bodyPr/>
                        <a:lstStyle/>
                        <a:p>
                          <a:endParaRPr lang="en-US"/>
                        </a:p>
                      </a:txBody>
                      <a:tcPr anchor="ctr">
                        <a:blipFill>
                          <a:blip r:embed="rId2"/>
                          <a:stretch>
                            <a:fillRect l="-30043" t="-418333" r="-260" b="-325000"/>
                          </a:stretch>
                        </a:blipFill>
                      </a:tcPr>
                    </a:tc>
                    <a:extLst>
                      <a:ext uri="{0D108BD9-81ED-4DB2-BD59-A6C34878D82A}">
                        <a16:rowId xmlns:a16="http://schemas.microsoft.com/office/drawing/2014/main" val="3735237686"/>
                      </a:ext>
                    </a:extLst>
                  </a:tr>
                  <a:tr h="365760">
                    <a:tc>
                      <a:txBody>
                        <a:bodyPr/>
                        <a:lstStyle/>
                        <a:p>
                          <a:r>
                            <a:rPr lang="en-US" sz="1800" b="0" i="0" u="none" strike="noStrike" kern="1200" baseline="0" dirty="0">
                              <a:solidFill>
                                <a:srgbClr val="000000"/>
                              </a:solidFill>
                              <a:latin typeface="+mn-lt"/>
                              <a:ea typeface="+mn-ea"/>
                              <a:cs typeface="+mn-cs"/>
                            </a:rPr>
                            <a:t>Chloric acid	</a:t>
                          </a:r>
                        </a:p>
                      </a:txBody>
                      <a:tcPr anchor="ctr">
                        <a:solidFill>
                          <a:srgbClr val="FFFFFF"/>
                        </a:solidFill>
                      </a:tcPr>
                    </a:tc>
                    <a:tc>
                      <a:txBody>
                        <a:bodyPr/>
                        <a:lstStyle/>
                        <a:p>
                          <a:endParaRPr lang="en-US"/>
                        </a:p>
                      </a:txBody>
                      <a:tcPr anchor="ctr">
                        <a:blipFill>
                          <a:blip r:embed="rId2"/>
                          <a:stretch>
                            <a:fillRect l="-30043" t="-518333" r="-260" b="-225000"/>
                          </a:stretch>
                        </a:blipFill>
                      </a:tcPr>
                    </a:tc>
                    <a:extLst>
                      <a:ext uri="{0D108BD9-81ED-4DB2-BD59-A6C34878D82A}">
                        <a16:rowId xmlns:a16="http://schemas.microsoft.com/office/drawing/2014/main" val="620718555"/>
                      </a:ext>
                    </a:extLst>
                  </a:tr>
                  <a:tr h="365760">
                    <a:tc>
                      <a:txBody>
                        <a:bodyPr/>
                        <a:lstStyle/>
                        <a:p>
                          <a:r>
                            <a:rPr lang="en-US" sz="1800" kern="1200" dirty="0">
                              <a:solidFill>
                                <a:srgbClr val="000000"/>
                              </a:solidFill>
                              <a:effectLst/>
                              <a:latin typeface="+mn-lt"/>
                              <a:ea typeface="+mn-ea"/>
                              <a:cs typeface="+mn-cs"/>
                            </a:rPr>
                            <a:t>Perchloric acid</a:t>
                          </a:r>
                          <a:endParaRPr lang="en-US" dirty="0">
                            <a:solidFill>
                              <a:srgbClr val="000000"/>
                            </a:solidFill>
                          </a:endParaRPr>
                        </a:p>
                      </a:txBody>
                      <a:tcPr anchor="ctr">
                        <a:solidFill>
                          <a:srgbClr val="FFFFFF"/>
                        </a:solidFill>
                      </a:tcPr>
                    </a:tc>
                    <a:tc>
                      <a:txBody>
                        <a:bodyPr/>
                        <a:lstStyle/>
                        <a:p>
                          <a:endParaRPr lang="en-US"/>
                        </a:p>
                      </a:txBody>
                      <a:tcPr anchor="ctr">
                        <a:blipFill>
                          <a:blip r:embed="rId2"/>
                          <a:stretch>
                            <a:fillRect l="-30043" t="-618333" r="-260" b="-125000"/>
                          </a:stretch>
                        </a:blipFill>
                      </a:tcPr>
                    </a:tc>
                    <a:extLst>
                      <a:ext uri="{0D108BD9-81ED-4DB2-BD59-A6C34878D82A}">
                        <a16:rowId xmlns:a16="http://schemas.microsoft.com/office/drawing/2014/main" val="2703973221"/>
                      </a:ext>
                    </a:extLst>
                  </a:tr>
                  <a:tr h="3657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mn-lt"/>
                              <a:ea typeface="+mn-ea"/>
                              <a:cs typeface="+mn-cs"/>
                            </a:rPr>
                            <a:t>Sulfuric acid</a:t>
                          </a:r>
                          <a:endParaRPr lang="en-US" dirty="0">
                            <a:solidFill>
                              <a:srgbClr val="000000"/>
                            </a:solidFill>
                          </a:endParaRPr>
                        </a:p>
                      </a:txBody>
                      <a:tcPr anchor="ctr">
                        <a:solidFill>
                          <a:srgbClr val="FFFFFF"/>
                        </a:solidFill>
                      </a:tcPr>
                    </a:tc>
                    <a:tc>
                      <a:txBody>
                        <a:bodyPr/>
                        <a:lstStyle/>
                        <a:p>
                          <a:endParaRPr lang="en-US"/>
                        </a:p>
                      </a:txBody>
                      <a:tcPr anchor="ctr">
                        <a:blipFill>
                          <a:blip r:embed="rId2"/>
                          <a:stretch>
                            <a:fillRect l="-30043" t="-718333" r="-260" b="-25000"/>
                          </a:stretch>
                        </a:blipFill>
                      </a:tcPr>
                    </a:tc>
                    <a:extLst>
                      <a:ext uri="{0D108BD9-81ED-4DB2-BD59-A6C34878D82A}">
                        <a16:rowId xmlns:a16="http://schemas.microsoft.com/office/drawing/2014/main" val="4087543969"/>
                      </a:ext>
                    </a:extLst>
                  </a:tr>
                </a:tbl>
              </a:graphicData>
            </a:graphic>
          </p:graphicFrame>
        </mc:Fallback>
      </mc:AlternateContent>
      <p:sp>
        <p:nvSpPr>
          <p:cNvPr id="21" name="Content Placeholder 20"/>
          <p:cNvSpPr>
            <a:spLocks noGrp="1"/>
          </p:cNvSpPr>
          <p:nvPr>
            <p:ph sz="quarter" idx="26"/>
          </p:nvPr>
        </p:nvSpPr>
        <p:spPr>
          <a:xfrm>
            <a:off x="4325" y="4391298"/>
            <a:ext cx="9144000" cy="2070462"/>
          </a:xfrm>
        </p:spPr>
        <p:txBody>
          <a:bodyPr/>
          <a:lstStyle/>
          <a:p>
            <a:pPr>
              <a:spcBef>
                <a:spcPts val="0"/>
              </a:spcBef>
              <a:spcAft>
                <a:spcPts val="2400"/>
              </a:spcAft>
            </a:pPr>
            <a:r>
              <a:rPr lang="en-US" dirty="0"/>
              <a:t>Remember that although sulfuric acid has two ionizable protons, only the first ionization is complete. </a:t>
            </a:r>
          </a:p>
          <a:p>
            <a:pPr>
              <a:spcBef>
                <a:spcPts val="0"/>
              </a:spcBef>
              <a:spcAft>
                <a:spcPts val="1000"/>
              </a:spcAft>
            </a:pPr>
            <a:r>
              <a:rPr lang="en-US" dirty="0"/>
              <a:t>It is a good idea to commit this short list of strong acids to memory. </a:t>
            </a:r>
          </a:p>
        </p:txBody>
      </p:sp>
    </p:spTree>
    <p:extLst>
      <p:ext uri="{BB962C8B-B14F-4D97-AF65-F5344CB8AC3E}">
        <p14:creationId xmlns:p14="http://schemas.microsoft.com/office/powerpoint/2010/main" val="3460168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41565"/>
            <a:ext cx="8839200" cy="457200"/>
          </a:xfrm>
        </p:spPr>
        <p:txBody>
          <a:bodyPr anchor="ctr"/>
          <a:lstStyle/>
          <a:p>
            <a:pPr>
              <a:tabLst>
                <a:tab pos="1146175" algn="l"/>
                <a:tab pos="1371600" algn="l"/>
                <a:tab pos="1436688" algn="l"/>
              </a:tabLst>
            </a:pPr>
            <a:r>
              <a:rPr lang="en-US" dirty="0">
                <a:solidFill>
                  <a:schemeClr val="bg1"/>
                </a:solidFill>
                <a:latin typeface="Calibri"/>
              </a:rPr>
              <a:t>16.4	</a:t>
            </a:r>
            <a:r>
              <a:rPr lang="en-US" dirty="0">
                <a:latin typeface="Calibri"/>
              </a:rPr>
              <a:t>Strong Acids and Bases (3)</a:t>
            </a:r>
            <a:endParaRPr lang="en-US" dirty="0"/>
          </a:p>
        </p:txBody>
      </p:sp>
      <p:sp>
        <p:nvSpPr>
          <p:cNvPr id="16" name="Content Placeholder 15"/>
          <p:cNvSpPr>
            <a:spLocks noGrp="1"/>
          </p:cNvSpPr>
          <p:nvPr>
            <p:ph sz="quarter" idx="23"/>
          </p:nvPr>
        </p:nvSpPr>
        <p:spPr>
          <a:xfrm>
            <a:off x="0" y="1066800"/>
            <a:ext cx="9144000" cy="457200"/>
          </a:xfrm>
        </p:spPr>
        <p:txBody>
          <a:bodyPr/>
          <a:lstStyle/>
          <a:p>
            <a:r>
              <a:rPr lang="en-US" dirty="0">
                <a:latin typeface="Calibri"/>
              </a:rPr>
              <a:t>Strong Acids</a:t>
            </a:r>
          </a:p>
        </p:txBody>
      </p:sp>
      <p:sp>
        <p:nvSpPr>
          <p:cNvPr id="17" name="Content Placeholder 16"/>
          <p:cNvSpPr>
            <a:spLocks noGrp="1"/>
          </p:cNvSpPr>
          <p:nvPr>
            <p:ph sz="quarter" idx="24"/>
          </p:nvPr>
        </p:nvSpPr>
        <p:spPr>
          <a:xfrm>
            <a:off x="0" y="1524000"/>
            <a:ext cx="9144000" cy="1524000"/>
          </a:xfrm>
        </p:spPr>
        <p:txBody>
          <a:bodyPr/>
          <a:lstStyle/>
          <a:p>
            <a:pPr>
              <a:spcBef>
                <a:spcPts val="0"/>
              </a:spcBef>
            </a:pPr>
            <a:r>
              <a:rPr lang="en-US" dirty="0"/>
              <a:t>Because the ionization of a strong acid is complete, the concentration of hydronium ion at equilibrium is equal to the starting concentration of the strong acid. </a:t>
            </a:r>
          </a:p>
        </p:txBody>
      </p:sp>
    </p:spTree>
    <p:extLst>
      <p:ext uri="{BB962C8B-B14F-4D97-AF65-F5344CB8AC3E}">
        <p14:creationId xmlns:p14="http://schemas.microsoft.com/office/powerpoint/2010/main" val="23715079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9800" cy="457200"/>
          </a:xfrm>
        </p:spPr>
        <p:txBody>
          <a:bodyPr/>
          <a:lstStyle/>
          <a:p>
            <a:pPr marL="3429000" indent="-3200400" algn="ctr"/>
            <a:r>
              <a:rPr lang="en-US" kern="0" dirty="0"/>
              <a:t>SAMPLE PROBLEM	</a:t>
            </a:r>
            <a:r>
              <a:rPr lang="en-US" kern="0" dirty="0">
                <a:solidFill>
                  <a:schemeClr val="bg1"/>
                </a:solidFill>
              </a:rPr>
              <a:t>16.8	</a:t>
            </a:r>
            <a:r>
              <a:rPr lang="en-US" dirty="0">
                <a:solidFill>
                  <a:schemeClr val="bg1"/>
                </a:solidFill>
              </a:rPr>
              <a:t>Strategy</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1" y="914400"/>
                <a:ext cx="8991600" cy="5421085"/>
              </a:xfrm>
            </p:spPr>
            <p:txBody>
              <a:bodyPr/>
              <a:lstStyle/>
              <a:p>
                <a:pPr>
                  <a:spcBef>
                    <a:spcPts val="0"/>
                  </a:spcBef>
                </a:pPr>
                <a:r>
                  <a:rPr lang="en-US" b="0" dirty="0">
                    <a:solidFill>
                      <a:schemeClr val="tx1"/>
                    </a:solidFill>
                  </a:rPr>
                  <a:t>Calculate the pH of an aqueous solution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that is </a:t>
                </a:r>
              </a:p>
              <a:p>
                <a:pPr marL="514350" indent="-514350">
                  <a:spcBef>
                    <a:spcPts val="0"/>
                  </a:spcBef>
                  <a:buAutoNum type="alphaLcParenBoth"/>
                </a:pPr>
                <a:r>
                  <a:rPr lang="en-US" b="0" dirty="0">
                    <a:solidFill>
                      <a:schemeClr val="tx1"/>
                    </a:solidFill>
                  </a:rPr>
                  <a:t> </a:t>
                </a:r>
                <a14:m>
                  <m:oMath xmlns:m="http://schemas.openxmlformats.org/officeDocument/2006/math">
                    <m:r>
                      <a:rPr lang="en-US" b="0" i="1" smtClean="0">
                        <a:solidFill>
                          <a:schemeClr val="tx1"/>
                        </a:solidFill>
                        <a:latin typeface="Cambria Math" panose="02040503050406030204" pitchFamily="18" charset="0"/>
                      </a:rPr>
                      <m:t>0.035 </m:t>
                    </m:r>
                    <m:r>
                      <a:rPr lang="en-US" b="0" i="1" smtClean="0">
                        <a:solidFill>
                          <a:schemeClr val="tx1"/>
                        </a:solidFill>
                        <a:latin typeface="Cambria Math" panose="02040503050406030204" pitchFamily="18" charset="0"/>
                      </a:rPr>
                      <m:t>𝑀</m:t>
                    </m:r>
                    <m:r>
                      <a:rPr lang="en-US" b="0" i="1"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in</m:t>
                    </m:r>
                    <m:r>
                      <a:rPr lang="en-US" b="0" i="1"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HI</m:t>
                    </m:r>
                  </m:oMath>
                </a14:m>
                <a:r>
                  <a:rPr lang="en-US" b="0" dirty="0">
                    <a:solidFill>
                      <a:schemeClr val="tx1"/>
                    </a:solidFill>
                  </a:rPr>
                  <a:t>, </a:t>
                </a:r>
              </a:p>
              <a:p>
                <a:pPr marL="514350" indent="-514350">
                  <a:spcBef>
                    <a:spcPts val="0"/>
                  </a:spcBef>
                  <a:buAutoNum type="alphaLcParenBoth"/>
                </a:pPr>
                <a:r>
                  <a:rPr lang="en-US" b="0" dirty="0">
                    <a:solidFill>
                      <a:schemeClr val="tx1"/>
                    </a:solidFill>
                  </a:rPr>
                  <a:t> </a:t>
                </a:r>
                <a14:m>
                  <m:oMath xmlns:m="http://schemas.openxmlformats.org/officeDocument/2006/math">
                    <m:r>
                      <a:rPr lang="en-US" b="0" i="1" smtClean="0">
                        <a:solidFill>
                          <a:schemeClr val="tx1"/>
                        </a:solidFill>
                        <a:latin typeface="Cambria Math" panose="02040503050406030204" pitchFamily="18" charset="0"/>
                      </a:rPr>
                      <m:t>1.2</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−4</m:t>
                        </m:r>
                      </m:sup>
                    </m:sSup>
                    <m:r>
                      <a:rPr lang="en-US" b="0" i="1" smtClean="0">
                        <a:solidFill>
                          <a:schemeClr val="tx1"/>
                        </a:solidFill>
                        <a:latin typeface="Cambria Math" panose="02040503050406030204" pitchFamily="18" charset="0"/>
                        <a:ea typeface="Cambria Math" panose="02040503050406030204" pitchFamily="18" charset="0"/>
                      </a:rPr>
                      <m:t>𝑀</m:t>
                    </m:r>
                    <m:r>
                      <a:rPr lang="en-US" b="0" i="1" smtClean="0">
                        <a:solidFill>
                          <a:schemeClr val="tx1"/>
                        </a:solidFill>
                        <a:latin typeface="Cambria Math" panose="02040503050406030204" pitchFamily="18" charset="0"/>
                        <a:ea typeface="Cambria Math" panose="02040503050406030204" pitchFamily="18" charset="0"/>
                      </a:rPr>
                      <m:t> </m:t>
                    </m:r>
                    <m:r>
                      <m:rPr>
                        <m:sty m:val="p"/>
                      </m:rPr>
                      <a:rPr lang="en-US" b="0" i="0" smtClean="0">
                        <a:solidFill>
                          <a:schemeClr val="tx1"/>
                        </a:solidFill>
                        <a:latin typeface="Cambria Math" panose="02040503050406030204" pitchFamily="18" charset="0"/>
                        <a:ea typeface="Cambria Math" panose="02040503050406030204" pitchFamily="18" charset="0"/>
                      </a:rPr>
                      <m:t>in</m:t>
                    </m:r>
                    <m:r>
                      <a:rPr lang="en-US" b="0" i="0" smtClean="0">
                        <a:solidFill>
                          <a:schemeClr val="tx1"/>
                        </a:solidFill>
                        <a:latin typeface="Cambria Math" panose="02040503050406030204" pitchFamily="18" charset="0"/>
                        <a:ea typeface="Cambria Math" panose="02040503050406030204" pitchFamily="18" charset="0"/>
                      </a:rPr>
                      <m:t> </m:t>
                    </m:r>
                    <m:r>
                      <m:rPr>
                        <m:sty m:val="p"/>
                      </m:rPr>
                      <a:rPr lang="en-US" b="0" i="0" smtClean="0">
                        <a:solidFill>
                          <a:schemeClr val="tx1"/>
                        </a:solidFill>
                        <a:latin typeface="Cambria Math" panose="02040503050406030204" pitchFamily="18" charset="0"/>
                        <a:ea typeface="Cambria Math" panose="02040503050406030204" pitchFamily="18" charset="0"/>
                      </a:rPr>
                      <m:t>H</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NO</m:t>
                        </m:r>
                      </m:e>
                      <m:sub>
                        <m:r>
                          <a:rPr lang="en-US" b="0" i="0" smtClean="0">
                            <a:solidFill>
                              <a:schemeClr val="tx1"/>
                            </a:solidFill>
                            <a:latin typeface="Cambria Math" panose="02040503050406030204" pitchFamily="18" charset="0"/>
                            <a:ea typeface="Cambria Math" panose="02040503050406030204" pitchFamily="18" charset="0"/>
                          </a:rPr>
                          <m:t>3</m:t>
                        </m:r>
                      </m:sub>
                    </m:sSub>
                  </m:oMath>
                </a14:m>
                <a:r>
                  <a:rPr lang="en-US" b="0" dirty="0">
                    <a:solidFill>
                      <a:schemeClr val="tx1"/>
                    </a:solidFill>
                  </a:rPr>
                  <a:t>, and </a:t>
                </a:r>
              </a:p>
              <a:p>
                <a:pPr marL="514350" indent="-514350">
                  <a:spcBef>
                    <a:spcPts val="0"/>
                  </a:spcBef>
                  <a:spcAft>
                    <a:spcPts val="3000"/>
                  </a:spcAft>
                  <a:buAutoNum type="alphaLcParenBoth"/>
                </a:pPr>
                <a:r>
                  <a:rPr lang="en-US" b="0" dirty="0">
                    <a:solidFill>
                      <a:schemeClr val="tx1"/>
                    </a:solidFill>
                  </a:rPr>
                  <a:t> </a:t>
                </a:r>
                <a14:m>
                  <m:oMath xmlns:m="http://schemas.openxmlformats.org/officeDocument/2006/math">
                    <m:r>
                      <a:rPr lang="en-US" b="0" i="1" smtClean="0">
                        <a:solidFill>
                          <a:schemeClr val="tx1"/>
                        </a:solidFill>
                        <a:latin typeface="Cambria Math" panose="02040503050406030204" pitchFamily="18" charset="0"/>
                      </a:rPr>
                      <m:t>6.7</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r>
                      <a:rPr lang="en-US" b="0" i="1" smtClean="0">
                        <a:solidFill>
                          <a:schemeClr val="tx1"/>
                        </a:solidFill>
                        <a:latin typeface="Cambria Math" panose="02040503050406030204" pitchFamily="18" charset="0"/>
                        <a:ea typeface="Cambria Math" panose="02040503050406030204" pitchFamily="18" charset="0"/>
                      </a:rPr>
                      <m:t>𝑀</m:t>
                    </m:r>
                    <m:r>
                      <a:rPr lang="en-US" b="0" i="1" smtClean="0">
                        <a:solidFill>
                          <a:schemeClr val="tx1"/>
                        </a:solidFill>
                        <a:latin typeface="Cambria Math" panose="02040503050406030204" pitchFamily="18" charset="0"/>
                        <a:ea typeface="Cambria Math" panose="02040503050406030204" pitchFamily="18" charset="0"/>
                      </a:rPr>
                      <m:t> </m:t>
                    </m:r>
                    <m:r>
                      <m:rPr>
                        <m:sty m:val="p"/>
                      </m:rPr>
                      <a:rPr lang="en-US" b="0" i="0" smtClean="0">
                        <a:solidFill>
                          <a:schemeClr val="tx1"/>
                        </a:solidFill>
                        <a:latin typeface="Cambria Math" panose="02040503050406030204" pitchFamily="18" charset="0"/>
                        <a:ea typeface="Cambria Math" panose="02040503050406030204" pitchFamily="18" charset="0"/>
                      </a:rPr>
                      <m:t>in</m:t>
                    </m:r>
                    <m:r>
                      <a:rPr lang="en-US" b="0" i="0" smtClean="0">
                        <a:solidFill>
                          <a:schemeClr val="tx1"/>
                        </a:solidFill>
                        <a:latin typeface="Cambria Math" panose="02040503050406030204" pitchFamily="18" charset="0"/>
                        <a:ea typeface="Cambria Math" panose="02040503050406030204" pitchFamily="18" charset="0"/>
                      </a:rPr>
                      <m:t> </m:t>
                    </m:r>
                    <m:r>
                      <m:rPr>
                        <m:sty m:val="p"/>
                      </m:rPr>
                      <a:rPr lang="en-US" b="0" i="0" smtClean="0">
                        <a:solidFill>
                          <a:schemeClr val="tx1"/>
                        </a:solidFill>
                        <a:latin typeface="Cambria Math" panose="02040503050406030204" pitchFamily="18" charset="0"/>
                        <a:ea typeface="Cambria Math" panose="02040503050406030204" pitchFamily="18" charset="0"/>
                      </a:rPr>
                      <m:t>HCl</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O</m:t>
                        </m:r>
                      </m:e>
                      <m:sub>
                        <m:r>
                          <a:rPr lang="en-US" b="0" i="0" smtClean="0">
                            <a:solidFill>
                              <a:schemeClr val="tx1"/>
                            </a:solidFill>
                            <a:latin typeface="Cambria Math" panose="02040503050406030204" pitchFamily="18" charset="0"/>
                            <a:ea typeface="Cambria Math" panose="02040503050406030204" pitchFamily="18" charset="0"/>
                          </a:rPr>
                          <m:t>4</m:t>
                        </m:r>
                      </m:sub>
                    </m:sSub>
                  </m:oMath>
                </a14:m>
                <a:r>
                  <a:rPr lang="en-US" b="0" dirty="0">
                    <a:solidFill>
                      <a:schemeClr val="tx1"/>
                    </a:solidFill>
                  </a:rPr>
                  <a:t>.</a:t>
                </a:r>
                <a:endParaRPr lang="en-US" dirty="0"/>
              </a:p>
              <a:p>
                <a:r>
                  <a:rPr lang="en-US" dirty="0">
                    <a:solidFill>
                      <a:srgbClr val="43618E"/>
                    </a:solidFill>
                    <a:latin typeface="Calibri" panose="020F0502020204030204" pitchFamily="34" charset="0"/>
                  </a:rPr>
                  <a:t>Strategy</a:t>
                </a:r>
              </a:p>
              <a:p>
                <a:pPr>
                  <a:spcBef>
                    <a:spcPts val="0"/>
                  </a:spcBef>
                </a:pPr>
                <a14:m>
                  <m:oMath xmlns:m="http://schemas.openxmlformats.org/officeDocument/2006/math">
                    <m:r>
                      <m:rPr>
                        <m:sty m:val="p"/>
                      </m:rPr>
                      <a:rPr lang="en-US" sz="2400" b="0">
                        <a:solidFill>
                          <a:schemeClr val="tx1"/>
                        </a:solidFill>
                        <a:latin typeface="Cambria Math" panose="02040503050406030204" pitchFamily="18" charset="0"/>
                      </a:rPr>
                      <m:t>HI</m:t>
                    </m:r>
                  </m:oMath>
                </a14:m>
                <a:r>
                  <a:rPr lang="en-US" sz="2400" b="0" dirty="0">
                    <a:solidFill>
                      <a:schemeClr val="tx1"/>
                    </a:solidFill>
                  </a:rPr>
                  <a:t>, </a:t>
                </a:r>
                <a14:m>
                  <m:oMath xmlns:m="http://schemas.openxmlformats.org/officeDocument/2006/math">
                    <m:r>
                      <m:rPr>
                        <m:sty m:val="p"/>
                      </m:rPr>
                      <a:rPr lang="en-US" sz="2400" b="0">
                        <a:solidFill>
                          <a:schemeClr val="tx1"/>
                        </a:solidFill>
                        <a:latin typeface="Cambria Math" panose="02040503050406030204" pitchFamily="18" charset="0"/>
                        <a:ea typeface="Cambria Math" panose="02040503050406030204" pitchFamily="18" charset="0"/>
                      </a:rPr>
                      <m:t>H</m:t>
                    </m:r>
                    <m:sSub>
                      <m:sSubPr>
                        <m:ctrlPr>
                          <a:rPr lang="en-US" sz="2400" b="0" i="1">
                            <a:solidFill>
                              <a:schemeClr val="tx1"/>
                            </a:solidFill>
                            <a:latin typeface="Cambria Math" panose="02040503050406030204" pitchFamily="18" charset="0"/>
                            <a:ea typeface="Cambria Math" panose="02040503050406030204" pitchFamily="18" charset="0"/>
                          </a:rPr>
                        </m:ctrlPr>
                      </m:sSubPr>
                      <m:e>
                        <m:r>
                          <m:rPr>
                            <m:sty m:val="p"/>
                          </m:rPr>
                          <a:rPr lang="en-US" sz="2400" b="0">
                            <a:solidFill>
                              <a:schemeClr val="tx1"/>
                            </a:solidFill>
                            <a:latin typeface="Cambria Math" panose="02040503050406030204" pitchFamily="18" charset="0"/>
                            <a:ea typeface="Cambria Math" panose="02040503050406030204" pitchFamily="18" charset="0"/>
                          </a:rPr>
                          <m:t>NO</m:t>
                        </m:r>
                      </m:e>
                      <m:sub>
                        <m:r>
                          <a:rPr lang="en-US" sz="2400" b="0">
                            <a:solidFill>
                              <a:schemeClr val="tx1"/>
                            </a:solidFill>
                            <a:latin typeface="Cambria Math" panose="02040503050406030204" pitchFamily="18" charset="0"/>
                            <a:ea typeface="Cambria Math" panose="02040503050406030204" pitchFamily="18" charset="0"/>
                          </a:rPr>
                          <m:t>3</m:t>
                        </m:r>
                      </m:sub>
                    </m:sSub>
                  </m:oMath>
                </a14:m>
                <a:r>
                  <a:rPr lang="en-US" sz="2400" b="0" dirty="0">
                    <a:solidFill>
                      <a:schemeClr val="tx1"/>
                    </a:solidFill>
                    <a:ea typeface="Cambria Math" panose="02040503050406030204" pitchFamily="18" charset="0"/>
                  </a:rPr>
                  <a:t> and </a:t>
                </a:r>
                <a14:m>
                  <m:oMath xmlns:m="http://schemas.openxmlformats.org/officeDocument/2006/math">
                    <m:r>
                      <m:rPr>
                        <m:sty m:val="p"/>
                      </m:rPr>
                      <a:rPr lang="en-US" sz="2400" b="0">
                        <a:solidFill>
                          <a:schemeClr val="tx1"/>
                        </a:solidFill>
                        <a:latin typeface="Cambria Math" panose="02040503050406030204" pitchFamily="18" charset="0"/>
                        <a:ea typeface="Cambria Math" panose="02040503050406030204" pitchFamily="18" charset="0"/>
                      </a:rPr>
                      <m:t>HCl</m:t>
                    </m:r>
                    <m:sSub>
                      <m:sSubPr>
                        <m:ctrlPr>
                          <a:rPr lang="en-US" sz="2400" b="0" i="1">
                            <a:solidFill>
                              <a:schemeClr val="tx1"/>
                            </a:solidFill>
                            <a:latin typeface="Cambria Math" panose="02040503050406030204" pitchFamily="18" charset="0"/>
                            <a:ea typeface="Cambria Math" panose="02040503050406030204" pitchFamily="18" charset="0"/>
                          </a:rPr>
                        </m:ctrlPr>
                      </m:sSubPr>
                      <m:e>
                        <m:r>
                          <m:rPr>
                            <m:sty m:val="p"/>
                          </m:rPr>
                          <a:rPr lang="en-US" sz="2400" b="0">
                            <a:solidFill>
                              <a:schemeClr val="tx1"/>
                            </a:solidFill>
                            <a:latin typeface="Cambria Math" panose="02040503050406030204" pitchFamily="18" charset="0"/>
                            <a:ea typeface="Cambria Math" panose="02040503050406030204" pitchFamily="18" charset="0"/>
                          </a:rPr>
                          <m:t>O</m:t>
                        </m:r>
                      </m:e>
                      <m:sub>
                        <m:r>
                          <a:rPr lang="en-US" sz="2400" b="0">
                            <a:solidFill>
                              <a:schemeClr val="tx1"/>
                            </a:solidFill>
                            <a:latin typeface="Cambria Math" panose="02040503050406030204" pitchFamily="18" charset="0"/>
                            <a:ea typeface="Cambria Math" panose="02040503050406030204" pitchFamily="18" charset="0"/>
                          </a:rPr>
                          <m:t>4</m:t>
                        </m:r>
                      </m:sub>
                    </m:sSub>
                  </m:oMath>
                </a14:m>
                <a:r>
                  <a:rPr lang="en-US" b="0" dirty="0">
                    <a:solidFill>
                      <a:schemeClr val="tx1"/>
                    </a:solidFill>
                  </a:rPr>
                  <a:t> are all strong acids, so the concentration of hydronium ion in each solution is the same as the stated concentration of the acid. </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1" y="914400"/>
                <a:ext cx="8991600" cy="5421085"/>
              </a:xfrm>
              <a:blipFill>
                <a:blip r:embed="rId2"/>
                <a:stretch>
                  <a:fillRect l="-1424" t="-1012"/>
                </a:stretch>
              </a:blipFill>
            </p:spPr>
            <p:txBody>
              <a:bodyPr/>
              <a:lstStyle/>
              <a:p>
                <a:r>
                  <a:rPr lang="en-US">
                    <a:noFill/>
                  </a:rPr>
                  <a:t> </a:t>
                </a:r>
              </a:p>
            </p:txBody>
          </p:sp>
        </mc:Fallback>
      </mc:AlternateContent>
    </p:spTree>
    <p:extLst>
      <p:ext uri="{BB962C8B-B14F-4D97-AF65-F5344CB8AC3E}">
        <p14:creationId xmlns:p14="http://schemas.microsoft.com/office/powerpoint/2010/main" val="10897664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5638800" cy="457200"/>
          </a:xfrm>
        </p:spPr>
        <p:txBody>
          <a:bodyPr/>
          <a:lstStyle/>
          <a:p>
            <a:pPr marL="3429000" indent="-3429000" algn="ctr"/>
            <a:r>
              <a:rPr lang="en-US" kern="0" dirty="0"/>
              <a:t> SAMPLE PROBLEM	</a:t>
            </a:r>
            <a:r>
              <a:rPr lang="en-US" kern="0" dirty="0">
                <a:solidFill>
                  <a:schemeClr val="bg1"/>
                </a:solidFill>
              </a:rPr>
              <a:t>16.8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5410200"/>
              </a:xfrm>
            </p:spPr>
            <p:txBody>
              <a:bodyPr/>
              <a:lstStyle/>
              <a:p>
                <a:r>
                  <a:rPr lang="en-US" dirty="0">
                    <a:solidFill>
                      <a:srgbClr val="43618E"/>
                    </a:solidFill>
                  </a:rPr>
                  <a:t>Setup</a:t>
                </a:r>
              </a:p>
              <a:p>
                <a:pPr marL="514350" indent="-514350">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=0.035 </m:t>
                    </m:r>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dirty="0">
                  <a:solidFill>
                    <a:schemeClr val="tx1"/>
                  </a:solidFill>
                </a:endParaRPr>
              </a:p>
              <a:p>
                <a:pPr marL="514350" indent="-514350">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=1.2×</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−4</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dirty="0">
                  <a:solidFill>
                    <a:schemeClr val="tx1"/>
                  </a:solidFill>
                </a:endParaRPr>
              </a:p>
              <a:p>
                <a:pPr marL="514350" indent="-514350">
                  <a:spcAft>
                    <a:spcPts val="4000"/>
                  </a:spcAft>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=6.7×</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dirty="0"/>
              </a:p>
              <a:p>
                <a:r>
                  <a:rPr lang="en-US" dirty="0">
                    <a:solidFill>
                      <a:srgbClr val="43618E"/>
                    </a:solidFill>
                  </a:rPr>
                  <a:t>Solution</a:t>
                </a:r>
              </a:p>
              <a:p>
                <a:pPr marL="514350" indent="-514350">
                  <a:buAutoNum type="alphaLcParenBoth"/>
                </a:pPr>
                <a14:m>
                  <m:oMath xmlns:m="http://schemas.openxmlformats.org/officeDocument/2006/math">
                    <m:r>
                      <m:rPr>
                        <m:sty m:val="p"/>
                      </m:rPr>
                      <a:rPr lang="en-US" b="0" i="0" smtClean="0">
                        <a:solidFill>
                          <a:schemeClr val="tx1"/>
                        </a:solidFill>
                        <a:latin typeface="Cambria Math" panose="02040503050406030204" pitchFamily="18" charset="0"/>
                      </a:rPr>
                      <m:t>pH</m:t>
                    </m:r>
                    <m:r>
                      <a:rPr lang="en-US" b="0" i="0"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0.035</m:t>
                            </m:r>
                          </m:e>
                        </m:d>
                        <m:r>
                          <a:rPr lang="en-US" b="0" i="0" smtClean="0">
                            <a:solidFill>
                              <a:schemeClr val="tx1"/>
                            </a:solidFill>
                            <a:latin typeface="Cambria Math" panose="02040503050406030204" pitchFamily="18" charset="0"/>
                            <a:ea typeface="Cambria Math" panose="02040503050406030204" pitchFamily="18" charset="0"/>
                          </a:rPr>
                          <m:t>=1.46</m:t>
                        </m:r>
                      </m:e>
                    </m:func>
                  </m:oMath>
                </a14:m>
                <a:endParaRPr lang="en-US" b="0" dirty="0">
                  <a:solidFill>
                    <a:schemeClr val="tx1"/>
                  </a:solidFill>
                </a:endParaRPr>
              </a:p>
              <a:p>
                <a:pPr marL="514350" indent="-514350">
                  <a:buAutoNum type="alphaLcParenBoth"/>
                </a:pPr>
                <a14:m>
                  <m:oMath xmlns:m="http://schemas.openxmlformats.org/officeDocument/2006/math">
                    <m:r>
                      <m:rPr>
                        <m:sty m:val="p"/>
                      </m:rPr>
                      <a:rPr lang="en-US" b="0" i="0" smtClean="0">
                        <a:solidFill>
                          <a:schemeClr val="tx1"/>
                        </a:solidFill>
                        <a:latin typeface="Cambria Math" panose="02040503050406030204" pitchFamily="18" charset="0"/>
                      </a:rPr>
                      <m:t>pH</m:t>
                    </m:r>
                    <m:r>
                      <a:rPr lang="en-US" b="0" i="0"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1.2×</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−4</m:t>
                                </m:r>
                              </m:sup>
                            </m:sSup>
                          </m:e>
                        </m:d>
                      </m:e>
                    </m:func>
                    <m:r>
                      <a:rPr lang="en-US" b="0" i="0" smtClean="0">
                        <a:solidFill>
                          <a:schemeClr val="tx1"/>
                        </a:solidFill>
                        <a:latin typeface="Cambria Math" panose="02040503050406030204" pitchFamily="18" charset="0"/>
                        <a:ea typeface="Cambria Math" panose="02040503050406030204" pitchFamily="18" charset="0"/>
                      </a:rPr>
                      <m:t>=3.92</m:t>
                    </m:r>
                  </m:oMath>
                </a14:m>
                <a:endParaRPr lang="en-US" b="0" dirty="0">
                  <a:solidFill>
                    <a:schemeClr val="tx1"/>
                  </a:solidFill>
                  <a:ea typeface="Cambria Math" panose="02040503050406030204" pitchFamily="18" charset="0"/>
                </a:endParaRPr>
              </a:p>
              <a:p>
                <a:pPr marL="514350" indent="-514350">
                  <a:buAutoNum type="alphaLcParenBoth"/>
                </a:pPr>
                <a14:m>
                  <m:oMath xmlns:m="http://schemas.openxmlformats.org/officeDocument/2006/math">
                    <m:r>
                      <m:rPr>
                        <m:sty m:val="p"/>
                      </m:rPr>
                      <a:rPr lang="en-US" b="0" i="0" smtClean="0">
                        <a:solidFill>
                          <a:schemeClr val="tx1"/>
                        </a:solidFill>
                        <a:latin typeface="Cambria Math" panose="02040503050406030204" pitchFamily="18" charset="0"/>
                      </a:rPr>
                      <m:t>pH</m:t>
                    </m:r>
                    <m:r>
                      <a:rPr lang="en-US" b="0" i="0"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6.7×</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m:t>
                                </m:r>
                              </m:sup>
                            </m:sSup>
                          </m:e>
                        </m:d>
                        <m:r>
                          <a:rPr lang="en-US" b="0" i="0" smtClean="0">
                            <a:solidFill>
                              <a:schemeClr val="tx1"/>
                            </a:solidFill>
                            <a:latin typeface="Cambria Math" panose="02040503050406030204" pitchFamily="18" charset="0"/>
                            <a:ea typeface="Cambria Math" panose="02040503050406030204" pitchFamily="18" charset="0"/>
                          </a:rPr>
                          <m:t>=4.17</m:t>
                        </m:r>
                      </m:e>
                    </m:func>
                  </m:oMath>
                </a14:m>
                <a:endParaRPr lang="en-US" b="0"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5410200"/>
              </a:xfrm>
              <a:blipFill>
                <a:blip r:embed="rId2"/>
                <a:stretch>
                  <a:fillRect l="-1400" t="-1014"/>
                </a:stretch>
              </a:blipFill>
            </p:spPr>
            <p:txBody>
              <a:bodyPr/>
              <a:lstStyle/>
              <a:p>
                <a:r>
                  <a:rPr lang="en-US">
                    <a:noFill/>
                  </a:rPr>
                  <a:t> </a:t>
                </a:r>
              </a:p>
            </p:txBody>
          </p:sp>
        </mc:Fallback>
      </mc:AlternateContent>
    </p:spTree>
    <p:extLst>
      <p:ext uri="{BB962C8B-B14F-4D97-AF65-F5344CB8AC3E}">
        <p14:creationId xmlns:p14="http://schemas.microsoft.com/office/powerpoint/2010/main" val="997933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77090" y="27710"/>
            <a:ext cx="8866909" cy="457199"/>
          </a:xfrm>
        </p:spPr>
        <p:txBody>
          <a:bodyPr anchor="ctr"/>
          <a:lstStyle/>
          <a:p>
            <a:pPr>
              <a:spcBef>
                <a:spcPts val="768"/>
              </a:spcBef>
              <a:tabLst>
                <a:tab pos="1149350" algn="l"/>
                <a:tab pos="1260475" algn="l"/>
                <a:tab pos="1482725" algn="l"/>
                <a:tab pos="1606550" algn="l"/>
                <a:tab pos="1608138" algn="l"/>
                <a:tab pos="1773238" algn="l"/>
              </a:tabLst>
            </a:pPr>
            <a:r>
              <a:rPr lang="en-US" dirty="0">
                <a:solidFill>
                  <a:schemeClr val="bg1"/>
                </a:solidFill>
                <a:latin typeface="Calibri"/>
              </a:rPr>
              <a:t>16.1	</a:t>
            </a:r>
            <a:r>
              <a:rPr lang="en-US" dirty="0">
                <a:latin typeface="Calibri"/>
              </a:rPr>
              <a:t>Brønsted Acids and Bases</a:t>
            </a:r>
          </a:p>
        </p:txBody>
      </p:sp>
      <p:sp>
        <p:nvSpPr>
          <p:cNvPr id="2" name="Content Placeholder 1"/>
          <p:cNvSpPr>
            <a:spLocks noGrp="1"/>
          </p:cNvSpPr>
          <p:nvPr>
            <p:ph sz="quarter" idx="11"/>
          </p:nvPr>
        </p:nvSpPr>
        <p:spPr>
          <a:xfrm>
            <a:off x="0" y="1219200"/>
            <a:ext cx="9144000" cy="533400"/>
          </a:xfrm>
        </p:spPr>
        <p:txBody>
          <a:bodyPr/>
          <a:lstStyle/>
          <a:p>
            <a:pPr algn="ctr"/>
            <a:r>
              <a:rPr lang="en-US" dirty="0"/>
              <a:t>Topics</a:t>
            </a:r>
          </a:p>
        </p:txBody>
      </p:sp>
      <p:sp>
        <p:nvSpPr>
          <p:cNvPr id="16" name="Content Placeholder 15"/>
          <p:cNvSpPr>
            <a:spLocks noGrp="1"/>
          </p:cNvSpPr>
          <p:nvPr>
            <p:ph sz="quarter" idx="10"/>
          </p:nvPr>
        </p:nvSpPr>
        <p:spPr>
          <a:xfrm>
            <a:off x="0" y="1828800"/>
            <a:ext cx="9144000" cy="457200"/>
          </a:xfrm>
        </p:spPr>
        <p:txBody>
          <a:bodyPr/>
          <a:lstStyle/>
          <a:p>
            <a:pPr>
              <a:spcBef>
                <a:spcPts val="0"/>
              </a:spcBef>
              <a:tabLst>
                <a:tab pos="1606550" algn="l"/>
              </a:tabLst>
            </a:pPr>
            <a:r>
              <a:rPr lang="en-US" dirty="0"/>
              <a:t>Brønsted Acids and Bases</a:t>
            </a:r>
          </a:p>
        </p:txBody>
      </p:sp>
    </p:spTree>
    <p:extLst>
      <p:ext uri="{BB962C8B-B14F-4D97-AF65-F5344CB8AC3E}">
        <p14:creationId xmlns:p14="http://schemas.microsoft.com/office/powerpoint/2010/main" val="16311308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 y="228600"/>
            <a:ext cx="5638800" cy="457200"/>
          </a:xfrm>
        </p:spPr>
        <p:txBody>
          <a:bodyPr/>
          <a:lstStyle/>
          <a:p>
            <a:pPr marL="3429000" indent="-3429000" algn="ctr"/>
            <a:r>
              <a:rPr lang="en-US" kern="0" dirty="0"/>
              <a:t> SAMPLE PROBLEM	</a:t>
            </a:r>
            <a:r>
              <a:rPr lang="en-US" kern="0" dirty="0">
                <a:solidFill>
                  <a:schemeClr val="bg1"/>
                </a:solidFill>
              </a:rPr>
              <a:t>16.9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3"/>
              </p:nvPr>
            </p:nvSpPr>
            <p:spPr>
              <a:xfrm>
                <a:off x="0" y="914400"/>
                <a:ext cx="9144000" cy="5486400"/>
              </a:xfrm>
            </p:spPr>
            <p:txBody>
              <a:bodyPr/>
              <a:lstStyle/>
              <a:p>
                <a:pPr>
                  <a:spcBef>
                    <a:spcPts val="0"/>
                  </a:spcBef>
                </a:pPr>
                <a:r>
                  <a:rPr lang="en-US" b="0" dirty="0">
                    <a:solidFill>
                      <a:schemeClr val="tx1"/>
                    </a:solidFill>
                  </a:rPr>
                  <a:t>Calculate the concentration of HCl in a solution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that has pH</a:t>
                </a:r>
              </a:p>
              <a:p>
                <a:pPr marL="514350" indent="-514350">
                  <a:spcBef>
                    <a:spcPts val="0"/>
                  </a:spcBef>
                  <a:buAutoNum type="alphaLcParenBoth"/>
                </a:pPr>
                <a:r>
                  <a:rPr lang="en-US" b="0" dirty="0">
                    <a:solidFill>
                      <a:schemeClr val="tx1"/>
                    </a:solidFill>
                  </a:rPr>
                  <a:t>4.95, </a:t>
                </a:r>
              </a:p>
              <a:p>
                <a:pPr marL="514350" indent="-514350">
                  <a:spcBef>
                    <a:spcPts val="0"/>
                  </a:spcBef>
                  <a:buAutoNum type="alphaLcParenBoth"/>
                </a:pPr>
                <a:r>
                  <a:rPr lang="en-US" b="0" dirty="0">
                    <a:solidFill>
                      <a:schemeClr val="tx1"/>
                    </a:solidFill>
                  </a:rPr>
                  <a:t>3.45, and </a:t>
                </a:r>
              </a:p>
              <a:p>
                <a:pPr marL="514350" indent="-514350">
                  <a:spcBef>
                    <a:spcPts val="0"/>
                  </a:spcBef>
                  <a:spcAft>
                    <a:spcPts val="3000"/>
                  </a:spcAft>
                  <a:buAutoNum type="alphaLcParenBoth"/>
                </a:pPr>
                <a:r>
                  <a:rPr lang="en-US" b="0" dirty="0">
                    <a:solidFill>
                      <a:schemeClr val="tx1"/>
                    </a:solidFill>
                  </a:rPr>
                  <a:t>2.78. </a:t>
                </a:r>
                <a:endParaRPr lang="en-US" dirty="0"/>
              </a:p>
              <a:p>
                <a:pPr>
                  <a:spcBef>
                    <a:spcPts val="0"/>
                  </a:spcBef>
                  <a:spcAft>
                    <a:spcPts val="2000"/>
                  </a:spcAft>
                </a:pPr>
                <a:r>
                  <a:rPr lang="en-US" b="1" dirty="0">
                    <a:solidFill>
                      <a:srgbClr val="43618E"/>
                    </a:solidFill>
                  </a:rPr>
                  <a:t>Setup</a:t>
                </a:r>
              </a:p>
              <a:p>
                <a:pPr>
                  <a:spcBef>
                    <a:spcPts val="0"/>
                  </a:spcBef>
                </a:pPr>
                <a14:m>
                  <m:oMathPara xmlns:m="http://schemas.openxmlformats.org/officeDocument/2006/math">
                    <m:oMathParaPr>
                      <m:jc m:val="centerGroup"/>
                    </m:oMathParaPr>
                    <m:oMath xmlns:m="http://schemas.openxmlformats.org/officeDocument/2006/math">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m:rPr>
                                  <m:sty m:val="p"/>
                                </m:rPr>
                                <a:rPr lang="en-US" sz="3200">
                                  <a:latin typeface="Cambria Math" panose="02040503050406030204" pitchFamily="18" charset="0"/>
                                </a:rPr>
                                <m:t>H</m:t>
                              </m:r>
                            </m:e>
                            <m:sub>
                              <m:r>
                                <a:rPr lang="en-US" sz="3200">
                                  <a:latin typeface="Cambria Math" panose="02040503050406030204" pitchFamily="18" charset="0"/>
                                </a:rPr>
                                <m:t>3</m:t>
                              </m:r>
                            </m:sub>
                          </m:sSub>
                          <m:sSup>
                            <m:sSupPr>
                              <m:ctrlPr>
                                <a:rPr lang="en-US" sz="3200" i="1">
                                  <a:latin typeface="Cambria Math" panose="02040503050406030204" pitchFamily="18" charset="0"/>
                                </a:rPr>
                              </m:ctrlPr>
                            </m:sSupPr>
                            <m:e>
                              <m:r>
                                <m:rPr>
                                  <m:sty m:val="p"/>
                                </m:rPr>
                                <a:rPr lang="en-US" sz="3200">
                                  <a:latin typeface="Cambria Math" panose="02040503050406030204" pitchFamily="18" charset="0"/>
                                </a:rPr>
                                <m:t>O</m:t>
                              </m:r>
                            </m:e>
                            <m:sup>
                              <m:r>
                                <a:rPr lang="en-US" sz="3200">
                                  <a:latin typeface="Cambria Math" panose="02040503050406030204" pitchFamily="18" charset="0"/>
                                  <a:ea typeface="Cambria Math" panose="02040503050406030204" pitchFamily="18" charset="0"/>
                                </a:rPr>
                                <m:t>+</m:t>
                              </m:r>
                            </m:sup>
                          </m:sSup>
                        </m:e>
                      </m:d>
                      <m:r>
                        <a:rPr lang="en-US" sz="3200" i="1">
                          <a:latin typeface="Cambria Math" panose="02040503050406030204" pitchFamily="18" charset="0"/>
                          <a:ea typeface="Cambria Math" panose="02040503050406030204" pitchFamily="18" charset="0"/>
                        </a:rPr>
                        <m:t>=</m:t>
                      </m:r>
                      <m:sSup>
                        <m:sSupPr>
                          <m:ctrlPr>
                            <a:rPr lang="en-US" sz="3200" i="1">
                              <a:latin typeface="Cambria Math" panose="02040503050406030204" pitchFamily="18" charset="0"/>
                              <a:ea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10</m:t>
                          </m:r>
                        </m:e>
                        <m:sup>
                          <m:r>
                            <a:rPr lang="en-US" sz="3200" i="1">
                              <a:latin typeface="Cambria Math" panose="02040503050406030204" pitchFamily="18" charset="0"/>
                              <a:ea typeface="Cambria Math" panose="02040503050406030204" pitchFamily="18" charset="0"/>
                            </a:rPr>
                            <m:t>−</m:t>
                          </m:r>
                          <m:r>
                            <m:rPr>
                              <m:sty m:val="p"/>
                            </m:rPr>
                            <a:rPr lang="en-US" sz="3200">
                              <a:latin typeface="Cambria Math" panose="02040503050406030204" pitchFamily="18" charset="0"/>
                              <a:ea typeface="Cambria Math" panose="02040503050406030204" pitchFamily="18" charset="0"/>
                            </a:rPr>
                            <m:t>pH</m:t>
                          </m:r>
                        </m:sup>
                      </m:sSup>
                    </m:oMath>
                  </m:oMathPara>
                </a14:m>
                <a:endParaRPr lang="en-US" sz="3200" b="1" dirty="0">
                  <a:solidFill>
                    <a:srgbClr val="43618E"/>
                  </a:solidFill>
                </a:endParaRPr>
              </a:p>
              <a:p>
                <a:pPr marL="514350" indent="-514350" algn="ctr">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HCl</m:t>
                        </m:r>
                      </m:e>
                    </m:d>
                    <m:r>
                      <a:rPr lang="en-US" b="0" i="0" smtClean="0">
                        <a:solidFill>
                          <a:schemeClr val="tx1"/>
                        </a:solidFill>
                        <a:latin typeface="Cambria Math" panose="02040503050406030204" pitchFamily="18" charset="0"/>
                        <a:ea typeface="Cambria Math" panose="02040503050406030204" pitchFamily="18" charset="0"/>
                      </a:rPr>
                      <m:t>=</m:t>
                    </m:r>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−4.95</m:t>
                        </m:r>
                      </m:sup>
                    </m:sSup>
                  </m:oMath>
                </a14:m>
                <a:endParaRPr lang="en-US" b="0" dirty="0">
                  <a:solidFill>
                    <a:schemeClr val="tx1"/>
                  </a:solidFill>
                  <a:ea typeface="Cambria Math" panose="02040503050406030204" pitchFamily="18" charset="0"/>
                </a:endParaRPr>
              </a:p>
              <a:p>
                <a:pPr marL="514350" indent="-514350" algn="ctr">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HCl</m:t>
                        </m:r>
                      </m:e>
                    </m:d>
                    <m:r>
                      <a:rPr lang="en-US" b="0" i="0" smtClean="0">
                        <a:solidFill>
                          <a:schemeClr val="tx1"/>
                        </a:solidFill>
                        <a:latin typeface="Cambria Math" panose="02040503050406030204" pitchFamily="18" charset="0"/>
                        <a:ea typeface="Cambria Math" panose="02040503050406030204" pitchFamily="18" charset="0"/>
                      </a:rPr>
                      <m:t>=</m:t>
                    </m:r>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−3.45</m:t>
                        </m:r>
                      </m:sup>
                    </m:sSup>
                  </m:oMath>
                </a14:m>
                <a:endParaRPr lang="en-US" b="0" dirty="0">
                  <a:solidFill>
                    <a:schemeClr val="tx1"/>
                  </a:solidFill>
                  <a:ea typeface="Cambria Math" panose="02040503050406030204" pitchFamily="18" charset="0"/>
                </a:endParaRPr>
              </a:p>
              <a:p>
                <a:pPr marL="514350" indent="-514350" algn="ctr">
                  <a:buAutoNum type="alphaLcParenBoth"/>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HCl</m:t>
                        </m:r>
                      </m:e>
                    </m:d>
                    <m:r>
                      <a:rPr lang="en-US" b="0" i="0" smtClean="0">
                        <a:solidFill>
                          <a:schemeClr val="tx1"/>
                        </a:solidFill>
                        <a:latin typeface="Cambria Math" panose="02040503050406030204" pitchFamily="18" charset="0"/>
                        <a:ea typeface="Cambria Math" panose="02040503050406030204" pitchFamily="18" charset="0"/>
                      </a:rPr>
                      <m:t>=</m:t>
                    </m:r>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−2.78</m:t>
                        </m:r>
                      </m:sup>
                    </m:sSup>
                  </m:oMath>
                </a14:m>
                <a:endParaRPr lang="en-US" b="0"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3"/>
              </p:nvPr>
            </p:nvSpPr>
            <p:spPr>
              <a:xfrm>
                <a:off x="0" y="914400"/>
                <a:ext cx="9144000" cy="5486400"/>
              </a:xfrm>
              <a:blipFill>
                <a:blip r:embed="rId2"/>
                <a:stretch>
                  <a:fillRect l="-1400" t="-1000" b="-444"/>
                </a:stretch>
              </a:blipFill>
            </p:spPr>
            <p:txBody>
              <a:bodyPr/>
              <a:lstStyle/>
              <a:p>
                <a:r>
                  <a:rPr lang="en-US">
                    <a:noFill/>
                  </a:rPr>
                  <a:t> </a:t>
                </a:r>
              </a:p>
            </p:txBody>
          </p:sp>
        </mc:Fallback>
      </mc:AlternateContent>
    </p:spTree>
    <p:extLst>
      <p:ext uri="{BB962C8B-B14F-4D97-AF65-F5344CB8AC3E}">
        <p14:creationId xmlns:p14="http://schemas.microsoft.com/office/powerpoint/2010/main" val="39078143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9800" cy="457200"/>
          </a:xfrm>
        </p:spPr>
        <p:txBody>
          <a:bodyPr/>
          <a:lstStyle/>
          <a:p>
            <a:pPr marL="3429000" indent="-3429000" algn="ctr"/>
            <a:r>
              <a:rPr lang="en-US" kern="0" dirty="0"/>
              <a:t> SAMPLE PROBLEM	</a:t>
            </a:r>
            <a:r>
              <a:rPr lang="en-US" kern="0" dirty="0">
                <a:solidFill>
                  <a:schemeClr val="bg1"/>
                </a:solidFill>
              </a:rPr>
              <a:t>16.9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16330" y="914400"/>
                <a:ext cx="9160329" cy="5410200"/>
              </a:xfrm>
            </p:spPr>
            <p:txBody>
              <a:bodyPr/>
              <a:lstStyle/>
              <a:p>
                <a:r>
                  <a:rPr lang="en-US" dirty="0">
                    <a:solidFill>
                      <a:srgbClr val="43618E"/>
                    </a:solidFill>
                  </a:rPr>
                  <a:t>Solution</a:t>
                </a:r>
                <a:endParaRPr lang="en-US" b="0" i="0" dirty="0">
                  <a:solidFill>
                    <a:srgbClr val="43618E"/>
                  </a:solidFill>
                  <a:latin typeface="Cambria Math" panose="02040503050406030204" pitchFamily="18" charset="0"/>
                </a:endParaRPr>
              </a:p>
              <a:p>
                <a:pPr marL="514350" indent="-514350" algn="ctr">
                  <a:buAutoNum type="alphaLcParenBoth"/>
                </a:pPr>
                <a14:m>
                  <m:oMath xmlns:m="http://schemas.openxmlformats.org/officeDocument/2006/math">
                    <m:r>
                      <a:rPr lang="en-US" b="0" i="0" smtClean="0">
                        <a:solidFill>
                          <a:schemeClr val="tx1"/>
                        </a:solidFill>
                        <a:latin typeface="Cambria Math" panose="02040503050406030204" pitchFamily="18" charset="0"/>
                      </a:rPr>
                      <m:t>1.1</m:t>
                    </m:r>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a typeface="Cambria Math" panose="02040503050406030204" pitchFamily="18" charset="0"/>
                </a:endParaRPr>
              </a:p>
              <a:p>
                <a:pPr marL="514350" indent="-514350" algn="ctr">
                  <a:buAutoNum type="alphaLcParenBoth"/>
                </a:pPr>
                <a14:m>
                  <m:oMath xmlns:m="http://schemas.openxmlformats.org/officeDocument/2006/math">
                    <m:r>
                      <a:rPr lang="en-US" b="0" i="0" smtClean="0">
                        <a:solidFill>
                          <a:schemeClr val="tx1"/>
                        </a:solidFill>
                        <a:latin typeface="Cambria Math" panose="02040503050406030204" pitchFamily="18" charset="0"/>
                      </a:rPr>
                      <m:t>3.5</m:t>
                    </m:r>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−4</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a typeface="Cambria Math" panose="02040503050406030204" pitchFamily="18" charset="0"/>
                </a:endParaRPr>
              </a:p>
              <a:p>
                <a:pPr marL="514350" indent="-514350" algn="ctr">
                  <a:buAutoNum type="alphaLcParenBoth"/>
                </a:pPr>
                <a14:m>
                  <m:oMath xmlns:m="http://schemas.openxmlformats.org/officeDocument/2006/math">
                    <m:r>
                      <a:rPr lang="en-US" b="0" i="0" smtClean="0">
                        <a:solidFill>
                          <a:schemeClr val="tx1"/>
                        </a:solidFill>
                        <a:latin typeface="Cambria Math" panose="02040503050406030204" pitchFamily="18" charset="0"/>
                      </a:rPr>
                      <m:t>1.7</m:t>
                    </m:r>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−3</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16330" y="914400"/>
                <a:ext cx="9160329" cy="5410200"/>
              </a:xfrm>
              <a:blipFill>
                <a:blip r:embed="rId2"/>
                <a:stretch>
                  <a:fillRect l="-1331" t="-1014"/>
                </a:stretch>
              </a:blipFill>
            </p:spPr>
            <p:txBody>
              <a:bodyPr/>
              <a:lstStyle/>
              <a:p>
                <a:r>
                  <a:rPr lang="en-US">
                    <a:noFill/>
                  </a:rPr>
                  <a:t> </a:t>
                </a:r>
              </a:p>
            </p:txBody>
          </p:sp>
        </mc:Fallback>
      </mc:AlternateContent>
    </p:spTree>
    <p:extLst>
      <p:ext uri="{BB962C8B-B14F-4D97-AF65-F5344CB8AC3E}">
        <p14:creationId xmlns:p14="http://schemas.microsoft.com/office/powerpoint/2010/main" val="9570467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915400" cy="457200"/>
          </a:xfrm>
        </p:spPr>
        <p:txBody>
          <a:bodyPr anchor="ctr"/>
          <a:lstStyle/>
          <a:p>
            <a:pPr>
              <a:tabLst>
                <a:tab pos="1146175" algn="l"/>
                <a:tab pos="1436688" algn="l"/>
                <a:tab pos="1485900" algn="l"/>
              </a:tabLst>
            </a:pPr>
            <a:r>
              <a:rPr lang="en-US" dirty="0">
                <a:solidFill>
                  <a:schemeClr val="bg1"/>
                </a:solidFill>
              </a:rPr>
              <a:t>16.4	</a:t>
            </a:r>
            <a:r>
              <a:rPr lang="en-US" dirty="0">
                <a:latin typeface="Calibri"/>
              </a:rPr>
              <a:t>Strong Acids and Bases (4)</a:t>
            </a:r>
            <a:endParaRPr lang="en-US" dirty="0">
              <a:solidFill>
                <a:schemeClr val="bg1"/>
              </a:solidFill>
            </a:endParaRPr>
          </a:p>
        </p:txBody>
      </p:sp>
      <p:sp>
        <p:nvSpPr>
          <p:cNvPr id="17" name="Content Placeholder 16"/>
          <p:cNvSpPr>
            <a:spLocks noGrp="1"/>
          </p:cNvSpPr>
          <p:nvPr>
            <p:ph sz="quarter" idx="23"/>
          </p:nvPr>
        </p:nvSpPr>
        <p:spPr>
          <a:xfrm>
            <a:off x="0" y="1066800"/>
            <a:ext cx="9144000" cy="457200"/>
          </a:xfrm>
        </p:spPr>
        <p:txBody>
          <a:bodyPr/>
          <a:lstStyle/>
          <a:p>
            <a:r>
              <a:rPr lang="en-US" dirty="0">
                <a:latin typeface="Calibri"/>
              </a:rPr>
              <a:t>Strong Bases</a:t>
            </a:r>
          </a:p>
        </p:txBody>
      </p:sp>
      <p:sp>
        <p:nvSpPr>
          <p:cNvPr id="20" name="Content Placeholder 19"/>
          <p:cNvSpPr>
            <a:spLocks noGrp="1"/>
          </p:cNvSpPr>
          <p:nvPr>
            <p:ph sz="quarter" idx="24"/>
          </p:nvPr>
        </p:nvSpPr>
        <p:spPr>
          <a:xfrm>
            <a:off x="0" y="1600200"/>
            <a:ext cx="9144000" cy="2630714"/>
          </a:xfrm>
        </p:spPr>
        <p:txBody>
          <a:bodyPr/>
          <a:lstStyle/>
          <a:p>
            <a:pPr>
              <a:spcBef>
                <a:spcPts val="0"/>
              </a:spcBef>
              <a:spcAft>
                <a:spcPts val="3000"/>
              </a:spcAft>
            </a:pPr>
            <a:r>
              <a:rPr lang="en-US" dirty="0">
                <a:latin typeface="+mn-lt"/>
              </a:rPr>
              <a:t>The list of strong bases is also fairly short. It consists of the hydroxides of alkali metals (Group 1A) and the hydroxides of the heaviest alkaline earth metals (Group 2A). </a:t>
            </a:r>
          </a:p>
          <a:p>
            <a:pPr>
              <a:spcBef>
                <a:spcPts val="0"/>
              </a:spcBef>
            </a:pPr>
            <a:r>
              <a:rPr lang="en-US" dirty="0">
                <a:latin typeface="+mn-lt"/>
              </a:rPr>
              <a:t>The dissociation of a strong base is, for practical purposes, complete. </a:t>
            </a:r>
          </a:p>
        </p:txBody>
      </p:sp>
    </p:spTree>
    <p:extLst>
      <p:ext uri="{BB962C8B-B14F-4D97-AF65-F5344CB8AC3E}">
        <p14:creationId xmlns:p14="http://schemas.microsoft.com/office/powerpoint/2010/main" val="1452679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457200"/>
          </a:xfrm>
        </p:spPr>
        <p:txBody>
          <a:bodyPr anchor="ctr"/>
          <a:lstStyle/>
          <a:p>
            <a:pPr>
              <a:tabLst>
                <a:tab pos="1146175" algn="l"/>
                <a:tab pos="1371600" algn="l"/>
                <a:tab pos="1436688" algn="l"/>
              </a:tabLst>
            </a:pPr>
            <a:r>
              <a:rPr lang="en-US" dirty="0">
                <a:solidFill>
                  <a:schemeClr val="bg1"/>
                </a:solidFill>
              </a:rPr>
              <a:t>16.4	</a:t>
            </a:r>
            <a:r>
              <a:rPr lang="en-US" dirty="0">
                <a:latin typeface="Calibri"/>
              </a:rPr>
              <a:t>Strong Acids and Bases (5)</a:t>
            </a:r>
            <a:endParaRPr lang="en-US" dirty="0"/>
          </a:p>
        </p:txBody>
      </p:sp>
      <p:sp>
        <p:nvSpPr>
          <p:cNvPr id="16" name="Content Placeholder 15"/>
          <p:cNvSpPr>
            <a:spLocks noGrp="1"/>
          </p:cNvSpPr>
          <p:nvPr>
            <p:ph sz="quarter" idx="23"/>
          </p:nvPr>
        </p:nvSpPr>
        <p:spPr>
          <a:xfrm>
            <a:off x="0" y="1066799"/>
            <a:ext cx="9144000" cy="457201"/>
          </a:xfrm>
        </p:spPr>
        <p:txBody>
          <a:bodyPr/>
          <a:lstStyle/>
          <a:p>
            <a:pPr>
              <a:spcAft>
                <a:spcPts val="1000"/>
              </a:spcAft>
            </a:pPr>
            <a:r>
              <a:rPr lang="en-US" dirty="0">
                <a:latin typeface="Calibri"/>
              </a:rPr>
              <a:t>Strong Bases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447801"/>
                <a:ext cx="9144000" cy="5029199"/>
              </a:xfrm>
            </p:spPr>
            <p:txBody>
              <a:bodyPr/>
              <a:lstStyle/>
              <a:p>
                <a:pPr algn="ctr">
                  <a:spcBef>
                    <a:spcPts val="0"/>
                  </a:spcBef>
                  <a:spcAft>
                    <a:spcPts val="1200"/>
                  </a:spcAft>
                </a:pPr>
                <a:r>
                  <a:rPr lang="en-US" b="1" u="sng" dirty="0"/>
                  <a:t>Group 1A Hydroxides</a:t>
                </a:r>
              </a:p>
              <a:p>
                <a:pPr algn="ct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LiOH</m:t>
                      </m:r>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Li</m:t>
                          </m:r>
                        </m:e>
                        <m:sup>
                          <m:r>
                            <a:rPr lang="en-US" b="0" i="0" smtClean="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lgn="ct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NaOH</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Na</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KOH</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K</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RbOH</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Rb</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spcBef>
                    <a:spcPts val="0"/>
                  </a:spcBef>
                  <a:spcAft>
                    <a:spcPts val="2000"/>
                  </a:spcAft>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C</m:t>
                      </m:r>
                      <m:r>
                        <m:rPr>
                          <m:sty m:val="p"/>
                        </m:rPr>
                        <a:rPr lang="en-US" b="0" i="0" smtClean="0">
                          <a:latin typeface="Cambria Math" panose="02040503050406030204" pitchFamily="18" charset="0"/>
                        </a:rPr>
                        <m:t>sOH</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Cs</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lgn="ctr">
                  <a:spcBef>
                    <a:spcPts val="0"/>
                  </a:spcBef>
                </a:pPr>
                <a:r>
                  <a:rPr lang="en-US" b="1" u="sng" dirty="0"/>
                  <a:t>Group 2A Hydroxides</a:t>
                </a:r>
              </a:p>
              <a:p>
                <a:pPr algn="ct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Ca</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Ca</m:t>
                          </m:r>
                        </m:e>
                        <m:sup>
                          <m:r>
                            <a:rPr lang="en-US" b="0" i="0" smtClean="0">
                              <a:latin typeface="Cambria Math" panose="02040503050406030204" pitchFamily="18" charset="0"/>
                              <a:ea typeface="Cambria Math" panose="02040503050406030204" pitchFamily="18" charset="0"/>
                            </a:rPr>
                            <m:t>2+</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lgn="ct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Sr</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Sr</m:t>
                          </m:r>
                        </m:e>
                        <m:sup>
                          <m:r>
                            <a:rPr lang="en-US" b="0" i="0" smtClean="0">
                              <a:latin typeface="Cambria Math" panose="02040503050406030204" pitchFamily="18" charset="0"/>
                              <a:ea typeface="Cambria Math" panose="02040503050406030204" pitchFamily="18" charset="0"/>
                            </a:rPr>
                            <m:t>2+</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lgn="ct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Ba</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sSup>
                        <m:sSupPr>
                          <m:ctrlPr>
                            <a:rPr lang="en-US" b="0" i="1" smtClean="0">
                              <a:latin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rPr>
                            <m:t>Ba</m:t>
                          </m:r>
                        </m:e>
                        <m:sup>
                          <m:r>
                            <a:rPr lang="en-US" b="0" i="0" smtClean="0">
                              <a:latin typeface="Cambria Math" panose="02040503050406030204" pitchFamily="18" charset="0"/>
                            </a:rPr>
                            <m:t>2</m:t>
                          </m:r>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447801"/>
                <a:ext cx="9144000" cy="5029199"/>
              </a:xfrm>
              <a:blipFill>
                <a:blip r:embed="rId2"/>
                <a:stretch>
                  <a:fillRect t="-1212"/>
                </a:stretch>
              </a:blipFill>
            </p:spPr>
            <p:txBody>
              <a:bodyPr/>
              <a:lstStyle/>
              <a:p>
                <a:r>
                  <a:rPr lang="en-US">
                    <a:noFill/>
                  </a:rPr>
                  <a:t> </a:t>
                </a:r>
              </a:p>
            </p:txBody>
          </p:sp>
        </mc:Fallback>
      </mc:AlternateContent>
    </p:spTree>
    <p:extLst>
      <p:ext uri="{BB962C8B-B14F-4D97-AF65-F5344CB8AC3E}">
        <p14:creationId xmlns:p14="http://schemas.microsoft.com/office/powerpoint/2010/main" val="212571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457200"/>
          </a:xfrm>
        </p:spPr>
        <p:txBody>
          <a:bodyPr anchor="ctr"/>
          <a:lstStyle/>
          <a:p>
            <a:pPr>
              <a:tabLst>
                <a:tab pos="1138238" algn="l"/>
                <a:tab pos="1371600" algn="l"/>
                <a:tab pos="1535113" algn="l"/>
              </a:tabLst>
            </a:pPr>
            <a:r>
              <a:rPr lang="en-US" dirty="0">
                <a:solidFill>
                  <a:schemeClr val="bg1"/>
                </a:solidFill>
              </a:rPr>
              <a:t>16.4	</a:t>
            </a:r>
            <a:r>
              <a:rPr lang="en-US" dirty="0">
                <a:latin typeface="Calibri"/>
              </a:rPr>
              <a:t>Strong Acids and Bases (6)</a:t>
            </a:r>
            <a:endParaRPr lang="en-US" dirty="0"/>
          </a:p>
        </p:txBody>
      </p:sp>
      <p:sp>
        <p:nvSpPr>
          <p:cNvPr id="16" name="Content Placeholder 15"/>
          <p:cNvSpPr>
            <a:spLocks noGrp="1"/>
          </p:cNvSpPr>
          <p:nvPr>
            <p:ph sz="quarter" idx="23"/>
          </p:nvPr>
        </p:nvSpPr>
        <p:spPr>
          <a:xfrm>
            <a:off x="0" y="1066800"/>
            <a:ext cx="8382000" cy="457200"/>
          </a:xfrm>
        </p:spPr>
        <p:txBody>
          <a:bodyPr/>
          <a:lstStyle/>
          <a:p>
            <a:r>
              <a:rPr lang="en-US" dirty="0">
                <a:latin typeface="Calibri"/>
              </a:rPr>
              <a:t>Strong Bases</a:t>
            </a:r>
          </a:p>
        </p:txBody>
      </p:sp>
      <p:sp>
        <p:nvSpPr>
          <p:cNvPr id="17" name="Content Placeholder 16"/>
          <p:cNvSpPr>
            <a:spLocks noGrp="1"/>
          </p:cNvSpPr>
          <p:nvPr>
            <p:ph sz="quarter" idx="24"/>
          </p:nvPr>
        </p:nvSpPr>
        <p:spPr>
          <a:xfrm>
            <a:off x="0" y="1676400"/>
            <a:ext cx="9144000" cy="1524000"/>
          </a:xfrm>
        </p:spPr>
        <p:txBody>
          <a:bodyPr/>
          <a:lstStyle/>
          <a:p>
            <a:pPr>
              <a:spcBef>
                <a:spcPts val="0"/>
              </a:spcBef>
            </a:pPr>
            <a:r>
              <a:rPr lang="en-US" dirty="0"/>
              <a:t>As with strong acids, because the reaction goes to completion, the pH of a strong-base solution is relatively easy to calculate.</a:t>
            </a:r>
          </a:p>
        </p:txBody>
      </p:sp>
    </p:spTree>
    <p:extLst>
      <p:ext uri="{BB962C8B-B14F-4D97-AF65-F5344CB8AC3E}">
        <p14:creationId xmlns:p14="http://schemas.microsoft.com/office/powerpoint/2010/main" val="27499378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9800" cy="609600"/>
          </a:xfrm>
        </p:spPr>
        <p:txBody>
          <a:bodyPr/>
          <a:lstStyle/>
          <a:p>
            <a:pPr marL="3314700" indent="-3314700" algn="ctr">
              <a:tabLst>
                <a:tab pos="57150" algn="l"/>
              </a:tabLst>
            </a:pPr>
            <a:r>
              <a:rPr lang="en-US" kern="0" dirty="0"/>
              <a:t> SAMPLE PROBLEM	</a:t>
            </a:r>
            <a:r>
              <a:rPr lang="en-US" kern="0" dirty="0">
                <a:solidFill>
                  <a:schemeClr val="bg1"/>
                </a:solidFill>
              </a:rPr>
              <a:t>16.10	</a:t>
            </a:r>
            <a:r>
              <a:rPr lang="en-US" dirty="0">
                <a:solidFill>
                  <a:schemeClr val="bg1"/>
                </a:solidFill>
              </a:rPr>
              <a:t>Strategy</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914400"/>
                <a:ext cx="9144000" cy="5410200"/>
              </a:xfrm>
            </p:spPr>
            <p:txBody>
              <a:bodyPr/>
              <a:lstStyle/>
              <a:p>
                <a:pPr>
                  <a:spcBef>
                    <a:spcPts val="0"/>
                  </a:spcBef>
                </a:pPr>
                <a:r>
                  <a:rPr lang="en-US" b="0" dirty="0">
                    <a:solidFill>
                      <a:schemeClr val="tx1"/>
                    </a:solidFill>
                  </a:rPr>
                  <a:t>Calculate the pOH of the following aqueous solutions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a:t>
                </a:r>
              </a:p>
              <a:p>
                <a:pPr marL="514350" indent="-514350">
                  <a:spcBef>
                    <a:spcPts val="0"/>
                  </a:spcBef>
                  <a:buAutoNum type="alphaLcParenBoth"/>
                </a:pPr>
                <a14:m>
                  <m:oMath xmlns:m="http://schemas.openxmlformats.org/officeDocument/2006/math">
                    <m:r>
                      <a:rPr lang="en-US" b="0" i="0" smtClean="0">
                        <a:solidFill>
                          <a:schemeClr val="tx1"/>
                        </a:solidFill>
                        <a:latin typeface="Cambria Math" panose="02040503050406030204" pitchFamily="18" charset="0"/>
                      </a:rPr>
                      <m:t>0.013 </m:t>
                    </m:r>
                    <m:r>
                      <a:rPr lang="en-US" b="0" i="1" smtClean="0">
                        <a:solidFill>
                          <a:schemeClr val="tx1"/>
                        </a:solidFill>
                        <a:latin typeface="Cambria Math" panose="02040503050406030204" pitchFamily="18" charset="0"/>
                      </a:rPr>
                      <m:t>𝑀</m:t>
                    </m:r>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LiOH</m:t>
                    </m:r>
                    <m:r>
                      <a:rPr lang="en-US" b="0" i="0" smtClean="0">
                        <a:solidFill>
                          <a:schemeClr val="tx1"/>
                        </a:solidFill>
                        <a:latin typeface="Cambria Math" panose="02040503050406030204" pitchFamily="18" charset="0"/>
                      </a:rPr>
                      <m:t>,</m:t>
                    </m:r>
                  </m:oMath>
                </a14:m>
                <a:endParaRPr lang="en-US" b="0" dirty="0">
                  <a:solidFill>
                    <a:schemeClr val="tx1"/>
                  </a:solidFill>
                </a:endParaRPr>
              </a:p>
              <a:p>
                <a:pPr marL="514350" indent="-514350">
                  <a:spcBef>
                    <a:spcPts val="0"/>
                  </a:spcBef>
                  <a:buAutoNum type="alphaLcParenBoth"/>
                </a:pPr>
                <a14:m>
                  <m:oMath xmlns:m="http://schemas.openxmlformats.org/officeDocument/2006/math">
                    <m:r>
                      <a:rPr lang="en-US" b="0" i="0" smtClean="0">
                        <a:latin typeface="Cambria Math" panose="02040503050406030204" pitchFamily="18" charset="0"/>
                      </a:rPr>
                      <m:t>0.013 </m:t>
                    </m:r>
                    <m:r>
                      <a:rPr lang="en-US" b="0" i="1" smtClean="0">
                        <a:latin typeface="Cambria Math" panose="02040503050406030204" pitchFamily="18" charset="0"/>
                      </a:rPr>
                      <m:t>𝑀</m:t>
                    </m:r>
                    <m:r>
                      <a:rPr lang="en-US" b="0" i="0" smtClean="0">
                        <a:latin typeface="Cambria Math" panose="02040503050406030204" pitchFamily="18" charset="0"/>
                      </a:rPr>
                      <m:t> </m:t>
                    </m:r>
                    <m:r>
                      <m:rPr>
                        <m:sty m:val="p"/>
                      </m:rPr>
                      <a:rPr lang="en-US" b="0" i="0" smtClean="0">
                        <a:latin typeface="Cambria Math" panose="02040503050406030204" pitchFamily="18" charset="0"/>
                      </a:rPr>
                      <m:t>Ba</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r>
                      <a:rPr lang="en-US" b="0" i="0" smtClean="0">
                        <a:latin typeface="Cambria Math" panose="02040503050406030204" pitchFamily="18" charset="0"/>
                      </a:rPr>
                      <m:t>,</m:t>
                    </m:r>
                  </m:oMath>
                </a14:m>
                <a:r>
                  <a:rPr lang="en-US" dirty="0"/>
                  <a:t> </a:t>
                </a:r>
                <a:endParaRPr lang="en-US" b="0" dirty="0">
                  <a:solidFill>
                    <a:schemeClr val="tx1"/>
                  </a:solidFill>
                </a:endParaRPr>
              </a:p>
              <a:p>
                <a:pPr marL="514350" indent="-514350">
                  <a:spcBef>
                    <a:spcPts val="0"/>
                  </a:spcBef>
                  <a:spcAft>
                    <a:spcPts val="3000"/>
                  </a:spcAft>
                  <a:buAutoNum type="alphaLcParenBoth"/>
                </a:pPr>
                <a14:m>
                  <m:oMath xmlns:m="http://schemas.openxmlformats.org/officeDocument/2006/math">
                    <m:r>
                      <a:rPr lang="en-US" b="0" i="0" smtClean="0">
                        <a:latin typeface="Cambria Math" panose="02040503050406030204" pitchFamily="18" charset="0"/>
                      </a:rPr>
                      <m:t>9.2</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r>
                      <a:rPr lang="en-US" b="0" i="1" smtClean="0">
                        <a:latin typeface="Cambria Math" panose="02040503050406030204" pitchFamily="18" charset="0"/>
                        <a:ea typeface="Cambria Math" panose="02040503050406030204" pitchFamily="18" charset="0"/>
                      </a:rPr>
                      <m:t>𝑀</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KOH</m:t>
                    </m:r>
                  </m:oMath>
                </a14:m>
                <a:r>
                  <a:rPr lang="en-US" dirty="0"/>
                  <a:t>.</a:t>
                </a:r>
              </a:p>
              <a:p>
                <a:r>
                  <a:rPr lang="en-US" b="1" dirty="0">
                    <a:solidFill>
                      <a:srgbClr val="43618E"/>
                    </a:solidFill>
                  </a:rPr>
                  <a:t>Strategy</a:t>
                </a:r>
              </a:p>
              <a:p>
                <a:pPr>
                  <a:spcBef>
                    <a:spcPts val="0"/>
                  </a:spcBef>
                  <a:spcAft>
                    <a:spcPts val="3000"/>
                  </a:spcAft>
                </a:pPr>
                <a14:m>
                  <m:oMath xmlns:m="http://schemas.openxmlformats.org/officeDocument/2006/math">
                    <m:r>
                      <m:rPr>
                        <m:sty m:val="p"/>
                      </m:rPr>
                      <a:rPr lang="en-US">
                        <a:latin typeface="Cambria Math" panose="02040503050406030204" pitchFamily="18" charset="0"/>
                      </a:rPr>
                      <m:t>LiOH</m:t>
                    </m:r>
                    <m:r>
                      <a:rPr lang="en-US">
                        <a:latin typeface="Cambria Math" panose="02040503050406030204" pitchFamily="18" charset="0"/>
                      </a:rPr>
                      <m:t>,</m:t>
                    </m:r>
                  </m:oMath>
                </a14:m>
                <a:r>
                  <a:rPr lang="en-US" b="0" dirty="0">
                    <a:solidFill>
                      <a:schemeClr val="tx1"/>
                    </a:solidFill>
                  </a:rPr>
                  <a:t> </a:t>
                </a:r>
                <a14:m>
                  <m:oMath xmlns:m="http://schemas.openxmlformats.org/officeDocument/2006/math">
                    <m:r>
                      <m:rPr>
                        <m:sty m:val="p"/>
                      </m:rPr>
                      <a:rPr lang="en-US">
                        <a:latin typeface="Cambria Math" panose="02040503050406030204" pitchFamily="18" charset="0"/>
                      </a:rPr>
                      <m:t>Ba</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a:latin typeface="Cambria Math" panose="02040503050406030204" pitchFamily="18" charset="0"/>
                          </a:rPr>
                          <m:t>2</m:t>
                        </m:r>
                      </m:sub>
                    </m:sSub>
                  </m:oMath>
                </a14:m>
                <a:r>
                  <a:rPr lang="en-US" b="0" dirty="0">
                    <a:solidFill>
                      <a:schemeClr val="tx1"/>
                    </a:solidFill>
                  </a:rPr>
                  <a:t> and </a:t>
                </a:r>
                <a14:m>
                  <m:oMath xmlns:m="http://schemas.openxmlformats.org/officeDocument/2006/math">
                    <m:r>
                      <m:rPr>
                        <m:sty m:val="p"/>
                      </m:rPr>
                      <a:rPr lang="en-US">
                        <a:latin typeface="Cambria Math" panose="02040503050406030204" pitchFamily="18" charset="0"/>
                        <a:ea typeface="Cambria Math" panose="02040503050406030204" pitchFamily="18" charset="0"/>
                      </a:rPr>
                      <m:t>KOH</m:t>
                    </m:r>
                  </m:oMath>
                </a14:m>
                <a:r>
                  <a:rPr lang="en-US" b="0" dirty="0">
                    <a:solidFill>
                      <a:schemeClr val="tx1"/>
                    </a:solidFill>
                  </a:rPr>
                  <a:t> are all strong bases. </a:t>
                </a:r>
              </a:p>
              <a:p>
                <a:pPr>
                  <a:spcBef>
                    <a:spcPts val="0"/>
                  </a:spcBef>
                </a:pPr>
                <a:r>
                  <a:rPr lang="en-US" b="0" dirty="0">
                    <a:solidFill>
                      <a:schemeClr val="tx1"/>
                    </a:solidFill>
                  </a:rPr>
                  <a:t>Use reaction stoichiometry to determine hydroxide ion concentration and</a:t>
                </a:r>
              </a:p>
              <a:p>
                <a:pPr>
                  <a:spcBef>
                    <a:spcPts val="0"/>
                  </a:spcBef>
                  <a:spcAft>
                    <a:spcPts val="3000"/>
                  </a:spcAft>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pOH</m:t>
                      </m:r>
                      <m:r>
                        <a:rPr lang="en-US">
                          <a:latin typeface="Cambria Math" panose="02040503050406030204" pitchFamily="18" charset="0"/>
                          <a:ea typeface="Cambria Math" panose="02040503050406030204" pitchFamily="18" charset="0"/>
                        </a:rPr>
                        <m:t>=−</m:t>
                      </m:r>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log</m:t>
                          </m:r>
                        </m:fName>
                        <m:e>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OH</m:t>
                                  </m:r>
                                </m:e>
                                <m:sup>
                                  <m:r>
                                    <a:rPr lang="en-US">
                                      <a:latin typeface="Cambria Math" panose="02040503050406030204" pitchFamily="18" charset="0"/>
                                      <a:ea typeface="Cambria Math" panose="02040503050406030204" pitchFamily="18" charset="0"/>
                                    </a:rPr>
                                    <m:t>−</m:t>
                                  </m:r>
                                </m:sup>
                              </m:sSup>
                            </m:e>
                          </m:d>
                        </m:e>
                      </m:func>
                    </m:oMath>
                  </m:oMathPara>
                </a14:m>
                <a:endParaRPr lang="en-US" b="0" dirty="0">
                  <a:solidFill>
                    <a:schemeClr val="tx1"/>
                  </a:solidFill>
                </a:endParaRPr>
              </a:p>
              <a:p>
                <a:pPr>
                  <a:spcBef>
                    <a:spcPts val="0"/>
                  </a:spcBef>
                </a:pPr>
                <a:r>
                  <a:rPr lang="en-US" b="0" dirty="0">
                    <a:solidFill>
                      <a:schemeClr val="tx1"/>
                    </a:solidFill>
                  </a:rPr>
                  <a:t>to determine pOH. </a:t>
                </a: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914400"/>
                <a:ext cx="9144000" cy="5410200"/>
              </a:xfrm>
              <a:blipFill>
                <a:blip r:embed="rId2"/>
                <a:stretch>
                  <a:fillRect l="-1333" t="-1014" r="-1867"/>
                </a:stretch>
              </a:blipFill>
            </p:spPr>
            <p:txBody>
              <a:bodyPr/>
              <a:lstStyle/>
              <a:p>
                <a:r>
                  <a:rPr lang="en-US">
                    <a:noFill/>
                  </a:rPr>
                  <a:t> </a:t>
                </a:r>
              </a:p>
            </p:txBody>
          </p:sp>
        </mc:Fallback>
      </mc:AlternateContent>
    </p:spTree>
    <p:extLst>
      <p:ext uri="{BB962C8B-B14F-4D97-AF65-F5344CB8AC3E}">
        <p14:creationId xmlns:p14="http://schemas.microsoft.com/office/powerpoint/2010/main" val="36826937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5638800" cy="457200"/>
          </a:xfrm>
        </p:spPr>
        <p:txBody>
          <a:bodyPr/>
          <a:lstStyle/>
          <a:p>
            <a:pPr marL="3314700" indent="-3314700" algn="ctr"/>
            <a:r>
              <a:rPr lang="en-US" kern="0" dirty="0"/>
              <a:t> SAMPLE PROBLEM	</a:t>
            </a:r>
            <a:r>
              <a:rPr lang="en-US" kern="0" dirty="0">
                <a:solidFill>
                  <a:schemeClr val="bg1"/>
                </a:solidFill>
              </a:rPr>
              <a:t>16.10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5486400"/>
              </a:xfrm>
            </p:spPr>
            <p:txBody>
              <a:bodyPr/>
              <a:lstStyle/>
              <a:p>
                <a:pPr>
                  <a:spcBef>
                    <a:spcPts val="0"/>
                  </a:spcBef>
                </a:pPr>
                <a:r>
                  <a:rPr lang="en-US" dirty="0">
                    <a:solidFill>
                      <a:srgbClr val="43618E"/>
                    </a:solidFill>
                  </a:rPr>
                  <a:t>Setup</a:t>
                </a:r>
              </a:p>
              <a:p>
                <a:pPr marL="512064" indent="-512064">
                  <a:spcBef>
                    <a:spcPts val="0"/>
                  </a:spcBef>
                  <a:buFontTx/>
                  <a:buAutoNum type="alphaLcParenBoth"/>
                </a:pPr>
                <a:r>
                  <a:rPr lang="en-US" b="0" dirty="0">
                    <a:solidFill>
                      <a:prstClr val="black"/>
                    </a:solidFill>
                  </a:rPr>
                  <a:t>The hydroxide ion concentration is simply equal to the concentration of the base. Therefore, </a:t>
                </a:r>
                <a14:m>
                  <m:oMath xmlns:m="http://schemas.openxmlformats.org/officeDocument/2006/math">
                    <m:d>
                      <m:dPr>
                        <m:begChr m:val="["/>
                        <m:endChr m:val="]"/>
                        <m:ctrlPr>
                          <a:rPr lang="en-US" b="0" i="1" smtClean="0">
                            <a:solidFill>
                              <a:prstClr val="black"/>
                            </a:solidFill>
                            <a:latin typeface="Cambria Math" panose="02040503050406030204" pitchFamily="18" charset="0"/>
                          </a:rPr>
                        </m:ctrlPr>
                      </m:dPr>
                      <m:e>
                        <m:sSup>
                          <m:sSupPr>
                            <m:ctrlPr>
                              <a:rPr lang="en-US" b="0" i="1" smtClean="0">
                                <a:solidFill>
                                  <a:prstClr val="black"/>
                                </a:solidFill>
                                <a:latin typeface="Cambria Math" panose="02040503050406030204" pitchFamily="18" charset="0"/>
                              </a:rPr>
                            </m:ctrlPr>
                          </m:sSupPr>
                          <m:e>
                            <m:r>
                              <m:rPr>
                                <m:sty m:val="p"/>
                              </m:rPr>
                              <a:rPr lang="en-US" b="0" i="0" smtClean="0">
                                <a:solidFill>
                                  <a:prstClr val="black"/>
                                </a:solidFill>
                                <a:latin typeface="Cambria Math" panose="02040503050406030204" pitchFamily="18" charset="0"/>
                              </a:rPr>
                              <m:t>OH</m:t>
                            </m:r>
                          </m:e>
                          <m:sup>
                            <m:r>
                              <a:rPr lang="en-US" b="0" i="0" smtClean="0">
                                <a:solidFill>
                                  <a:prstClr val="black"/>
                                </a:solidFill>
                                <a:latin typeface="Cambria Math" panose="02040503050406030204" pitchFamily="18" charset="0"/>
                              </a:rPr>
                              <m:t>−</m:t>
                            </m:r>
                          </m:sup>
                        </m:sSup>
                      </m:e>
                    </m:d>
                    <m:r>
                      <a:rPr lang="en-US" b="0" i="1" smtClean="0">
                        <a:solidFill>
                          <a:prstClr val="black"/>
                        </a:solidFill>
                        <a:latin typeface="Cambria Math" panose="02040503050406030204" pitchFamily="18" charset="0"/>
                        <a:ea typeface="Cambria Math" panose="02040503050406030204" pitchFamily="18" charset="0"/>
                      </a:rPr>
                      <m:t>=</m:t>
                    </m:r>
                    <m:d>
                      <m:dPr>
                        <m:begChr m:val="["/>
                        <m:endChr m:val="]"/>
                        <m:ctrlPr>
                          <a:rPr lang="en-US" b="0" i="1" smtClean="0">
                            <a:solidFill>
                              <a:prstClr val="black"/>
                            </a:solidFill>
                            <a:latin typeface="Cambria Math" panose="02040503050406030204" pitchFamily="18" charset="0"/>
                            <a:ea typeface="Cambria Math" panose="02040503050406030204" pitchFamily="18" charset="0"/>
                          </a:rPr>
                        </m:ctrlPr>
                      </m:dPr>
                      <m:e>
                        <m:r>
                          <m:rPr>
                            <m:sty m:val="p"/>
                          </m:rPr>
                          <a:rPr lang="en-US" b="0" i="0" smtClean="0">
                            <a:solidFill>
                              <a:prstClr val="black"/>
                            </a:solidFill>
                            <a:latin typeface="Cambria Math" panose="02040503050406030204" pitchFamily="18" charset="0"/>
                            <a:ea typeface="Cambria Math" panose="02040503050406030204" pitchFamily="18" charset="0"/>
                          </a:rPr>
                          <m:t>LiOH</m:t>
                        </m:r>
                      </m:e>
                    </m:d>
                    <m:r>
                      <a:rPr lang="en-US" b="0" i="1" smtClean="0">
                        <a:solidFill>
                          <a:prstClr val="black"/>
                        </a:solidFill>
                        <a:latin typeface="Cambria Math" panose="02040503050406030204" pitchFamily="18" charset="0"/>
                        <a:ea typeface="Cambria Math" panose="02040503050406030204" pitchFamily="18" charset="0"/>
                      </a:rPr>
                      <m:t>=0.013 </m:t>
                    </m:r>
                    <m:r>
                      <a:rPr lang="en-US" b="0" i="1" smtClean="0">
                        <a:solidFill>
                          <a:prstClr val="black"/>
                        </a:solidFill>
                        <a:latin typeface="Cambria Math" panose="02040503050406030204" pitchFamily="18" charset="0"/>
                        <a:ea typeface="Cambria Math" panose="02040503050406030204" pitchFamily="18" charset="0"/>
                      </a:rPr>
                      <m:t>𝑀</m:t>
                    </m:r>
                  </m:oMath>
                </a14:m>
                <a:r>
                  <a:rPr lang="en-US" b="0" i="1" dirty="0">
                    <a:solidFill>
                      <a:prstClr val="black"/>
                    </a:solidFill>
                  </a:rPr>
                  <a:t>.</a:t>
                </a:r>
              </a:p>
              <a:p>
                <a:pPr marL="512064" indent="-512064" defTabSz="685800">
                  <a:lnSpc>
                    <a:spcPct val="150000"/>
                  </a:lnSpc>
                  <a:spcBef>
                    <a:spcPts val="0"/>
                  </a:spcBef>
                  <a:buFontTx/>
                  <a:buAutoNum type="alphaLcParenBoth"/>
                </a:pPr>
                <a:r>
                  <a:rPr lang="en-US" b="0" dirty="0">
                    <a:solidFill>
                      <a:prstClr val="black"/>
                    </a:solidFill>
                  </a:rPr>
                  <a:t> The hydroxide ion concentration is twice that of the base: </a:t>
                </a:r>
                <a:br>
                  <a:rPr lang="en-US" b="0" dirty="0">
                    <a:solidFill>
                      <a:prstClr val="black"/>
                    </a:solidFill>
                  </a:rPr>
                </a:br>
                <a14:m>
                  <m:oMath xmlns:m="http://schemas.openxmlformats.org/officeDocument/2006/math">
                    <m:r>
                      <m:rPr>
                        <m:sty m:val="p"/>
                      </m:rPr>
                      <a:rPr lang="en-US" b="0" i="0" smtClean="0">
                        <a:solidFill>
                          <a:prstClr val="black"/>
                        </a:solidFill>
                        <a:latin typeface="Cambria Math" panose="02040503050406030204" pitchFamily="18" charset="0"/>
                      </a:rPr>
                      <m:t>Ba</m:t>
                    </m:r>
                    <m:sSub>
                      <m:sSubPr>
                        <m:ctrlPr>
                          <a:rPr lang="en-US" b="0" i="1" smtClean="0">
                            <a:solidFill>
                              <a:prstClr val="black"/>
                            </a:solidFill>
                            <a:latin typeface="Cambria Math" panose="02040503050406030204" pitchFamily="18" charset="0"/>
                          </a:rPr>
                        </m:ctrlPr>
                      </m:sSubPr>
                      <m:e>
                        <m:d>
                          <m:dPr>
                            <m:ctrlPr>
                              <a:rPr lang="en-US" b="0" i="1" smtClean="0">
                                <a:solidFill>
                                  <a:prstClr val="black"/>
                                </a:solidFill>
                                <a:latin typeface="Cambria Math" panose="02040503050406030204" pitchFamily="18" charset="0"/>
                              </a:rPr>
                            </m:ctrlPr>
                          </m:dPr>
                          <m:e>
                            <m:r>
                              <m:rPr>
                                <m:sty m:val="p"/>
                              </m:rPr>
                              <a:rPr lang="en-US" b="0" i="0" smtClean="0">
                                <a:solidFill>
                                  <a:prstClr val="black"/>
                                </a:solidFill>
                                <a:latin typeface="Cambria Math" panose="02040503050406030204" pitchFamily="18" charset="0"/>
                              </a:rPr>
                              <m:t>OH</m:t>
                            </m:r>
                          </m:e>
                        </m:d>
                      </m:e>
                      <m:sub>
                        <m:r>
                          <a:rPr lang="en-US" b="0" i="0" smtClean="0">
                            <a:solidFill>
                              <a:prstClr val="black"/>
                            </a:solidFill>
                            <a:latin typeface="Cambria Math" panose="02040503050406030204" pitchFamily="18" charset="0"/>
                          </a:rPr>
                          <m:t>2</m:t>
                        </m:r>
                      </m:sub>
                    </m:sSub>
                    <m:d>
                      <m:dPr>
                        <m:ctrlPr>
                          <a:rPr lang="en-US" b="0" i="1" smtClean="0">
                            <a:solidFill>
                              <a:prstClr val="black"/>
                            </a:solidFill>
                            <a:latin typeface="Cambria Math" panose="02040503050406030204" pitchFamily="18" charset="0"/>
                          </a:rPr>
                        </m:ctrlPr>
                      </m:dPr>
                      <m:e>
                        <m:r>
                          <a:rPr lang="en-US" b="0" i="1" smtClean="0">
                            <a:solidFill>
                              <a:prstClr val="black"/>
                            </a:solidFill>
                            <a:latin typeface="Cambria Math" panose="02040503050406030204" pitchFamily="18" charset="0"/>
                          </a:rPr>
                          <m:t>𝑎𝑞</m:t>
                        </m:r>
                      </m:e>
                    </m:d>
                    <m:r>
                      <a:rPr lang="en-US" b="0" i="0" smtClean="0">
                        <a:solidFill>
                          <a:prstClr val="black"/>
                        </a:solidFill>
                        <a:latin typeface="Cambria Math" panose="02040503050406030204" pitchFamily="18" charset="0"/>
                        <a:ea typeface="Cambria Math" panose="02040503050406030204" pitchFamily="18" charset="0"/>
                      </a:rPr>
                      <m:t>→</m:t>
                    </m:r>
                    <m:sSup>
                      <m:sSupPr>
                        <m:ctrlPr>
                          <a:rPr lang="en-US" b="0" i="1" smtClean="0">
                            <a:solidFill>
                              <a:prstClr val="black"/>
                            </a:solidFill>
                            <a:latin typeface="Cambria Math" panose="02040503050406030204" pitchFamily="18" charset="0"/>
                            <a:ea typeface="Cambria Math" panose="02040503050406030204" pitchFamily="18" charset="0"/>
                          </a:rPr>
                        </m:ctrlPr>
                      </m:sSupPr>
                      <m:e>
                        <m:r>
                          <m:rPr>
                            <m:sty m:val="p"/>
                          </m:rPr>
                          <a:rPr lang="en-US" b="0" i="0" smtClean="0">
                            <a:solidFill>
                              <a:prstClr val="black"/>
                            </a:solidFill>
                            <a:latin typeface="Cambria Math" panose="02040503050406030204" pitchFamily="18" charset="0"/>
                            <a:ea typeface="Cambria Math" panose="02040503050406030204" pitchFamily="18" charset="0"/>
                          </a:rPr>
                          <m:t>Ba</m:t>
                        </m:r>
                      </m:e>
                      <m:sup>
                        <m:r>
                          <a:rPr lang="en-US" b="0" i="0" smtClean="0">
                            <a:solidFill>
                              <a:prstClr val="black"/>
                            </a:solidFill>
                            <a:latin typeface="Cambria Math" panose="02040503050406030204" pitchFamily="18" charset="0"/>
                            <a:ea typeface="Cambria Math" panose="02040503050406030204" pitchFamily="18" charset="0"/>
                          </a:rPr>
                          <m:t>2+</m:t>
                        </m:r>
                      </m:sup>
                    </m:sSup>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𝑎𝑞</m:t>
                        </m:r>
                      </m:e>
                    </m:d>
                    <m:r>
                      <a:rPr lang="en-US" b="0" i="0" smtClean="0">
                        <a:solidFill>
                          <a:prstClr val="black"/>
                        </a:solidFill>
                        <a:latin typeface="Cambria Math" panose="02040503050406030204" pitchFamily="18" charset="0"/>
                        <a:ea typeface="Cambria Math" panose="02040503050406030204" pitchFamily="18" charset="0"/>
                      </a:rPr>
                      <m:t>+</m:t>
                    </m:r>
                    <m:sSup>
                      <m:sSupPr>
                        <m:ctrlPr>
                          <a:rPr lang="en-US" b="0" i="1" smtClean="0">
                            <a:solidFill>
                              <a:prstClr val="black"/>
                            </a:solidFill>
                            <a:latin typeface="Cambria Math" panose="02040503050406030204" pitchFamily="18" charset="0"/>
                            <a:ea typeface="Cambria Math" panose="02040503050406030204" pitchFamily="18" charset="0"/>
                          </a:rPr>
                        </m:ctrlPr>
                      </m:sSupPr>
                      <m:e>
                        <m:r>
                          <a:rPr lang="en-US" b="0" i="0" smtClean="0">
                            <a:solidFill>
                              <a:prstClr val="black"/>
                            </a:solidFill>
                            <a:latin typeface="Cambria Math" panose="02040503050406030204" pitchFamily="18" charset="0"/>
                            <a:ea typeface="Cambria Math" panose="02040503050406030204" pitchFamily="18" charset="0"/>
                          </a:rPr>
                          <m:t>2</m:t>
                        </m:r>
                        <m:r>
                          <m:rPr>
                            <m:sty m:val="p"/>
                          </m:rPr>
                          <a:rPr lang="en-US" b="0" i="0" smtClean="0">
                            <a:solidFill>
                              <a:prstClr val="black"/>
                            </a:solidFill>
                            <a:latin typeface="Cambria Math" panose="02040503050406030204" pitchFamily="18" charset="0"/>
                            <a:ea typeface="Cambria Math" panose="02040503050406030204" pitchFamily="18" charset="0"/>
                          </a:rPr>
                          <m:t>OH</m:t>
                        </m:r>
                      </m:e>
                      <m:sup>
                        <m:r>
                          <a:rPr lang="en-US" b="0" i="0" smtClean="0">
                            <a:solidFill>
                              <a:prstClr val="black"/>
                            </a:solidFill>
                            <a:latin typeface="Cambria Math" panose="02040503050406030204" pitchFamily="18" charset="0"/>
                            <a:ea typeface="Cambria Math" panose="02040503050406030204" pitchFamily="18" charset="0"/>
                          </a:rPr>
                          <m:t>−</m:t>
                        </m:r>
                      </m:sup>
                    </m:sSup>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𝑎𝑞</m:t>
                        </m:r>
                      </m:e>
                    </m:d>
                  </m:oMath>
                </a14:m>
                <a:r>
                  <a:rPr lang="en-US" b="0" dirty="0">
                    <a:solidFill>
                      <a:prstClr val="black"/>
                    </a:solidFill>
                  </a:rPr>
                  <a:t/>
                </a:r>
                <a:br>
                  <a:rPr lang="en-US" b="0" dirty="0">
                    <a:solidFill>
                      <a:prstClr val="black"/>
                    </a:solidFill>
                  </a:rPr>
                </a:br>
                <a:r>
                  <a:rPr lang="en-US" b="0" dirty="0">
                    <a:solidFill>
                      <a:prstClr val="black"/>
                    </a:solidFill>
                  </a:rPr>
                  <a:t>	Therefore, </a:t>
                </a:r>
                <a14:m>
                  <m:oMath xmlns:m="http://schemas.openxmlformats.org/officeDocument/2006/math">
                    <m:d>
                      <m:dPr>
                        <m:begChr m:val="["/>
                        <m:endChr m:val="]"/>
                        <m:ctrlPr>
                          <a:rPr lang="en-US" sz="2400" b="0" i="1" smtClean="0">
                            <a:solidFill>
                              <a:prstClr val="black"/>
                            </a:solidFill>
                            <a:latin typeface="Cambria Math" panose="02040503050406030204" pitchFamily="18" charset="0"/>
                          </a:rPr>
                        </m:ctrlPr>
                      </m:dPr>
                      <m:e>
                        <m:sSup>
                          <m:sSupPr>
                            <m:ctrlPr>
                              <a:rPr lang="en-US" sz="2400" b="0" i="1" smtClean="0">
                                <a:solidFill>
                                  <a:prstClr val="black"/>
                                </a:solidFill>
                                <a:latin typeface="Cambria Math" panose="02040503050406030204" pitchFamily="18" charset="0"/>
                              </a:rPr>
                            </m:ctrlPr>
                          </m:sSupPr>
                          <m:e>
                            <m:r>
                              <m:rPr>
                                <m:sty m:val="p"/>
                              </m:rPr>
                              <a:rPr lang="en-US" sz="2400" b="0" i="0" smtClean="0">
                                <a:solidFill>
                                  <a:prstClr val="black"/>
                                </a:solidFill>
                                <a:latin typeface="Cambria Math" panose="02040503050406030204" pitchFamily="18" charset="0"/>
                              </a:rPr>
                              <m:t>OH</m:t>
                            </m:r>
                          </m:e>
                          <m:sup>
                            <m:r>
                              <a:rPr lang="en-US" sz="2400" b="0" i="0" smtClean="0">
                                <a:solidFill>
                                  <a:prstClr val="black"/>
                                </a:solidFill>
                                <a:latin typeface="Cambria Math" panose="02040503050406030204" pitchFamily="18" charset="0"/>
                              </a:rPr>
                              <m:t>−</m:t>
                            </m:r>
                          </m:sup>
                        </m:sSup>
                      </m:e>
                    </m:d>
                    <m:r>
                      <a:rPr lang="en-US" sz="2400" b="0" i="1" smtClean="0">
                        <a:solidFill>
                          <a:prstClr val="black"/>
                        </a:solidFill>
                        <a:latin typeface="Cambria Math" panose="02040503050406030204" pitchFamily="18" charset="0"/>
                        <a:ea typeface="Cambria Math" panose="02040503050406030204" pitchFamily="18" charset="0"/>
                      </a:rPr>
                      <m:t>=2×</m:t>
                    </m:r>
                    <m:d>
                      <m:dPr>
                        <m:begChr m:val="["/>
                        <m:endChr m:val="]"/>
                        <m:ctrlPr>
                          <a:rPr lang="en-US" sz="2400" b="0" i="1" smtClean="0">
                            <a:solidFill>
                              <a:prstClr val="black"/>
                            </a:solidFill>
                            <a:latin typeface="Cambria Math" panose="02040503050406030204" pitchFamily="18" charset="0"/>
                            <a:ea typeface="Cambria Math" panose="02040503050406030204" pitchFamily="18" charset="0"/>
                          </a:rPr>
                        </m:ctrlPr>
                      </m:dPr>
                      <m:e>
                        <m:sSub>
                          <m:sSubPr>
                            <m:ctrlPr>
                              <a:rPr lang="en-US" sz="2400" b="0" i="1" smtClean="0">
                                <a:solidFill>
                                  <a:prstClr val="black"/>
                                </a:solidFill>
                                <a:latin typeface="Cambria Math" panose="02040503050406030204" pitchFamily="18" charset="0"/>
                                <a:ea typeface="Cambria Math" panose="02040503050406030204" pitchFamily="18" charset="0"/>
                              </a:rPr>
                            </m:ctrlPr>
                          </m:sSubPr>
                          <m:e>
                            <m:r>
                              <m:rPr>
                                <m:sty m:val="p"/>
                              </m:rPr>
                              <a:rPr lang="en-US" sz="2400" b="0" i="0" smtClean="0">
                                <a:solidFill>
                                  <a:prstClr val="black"/>
                                </a:solidFill>
                                <a:latin typeface="Cambria Math" panose="02040503050406030204" pitchFamily="18" charset="0"/>
                                <a:ea typeface="Cambria Math" panose="02040503050406030204" pitchFamily="18" charset="0"/>
                              </a:rPr>
                              <m:t>Ba</m:t>
                            </m:r>
                            <m:d>
                              <m:dPr>
                                <m:ctrlPr>
                                  <a:rPr lang="en-US" sz="2400" b="0" i="1" smtClean="0">
                                    <a:solidFill>
                                      <a:prstClr val="black"/>
                                    </a:solidFill>
                                    <a:latin typeface="Cambria Math" panose="02040503050406030204" pitchFamily="18" charset="0"/>
                                    <a:ea typeface="Cambria Math" panose="02040503050406030204" pitchFamily="18" charset="0"/>
                                  </a:rPr>
                                </m:ctrlPr>
                              </m:dPr>
                              <m:e>
                                <m:r>
                                  <m:rPr>
                                    <m:sty m:val="p"/>
                                  </m:rPr>
                                  <a:rPr lang="en-US" sz="2400" b="0" i="0" smtClean="0">
                                    <a:solidFill>
                                      <a:prstClr val="black"/>
                                    </a:solidFill>
                                    <a:latin typeface="Cambria Math" panose="02040503050406030204" pitchFamily="18" charset="0"/>
                                    <a:ea typeface="Cambria Math" panose="02040503050406030204" pitchFamily="18" charset="0"/>
                                  </a:rPr>
                                  <m:t>OH</m:t>
                                </m:r>
                              </m:e>
                            </m:d>
                          </m:e>
                          <m:sub>
                            <m:r>
                              <a:rPr lang="en-US" sz="2400" b="0" i="1" smtClean="0">
                                <a:solidFill>
                                  <a:prstClr val="black"/>
                                </a:solidFill>
                                <a:latin typeface="Cambria Math" panose="02040503050406030204" pitchFamily="18" charset="0"/>
                                <a:ea typeface="Cambria Math" panose="02040503050406030204" pitchFamily="18" charset="0"/>
                              </a:rPr>
                              <m:t>2</m:t>
                            </m:r>
                          </m:sub>
                        </m:sSub>
                      </m:e>
                    </m:d>
                    <m:r>
                      <a:rPr lang="en-US" sz="2400" b="0" i="1" smtClean="0">
                        <a:solidFill>
                          <a:prstClr val="black"/>
                        </a:solidFill>
                        <a:latin typeface="Cambria Math" panose="02040503050406030204" pitchFamily="18" charset="0"/>
                        <a:ea typeface="Cambria Math" panose="02040503050406030204" pitchFamily="18" charset="0"/>
                      </a:rPr>
                      <m:t>=2</m:t>
                    </m:r>
                    <m:d>
                      <m:dPr>
                        <m:ctrlPr>
                          <a:rPr lang="en-US" sz="2400" b="0" i="1" smtClean="0">
                            <a:solidFill>
                              <a:prstClr val="black"/>
                            </a:solidFill>
                            <a:latin typeface="Cambria Math" panose="02040503050406030204" pitchFamily="18" charset="0"/>
                            <a:ea typeface="Cambria Math" panose="02040503050406030204" pitchFamily="18" charset="0"/>
                          </a:rPr>
                        </m:ctrlPr>
                      </m:dPr>
                      <m:e>
                        <m:r>
                          <a:rPr lang="en-US" sz="2400" b="0" i="1" smtClean="0">
                            <a:solidFill>
                              <a:prstClr val="black"/>
                            </a:solidFill>
                            <a:latin typeface="Cambria Math" panose="02040503050406030204" pitchFamily="18" charset="0"/>
                            <a:ea typeface="Cambria Math" panose="02040503050406030204" pitchFamily="18" charset="0"/>
                          </a:rPr>
                          <m:t>0.013 </m:t>
                        </m:r>
                        <m:r>
                          <a:rPr lang="en-US" sz="2400" b="0" i="1" smtClean="0">
                            <a:solidFill>
                              <a:prstClr val="black"/>
                            </a:solidFill>
                            <a:latin typeface="Cambria Math" panose="02040503050406030204" pitchFamily="18" charset="0"/>
                            <a:ea typeface="Cambria Math" panose="02040503050406030204" pitchFamily="18" charset="0"/>
                          </a:rPr>
                          <m:t>𝑀</m:t>
                        </m:r>
                      </m:e>
                    </m:d>
                    <m:r>
                      <a:rPr lang="en-US" sz="2400" b="0" i="1" smtClean="0">
                        <a:solidFill>
                          <a:prstClr val="black"/>
                        </a:solidFill>
                        <a:latin typeface="Cambria Math" panose="02040503050406030204" pitchFamily="18" charset="0"/>
                        <a:ea typeface="Cambria Math" panose="02040503050406030204" pitchFamily="18" charset="0"/>
                      </a:rPr>
                      <m:t>=0.026 </m:t>
                    </m:r>
                    <m:r>
                      <a:rPr lang="en-US" sz="2400" b="0" i="1" smtClean="0">
                        <a:solidFill>
                          <a:prstClr val="black"/>
                        </a:solidFill>
                        <a:latin typeface="Cambria Math" panose="02040503050406030204" pitchFamily="18" charset="0"/>
                        <a:ea typeface="Cambria Math" panose="02040503050406030204" pitchFamily="18" charset="0"/>
                      </a:rPr>
                      <m:t>𝑀</m:t>
                    </m:r>
                  </m:oMath>
                </a14:m>
                <a:r>
                  <a:rPr lang="en-US" sz="2400" b="0" i="1" dirty="0">
                    <a:solidFill>
                      <a:prstClr val="black"/>
                    </a:solidFill>
                  </a:rPr>
                  <a:t>.</a:t>
                </a:r>
              </a:p>
              <a:p>
                <a:pPr marL="512064" indent="-512064">
                  <a:spcBef>
                    <a:spcPts val="0"/>
                  </a:spcBef>
                  <a:spcAft>
                    <a:spcPts val="2000"/>
                  </a:spcAft>
                  <a:buFontTx/>
                  <a:buAutoNum type="alphaLcParenBoth"/>
                </a:pPr>
                <a:r>
                  <a:rPr lang="en-US" b="0" dirty="0">
                    <a:solidFill>
                      <a:prstClr val="black"/>
                    </a:solidFill>
                  </a:rPr>
                  <a:t>The hydroxide ion concentration is equal to the concentration of the base. Therefore, </a:t>
                </a:r>
                <a:br>
                  <a:rPr lang="en-US" b="0" dirty="0">
                    <a:solidFill>
                      <a:prstClr val="black"/>
                    </a:solidFill>
                  </a:rPr>
                </a:br>
                <a:r>
                  <a:rPr lang="en-US" b="0" dirty="0">
                    <a:solidFill>
                      <a:prstClr val="black"/>
                    </a:solidFill>
                  </a:rPr>
                  <a:t> </a:t>
                </a:r>
                <a14:m>
                  <m:oMath xmlns:m="http://schemas.openxmlformats.org/officeDocument/2006/math">
                    <m:d>
                      <m:dPr>
                        <m:begChr m:val="["/>
                        <m:endChr m:val="]"/>
                        <m:ctrlPr>
                          <a:rPr lang="en-US" b="0" i="1" smtClean="0">
                            <a:solidFill>
                              <a:prstClr val="black"/>
                            </a:solidFill>
                            <a:latin typeface="Cambria Math" panose="02040503050406030204" pitchFamily="18" charset="0"/>
                          </a:rPr>
                        </m:ctrlPr>
                      </m:dPr>
                      <m:e>
                        <m:sSup>
                          <m:sSupPr>
                            <m:ctrlPr>
                              <a:rPr lang="en-US" b="0" i="1" smtClean="0">
                                <a:solidFill>
                                  <a:prstClr val="black"/>
                                </a:solidFill>
                                <a:latin typeface="Cambria Math" panose="02040503050406030204" pitchFamily="18" charset="0"/>
                              </a:rPr>
                            </m:ctrlPr>
                          </m:sSupPr>
                          <m:e>
                            <m:r>
                              <m:rPr>
                                <m:sty m:val="p"/>
                              </m:rPr>
                              <a:rPr lang="en-US" b="0" i="0" smtClean="0">
                                <a:solidFill>
                                  <a:prstClr val="black"/>
                                </a:solidFill>
                                <a:latin typeface="Cambria Math" panose="02040503050406030204" pitchFamily="18" charset="0"/>
                              </a:rPr>
                              <m:t>OH</m:t>
                            </m:r>
                          </m:e>
                          <m:sup>
                            <m:r>
                              <a:rPr lang="en-US" b="0" i="0" smtClean="0">
                                <a:solidFill>
                                  <a:prstClr val="black"/>
                                </a:solidFill>
                                <a:latin typeface="Cambria Math" panose="02040503050406030204" pitchFamily="18" charset="0"/>
                                <a:ea typeface="Cambria Math" panose="02040503050406030204" pitchFamily="18" charset="0"/>
                              </a:rPr>
                              <m:t>−</m:t>
                            </m:r>
                          </m:sup>
                        </m:sSup>
                      </m:e>
                    </m:d>
                    <m:r>
                      <a:rPr lang="en-US" b="0" i="0" smtClean="0">
                        <a:solidFill>
                          <a:prstClr val="black"/>
                        </a:solidFill>
                        <a:latin typeface="Cambria Math" panose="02040503050406030204" pitchFamily="18" charset="0"/>
                        <a:ea typeface="Cambria Math" panose="02040503050406030204" pitchFamily="18" charset="0"/>
                      </a:rPr>
                      <m:t>=</m:t>
                    </m:r>
                    <m:d>
                      <m:dPr>
                        <m:begChr m:val="["/>
                        <m:endChr m:val="]"/>
                        <m:ctrlPr>
                          <a:rPr lang="en-US" b="0" i="1" smtClean="0">
                            <a:solidFill>
                              <a:prstClr val="black"/>
                            </a:solidFill>
                            <a:latin typeface="Cambria Math" panose="02040503050406030204" pitchFamily="18" charset="0"/>
                            <a:ea typeface="Cambria Math" panose="02040503050406030204" pitchFamily="18" charset="0"/>
                          </a:rPr>
                        </m:ctrlPr>
                      </m:dPr>
                      <m:e>
                        <m:r>
                          <m:rPr>
                            <m:sty m:val="p"/>
                          </m:rPr>
                          <a:rPr lang="en-US" b="0" i="0" smtClean="0">
                            <a:solidFill>
                              <a:prstClr val="black"/>
                            </a:solidFill>
                            <a:latin typeface="Cambria Math" panose="02040503050406030204" pitchFamily="18" charset="0"/>
                            <a:ea typeface="Cambria Math" panose="02040503050406030204" pitchFamily="18" charset="0"/>
                          </a:rPr>
                          <m:t>KOH</m:t>
                        </m:r>
                      </m:e>
                    </m:d>
                    <m:r>
                      <a:rPr lang="en-US" b="0" i="0" smtClean="0">
                        <a:solidFill>
                          <a:prstClr val="black"/>
                        </a:solidFill>
                        <a:latin typeface="Cambria Math" panose="02040503050406030204" pitchFamily="18" charset="0"/>
                        <a:ea typeface="Cambria Math" panose="02040503050406030204" pitchFamily="18" charset="0"/>
                      </a:rPr>
                      <m:t>=9.2×</m:t>
                    </m:r>
                    <m:sSup>
                      <m:sSupPr>
                        <m:ctrlPr>
                          <a:rPr lang="en-US" b="0" i="1" smtClean="0">
                            <a:solidFill>
                              <a:prstClr val="black"/>
                            </a:solidFill>
                            <a:latin typeface="Cambria Math" panose="02040503050406030204" pitchFamily="18" charset="0"/>
                            <a:ea typeface="Cambria Math" panose="02040503050406030204" pitchFamily="18" charset="0"/>
                          </a:rPr>
                        </m:ctrlPr>
                      </m:sSupPr>
                      <m:e>
                        <m:r>
                          <a:rPr lang="en-US" b="0" i="0" smtClean="0">
                            <a:solidFill>
                              <a:prstClr val="black"/>
                            </a:solidFill>
                            <a:latin typeface="Cambria Math" panose="02040503050406030204" pitchFamily="18" charset="0"/>
                            <a:ea typeface="Cambria Math" panose="02040503050406030204" pitchFamily="18" charset="0"/>
                          </a:rPr>
                          <m:t>10</m:t>
                        </m:r>
                      </m:e>
                      <m:sup>
                        <m:r>
                          <a:rPr lang="en-US" b="0" i="0" smtClean="0">
                            <a:solidFill>
                              <a:prstClr val="black"/>
                            </a:solidFill>
                            <a:latin typeface="Cambria Math" panose="02040503050406030204" pitchFamily="18" charset="0"/>
                            <a:ea typeface="Cambria Math" panose="02040503050406030204" pitchFamily="18" charset="0"/>
                          </a:rPr>
                          <m:t>−5</m:t>
                        </m:r>
                      </m:sup>
                    </m:sSup>
                    <m:r>
                      <a:rPr lang="en-US" b="0" i="1" smtClean="0">
                        <a:solidFill>
                          <a:prstClr val="black"/>
                        </a:solidFill>
                        <a:latin typeface="Cambria Math" panose="02040503050406030204" pitchFamily="18" charset="0"/>
                        <a:ea typeface="Cambria Math" panose="02040503050406030204" pitchFamily="18" charset="0"/>
                      </a:rPr>
                      <m:t>𝑀</m:t>
                    </m:r>
                  </m:oMath>
                </a14:m>
                <a:r>
                  <a:rPr lang="en-US" b="0" dirty="0">
                    <a:solidFill>
                      <a:prstClr val="black"/>
                    </a:solidFill>
                  </a:rPr>
                  <a:t>.</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5486400"/>
              </a:xfrm>
              <a:blipFill>
                <a:blip r:embed="rId2"/>
                <a:stretch>
                  <a:fillRect l="-1400" t="-1000" r="-1400"/>
                </a:stretch>
              </a:blipFill>
            </p:spPr>
            <p:txBody>
              <a:bodyPr/>
              <a:lstStyle/>
              <a:p>
                <a:r>
                  <a:rPr lang="en-US">
                    <a:noFill/>
                  </a:rPr>
                  <a:t> </a:t>
                </a:r>
              </a:p>
            </p:txBody>
          </p:sp>
        </mc:Fallback>
      </mc:AlternateContent>
    </p:spTree>
    <p:extLst>
      <p:ext uri="{BB962C8B-B14F-4D97-AF65-F5344CB8AC3E}">
        <p14:creationId xmlns:p14="http://schemas.microsoft.com/office/powerpoint/2010/main" val="19522468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9800" cy="457200"/>
          </a:xfrm>
        </p:spPr>
        <p:txBody>
          <a:bodyPr/>
          <a:lstStyle/>
          <a:p>
            <a:pPr marL="3314700" indent="-3314700" algn="ctr"/>
            <a:r>
              <a:rPr lang="en-US" kern="0" dirty="0"/>
              <a:t> SAMPLE PROBLEM	</a:t>
            </a:r>
            <a:r>
              <a:rPr lang="en-US" kern="0" dirty="0">
                <a:solidFill>
                  <a:schemeClr val="bg1"/>
                </a:solidFill>
              </a:rPr>
              <a:t>16.10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3276600"/>
              </a:xfrm>
            </p:spPr>
            <p:txBody>
              <a:bodyPr/>
              <a:lstStyle/>
              <a:p>
                <a:r>
                  <a:rPr lang="en-US" dirty="0">
                    <a:solidFill>
                      <a:srgbClr val="43618E"/>
                    </a:solidFill>
                  </a:rPr>
                  <a:t>Solution</a:t>
                </a:r>
              </a:p>
              <a:p>
                <a:pPr marL="2854325" indent="-623888">
                  <a:spcAft>
                    <a:spcPts val="1000"/>
                  </a:spcAft>
                  <a:buAutoNum type="alphaLcParenBoth"/>
                </a:pPr>
                <a14:m>
                  <m:oMath xmlns:m="http://schemas.openxmlformats.org/officeDocument/2006/math">
                    <m:r>
                      <m:rPr>
                        <m:sty m:val="p"/>
                      </m:rPr>
                      <a:rPr lang="en-US" b="0" i="0" smtClean="0">
                        <a:solidFill>
                          <a:schemeClr val="tx1"/>
                        </a:solidFill>
                        <a:latin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0.013</m:t>
                            </m:r>
                          </m:e>
                        </m:d>
                      </m:e>
                    </m:func>
                    <m:r>
                      <a:rPr lang="en-US" b="0" i="0" smtClean="0">
                        <a:solidFill>
                          <a:schemeClr val="tx1"/>
                        </a:solidFill>
                        <a:latin typeface="Cambria Math" panose="02040503050406030204" pitchFamily="18" charset="0"/>
                        <a:ea typeface="Cambria Math" panose="02040503050406030204" pitchFamily="18" charset="0"/>
                      </a:rPr>
                      <m:t>=1.89</m:t>
                    </m:r>
                  </m:oMath>
                </a14:m>
                <a:endParaRPr lang="en-US" b="0" dirty="0">
                  <a:solidFill>
                    <a:schemeClr val="tx1"/>
                  </a:solidFill>
                </a:endParaRPr>
              </a:p>
              <a:p>
                <a:pPr marL="2854325" indent="-623888">
                  <a:spcBef>
                    <a:spcPts val="0"/>
                  </a:spcBef>
                  <a:spcAft>
                    <a:spcPts val="1000"/>
                  </a:spcAft>
                  <a:buAutoNum type="alphaLcParenBoth"/>
                </a:pPr>
                <a14:m>
                  <m:oMath xmlns:m="http://schemas.openxmlformats.org/officeDocument/2006/math">
                    <m:r>
                      <m:rPr>
                        <m:sty m:val="p"/>
                      </m:rPr>
                      <a:rPr lang="en-US" b="0" i="0" smtClean="0">
                        <a:solidFill>
                          <a:schemeClr val="tx1"/>
                        </a:solidFill>
                        <a:latin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0" smtClean="0">
                                <a:solidFill>
                                  <a:schemeClr val="tx1"/>
                                </a:solidFill>
                                <a:latin typeface="Cambria Math" panose="02040503050406030204" pitchFamily="18" charset="0"/>
                                <a:ea typeface="Cambria Math" panose="02040503050406030204" pitchFamily="18" charset="0"/>
                              </a:rPr>
                              <m:t>0.026</m:t>
                            </m:r>
                          </m:e>
                        </m:d>
                      </m:e>
                    </m:func>
                    <m:r>
                      <a:rPr lang="en-US" b="0" i="0" smtClean="0">
                        <a:solidFill>
                          <a:schemeClr val="tx1"/>
                        </a:solidFill>
                        <a:latin typeface="Cambria Math" panose="02040503050406030204" pitchFamily="18" charset="0"/>
                        <a:ea typeface="Cambria Math" panose="02040503050406030204" pitchFamily="18" charset="0"/>
                      </a:rPr>
                      <m:t>=1.59</m:t>
                    </m:r>
                  </m:oMath>
                </a14:m>
                <a:endParaRPr lang="en-US" b="0" dirty="0">
                  <a:solidFill>
                    <a:schemeClr val="tx1"/>
                  </a:solidFill>
                  <a:ea typeface="Cambria Math" panose="02040503050406030204" pitchFamily="18" charset="0"/>
                </a:endParaRPr>
              </a:p>
              <a:p>
                <a:pPr marL="2854325" indent="-623888">
                  <a:spcBef>
                    <a:spcPts val="0"/>
                  </a:spcBef>
                  <a:buAutoNum type="alphaLcParenBoth"/>
                </a:pPr>
                <a14:m>
                  <m:oMath xmlns:m="http://schemas.openxmlformats.org/officeDocument/2006/math">
                    <m:r>
                      <m:rPr>
                        <m:sty m:val="p"/>
                      </m:rPr>
                      <a:rPr lang="en-US" b="0">
                        <a:solidFill>
                          <a:schemeClr val="tx1"/>
                        </a:solidFill>
                        <a:latin typeface="Cambria Math" panose="02040503050406030204" pitchFamily="18" charset="0"/>
                      </a:rPr>
                      <m:t>pOH</m:t>
                    </m:r>
                    <m:r>
                      <a:rPr lang="en-US" b="0">
                        <a:solidFill>
                          <a:schemeClr val="tx1"/>
                        </a:solidFill>
                        <a:latin typeface="Cambria Math" panose="02040503050406030204" pitchFamily="18" charset="0"/>
                        <a:ea typeface="Cambria Math" panose="02040503050406030204" pitchFamily="18" charset="0"/>
                      </a:rPr>
                      <m:t>=−</m:t>
                    </m:r>
                    <m:func>
                      <m:funcPr>
                        <m:ctrlPr>
                          <a:rPr lang="en-US" b="0" i="1">
                            <a:solidFill>
                              <a:schemeClr val="tx1"/>
                            </a:solidFill>
                            <a:latin typeface="Cambria Math" panose="02040503050406030204" pitchFamily="18" charset="0"/>
                            <a:ea typeface="Cambria Math" panose="02040503050406030204" pitchFamily="18" charset="0"/>
                          </a:rPr>
                        </m:ctrlPr>
                      </m:funcPr>
                      <m:fName>
                        <m:r>
                          <m:rPr>
                            <m:sty m:val="p"/>
                          </m:rPr>
                          <a:rPr lang="en-US" b="0">
                            <a:solidFill>
                              <a:schemeClr val="tx1"/>
                            </a:solidFill>
                            <a:latin typeface="Cambria Math" panose="02040503050406030204" pitchFamily="18" charset="0"/>
                            <a:ea typeface="Cambria Math" panose="02040503050406030204" pitchFamily="18" charset="0"/>
                          </a:rPr>
                          <m:t>log</m:t>
                        </m:r>
                      </m:fName>
                      <m:e>
                        <m:d>
                          <m:dPr>
                            <m:ctrlPr>
                              <a:rPr lang="en-US" b="0" i="1">
                                <a:solidFill>
                                  <a:schemeClr val="tx1"/>
                                </a:solidFill>
                                <a:latin typeface="Cambria Math" panose="02040503050406030204" pitchFamily="18" charset="0"/>
                                <a:ea typeface="Cambria Math" panose="02040503050406030204" pitchFamily="18" charset="0"/>
                              </a:rPr>
                            </m:ctrlPr>
                          </m:dPr>
                          <m:e>
                            <m:r>
                              <a:rPr lang="en-US" b="0">
                                <a:solidFill>
                                  <a:schemeClr val="tx1"/>
                                </a:solidFill>
                                <a:latin typeface="Cambria Math" panose="02040503050406030204" pitchFamily="18" charset="0"/>
                                <a:ea typeface="Cambria Math" panose="02040503050406030204" pitchFamily="18" charset="0"/>
                              </a:rPr>
                              <m:t>9.2×</m:t>
                            </m:r>
                            <m:sSup>
                              <m:sSupPr>
                                <m:ctrlPr>
                                  <a:rPr lang="en-US" b="0" i="1">
                                    <a:solidFill>
                                      <a:schemeClr val="tx1"/>
                                    </a:solidFill>
                                    <a:latin typeface="Cambria Math" panose="02040503050406030204" pitchFamily="18" charset="0"/>
                                    <a:ea typeface="Cambria Math" panose="02040503050406030204" pitchFamily="18" charset="0"/>
                                  </a:rPr>
                                </m:ctrlPr>
                              </m:sSupPr>
                              <m:e>
                                <m:r>
                                  <a:rPr lang="en-US" b="0">
                                    <a:solidFill>
                                      <a:schemeClr val="tx1"/>
                                    </a:solidFill>
                                    <a:latin typeface="Cambria Math" panose="02040503050406030204" pitchFamily="18" charset="0"/>
                                    <a:ea typeface="Cambria Math" panose="02040503050406030204" pitchFamily="18" charset="0"/>
                                  </a:rPr>
                                  <m:t>10</m:t>
                                </m:r>
                              </m:e>
                              <m:sup>
                                <m:r>
                                  <a:rPr lang="en-US" b="0">
                                    <a:solidFill>
                                      <a:schemeClr val="tx1"/>
                                    </a:solidFill>
                                    <a:latin typeface="Cambria Math" panose="02040503050406030204" pitchFamily="18" charset="0"/>
                                    <a:ea typeface="Cambria Math" panose="02040503050406030204" pitchFamily="18" charset="0"/>
                                  </a:rPr>
                                  <m:t>−5</m:t>
                                </m:r>
                              </m:sup>
                            </m:sSup>
                          </m:e>
                        </m:d>
                        <m:r>
                          <a:rPr lang="en-US" b="0">
                            <a:solidFill>
                              <a:schemeClr val="tx1"/>
                            </a:solidFill>
                            <a:latin typeface="Cambria Math" panose="02040503050406030204" pitchFamily="18" charset="0"/>
                            <a:ea typeface="Cambria Math" panose="02040503050406030204" pitchFamily="18" charset="0"/>
                          </a:rPr>
                          <m:t>=4.04</m:t>
                        </m:r>
                      </m:e>
                    </m:func>
                  </m:oMath>
                </a14:m>
                <a:endParaRPr lang="en-US" b="0" dirty="0">
                  <a:solidFill>
                    <a:schemeClr val="tx1"/>
                  </a:solidFill>
                  <a:ea typeface="Cambria Math" panose="02040503050406030204" pitchFamily="18" charset="0"/>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3276600"/>
              </a:xfrm>
              <a:blipFill>
                <a:blip r:embed="rId2"/>
                <a:stretch>
                  <a:fillRect l="-1333" t="-1673"/>
                </a:stretch>
              </a:blipFill>
            </p:spPr>
            <p:txBody>
              <a:bodyPr/>
              <a:lstStyle/>
              <a:p>
                <a:r>
                  <a:rPr lang="en-US">
                    <a:noFill/>
                  </a:rPr>
                  <a:t> </a:t>
                </a:r>
              </a:p>
            </p:txBody>
          </p:sp>
        </mc:Fallback>
      </mc:AlternateContent>
    </p:spTree>
    <p:extLst>
      <p:ext uri="{BB962C8B-B14F-4D97-AF65-F5344CB8AC3E}">
        <p14:creationId xmlns:p14="http://schemas.microsoft.com/office/powerpoint/2010/main" val="37007831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4419600" cy="457200"/>
          </a:xfrm>
        </p:spPr>
        <p:txBody>
          <a:bodyPr/>
          <a:lstStyle/>
          <a:p>
            <a:pPr marL="3200400" indent="-3200400" algn="ctr"/>
            <a:r>
              <a:rPr lang="en-US" kern="0" dirty="0"/>
              <a:t> SAMPLE PROBLEM	</a:t>
            </a:r>
            <a:r>
              <a:rPr lang="en-US" kern="0" dirty="0">
                <a:solidFill>
                  <a:schemeClr val="bg1"/>
                </a:solidFill>
              </a:rPr>
              <a:t>16.11	</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51369"/>
                <a:ext cx="9144000" cy="2477631"/>
              </a:xfrm>
            </p:spPr>
            <p:txBody>
              <a:bodyPr/>
              <a:lstStyle/>
              <a:p>
                <a:pPr>
                  <a:spcBef>
                    <a:spcPts val="0"/>
                  </a:spcBef>
                  <a:spcAft>
                    <a:spcPts val="3000"/>
                  </a:spcAft>
                </a:pPr>
                <a:r>
                  <a:rPr lang="en-US" b="0" dirty="0">
                    <a:solidFill>
                      <a:schemeClr val="tx1"/>
                    </a:solidFill>
                  </a:rPr>
                  <a:t>An aqueous solution of a strong base has pH 8.15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a:t>
                </a:r>
              </a:p>
              <a:p>
                <a:pPr>
                  <a:spcBef>
                    <a:spcPts val="0"/>
                  </a:spcBef>
                </a:pPr>
                <a:r>
                  <a:rPr lang="en-US" b="0" dirty="0">
                    <a:solidFill>
                      <a:schemeClr val="tx1"/>
                    </a:solidFill>
                  </a:rPr>
                  <a:t>Calculate the original concentration of base in the solution </a:t>
                </a:r>
              </a:p>
              <a:p>
                <a:pPr marL="514350" indent="-514350">
                  <a:spcBef>
                    <a:spcPts val="0"/>
                  </a:spcBef>
                  <a:buAutoNum type="alphaLcParenBoth"/>
                </a:pPr>
                <a:r>
                  <a:rPr lang="en-US" b="0" dirty="0">
                    <a:solidFill>
                      <a:schemeClr val="tx1"/>
                    </a:solidFill>
                  </a:rPr>
                  <a:t>if the base is </a:t>
                </a:r>
                <a14:m>
                  <m:oMath xmlns:m="http://schemas.openxmlformats.org/officeDocument/2006/math">
                    <m:r>
                      <m:rPr>
                        <m:sty m:val="p"/>
                      </m:rPr>
                      <a:rPr lang="en-US" b="0" i="0" smtClean="0">
                        <a:solidFill>
                          <a:schemeClr val="tx1"/>
                        </a:solidFill>
                        <a:latin typeface="Cambria Math" panose="02040503050406030204" pitchFamily="18" charset="0"/>
                      </a:rPr>
                      <m:t>NaOH</m:t>
                    </m:r>
                  </m:oMath>
                </a14:m>
                <a:r>
                  <a:rPr lang="en-US" b="0" dirty="0">
                    <a:solidFill>
                      <a:schemeClr val="tx1"/>
                    </a:solidFill>
                  </a:rPr>
                  <a:t> and </a:t>
                </a:r>
              </a:p>
              <a:p>
                <a:pPr marL="514350" indent="-514350">
                  <a:spcBef>
                    <a:spcPts val="0"/>
                  </a:spcBef>
                  <a:buAutoNum type="alphaLcParenBoth"/>
                </a:pPr>
                <a:r>
                  <a:rPr lang="en-US" b="0" dirty="0">
                    <a:solidFill>
                      <a:schemeClr val="tx1"/>
                    </a:solidFill>
                  </a:rPr>
                  <a:t>if the base is </a:t>
                </a:r>
                <a14:m>
                  <m:oMath xmlns:m="http://schemas.openxmlformats.org/officeDocument/2006/math">
                    <m:r>
                      <m:rPr>
                        <m:sty m:val="p"/>
                      </m:rPr>
                      <a:rPr lang="en-US" b="0" i="0" smtClean="0">
                        <a:solidFill>
                          <a:schemeClr val="tx1"/>
                        </a:solidFill>
                        <a:latin typeface="Cambria Math" panose="02040503050406030204" pitchFamily="18" charset="0"/>
                      </a:rPr>
                      <m:t>Ba</m:t>
                    </m:r>
                    <m:sSub>
                      <m:sSubPr>
                        <m:ctrlPr>
                          <a:rPr lang="en-US" b="0" i="1" smtClean="0">
                            <a:solidFill>
                              <a:schemeClr val="tx1"/>
                            </a:solidFill>
                            <a:latin typeface="Cambria Math" panose="02040503050406030204" pitchFamily="18" charset="0"/>
                          </a:rPr>
                        </m:ctrlPr>
                      </m:sSubPr>
                      <m:e>
                        <m:d>
                          <m:dPr>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OH</m:t>
                            </m:r>
                          </m:e>
                        </m:d>
                      </m:e>
                      <m:sub>
                        <m:r>
                          <a:rPr lang="en-US" b="0" i="0" smtClean="0">
                            <a:solidFill>
                              <a:schemeClr val="tx1"/>
                            </a:solidFill>
                            <a:latin typeface="Cambria Math" panose="02040503050406030204" pitchFamily="18" charset="0"/>
                          </a:rPr>
                          <m:t>2</m:t>
                        </m:r>
                      </m:sub>
                    </m:sSub>
                  </m:oMath>
                </a14:m>
                <a:r>
                  <a:rPr lang="en-US" b="0" dirty="0">
                    <a:solidFill>
                      <a:schemeClr val="tx1"/>
                    </a:solidFill>
                  </a:rPr>
                  <a:t>. </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51369"/>
                <a:ext cx="9144000" cy="2477631"/>
              </a:xfrm>
              <a:blipFill>
                <a:blip r:embed="rId2"/>
                <a:stretch>
                  <a:fillRect l="-1400" t="-2211"/>
                </a:stretch>
              </a:blipFill>
            </p:spPr>
            <p:txBody>
              <a:bodyPr/>
              <a:lstStyle/>
              <a:p>
                <a:r>
                  <a:rPr lang="en-US">
                    <a:noFill/>
                  </a:rPr>
                  <a:t> </a:t>
                </a:r>
              </a:p>
            </p:txBody>
          </p:sp>
        </mc:Fallback>
      </mc:AlternateContent>
    </p:spTree>
    <p:extLst>
      <p:ext uri="{BB962C8B-B14F-4D97-AF65-F5344CB8AC3E}">
        <p14:creationId xmlns:p14="http://schemas.microsoft.com/office/powerpoint/2010/main" val="159281598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9800" cy="533400"/>
          </a:xfrm>
        </p:spPr>
        <p:txBody>
          <a:bodyPr/>
          <a:lstStyle/>
          <a:p>
            <a:pPr marL="3314700" indent="-3314700" algn="ctr"/>
            <a:r>
              <a:rPr lang="en-US" kern="0" dirty="0"/>
              <a:t> SAMPLE PROBLEM	</a:t>
            </a:r>
            <a:r>
              <a:rPr lang="en-US" kern="0" dirty="0">
                <a:solidFill>
                  <a:schemeClr val="bg1"/>
                </a:solidFill>
              </a:rPr>
              <a:t>16.11	</a:t>
            </a:r>
            <a:r>
              <a:rPr lang="en-US" dirty="0">
                <a:solidFill>
                  <a:schemeClr val="bg1"/>
                </a:solidFill>
              </a:rPr>
              <a:t>Strategy</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914400"/>
                <a:ext cx="9144000" cy="5486400"/>
              </a:xfrm>
            </p:spPr>
            <p:txBody>
              <a:bodyPr/>
              <a:lstStyle/>
              <a:p>
                <a:pPr>
                  <a:spcBef>
                    <a:spcPts val="0"/>
                  </a:spcBef>
                </a:pPr>
                <a:r>
                  <a:rPr lang="en-US" b="1" dirty="0">
                    <a:solidFill>
                      <a:srgbClr val="43618E"/>
                    </a:solidFill>
                  </a:rPr>
                  <a:t>Strategy</a:t>
                </a:r>
              </a:p>
              <a:p>
                <a:pPr>
                  <a:spcBef>
                    <a:spcPts val="0"/>
                  </a:spcBef>
                  <a:spcAft>
                    <a:spcPts val="3000"/>
                  </a:spcAft>
                </a:pPr>
                <a:r>
                  <a:rPr lang="en-US" b="0" dirty="0">
                    <a:solidFill>
                      <a:prstClr val="black"/>
                    </a:solidFill>
                  </a:rPr>
                  <a:t>Use</a:t>
                </a:r>
              </a:p>
              <a:p>
                <a:pPr>
                  <a:spcBef>
                    <a:spcPts val="0"/>
                  </a:spcBef>
                  <a:spcAft>
                    <a:spcPts val="3000"/>
                  </a:spcAft>
                </a:pPr>
                <a14:m>
                  <m:oMathPara xmlns:m="http://schemas.openxmlformats.org/officeDocument/2006/math">
                    <m:oMathParaPr>
                      <m:jc m:val="centerGroup"/>
                    </m:oMathParaPr>
                    <m:oMath xmlns:m="http://schemas.openxmlformats.org/officeDocument/2006/math">
                      <m:r>
                        <m:rPr>
                          <m:sty m:val="p"/>
                        </m:rPr>
                        <a:rPr lang="en-US" sz="3200">
                          <a:solidFill>
                            <a:prstClr val="black"/>
                          </a:solidFill>
                          <a:latin typeface="Cambria Math" panose="02040503050406030204" pitchFamily="18" charset="0"/>
                        </a:rPr>
                        <m:t>pH</m:t>
                      </m:r>
                      <m:r>
                        <a:rPr lang="en-US" sz="3200">
                          <a:solidFill>
                            <a:prstClr val="black"/>
                          </a:solidFill>
                          <a:latin typeface="Cambria Math" panose="02040503050406030204" pitchFamily="18" charset="0"/>
                          <a:ea typeface="Cambria Math" panose="02040503050406030204" pitchFamily="18" charset="0"/>
                        </a:rPr>
                        <m:t>+</m:t>
                      </m:r>
                      <m:r>
                        <m:rPr>
                          <m:sty m:val="p"/>
                        </m:rPr>
                        <a:rPr lang="en-US" sz="3200">
                          <a:solidFill>
                            <a:prstClr val="black"/>
                          </a:solidFill>
                          <a:latin typeface="Cambria Math" panose="02040503050406030204" pitchFamily="18" charset="0"/>
                          <a:ea typeface="Cambria Math" panose="02040503050406030204" pitchFamily="18" charset="0"/>
                        </a:rPr>
                        <m:t>pOH</m:t>
                      </m:r>
                      <m:r>
                        <a:rPr lang="en-US" sz="3200">
                          <a:solidFill>
                            <a:prstClr val="black"/>
                          </a:solidFill>
                          <a:latin typeface="Cambria Math" panose="02040503050406030204" pitchFamily="18" charset="0"/>
                          <a:ea typeface="Cambria Math" panose="02040503050406030204" pitchFamily="18" charset="0"/>
                        </a:rPr>
                        <m:t>=14.00</m:t>
                      </m:r>
                    </m:oMath>
                  </m:oMathPara>
                </a14:m>
                <a:endParaRPr lang="en-US" sz="3200" dirty="0">
                  <a:solidFill>
                    <a:prstClr val="black"/>
                  </a:solidFill>
                </a:endParaRPr>
              </a:p>
              <a:p>
                <a:pPr>
                  <a:spcAft>
                    <a:spcPts val="3000"/>
                  </a:spcAft>
                </a:pPr>
                <a:r>
                  <a:rPr lang="en-US" b="0" dirty="0">
                    <a:solidFill>
                      <a:prstClr val="black"/>
                    </a:solidFill>
                  </a:rPr>
                  <a:t>to convert from pH to pOH and</a:t>
                </a:r>
              </a:p>
              <a:p>
                <a:pPr>
                  <a:spcAft>
                    <a:spcPts val="3000"/>
                  </a:spcAft>
                </a:pPr>
                <a14:m>
                  <m:oMathPara xmlns:m="http://schemas.openxmlformats.org/officeDocument/2006/math">
                    <m:oMathParaPr>
                      <m:jc m:val="centerGroup"/>
                    </m:oMathParaPr>
                    <m:oMath xmlns:m="http://schemas.openxmlformats.org/officeDocument/2006/math">
                      <m:d>
                        <m:dPr>
                          <m:begChr m:val="["/>
                          <m:endChr m:val="]"/>
                          <m:ctrlPr>
                            <a:rPr lang="en-US" i="1">
                              <a:solidFill>
                                <a:prstClr val="black"/>
                              </a:solidFill>
                              <a:latin typeface="Cambria Math" panose="02040503050406030204" pitchFamily="18" charset="0"/>
                            </a:rPr>
                          </m:ctrlPr>
                        </m:dPr>
                        <m:e>
                          <m:sSup>
                            <m:sSupPr>
                              <m:ctrlPr>
                                <a:rPr lang="en-US" i="1">
                                  <a:solidFill>
                                    <a:prstClr val="black"/>
                                  </a:solidFill>
                                  <a:latin typeface="Cambria Math" panose="02040503050406030204" pitchFamily="18" charset="0"/>
                                </a:rPr>
                              </m:ctrlPr>
                            </m:sSupPr>
                            <m:e>
                              <m:r>
                                <m:rPr>
                                  <m:sty m:val="p"/>
                                </m:rPr>
                                <a:rPr lang="en-US">
                                  <a:solidFill>
                                    <a:prstClr val="black"/>
                                  </a:solidFill>
                                  <a:latin typeface="Cambria Math" panose="02040503050406030204" pitchFamily="18" charset="0"/>
                                </a:rPr>
                                <m:t>OH</m:t>
                              </m:r>
                            </m:e>
                            <m:sup>
                              <m:r>
                                <a:rPr lang="en-US">
                                  <a:solidFill>
                                    <a:prstClr val="black"/>
                                  </a:solidFill>
                                  <a:latin typeface="Cambria Math" panose="02040503050406030204" pitchFamily="18" charset="0"/>
                                  <a:ea typeface="Cambria Math" panose="02040503050406030204" pitchFamily="18" charset="0"/>
                                </a:rPr>
                                <m:t>−</m:t>
                              </m:r>
                            </m:sup>
                          </m:sSup>
                        </m:e>
                      </m:d>
                      <m:r>
                        <a:rPr lang="en-US">
                          <a:solidFill>
                            <a:prstClr val="black"/>
                          </a:solidFill>
                          <a:latin typeface="Cambria Math" panose="02040503050406030204" pitchFamily="18" charset="0"/>
                          <a:ea typeface="Cambria Math" panose="02040503050406030204" pitchFamily="18" charset="0"/>
                        </a:rPr>
                        <m:t>=</m:t>
                      </m:r>
                      <m:sSup>
                        <m:sSupPr>
                          <m:ctrlPr>
                            <a:rPr lang="en-US" i="1">
                              <a:solidFill>
                                <a:prstClr val="black"/>
                              </a:solidFill>
                              <a:latin typeface="Cambria Math" panose="02040503050406030204" pitchFamily="18" charset="0"/>
                              <a:ea typeface="Cambria Math" panose="02040503050406030204" pitchFamily="18" charset="0"/>
                            </a:rPr>
                          </m:ctrlPr>
                        </m:sSupPr>
                        <m:e>
                          <m:r>
                            <a:rPr lang="en-US">
                              <a:solidFill>
                                <a:prstClr val="black"/>
                              </a:solidFill>
                              <a:latin typeface="Cambria Math" panose="02040503050406030204" pitchFamily="18" charset="0"/>
                              <a:ea typeface="Cambria Math" panose="02040503050406030204" pitchFamily="18" charset="0"/>
                            </a:rPr>
                            <m:t>10</m:t>
                          </m:r>
                        </m:e>
                        <m:sup>
                          <m:r>
                            <a:rPr lang="en-US">
                              <a:solidFill>
                                <a:prstClr val="black"/>
                              </a:solidFill>
                              <a:latin typeface="Cambria Math" panose="02040503050406030204" pitchFamily="18" charset="0"/>
                              <a:ea typeface="Cambria Math" panose="02040503050406030204" pitchFamily="18" charset="0"/>
                            </a:rPr>
                            <m:t>−</m:t>
                          </m:r>
                          <m:r>
                            <m:rPr>
                              <m:sty m:val="p"/>
                            </m:rPr>
                            <a:rPr lang="en-US">
                              <a:solidFill>
                                <a:prstClr val="black"/>
                              </a:solidFill>
                              <a:latin typeface="Cambria Math" panose="02040503050406030204" pitchFamily="18" charset="0"/>
                              <a:ea typeface="Cambria Math" panose="02040503050406030204" pitchFamily="18" charset="0"/>
                            </a:rPr>
                            <m:t>pOH</m:t>
                          </m:r>
                        </m:sup>
                      </m:sSup>
                    </m:oMath>
                  </m:oMathPara>
                </a14:m>
                <a:endParaRPr lang="en-US" b="0" dirty="0">
                  <a:solidFill>
                    <a:prstClr val="black"/>
                  </a:solidFill>
                </a:endParaRPr>
              </a:p>
              <a:p>
                <a:pPr>
                  <a:spcAft>
                    <a:spcPts val="2000"/>
                  </a:spcAft>
                </a:pPr>
                <a:r>
                  <a:rPr lang="en-US" b="0" dirty="0">
                    <a:solidFill>
                      <a:prstClr val="black"/>
                    </a:solidFill>
                  </a:rPr>
                  <a:t>to determine the hydroxide ion concentration. </a:t>
                </a:r>
              </a:p>
              <a:p>
                <a:r>
                  <a:rPr lang="en-US" b="0" dirty="0">
                    <a:solidFill>
                      <a:prstClr val="black"/>
                    </a:solidFill>
                  </a:rPr>
                  <a:t>Consider the stoichiometry of dissociation in each case to determine the concentration of the base itself.</a:t>
                </a: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914400"/>
                <a:ext cx="9144000" cy="5486400"/>
              </a:xfrm>
              <a:blipFill>
                <a:blip r:embed="rId2"/>
                <a:stretch>
                  <a:fillRect l="-1333" t="-1000" b="-5444"/>
                </a:stretch>
              </a:blipFill>
            </p:spPr>
            <p:txBody>
              <a:bodyPr/>
              <a:lstStyle/>
              <a:p>
                <a:r>
                  <a:rPr lang="en-US">
                    <a:noFill/>
                  </a:rPr>
                  <a:t> </a:t>
                </a:r>
              </a:p>
            </p:txBody>
          </p:sp>
        </mc:Fallback>
      </mc:AlternateContent>
    </p:spTree>
    <p:extLst>
      <p:ext uri="{BB962C8B-B14F-4D97-AF65-F5344CB8AC3E}">
        <p14:creationId xmlns:p14="http://schemas.microsoft.com/office/powerpoint/2010/main" val="2448950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6781800" cy="609600"/>
          </a:xfrm>
        </p:spPr>
        <p:txBody>
          <a:bodyPr anchor="ctr"/>
          <a:lstStyle/>
          <a:p>
            <a:pPr>
              <a:spcBef>
                <a:spcPts val="768"/>
              </a:spcBef>
              <a:tabLst>
                <a:tab pos="1149350" algn="l"/>
                <a:tab pos="1371600" algn="l"/>
                <a:tab pos="1549400" algn="l"/>
              </a:tabLst>
            </a:pPr>
            <a:r>
              <a:rPr lang="en-US" dirty="0">
                <a:solidFill>
                  <a:schemeClr val="bg1"/>
                </a:solidFill>
                <a:latin typeface="Calibri"/>
              </a:rPr>
              <a:t>16.1	</a:t>
            </a:r>
            <a:r>
              <a:rPr lang="en-US" dirty="0">
                <a:latin typeface="Calibri"/>
              </a:rPr>
              <a:t>Brønsted Acids and Bases (1)</a:t>
            </a:r>
            <a:endParaRPr lang="en-US" dirty="0"/>
          </a:p>
        </p:txBody>
      </p:sp>
      <p:sp>
        <p:nvSpPr>
          <p:cNvPr id="16" name="Content Placeholder 15"/>
          <p:cNvSpPr>
            <a:spLocks noGrp="1"/>
          </p:cNvSpPr>
          <p:nvPr>
            <p:ph sz="quarter" idx="23"/>
          </p:nvPr>
        </p:nvSpPr>
        <p:spPr>
          <a:xfrm>
            <a:off x="152400" y="762000"/>
            <a:ext cx="6248400" cy="609600"/>
          </a:xfrm>
        </p:spPr>
        <p:txBody>
          <a:bodyPr/>
          <a:lstStyle/>
          <a:p>
            <a:r>
              <a:rPr lang="en-US" dirty="0">
                <a:latin typeface="Calibri"/>
              </a:rPr>
              <a:t>Brønsted Acids and Bases</a:t>
            </a:r>
          </a:p>
        </p:txBody>
      </p:sp>
      <p:sp>
        <p:nvSpPr>
          <p:cNvPr id="17" name="Content Placeholder 16"/>
          <p:cNvSpPr>
            <a:spLocks noGrp="1"/>
          </p:cNvSpPr>
          <p:nvPr>
            <p:ph sz="quarter" idx="24"/>
          </p:nvPr>
        </p:nvSpPr>
        <p:spPr>
          <a:xfrm>
            <a:off x="152400" y="1243652"/>
            <a:ext cx="8839200" cy="5285096"/>
          </a:xfrm>
        </p:spPr>
        <p:txBody>
          <a:bodyPr/>
          <a:lstStyle/>
          <a:p>
            <a:pPr>
              <a:spcBef>
                <a:spcPts val="0"/>
              </a:spcBef>
              <a:spcAft>
                <a:spcPts val="3600"/>
              </a:spcAft>
            </a:pPr>
            <a:r>
              <a:rPr lang="en-US" dirty="0"/>
              <a:t>A Brønsted acid is a substance that can donate a proton and a Brønsted base is a substance that can accept a proton.</a:t>
            </a:r>
            <a:r>
              <a:rPr lang="en-US" b="0" dirty="0">
                <a:ea typeface="Cambria Math" panose="02040503050406030204" pitchFamily="18" charset="0"/>
              </a:rPr>
              <a:t>	</a:t>
            </a:r>
            <a:r>
              <a:rPr lang="en-US" dirty="0">
                <a:latin typeface="Cambria" panose="02040503050406030204" pitchFamily="18" charset="0"/>
                <a:ea typeface="Cambria Math" panose="02040503050406030204" pitchFamily="18" charset="0"/>
              </a:rPr>
              <a:t>			</a:t>
            </a:r>
            <a:endParaRPr lang="en-US" sz="2000" b="0" dirty="0">
              <a:latin typeface="Cambria" panose="02040503050406030204" pitchFamily="18" charset="0"/>
              <a:ea typeface="Cambria Math" panose="02040503050406030204" pitchFamily="18" charset="0"/>
            </a:endParaRPr>
          </a:p>
        </p:txBody>
      </p:sp>
      <mc:AlternateContent xmlns:mc="http://schemas.openxmlformats.org/markup-compatibility/2006" xmlns:a14="http://schemas.microsoft.com/office/drawing/2010/main">
        <mc:Choice Requires="a14">
          <p:sp>
            <p:nvSpPr>
              <p:cNvPr id="4" name="Content Placeholder 3"/>
              <p:cNvSpPr>
                <a:spLocks noGrp="1"/>
              </p:cNvSpPr>
              <p:nvPr>
                <p:ph sz="quarter" idx="27"/>
              </p:nvPr>
            </p:nvSpPr>
            <p:spPr>
              <a:xfrm>
                <a:off x="399256" y="2667000"/>
                <a:ext cx="2630488" cy="990600"/>
              </a:xfrm>
            </p:spPr>
            <p:txBody>
              <a:bodyPr/>
              <a:lstStyle/>
              <a:p>
                <a:pPr>
                  <a:spcBef>
                    <a:spcPts val="0"/>
                  </a:spcBef>
                </a:pPr>
                <a14:m>
                  <m:oMathPara xmlns:m="http://schemas.openxmlformats.org/officeDocument/2006/math">
                    <m:oMathParaPr>
                      <m:jc m:val="centerGroup"/>
                    </m:oMathParaPr>
                    <m:oMath xmlns:m="http://schemas.openxmlformats.org/officeDocument/2006/math">
                      <m:r>
                        <m:rPr>
                          <m:sty m:val="p"/>
                        </m:rPr>
                        <a:rPr lang="en-US" sz="2800" smtClean="0">
                          <a:latin typeface="Cambria Math" panose="02040503050406030204" pitchFamily="18" charset="0"/>
                          <a:ea typeface="Cambria Math" panose="02040503050406030204" pitchFamily="18" charset="0"/>
                        </a:rPr>
                        <m:t>HCl</m:t>
                      </m:r>
                      <m:d>
                        <m:dPr>
                          <m:ctrlPr>
                            <a:rPr lang="en-US" sz="2800" i="1" smtClean="0">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𝑎𝑞</m:t>
                          </m:r>
                        </m:e>
                      </m:d>
                    </m:oMath>
                  </m:oMathPara>
                </a14:m>
                <a:endParaRPr lang="en-US" sz="2800" i="1" dirty="0">
                  <a:latin typeface="Cambria Math" panose="02040503050406030204" pitchFamily="18" charset="0"/>
                  <a:ea typeface="Cambria Math" panose="02040503050406030204" pitchFamily="18" charset="0"/>
                </a:endParaRPr>
              </a:p>
              <a:p>
                <a:pPr>
                  <a:spcBef>
                    <a:spcPts val="0"/>
                  </a:spcBef>
                </a:pPr>
                <a14:m>
                  <m:oMathPara xmlns:m="http://schemas.openxmlformats.org/officeDocument/2006/math">
                    <m:oMathParaPr>
                      <m:jc m:val="centerGroup"/>
                    </m:oMathParaPr>
                    <m:oMath xmlns:m="http://schemas.openxmlformats.org/officeDocument/2006/math">
                      <m:r>
                        <m:rPr>
                          <m:sty m:val="p"/>
                        </m:rPr>
                        <a:rPr lang="en-US" sz="2800" dirty="0">
                          <a:latin typeface="Cambria Math" panose="02040503050406030204" pitchFamily="18" charset="0"/>
                          <a:ea typeface="Cambria Math" panose="02040503050406030204" pitchFamily="18" charset="0"/>
                        </a:rPr>
                        <m:t>acid</m:t>
                      </m:r>
                    </m:oMath>
                  </m:oMathPara>
                </a14:m>
                <a:endParaRPr lang="en-US" sz="2800" dirty="0"/>
              </a:p>
            </p:txBody>
          </p:sp>
        </mc:Choice>
        <mc:Fallback xmlns="">
          <p:sp>
            <p:nvSpPr>
              <p:cNvPr id="4" name="Content Placeholder 3"/>
              <p:cNvSpPr>
                <a:spLocks noGrp="1" noRot="1" noChangeAspect="1" noMove="1" noResize="1" noEditPoints="1" noAdjustHandles="1" noChangeArrowheads="1" noChangeShapeType="1" noTextEdit="1"/>
              </p:cNvSpPr>
              <p:nvPr>
                <p:ph sz="quarter" idx="27"/>
              </p:nvPr>
            </p:nvSpPr>
            <p:spPr>
              <a:xfrm>
                <a:off x="399256" y="2667000"/>
                <a:ext cx="2630488" cy="990600"/>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Content Placeholder 6"/>
              <p:cNvSpPr>
                <a:spLocks noGrp="1"/>
              </p:cNvSpPr>
              <p:nvPr>
                <p:ph sz="quarter" idx="30"/>
              </p:nvPr>
            </p:nvSpPr>
            <p:spPr>
              <a:xfrm>
                <a:off x="2286000" y="2678112"/>
                <a:ext cx="4038600" cy="750888"/>
              </a:xfrm>
            </p:spPr>
            <p:txBody>
              <a:bodyPr/>
              <a:lstStyle/>
              <a:p>
                <a:pPr/>
                <a14:m>
                  <m:oMathPara xmlns:m="http://schemas.openxmlformats.org/officeDocument/2006/math">
                    <m:oMathParaPr>
                      <m:jc m:val="centerGroup"/>
                    </m:oMathParaPr>
                    <m:oMath xmlns:m="http://schemas.openxmlformats.org/officeDocument/2006/math">
                      <m:r>
                        <a:rPr lang="en-US" sz="2800">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H</m:t>
                          </m:r>
                        </m:e>
                        <m:sub>
                          <m:r>
                            <a:rPr lang="en-US" sz="2800">
                              <a:latin typeface="Cambria Math" panose="02040503050406030204" pitchFamily="18" charset="0"/>
                              <a:ea typeface="Cambria Math" panose="02040503050406030204" pitchFamily="18" charset="0"/>
                            </a:rPr>
                            <m:t>2</m:t>
                          </m:r>
                        </m:sub>
                      </m:sSub>
                      <m:r>
                        <m:rPr>
                          <m:sty m:val="p"/>
                        </m:rPr>
                        <a:rPr lang="en-US" sz="2800">
                          <a:latin typeface="Cambria Math" panose="02040503050406030204" pitchFamily="18" charset="0"/>
                          <a:ea typeface="Cambria Math" panose="02040503050406030204" pitchFamily="18" charset="0"/>
                        </a:rPr>
                        <m:t>O</m:t>
                      </m:r>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𝑙</m:t>
                          </m:r>
                        </m:e>
                      </m:d>
                      <m:r>
                        <a:rPr lang="en-US" sz="2800">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H</m:t>
                          </m:r>
                        </m:e>
                        <m:sub>
                          <m:r>
                            <a:rPr lang="en-US" sz="2800">
                              <a:latin typeface="Cambria Math" panose="02040503050406030204" pitchFamily="18" charset="0"/>
                              <a:ea typeface="Cambria Math" panose="02040503050406030204" pitchFamily="18" charset="0"/>
                            </a:rPr>
                            <m:t>3</m:t>
                          </m:r>
                        </m:sub>
                      </m:sSub>
                      <m:sSup>
                        <m:sSupPr>
                          <m:ctrlPr>
                            <a:rPr lang="en-US" sz="2800" i="1">
                              <a:latin typeface="Cambria Math" panose="02040503050406030204" pitchFamily="18" charset="0"/>
                              <a:ea typeface="Cambria Math" panose="02040503050406030204" pitchFamily="18" charset="0"/>
                            </a:rPr>
                          </m:ctrlPr>
                        </m:sSupPr>
                        <m:e>
                          <m:r>
                            <m:rPr>
                              <m:sty m:val="p"/>
                            </m:rPr>
                            <a:rPr lang="en-US" sz="2800">
                              <a:latin typeface="Cambria Math" panose="02040503050406030204" pitchFamily="18" charset="0"/>
                              <a:ea typeface="Cambria Math" panose="02040503050406030204" pitchFamily="18" charset="0"/>
                            </a:rPr>
                            <m:t>O</m:t>
                          </m:r>
                        </m:e>
                        <m:sup>
                          <m:r>
                            <a:rPr lang="en-US" sz="2800">
                              <a:latin typeface="Cambria Math" panose="02040503050406030204" pitchFamily="18" charset="0"/>
                              <a:ea typeface="Cambria Math" panose="02040503050406030204" pitchFamily="18" charset="0"/>
                            </a:rPr>
                            <m:t>+</m:t>
                          </m:r>
                        </m:sup>
                      </m:sSup>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𝑎𝑞</m:t>
                          </m:r>
                        </m:e>
                      </m:d>
                      <m:r>
                        <a:rPr lang="en-US" sz="2800">
                          <a:latin typeface="Cambria Math" panose="02040503050406030204" pitchFamily="18" charset="0"/>
                          <a:ea typeface="Cambria Math" panose="02040503050406030204" pitchFamily="18" charset="0"/>
                        </a:rPr>
                        <m:t>+</m:t>
                      </m:r>
                    </m:oMath>
                  </m:oMathPara>
                </a14:m>
                <a:endParaRPr lang="en-US" sz="2800" dirty="0">
                  <a:ea typeface="Cambria Math" panose="02040503050406030204" pitchFamily="18" charset="0"/>
                </a:endParaRPr>
              </a:p>
            </p:txBody>
          </p:sp>
        </mc:Choice>
        <mc:Fallback xmlns="">
          <p:sp>
            <p:nvSpPr>
              <p:cNvPr id="7" name="Content Placeholder 6"/>
              <p:cNvSpPr>
                <a:spLocks noGrp="1" noRot="1" noChangeAspect="1" noMove="1" noResize="1" noEditPoints="1" noAdjustHandles="1" noChangeArrowheads="1" noChangeShapeType="1" noTextEdit="1"/>
              </p:cNvSpPr>
              <p:nvPr>
                <p:ph sz="quarter" idx="30"/>
              </p:nvPr>
            </p:nvSpPr>
            <p:spPr>
              <a:xfrm>
                <a:off x="2286000" y="2678112"/>
                <a:ext cx="4038600" cy="750888"/>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Content Placeholder 5"/>
              <p:cNvSpPr>
                <a:spLocks noGrp="1"/>
              </p:cNvSpPr>
              <p:nvPr>
                <p:ph sz="quarter" idx="29"/>
              </p:nvPr>
            </p:nvSpPr>
            <p:spPr>
              <a:xfrm>
                <a:off x="5943600" y="2667000"/>
                <a:ext cx="1905000" cy="762000"/>
              </a:xfrm>
            </p:spPr>
            <p:txBody>
              <a:bodyPr/>
              <a:lstStyle/>
              <a:p>
                <a:pPr>
                  <a:spcBef>
                    <a:spcPts val="0"/>
                  </a:spcBef>
                </a:pP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ea typeface="Cambria Math" panose="02040503050406030204" pitchFamily="18" charset="0"/>
                            </a:rPr>
                          </m:ctrlPr>
                        </m:sSupPr>
                        <m:e>
                          <m:r>
                            <m:rPr>
                              <m:sty m:val="p"/>
                            </m:rPr>
                            <a:rPr lang="en-US" sz="2800">
                              <a:latin typeface="Cambria Math" panose="02040503050406030204" pitchFamily="18" charset="0"/>
                              <a:ea typeface="Cambria Math" panose="02040503050406030204" pitchFamily="18" charset="0"/>
                            </a:rPr>
                            <m:t>Cl</m:t>
                          </m:r>
                        </m:e>
                        <m:sup>
                          <m:r>
                            <a:rPr lang="en-US" sz="2800">
                              <a:latin typeface="Cambria Math" panose="02040503050406030204" pitchFamily="18" charset="0"/>
                              <a:ea typeface="Cambria Math" panose="02040503050406030204" pitchFamily="18" charset="0"/>
                            </a:rPr>
                            <m:t>−</m:t>
                          </m:r>
                        </m:sup>
                      </m:sSup>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𝑎𝑞</m:t>
                          </m:r>
                        </m:e>
                      </m:d>
                    </m:oMath>
                  </m:oMathPara>
                </a14:m>
                <a:endParaRPr lang="en-US" sz="2800" i="1" dirty="0">
                  <a:latin typeface="Cambria Math" panose="02040503050406030204" pitchFamily="18" charset="0"/>
                  <a:ea typeface="Cambria Math" panose="02040503050406030204" pitchFamily="18" charset="0"/>
                </a:endParaRPr>
              </a:p>
              <a:p>
                <a:pPr>
                  <a:spcBef>
                    <a:spcPts val="0"/>
                  </a:spcBef>
                </a:pPr>
                <a14:m>
                  <m:oMathPara xmlns:m="http://schemas.openxmlformats.org/officeDocument/2006/math">
                    <m:oMathParaPr>
                      <m:jc m:val="centerGroup"/>
                    </m:oMathParaPr>
                    <m:oMath xmlns:m="http://schemas.openxmlformats.org/officeDocument/2006/math">
                      <m:r>
                        <m:rPr>
                          <m:sty m:val="p"/>
                        </m:rPr>
                        <a:rPr lang="en-US" sz="2800" b="0" i="0" smtClean="0">
                          <a:latin typeface="Cambria Math" panose="02040503050406030204" pitchFamily="18" charset="0"/>
                          <a:ea typeface="Cambria Math" panose="02040503050406030204" pitchFamily="18" charset="0"/>
                        </a:rPr>
                        <m:t>c</m:t>
                      </m:r>
                      <m:r>
                        <m:rPr>
                          <m:sty m:val="p"/>
                        </m:rPr>
                        <a:rPr lang="en-US" sz="2800" dirty="0">
                          <a:latin typeface="Cambria Math" panose="02040503050406030204" pitchFamily="18" charset="0"/>
                          <a:ea typeface="Cambria Math" panose="02040503050406030204" pitchFamily="18" charset="0"/>
                        </a:rPr>
                        <m:t>onjugate</m:t>
                      </m:r>
                      <m:r>
                        <a:rPr lang="en-US" sz="2800" dirty="0">
                          <a:latin typeface="Cambria Math" panose="02040503050406030204" pitchFamily="18" charset="0"/>
                          <a:ea typeface="Cambria Math" panose="02040503050406030204" pitchFamily="18" charset="0"/>
                        </a:rPr>
                        <m:t> </m:t>
                      </m:r>
                      <m:r>
                        <m:rPr>
                          <m:sty m:val="p"/>
                        </m:rPr>
                        <a:rPr lang="en-US" sz="2800" dirty="0">
                          <a:latin typeface="Cambria Math" panose="02040503050406030204" pitchFamily="18" charset="0"/>
                          <a:ea typeface="Cambria Math" panose="02040503050406030204" pitchFamily="18" charset="0"/>
                        </a:rPr>
                        <m:t>base</m:t>
                      </m:r>
                    </m:oMath>
                  </m:oMathPara>
                </a14:m>
                <a:endParaRPr lang="en-US" sz="2800" dirty="0">
                  <a:latin typeface="Cambria Math" panose="02040503050406030204" pitchFamily="18" charset="0"/>
                  <a:ea typeface="Cambria Math" panose="02040503050406030204" pitchFamily="18" charset="0"/>
                </a:endParaRPr>
              </a:p>
            </p:txBody>
          </p:sp>
        </mc:Choice>
        <mc:Fallback xmlns="">
          <p:sp>
            <p:nvSpPr>
              <p:cNvPr id="6" name="Content Placeholder 5"/>
              <p:cNvSpPr>
                <a:spLocks noGrp="1" noRot="1" noChangeAspect="1" noMove="1" noResize="1" noEditPoints="1" noAdjustHandles="1" noChangeArrowheads="1" noChangeShapeType="1" noTextEdit="1"/>
              </p:cNvSpPr>
              <p:nvPr>
                <p:ph sz="quarter" idx="29"/>
              </p:nvPr>
            </p:nvSpPr>
            <p:spPr>
              <a:xfrm>
                <a:off x="5943600" y="2667000"/>
                <a:ext cx="1905000" cy="762000"/>
              </a:xfrm>
              <a:blipFill>
                <a:blip r:embed="rId4"/>
                <a:stretch>
                  <a:fillRect r="-21725" b="-176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Content Placeholder 4"/>
              <p:cNvSpPr>
                <a:spLocks noGrp="1"/>
              </p:cNvSpPr>
              <p:nvPr>
                <p:ph sz="quarter" idx="28"/>
              </p:nvPr>
            </p:nvSpPr>
            <p:spPr>
              <a:xfrm>
                <a:off x="1066800" y="4495800"/>
                <a:ext cx="1524000" cy="838200"/>
              </a:xfrm>
            </p:spPr>
            <p:txBody>
              <a:bodyPr/>
              <a:lstStyle/>
              <a:p>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NH</m:t>
                          </m:r>
                        </m:e>
                        <m:sub>
                          <m:r>
                            <a:rPr lang="en-US" sz="2800">
                              <a:latin typeface="Cambria Math" panose="02040503050406030204" pitchFamily="18" charset="0"/>
                              <a:ea typeface="Cambria Math" panose="02040503050406030204" pitchFamily="18" charset="0"/>
                            </a:rPr>
                            <m:t>3</m:t>
                          </m:r>
                        </m:sub>
                      </m:sSub>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𝑎𝑞</m:t>
                          </m:r>
                        </m:e>
                      </m:d>
                    </m:oMath>
                  </m:oMathPara>
                </a14:m>
                <a:endParaRPr lang="en-US" sz="2800" i="1" dirty="0">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US" sz="2800" dirty="0">
                          <a:latin typeface="Cambria Math" panose="02040503050406030204" pitchFamily="18" charset="0"/>
                          <a:ea typeface="Cambria Math" panose="02040503050406030204" pitchFamily="18" charset="0"/>
                        </a:rPr>
                        <m:t>base</m:t>
                      </m:r>
                    </m:oMath>
                  </m:oMathPara>
                </a14:m>
                <a:endParaRPr lang="en-US" sz="2800" dirty="0"/>
              </a:p>
            </p:txBody>
          </p:sp>
        </mc:Choice>
        <mc:Fallback xmlns="">
          <p:sp>
            <p:nvSpPr>
              <p:cNvPr id="5" name="Content Placeholder 4"/>
              <p:cNvSpPr>
                <a:spLocks noGrp="1" noRot="1" noChangeAspect="1" noMove="1" noResize="1" noEditPoints="1" noAdjustHandles="1" noChangeArrowheads="1" noChangeShapeType="1" noTextEdit="1"/>
              </p:cNvSpPr>
              <p:nvPr>
                <p:ph sz="quarter" idx="28"/>
              </p:nvPr>
            </p:nvSpPr>
            <p:spPr>
              <a:xfrm>
                <a:off x="1066800" y="4495800"/>
                <a:ext cx="1524000" cy="838200"/>
              </a:xfr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26"/>
              </p:nvPr>
            </p:nvSpPr>
            <p:spPr>
              <a:xfrm>
                <a:off x="2514600" y="4572000"/>
                <a:ext cx="4343400" cy="1292864"/>
              </a:xfrm>
              <a:solidFill>
                <a:schemeClr val="bg1"/>
              </a:solidFill>
            </p:spPr>
            <p:txBody>
              <a:bodyPr/>
              <a:lstStyle/>
              <a:p>
                <a:pPr/>
                <a14:m>
                  <m:oMathPara xmlns:m="http://schemas.openxmlformats.org/officeDocument/2006/math">
                    <m:oMathParaPr>
                      <m:jc m:val="centerGroup"/>
                    </m:oMathParaPr>
                    <m:oMath xmlns:m="http://schemas.openxmlformats.org/officeDocument/2006/math">
                      <m:r>
                        <a:rPr lang="en-US" sz="2800" smtClean="0">
                          <a:latin typeface="Cambria Math" panose="02040503050406030204" pitchFamily="18" charset="0"/>
                          <a:ea typeface="Cambria Math" panose="02040503050406030204" pitchFamily="18" charset="0"/>
                        </a:rPr>
                        <m:t>+ </m:t>
                      </m:r>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H</m:t>
                          </m:r>
                        </m:e>
                        <m:sub>
                          <m:r>
                            <a:rPr lang="en-US" sz="2800">
                              <a:latin typeface="Cambria Math" panose="02040503050406030204" pitchFamily="18" charset="0"/>
                              <a:ea typeface="Cambria Math" panose="02040503050406030204" pitchFamily="18" charset="0"/>
                            </a:rPr>
                            <m:t>2</m:t>
                          </m:r>
                        </m:sub>
                      </m:sSub>
                      <m:r>
                        <m:rPr>
                          <m:sty m:val="p"/>
                        </m:rPr>
                        <a:rPr lang="en-US" sz="2800">
                          <a:latin typeface="Cambria Math" panose="02040503050406030204" pitchFamily="18" charset="0"/>
                          <a:ea typeface="Cambria Math" panose="02040503050406030204" pitchFamily="18" charset="0"/>
                        </a:rPr>
                        <m:t>O</m:t>
                      </m:r>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𝑙</m:t>
                          </m:r>
                        </m:e>
                      </m:d>
                      <m:r>
                        <a:rPr lang="en-US" sz="2800">
                          <a:latin typeface="Cambria Math" panose="02040503050406030204" pitchFamily="18" charset="0"/>
                          <a:ea typeface="Cambria Math" panose="02040503050406030204" pitchFamily="18" charset="0"/>
                        </a:rPr>
                        <m:t> ⇄ </m:t>
                      </m:r>
                      <m:sSubSup>
                        <m:sSubSupPr>
                          <m:ctrlPr>
                            <a:rPr lang="en-US" sz="2800" i="1">
                              <a:latin typeface="Cambria Math" panose="02040503050406030204" pitchFamily="18" charset="0"/>
                              <a:ea typeface="Cambria Math" panose="02040503050406030204" pitchFamily="18" charset="0"/>
                            </a:rPr>
                          </m:ctrlPr>
                        </m:sSubSupPr>
                        <m:e>
                          <m:r>
                            <m:rPr>
                              <m:sty m:val="p"/>
                            </m:rPr>
                            <a:rPr lang="en-US" sz="2800">
                              <a:latin typeface="Cambria Math" panose="02040503050406030204" pitchFamily="18" charset="0"/>
                              <a:ea typeface="Cambria Math" panose="02040503050406030204" pitchFamily="18" charset="0"/>
                            </a:rPr>
                            <m:t>NH</m:t>
                          </m:r>
                        </m:e>
                        <m:sub>
                          <m:r>
                            <a:rPr lang="en-US" sz="2800">
                              <a:latin typeface="Cambria Math" panose="02040503050406030204" pitchFamily="18" charset="0"/>
                              <a:ea typeface="Cambria Math" panose="02040503050406030204" pitchFamily="18" charset="0"/>
                            </a:rPr>
                            <m:t>4</m:t>
                          </m:r>
                        </m:sub>
                        <m:sup>
                          <m:r>
                            <a:rPr lang="en-US" sz="2800">
                              <a:latin typeface="Cambria Math" panose="02040503050406030204" pitchFamily="18" charset="0"/>
                              <a:ea typeface="Cambria Math" panose="02040503050406030204" pitchFamily="18" charset="0"/>
                            </a:rPr>
                            <m:t>+</m:t>
                          </m:r>
                        </m:sup>
                      </m:sSubSup>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𝑎𝑞</m:t>
                          </m:r>
                        </m:e>
                      </m:d>
                    </m:oMath>
                  </m:oMathPara>
                </a14:m>
                <a:endParaRPr lang="en-US" sz="2800" i="1" dirty="0">
                  <a:latin typeface="Cambria Math" panose="02040503050406030204" pitchFamily="18" charset="0"/>
                  <a:ea typeface="Cambria Math" panose="02040503050406030204" pitchFamily="18" charset="0"/>
                </a:endParaRPr>
              </a:p>
              <a:p>
                <a:pPr indent="1893888"/>
                <a:r>
                  <a:rPr lang="en-US" sz="2800" dirty="0">
                    <a:latin typeface="Cambria Math" panose="02040503050406030204" pitchFamily="18" charset="0"/>
                    <a:ea typeface="Cambria Math" panose="02040503050406030204" pitchFamily="18" charset="0"/>
                  </a:rPr>
                  <a:t>c</a:t>
                </a:r>
                <a14:m>
                  <m:oMath xmlns:m="http://schemas.openxmlformats.org/officeDocument/2006/math">
                    <m:r>
                      <m:rPr>
                        <m:sty m:val="p"/>
                      </m:rPr>
                      <a:rPr lang="en-US" sz="2800" dirty="0">
                        <a:latin typeface="Cambria Math" panose="02040503050406030204" pitchFamily="18" charset="0"/>
                        <a:ea typeface="Cambria Math" panose="02040503050406030204" pitchFamily="18" charset="0"/>
                      </a:rPr>
                      <m:t>onjugate</m:t>
                    </m:r>
                    <m:r>
                      <a:rPr lang="en-US" sz="2800" dirty="0">
                        <a:latin typeface="Cambria Math" panose="02040503050406030204" pitchFamily="18" charset="0"/>
                        <a:ea typeface="Cambria Math" panose="02040503050406030204" pitchFamily="18" charset="0"/>
                      </a:rPr>
                      <m:t> </m:t>
                    </m:r>
                    <m:r>
                      <m:rPr>
                        <m:sty m:val="p"/>
                      </m:rPr>
                      <a:rPr lang="en-US" sz="2800" dirty="0">
                        <a:latin typeface="Cambria Math" panose="02040503050406030204" pitchFamily="18" charset="0"/>
                        <a:ea typeface="Cambria Math" panose="02040503050406030204" pitchFamily="18" charset="0"/>
                      </a:rPr>
                      <m:t>acid</m:t>
                    </m:r>
                  </m:oMath>
                </a14:m>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26"/>
              </p:nvPr>
            </p:nvSpPr>
            <p:spPr>
              <a:xfrm>
                <a:off x="2514600" y="4572000"/>
                <a:ext cx="4343400" cy="1292864"/>
              </a:xfr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Content Placeholder 1"/>
              <p:cNvSpPr>
                <a:spLocks noGrp="1"/>
              </p:cNvSpPr>
              <p:nvPr>
                <p:ph sz="quarter" idx="25"/>
              </p:nvPr>
            </p:nvSpPr>
            <p:spPr>
              <a:xfrm>
                <a:off x="6400800" y="4572000"/>
                <a:ext cx="2209800" cy="762000"/>
              </a:xfrm>
              <a:solidFill>
                <a:schemeClr val="bg1"/>
              </a:solidFill>
            </p:spPr>
            <p:txBody>
              <a:bodyPr/>
              <a:lstStyle/>
              <a:p>
                <a:pP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ea typeface="Cambria Math" panose="02040503050406030204" pitchFamily="18" charset="0"/>
                            </a:rPr>
                          </m:ctrlPr>
                        </m:sSupPr>
                        <m:e>
                          <m:r>
                            <a:rPr lang="en-US" sz="2800" b="0" i="0" smtClean="0">
                              <a:latin typeface="Cambria Math" panose="02040503050406030204" pitchFamily="18" charset="0"/>
                              <a:ea typeface="Cambria Math" panose="02040503050406030204" pitchFamily="18" charset="0"/>
                            </a:rPr>
                            <m:t>+ </m:t>
                          </m:r>
                          <m:r>
                            <m:rPr>
                              <m:sty m:val="p"/>
                            </m:rPr>
                            <a:rPr lang="en-US" sz="2800">
                              <a:latin typeface="Cambria Math" panose="02040503050406030204" pitchFamily="18" charset="0"/>
                              <a:ea typeface="Cambria Math" panose="02040503050406030204" pitchFamily="18" charset="0"/>
                            </a:rPr>
                            <m:t>OH</m:t>
                          </m:r>
                        </m:e>
                        <m:sup>
                          <m:r>
                            <a:rPr lang="en-US" sz="2800">
                              <a:latin typeface="Cambria Math" panose="02040503050406030204" pitchFamily="18" charset="0"/>
                              <a:ea typeface="Cambria Math" panose="02040503050406030204" pitchFamily="18" charset="0"/>
                            </a:rPr>
                            <m:t>−</m:t>
                          </m:r>
                        </m:sup>
                      </m:sSup>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𝑎𝑞</m:t>
                          </m:r>
                        </m:e>
                      </m:d>
                    </m:oMath>
                  </m:oMathPara>
                </a14:m>
                <a:endParaRPr lang="en-US" sz="28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25"/>
              </p:nvPr>
            </p:nvSpPr>
            <p:spPr>
              <a:xfrm>
                <a:off x="6400800" y="4572000"/>
                <a:ext cx="2209800" cy="762000"/>
              </a:xfr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837098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5638799" cy="457200"/>
          </a:xfrm>
        </p:spPr>
        <p:txBody>
          <a:bodyPr/>
          <a:lstStyle/>
          <a:p>
            <a:pPr marL="3314700" indent="-3314700" algn="ctr"/>
            <a:r>
              <a:rPr lang="en-US" kern="0" dirty="0"/>
              <a:t>SAMPLE PROBLEM	</a:t>
            </a:r>
            <a:r>
              <a:rPr lang="en-US" kern="0" dirty="0">
                <a:solidFill>
                  <a:schemeClr val="bg1"/>
                </a:solidFill>
              </a:rPr>
              <a:t>16.11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1" y="914400"/>
                <a:ext cx="9144001" cy="5105400"/>
              </a:xfrm>
            </p:spPr>
            <p:txBody>
              <a:bodyPr/>
              <a:lstStyle/>
              <a:p>
                <a:r>
                  <a:rPr lang="en-US" dirty="0">
                    <a:solidFill>
                      <a:srgbClr val="43618E"/>
                    </a:solidFill>
                  </a:rPr>
                  <a:t>Setup</a:t>
                </a:r>
              </a:p>
              <a:p>
                <a:pPr>
                  <a:spcAft>
                    <a:spcPts val="3000"/>
                  </a:spcAft>
                </a:pP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=14.00−8.15=5.85</m:t>
                      </m:r>
                    </m:oMath>
                  </m:oMathPara>
                </a14:m>
                <a:endParaRPr lang="en-US" b="0" dirty="0">
                  <a:solidFill>
                    <a:schemeClr val="tx1"/>
                  </a:solidFill>
                </a:endParaRPr>
              </a:p>
              <a:p>
                <a:pPr marL="514350" indent="-514350">
                  <a:spcAft>
                    <a:spcPts val="3000"/>
                  </a:spcAft>
                  <a:buAutoNum type="alphaLcParenBoth"/>
                </a:pPr>
                <a:r>
                  <a:rPr lang="en-US" b="0" dirty="0">
                    <a:solidFill>
                      <a:schemeClr val="tx1"/>
                    </a:solidFill>
                  </a:rPr>
                  <a:t>The dissociation of 1 mole of </a:t>
                </a:r>
                <a14:m>
                  <m:oMath xmlns:m="http://schemas.openxmlformats.org/officeDocument/2006/math">
                    <m:r>
                      <m:rPr>
                        <m:sty m:val="p"/>
                      </m:rPr>
                      <a:rPr lang="en-US" b="0" i="0" smtClean="0">
                        <a:solidFill>
                          <a:schemeClr val="tx1"/>
                        </a:solidFill>
                        <a:latin typeface="Cambria Math" panose="02040503050406030204" pitchFamily="18" charset="0"/>
                      </a:rPr>
                      <m:t>NaOH</m:t>
                    </m:r>
                  </m:oMath>
                </a14:m>
                <a:r>
                  <a:rPr lang="en-US" b="0" dirty="0">
                    <a:solidFill>
                      <a:schemeClr val="tx1"/>
                    </a:solidFill>
                  </a:rPr>
                  <a:t> produces 1 mole of </a:t>
                </a:r>
                <a14:m>
                  <m:oMath xmlns:m="http://schemas.openxmlformats.org/officeDocument/2006/math">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rPr>
                          <m:t>−</m:t>
                        </m:r>
                      </m:sup>
                    </m:sSup>
                  </m:oMath>
                </a14:m>
                <a:r>
                  <a:rPr lang="en-US" b="0" dirty="0">
                    <a:solidFill>
                      <a:schemeClr val="tx1"/>
                    </a:solidFill>
                  </a:rPr>
                  <a:t>. Therefore, the concentration of the base is </a:t>
                </a:r>
                <a:r>
                  <a:rPr lang="en-US" b="0" i="1" dirty="0">
                    <a:solidFill>
                      <a:schemeClr val="tx1"/>
                    </a:solidFill>
                  </a:rPr>
                  <a:t>equal </a:t>
                </a:r>
                <a:r>
                  <a:rPr lang="en-US" b="0" dirty="0">
                    <a:solidFill>
                      <a:schemeClr val="tx1"/>
                    </a:solidFill>
                  </a:rPr>
                  <a:t>to the concentration of hydroxide ion.</a:t>
                </a:r>
              </a:p>
              <a:p>
                <a:pPr marL="514350" indent="-514350">
                  <a:buAutoNum type="alphaLcParenBoth"/>
                </a:pPr>
                <a:r>
                  <a:rPr lang="en-US" b="0" dirty="0">
                    <a:solidFill>
                      <a:schemeClr val="tx1"/>
                    </a:solidFill>
                  </a:rPr>
                  <a:t>The dissociation of 1 mole of </a:t>
                </a:r>
                <a14:m>
                  <m:oMath xmlns:m="http://schemas.openxmlformats.org/officeDocument/2006/math">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Ba</m:t>
                        </m:r>
                        <m:d>
                          <m:dPr>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OH</m:t>
                            </m:r>
                          </m:e>
                        </m:d>
                      </m:e>
                      <m:sub>
                        <m:r>
                          <a:rPr lang="en-US" b="0" i="0" smtClean="0">
                            <a:solidFill>
                              <a:schemeClr val="tx1"/>
                            </a:solidFill>
                            <a:latin typeface="Cambria Math" panose="02040503050406030204" pitchFamily="18" charset="0"/>
                          </a:rPr>
                          <m:t>2</m:t>
                        </m:r>
                      </m:sub>
                    </m:sSub>
                  </m:oMath>
                </a14:m>
                <a:r>
                  <a:rPr lang="en-US" b="0" dirty="0">
                    <a:solidFill>
                      <a:schemeClr val="tx1"/>
                    </a:solidFill>
                  </a:rPr>
                  <a:t> produces 2 moles of </a:t>
                </a:r>
                <a14:m>
                  <m:oMath xmlns:m="http://schemas.openxmlformats.org/officeDocument/2006/math">
                    <m:sSup>
                      <m:sSupPr>
                        <m:ctrlPr>
                          <a:rPr lang="en-US" b="0" i="1">
                            <a:solidFill>
                              <a:schemeClr val="tx1"/>
                            </a:solidFill>
                            <a:latin typeface="Cambria Math" panose="02040503050406030204" pitchFamily="18" charset="0"/>
                          </a:rPr>
                        </m:ctrlPr>
                      </m:sSupPr>
                      <m:e>
                        <m:r>
                          <m:rPr>
                            <m:sty m:val="p"/>
                          </m:rPr>
                          <a:rPr lang="en-US" b="0">
                            <a:solidFill>
                              <a:schemeClr val="tx1"/>
                            </a:solidFill>
                            <a:latin typeface="Cambria Math" panose="02040503050406030204" pitchFamily="18" charset="0"/>
                          </a:rPr>
                          <m:t>OH</m:t>
                        </m:r>
                      </m:e>
                      <m:sup>
                        <m:r>
                          <a:rPr lang="en-US" b="0">
                            <a:solidFill>
                              <a:schemeClr val="tx1"/>
                            </a:solidFill>
                            <a:latin typeface="Cambria Math" panose="02040503050406030204" pitchFamily="18" charset="0"/>
                          </a:rPr>
                          <m:t>−</m:t>
                        </m:r>
                      </m:sup>
                    </m:sSup>
                  </m:oMath>
                </a14:m>
                <a:r>
                  <a:rPr lang="en-US" b="0" dirty="0">
                    <a:solidFill>
                      <a:schemeClr val="tx1"/>
                    </a:solidFill>
                  </a:rPr>
                  <a:t>. Therefore, the concentration of the base is only one-half the concentration of hydroxide ion.</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1" y="914400"/>
                <a:ext cx="9144001" cy="5105400"/>
              </a:xfrm>
              <a:blipFill>
                <a:blip r:embed="rId2"/>
                <a:stretch>
                  <a:fillRect l="-1400" t="-1074" r="-333"/>
                </a:stretch>
              </a:blipFill>
            </p:spPr>
            <p:txBody>
              <a:bodyPr/>
              <a:lstStyle/>
              <a:p>
                <a:r>
                  <a:rPr lang="en-US">
                    <a:noFill/>
                  </a:rPr>
                  <a:t> </a:t>
                </a:r>
              </a:p>
            </p:txBody>
          </p:sp>
        </mc:Fallback>
      </mc:AlternateContent>
    </p:spTree>
    <p:extLst>
      <p:ext uri="{BB962C8B-B14F-4D97-AF65-F5344CB8AC3E}">
        <p14:creationId xmlns:p14="http://schemas.microsoft.com/office/powerpoint/2010/main" val="34555478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96000" cy="457200"/>
          </a:xfrm>
        </p:spPr>
        <p:txBody>
          <a:bodyPr/>
          <a:lstStyle/>
          <a:p>
            <a:pPr marL="3255963" indent="-3255963" algn="ctr"/>
            <a:r>
              <a:rPr lang="en-US" kern="0" dirty="0"/>
              <a:t>SAMPLE PROBLEM	</a:t>
            </a:r>
            <a:r>
              <a:rPr lang="en-US" kern="0" dirty="0">
                <a:solidFill>
                  <a:schemeClr val="bg1"/>
                </a:solidFill>
              </a:rPr>
              <a:t>16.11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914400"/>
                <a:ext cx="9144000" cy="5486400"/>
              </a:xfrm>
            </p:spPr>
            <p:txBody>
              <a:bodyPr/>
              <a:lstStyle/>
              <a:p>
                <a:pPr>
                  <a:spcAft>
                    <a:spcPts val="1000"/>
                  </a:spcAft>
                </a:pPr>
                <a:r>
                  <a:rPr lang="en-US" dirty="0">
                    <a:solidFill>
                      <a:srgbClr val="43618E"/>
                    </a:solidFill>
                  </a:rPr>
                  <a:t>Solution</a:t>
                </a:r>
              </a:p>
              <a:p>
                <a:pPr defTabSz="2181225">
                  <a:spcBef>
                    <a:spcPts val="0"/>
                  </a:spcBef>
                  <a:spcAft>
                    <a:spcPts val="5000"/>
                  </a:spcAft>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−5.85</m:t>
                        </m:r>
                      </m:sup>
                    </m:sSup>
                    <m:r>
                      <a:rPr lang="en-US" b="0" i="0" smtClean="0">
                        <a:solidFill>
                          <a:schemeClr val="tx1"/>
                        </a:solidFill>
                        <a:latin typeface="Cambria Math" panose="02040503050406030204" pitchFamily="18" charset="0"/>
                        <a:ea typeface="Cambria Math" panose="02040503050406030204" pitchFamily="18" charset="0"/>
                      </a:rPr>
                      <m:t>=1.41×</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−6</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ndParaRPr>
              </a:p>
              <a:p>
                <a:pPr marL="1439863" defTabSz="484188">
                  <a:spcBef>
                    <a:spcPts val="0"/>
                  </a:spcBef>
                  <a:spcAft>
                    <a:spcPts val="1000"/>
                  </a:spcAft>
                  <a:tabLst>
                    <a:tab pos="1143000" algn="l"/>
                  </a:tabLst>
                </a:pPr>
                <a:r>
                  <a:rPr lang="en-US" b="0" dirty="0">
                    <a:solidFill>
                      <a:schemeClr val="tx1"/>
                    </a:solidFill>
                  </a:rPr>
                  <a:t>(a)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NaOH</m:t>
                        </m:r>
                      </m:e>
                    </m:d>
                    <m:r>
                      <a:rPr lang="en-US" b="0" i="0" smtClean="0">
                        <a:solidFill>
                          <a:schemeClr val="tx1"/>
                        </a:solidFill>
                        <a:latin typeface="Cambria Math" panose="02040503050406030204" pitchFamily="18" charset="0"/>
                        <a:ea typeface="Cambria Math" panose="02040503050406030204" pitchFamily="18" charset="0"/>
                      </a:rPr>
                      <m:t>=</m:t>
                    </m:r>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=1.4×</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−6</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ndParaRPr>
              </a:p>
              <a:p>
                <a:pPr marL="1439863">
                  <a:spcBef>
                    <a:spcPts val="0"/>
                  </a:spcBef>
                </a:pPr>
                <a:r>
                  <a:rPr lang="en-US" b="0" dirty="0">
                    <a:solidFill>
                      <a:schemeClr val="tx1"/>
                    </a:solidFill>
                  </a:rPr>
                  <a:t>(b)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Ba</m:t>
                        </m:r>
                        <m:sSub>
                          <m:sSubPr>
                            <m:ctrlPr>
                              <a:rPr lang="en-US" b="0" i="1" smtClean="0">
                                <a:solidFill>
                                  <a:schemeClr val="tx1"/>
                                </a:solidFill>
                                <a:latin typeface="Cambria Math" panose="02040503050406030204" pitchFamily="18" charset="0"/>
                              </a:rPr>
                            </m:ctrlPr>
                          </m:sSubPr>
                          <m:e>
                            <m:d>
                              <m:dPr>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OH</m:t>
                                </m:r>
                              </m:e>
                            </m:d>
                          </m:e>
                          <m:sub>
                            <m:r>
                              <a:rPr lang="en-US" b="0" i="0" smtClean="0">
                                <a:solidFill>
                                  <a:schemeClr val="tx1"/>
                                </a:solidFill>
                                <a:latin typeface="Cambria Math" panose="02040503050406030204" pitchFamily="18" charset="0"/>
                              </a:rPr>
                              <m:t>2</m:t>
                            </m:r>
                          </m:sub>
                        </m:sSub>
                      </m:e>
                    </m:d>
                    <m:r>
                      <a:rPr lang="en-US" b="0" i="0"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r>
                          <a:rPr lang="en-US" b="0" i="0" smtClean="0">
                            <a:solidFill>
                              <a:schemeClr val="tx1"/>
                            </a:solidFill>
                            <a:latin typeface="Cambria Math" panose="02040503050406030204" pitchFamily="18" charset="0"/>
                            <a:ea typeface="Cambria Math" panose="02040503050406030204" pitchFamily="18" charset="0"/>
                          </a:rPr>
                          <m:t>1</m:t>
                        </m:r>
                      </m:num>
                      <m:den>
                        <m:r>
                          <a:rPr lang="en-US" b="0" i="0" smtClean="0">
                            <a:solidFill>
                              <a:schemeClr val="tx1"/>
                            </a:solidFill>
                            <a:latin typeface="Cambria Math" panose="02040503050406030204" pitchFamily="18" charset="0"/>
                            <a:ea typeface="Cambria Math" panose="02040503050406030204" pitchFamily="18" charset="0"/>
                          </a:rPr>
                          <m:t>2</m:t>
                        </m:r>
                      </m:den>
                    </m:f>
                    <m:d>
                      <m:dPr>
                        <m:begChr m:val="["/>
                        <m:endChr m:val="]"/>
                        <m:ctrlPr>
                          <a:rPr lang="en-US" b="0" i="1" smtClean="0">
                            <a:solidFill>
                              <a:schemeClr val="tx1"/>
                            </a:solidFill>
                            <a:latin typeface="Cambria Math" panose="02040503050406030204" pitchFamily="18" charset="0"/>
                            <a:ea typeface="Cambria Math" panose="02040503050406030204" pitchFamily="18" charset="0"/>
                          </a:rPr>
                        </m:ctrlPr>
                      </m:dPr>
                      <m:e>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=7.1×</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−7</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i="1" dirty="0">
                  <a:solidFill>
                    <a:schemeClr val="tx1"/>
                  </a:solidFill>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914400"/>
                <a:ext cx="9144000" cy="5486400"/>
              </a:xfrm>
              <a:blipFill>
                <a:blip r:embed="rId2"/>
                <a:stretch>
                  <a:fillRect l="-1333" t="-1000"/>
                </a:stretch>
              </a:blipFill>
            </p:spPr>
            <p:txBody>
              <a:bodyPr/>
              <a:lstStyle/>
              <a:p>
                <a:r>
                  <a:rPr lang="en-US">
                    <a:noFill/>
                  </a:rPr>
                  <a:t> </a:t>
                </a:r>
              </a:p>
            </p:txBody>
          </p:sp>
        </mc:Fallback>
      </mc:AlternateContent>
    </p:spTree>
    <p:extLst>
      <p:ext uri="{BB962C8B-B14F-4D97-AF65-F5344CB8AC3E}">
        <p14:creationId xmlns:p14="http://schemas.microsoft.com/office/powerpoint/2010/main" val="25939910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1"/>
            <a:ext cx="8839200" cy="457199"/>
          </a:xfrm>
        </p:spPr>
        <p:txBody>
          <a:bodyPr anchor="ctr"/>
          <a:lstStyle/>
          <a:p>
            <a:pPr>
              <a:tabLst>
                <a:tab pos="1138238" algn="l"/>
                <a:tab pos="1371600" algn="l"/>
                <a:tab pos="1485900" algn="l"/>
              </a:tabLst>
            </a:pPr>
            <a:r>
              <a:rPr lang="en-US" dirty="0">
                <a:solidFill>
                  <a:schemeClr val="bg1"/>
                </a:solidFill>
                <a:latin typeface="Calibri"/>
              </a:rPr>
              <a:t>16.5	</a:t>
            </a:r>
            <a:r>
              <a:rPr lang="en-US" dirty="0">
                <a:latin typeface="Calibri"/>
              </a:rPr>
              <a:t>Weak Acids and Acid Ionization Constants</a:t>
            </a:r>
            <a:endParaRPr lang="en-US" dirty="0"/>
          </a:p>
        </p:txBody>
      </p:sp>
      <p:sp>
        <p:nvSpPr>
          <p:cNvPr id="2" name="Content Placeholder 1"/>
          <p:cNvSpPr>
            <a:spLocks noGrp="1"/>
          </p:cNvSpPr>
          <p:nvPr>
            <p:ph sz="quarter" idx="11"/>
          </p:nvPr>
        </p:nvSpPr>
        <p:spPr>
          <a:xfrm>
            <a:off x="0" y="1295400"/>
            <a:ext cx="9144000" cy="533400"/>
          </a:xfrm>
        </p:spPr>
        <p:txBody>
          <a:bodyPr/>
          <a:lstStyle/>
          <a:p>
            <a:pPr algn="ctr"/>
            <a:r>
              <a:rPr lang="en-US" dirty="0"/>
              <a:t>Topics</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10"/>
              </p:nvPr>
            </p:nvSpPr>
            <p:spPr>
              <a:xfrm>
                <a:off x="0" y="1981200"/>
                <a:ext cx="9144000" cy="2057400"/>
              </a:xfrm>
            </p:spPr>
            <p:txBody>
              <a:bodyPr/>
              <a:lstStyle/>
              <a:p>
                <a:pPr fontAlgn="t">
                  <a:spcBef>
                    <a:spcPts val="0"/>
                  </a:spcBef>
                </a:pPr>
                <a:r>
                  <a:rPr lang="en-US" dirty="0"/>
                  <a:t>The Ionization Constant,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oMath>
                </a14:m>
                <a:endParaRPr lang="en-US" dirty="0"/>
              </a:p>
              <a:p>
                <a:pPr>
                  <a:spcBef>
                    <a:spcPts val="0"/>
                  </a:spcBef>
                </a:pPr>
                <a:r>
                  <a:rPr lang="en-US" dirty="0"/>
                  <a:t>Calculating pH from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endParaRPr lang="en-US" dirty="0"/>
              </a:p>
              <a:p>
                <a:pPr>
                  <a:spcBef>
                    <a:spcPts val="0"/>
                  </a:spcBef>
                </a:pPr>
                <a:r>
                  <a:rPr lang="en-US" dirty="0"/>
                  <a:t>Percent Ionization</a:t>
                </a:r>
              </a:p>
              <a:p>
                <a:pPr>
                  <a:spcBef>
                    <a:spcPts val="0"/>
                  </a:spcBef>
                </a:pPr>
                <a:r>
                  <a:rPr lang="en-US" dirty="0"/>
                  <a:t>Using pH to Determine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endParaRPr lang="en-US"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10"/>
              </p:nvPr>
            </p:nvSpPr>
            <p:spPr>
              <a:xfrm>
                <a:off x="0" y="1981200"/>
                <a:ext cx="9144000" cy="2057400"/>
              </a:xfrm>
              <a:blipFill>
                <a:blip r:embed="rId2"/>
                <a:stretch>
                  <a:fillRect t="-2959"/>
                </a:stretch>
              </a:blipFill>
            </p:spPr>
            <p:txBody>
              <a:bodyPr/>
              <a:lstStyle/>
              <a:p>
                <a:r>
                  <a:rPr lang="en-US">
                    <a:noFill/>
                  </a:rPr>
                  <a:t> </a:t>
                </a:r>
              </a:p>
            </p:txBody>
          </p:sp>
        </mc:Fallback>
      </mc:AlternateContent>
    </p:spTree>
    <p:extLst>
      <p:ext uri="{BB962C8B-B14F-4D97-AF65-F5344CB8AC3E}">
        <p14:creationId xmlns:p14="http://schemas.microsoft.com/office/powerpoint/2010/main" val="38327028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457200"/>
          </a:xfrm>
        </p:spPr>
        <p:txBody>
          <a:bodyPr anchor="ctr"/>
          <a:lstStyle/>
          <a:p>
            <a:pPr marL="1492250" indent="-1492250">
              <a:tabLst>
                <a:tab pos="1138238" algn="l"/>
                <a:tab pos="1436688" algn="l"/>
              </a:tabLst>
            </a:pPr>
            <a:r>
              <a:rPr lang="en-US" dirty="0">
                <a:solidFill>
                  <a:schemeClr val="bg1"/>
                </a:solidFill>
                <a:latin typeface="Calibri"/>
              </a:rPr>
              <a:t>16.5	</a:t>
            </a:r>
            <a:r>
              <a:rPr lang="en-US" dirty="0">
                <a:latin typeface="Calibri"/>
              </a:rPr>
              <a:t>Weak Acids and Acid Ionization Constants (1)</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1" y="1023257"/>
                <a:ext cx="9143999" cy="500743"/>
              </a:xfrm>
            </p:spPr>
            <p:txBody>
              <a:bodyPr/>
              <a:lstStyle/>
              <a:p>
                <a:r>
                  <a:rPr lang="en-US" dirty="0">
                    <a:latin typeface="Calibri"/>
                  </a:rPr>
                  <a:t>The Ionization Constant,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oMath>
                </a14:m>
                <a:endParaRPr lang="en-US" baseline="-25000" dirty="0">
                  <a:latin typeface="Calibri"/>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1" y="1023257"/>
                <a:ext cx="9143999" cy="500743"/>
              </a:xfrm>
              <a:blipFill>
                <a:blip r:embed="rId2"/>
                <a:stretch>
                  <a:fillRect l="-1333" t="-12195" b="-39024"/>
                </a:stretch>
              </a:blipFill>
            </p:spPr>
            <p:txBody>
              <a:bodyPr/>
              <a:lstStyle/>
              <a:p>
                <a:r>
                  <a:rPr lang="en-US">
                    <a:noFill/>
                  </a:rPr>
                  <a:t> </a:t>
                </a:r>
              </a:p>
            </p:txBody>
          </p:sp>
        </mc:Fallback>
      </mc:AlternateContent>
      <p:sp>
        <p:nvSpPr>
          <p:cNvPr id="17" name="Content Placeholder 16"/>
          <p:cNvSpPr>
            <a:spLocks noGrp="1"/>
          </p:cNvSpPr>
          <p:nvPr>
            <p:ph sz="quarter" idx="24"/>
          </p:nvPr>
        </p:nvSpPr>
        <p:spPr>
          <a:xfrm>
            <a:off x="16328" y="1676400"/>
            <a:ext cx="9127671" cy="4724400"/>
          </a:xfrm>
        </p:spPr>
        <p:txBody>
          <a:bodyPr/>
          <a:lstStyle/>
          <a:p>
            <a:pPr>
              <a:spcBef>
                <a:spcPts val="0"/>
              </a:spcBef>
              <a:spcAft>
                <a:spcPts val="3000"/>
              </a:spcAft>
            </a:pPr>
            <a:r>
              <a:rPr lang="en-US" dirty="0"/>
              <a:t>Most acids are </a:t>
            </a:r>
            <a:r>
              <a:rPr lang="en-US" b="1" i="1" dirty="0"/>
              <a:t>weak acids, </a:t>
            </a:r>
            <a:r>
              <a:rPr lang="en-US" dirty="0"/>
              <a:t>which ionize only to a limited extent in water. </a:t>
            </a:r>
          </a:p>
          <a:p>
            <a:pPr>
              <a:spcBef>
                <a:spcPts val="0"/>
              </a:spcBef>
              <a:spcAft>
                <a:spcPts val="3000"/>
              </a:spcAft>
            </a:pPr>
            <a:r>
              <a:rPr lang="en-US" dirty="0"/>
              <a:t>At equilibrium, an aqueous solution of a weak acid contains a mixture of aqueous acid molecules, hydronium ions, and the corresponding conjugate base. </a:t>
            </a:r>
          </a:p>
          <a:p>
            <a:pPr>
              <a:spcBef>
                <a:spcPts val="0"/>
              </a:spcBef>
            </a:pPr>
            <a:r>
              <a:rPr lang="en-US" dirty="0"/>
              <a:t>The degree to which a weak acid ionizes depends on the </a:t>
            </a:r>
            <a:r>
              <a:rPr lang="en-US" i="1" dirty="0"/>
              <a:t>concentration </a:t>
            </a:r>
            <a:r>
              <a:rPr lang="en-US" dirty="0"/>
              <a:t>of the acid and the </a:t>
            </a:r>
            <a:r>
              <a:rPr lang="en-US" i="1" dirty="0"/>
              <a:t>equilibrium constant </a:t>
            </a:r>
            <a:r>
              <a:rPr lang="en-US" dirty="0"/>
              <a:t>for the ionization. </a:t>
            </a:r>
          </a:p>
        </p:txBody>
      </p:sp>
    </p:spTree>
    <p:extLst>
      <p:ext uri="{BB962C8B-B14F-4D97-AF65-F5344CB8AC3E}">
        <p14:creationId xmlns:p14="http://schemas.microsoft.com/office/powerpoint/2010/main" val="21991065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27710"/>
            <a:ext cx="8839200" cy="457200"/>
          </a:xfrm>
        </p:spPr>
        <p:txBody>
          <a:bodyPr anchor="ctr"/>
          <a:lstStyle/>
          <a:p>
            <a:pPr>
              <a:tabLst>
                <a:tab pos="1138238" algn="l"/>
                <a:tab pos="1322388" algn="l"/>
                <a:tab pos="1485900" algn="l"/>
              </a:tabLst>
            </a:pPr>
            <a:r>
              <a:rPr lang="en-US" dirty="0">
                <a:solidFill>
                  <a:schemeClr val="bg1"/>
                </a:solidFill>
                <a:latin typeface="Calibri"/>
              </a:rPr>
              <a:t>16.5	</a:t>
            </a:r>
            <a:r>
              <a:rPr lang="en-US" dirty="0">
                <a:latin typeface="Calibri"/>
              </a:rPr>
              <a:t>Weak Acids and Acid Ionization Constants (2)</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3"/>
              </p:nvPr>
            </p:nvSpPr>
            <p:spPr>
              <a:xfrm>
                <a:off x="0" y="1066800"/>
                <a:ext cx="9144000" cy="457200"/>
              </a:xfrm>
            </p:spPr>
            <p:txBody>
              <a:bodyPr/>
              <a:lstStyle/>
              <a:p>
                <a:r>
                  <a:rPr lang="en-US" dirty="0">
                    <a:latin typeface="Calibri"/>
                  </a:rPr>
                  <a:t>The Ionization Constant,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endParaRPr lang="en-US" baseline="-25000" dirty="0">
                  <a:latin typeface="Calibri"/>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3"/>
              </p:nvPr>
            </p:nvSpPr>
            <p:spPr>
              <a:xfrm>
                <a:off x="0" y="1066800"/>
                <a:ext cx="9144000" cy="457200"/>
              </a:xfrm>
              <a:blipFill>
                <a:blip r:embed="rId2"/>
                <a:stretch>
                  <a:fillRect l="-1333" t="-12000" b="-52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1676400"/>
                <a:ext cx="9144000" cy="4800600"/>
              </a:xfrm>
            </p:spPr>
            <p:txBody>
              <a:bodyPr/>
              <a:lstStyle/>
              <a:p>
                <a:pPr>
                  <a:spcBef>
                    <a:spcPts val="0"/>
                  </a:spcBef>
                  <a:spcAft>
                    <a:spcPts val="40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HA</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spcAft>
                    <a:spcPts val="20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HA</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lgn="ctr">
                  <a:spcAft>
                    <a:spcPts val="2000"/>
                  </a:spcAft>
                </a:pP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i="0"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m:t>
                                </m:r>
                              </m:e>
                              <m:sup>
                                <m:r>
                                  <a:rPr lang="en-US" i="0" smtClean="0">
                                    <a:latin typeface="Cambria Math" panose="02040503050406030204" pitchFamily="18" charset="0"/>
                                    <a:ea typeface="Cambria Math" panose="02040503050406030204" pitchFamily="18" charset="0"/>
                                  </a:rPr>
                                  <m:t>−</m:t>
                                </m:r>
                              </m:sup>
                            </m:sSup>
                          </m:e>
                        </m:d>
                      </m:num>
                      <m:den>
                        <m:d>
                          <m:dPr>
                            <m:begChr m:val="["/>
                            <m:endChr m:val="]"/>
                            <m:ctrlPr>
                              <a:rPr lang="en-US"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HA</m:t>
                            </m:r>
                          </m:e>
                        </m:d>
                      </m:den>
                    </m:f>
                  </m:oMath>
                </a14:m>
                <a:r>
                  <a:rPr lang="en-US" b="0" i="0" dirty="0">
                    <a:latin typeface="+mj-lt"/>
                    <a:ea typeface="Cambria Math" panose="02040503050406030204" pitchFamily="18" charset="0"/>
                  </a:rPr>
                  <a:t>	</a:t>
                </a:r>
                <a14:m>
                  <m:oMath xmlns:m="http://schemas.openxmlformats.org/officeDocument/2006/math">
                    <m:r>
                      <m:rPr>
                        <m:sty m:val="p"/>
                      </m:rPr>
                      <a:rPr lang="en-US" b="0" i="0" dirty="0" smtClean="0">
                        <a:latin typeface="Cambria Math" panose="02040503050406030204" pitchFamily="18" charset="0"/>
                        <a:ea typeface="Cambria Math" panose="02040503050406030204" pitchFamily="18" charset="0"/>
                      </a:rPr>
                      <m:t>or</m:t>
                    </m:r>
                  </m:oMath>
                </a14:m>
                <a:r>
                  <a:rPr lang="en-US" b="0" i="0" dirty="0">
                    <a:latin typeface="+mj-lt"/>
                    <a:ea typeface="Cambria Math" panose="02040503050406030204" pitchFamily="18" charset="0"/>
                  </a:rPr>
                  <a:t>	</a:t>
                </a:r>
                <a14:m>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𝐾</m:t>
                        </m:r>
                      </m:e>
                      <m:sub>
                        <m:r>
                          <m:rPr>
                            <m:sty m:val="p"/>
                          </m:rPr>
                          <a:rPr lang="en-US" b="0" i="0" smtClean="0">
                            <a:latin typeface="Cambria Math" panose="02040503050406030204" pitchFamily="18" charset="0"/>
                            <a:ea typeface="Cambria Math" panose="02040503050406030204" pitchFamily="18" charset="0"/>
                          </a:rPr>
                          <m:t>a</m:t>
                        </m:r>
                      </m:sub>
                    </m:sSub>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d>
                          <m:dPr>
                            <m:begChr m:val="["/>
                            <m:endChr m:val="]"/>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H</m:t>
                                </m:r>
                              </m:e>
                              <m:sup>
                                <m:r>
                                  <a:rPr lang="en-US" b="0" i="0" smtClean="0">
                                    <a:latin typeface="Cambria Math" panose="02040503050406030204" pitchFamily="18" charset="0"/>
                                    <a:ea typeface="Cambria Math" panose="02040503050406030204" pitchFamily="18" charset="0"/>
                                  </a:rPr>
                                  <m:t>+</m:t>
                                </m:r>
                              </m:sup>
                            </m:sSup>
                          </m:e>
                        </m:d>
                        <m:d>
                          <m:dPr>
                            <m:begChr m:val="["/>
                            <m:endChr m:val="]"/>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m:t>
                                </m:r>
                              </m:e>
                              <m:sup>
                                <m:r>
                                  <a:rPr lang="en-US" b="0" i="0" smtClean="0">
                                    <a:latin typeface="Cambria Math" panose="02040503050406030204" pitchFamily="18" charset="0"/>
                                    <a:ea typeface="Cambria Math" panose="02040503050406030204" pitchFamily="18" charset="0"/>
                                  </a:rPr>
                                  <m:t>−</m:t>
                                </m:r>
                              </m:sup>
                            </m:sSup>
                          </m:e>
                        </m:d>
                      </m:num>
                      <m:den>
                        <m:d>
                          <m:dPr>
                            <m:begChr m:val="["/>
                            <m:endChr m:val="]"/>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HA</m:t>
                            </m:r>
                          </m:e>
                        </m:d>
                      </m:den>
                    </m:f>
                  </m:oMath>
                </a14:m>
                <a:endParaRPr lang="en-US" i="1" dirty="0"/>
              </a:p>
              <a:p>
                <a:pPr>
                  <a:spcAft>
                    <a:spcPts val="3000"/>
                  </a:spcAft>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r>
                  <a:rPr lang="en-US" dirty="0"/>
                  <a:t> is called the </a:t>
                </a:r>
                <a:r>
                  <a:rPr lang="en-US" b="1" i="1" dirty="0"/>
                  <a:t>acid ionization constant. </a:t>
                </a:r>
              </a:p>
              <a:p>
                <a:r>
                  <a:rPr lang="en-US" dirty="0"/>
                  <a:t>Although all weak acids ionize less than 100 percent, they vary in strength</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1676400"/>
                <a:ext cx="9144000" cy="4800600"/>
              </a:xfrm>
              <a:blipFill>
                <a:blip r:embed="rId3"/>
                <a:stretch>
                  <a:fillRect l="-1333" b="-254"/>
                </a:stretch>
              </a:blipFill>
            </p:spPr>
            <p:txBody>
              <a:bodyPr/>
              <a:lstStyle/>
              <a:p>
                <a:r>
                  <a:rPr lang="en-US">
                    <a:noFill/>
                  </a:rPr>
                  <a:t> </a:t>
                </a:r>
              </a:p>
            </p:txBody>
          </p:sp>
        </mc:Fallback>
      </mc:AlternateContent>
    </p:spTree>
    <p:extLst>
      <p:ext uri="{BB962C8B-B14F-4D97-AF65-F5344CB8AC3E}">
        <p14:creationId xmlns:p14="http://schemas.microsoft.com/office/powerpoint/2010/main" val="39450567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457200"/>
          </a:xfrm>
        </p:spPr>
        <p:txBody>
          <a:bodyPr/>
          <a:lstStyle/>
          <a:p>
            <a:pPr>
              <a:tabLst>
                <a:tab pos="1138238" algn="l"/>
                <a:tab pos="1371600" algn="l"/>
                <a:tab pos="1485900" algn="l"/>
              </a:tabLst>
            </a:pPr>
            <a:r>
              <a:rPr lang="en-US" dirty="0">
                <a:solidFill>
                  <a:schemeClr val="bg1"/>
                </a:solidFill>
                <a:latin typeface="Calibri"/>
              </a:rPr>
              <a:t>16.5	</a:t>
            </a:r>
            <a:r>
              <a:rPr lang="en-US" dirty="0">
                <a:latin typeface="Calibri"/>
              </a:rPr>
              <a:t>Weak Acids and Acid Ionization Constants (3)</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3"/>
              </p:nvPr>
            </p:nvSpPr>
            <p:spPr>
              <a:xfrm>
                <a:off x="0" y="1143000"/>
                <a:ext cx="9144000" cy="443805"/>
              </a:xfrm>
            </p:spPr>
            <p:txBody>
              <a:bodyPr/>
              <a:lstStyle/>
              <a:p>
                <a:r>
                  <a:rPr lang="en-US" dirty="0">
                    <a:latin typeface="Calibri"/>
                  </a:rPr>
                  <a:t>The Ionization Constant,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endParaRPr lang="en-US" baseline="-25000" dirty="0">
                  <a:latin typeface="Calibri"/>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3"/>
              </p:nvPr>
            </p:nvSpPr>
            <p:spPr>
              <a:xfrm>
                <a:off x="0" y="1143000"/>
                <a:ext cx="9144000" cy="443805"/>
              </a:xfrm>
              <a:blipFill>
                <a:blip r:embed="rId2"/>
                <a:stretch>
                  <a:fillRect l="-1333" t="-13889" b="-569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1676400"/>
                <a:ext cx="9144000" cy="2057400"/>
              </a:xfrm>
            </p:spPr>
            <p:txBody>
              <a:bodyPr/>
              <a:lstStyle/>
              <a:p>
                <a:pPr>
                  <a:spcAft>
                    <a:spcPts val="3000"/>
                  </a:spcAft>
                </a:pPr>
                <a:r>
                  <a:rPr lang="en-US" dirty="0">
                    <a:solidFill>
                      <a:prstClr val="black"/>
                    </a:solidFill>
                  </a:rPr>
                  <a:t>The magnitude of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r>
                  <a:rPr lang="en-US" dirty="0">
                    <a:solidFill>
                      <a:prstClr val="black"/>
                    </a:solidFill>
                  </a:rPr>
                  <a:t> indicates how strong a weak acid is.</a:t>
                </a:r>
              </a:p>
              <a:p>
                <a:r>
                  <a:rPr lang="en-US" dirty="0">
                    <a:solidFill>
                      <a:prstClr val="black"/>
                    </a:solidFill>
                  </a:rPr>
                  <a:t>A large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r>
                  <a:rPr lang="en-US" dirty="0">
                    <a:solidFill>
                      <a:prstClr val="black"/>
                    </a:solidFill>
                  </a:rPr>
                  <a:t> value indicates a stronger acid, whereas a small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r>
                  <a:rPr lang="en-US" dirty="0">
                    <a:solidFill>
                      <a:prstClr val="black"/>
                    </a:solidFill>
                  </a:rPr>
                  <a:t> value indicates a weaker acid. </a:t>
                </a:r>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1676400"/>
                <a:ext cx="9144000" cy="2057400"/>
              </a:xfrm>
              <a:blipFill>
                <a:blip r:embed="rId3"/>
                <a:stretch>
                  <a:fillRect l="-1333" t="-2663"/>
                </a:stretch>
              </a:blipFill>
            </p:spPr>
            <p:txBody>
              <a:bodyPr/>
              <a:lstStyle/>
              <a:p>
                <a:r>
                  <a:rPr lang="en-US">
                    <a:noFill/>
                  </a:rPr>
                  <a:t> </a:t>
                </a:r>
              </a:p>
            </p:txBody>
          </p:sp>
        </mc:Fallback>
      </mc:AlternateContent>
    </p:spTree>
    <p:extLst>
      <p:ext uri="{BB962C8B-B14F-4D97-AF65-F5344CB8AC3E}">
        <p14:creationId xmlns:p14="http://schemas.microsoft.com/office/powerpoint/2010/main" val="115119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81000" y="0"/>
            <a:ext cx="8763000" cy="533400"/>
          </a:xfrm>
        </p:spPr>
        <p:txBody>
          <a:bodyPr anchor="ctr"/>
          <a:lstStyle/>
          <a:p>
            <a:pPr>
              <a:tabLst>
                <a:tab pos="1138238" algn="l"/>
                <a:tab pos="1371600" algn="l"/>
                <a:tab pos="1550988" algn="l"/>
                <a:tab pos="1600200" algn="l"/>
              </a:tabLst>
            </a:pPr>
            <a:r>
              <a:rPr lang="en-US" dirty="0">
                <a:solidFill>
                  <a:schemeClr val="bg1"/>
                </a:solidFill>
                <a:latin typeface="Calibri"/>
              </a:rPr>
              <a:t>16.5	</a:t>
            </a:r>
            <a:r>
              <a:rPr lang="en-US" dirty="0">
                <a:latin typeface="Calibri"/>
              </a:rPr>
              <a:t>Weak Acids and Acid Ionization Constants (4)</a:t>
            </a:r>
            <a:endParaRPr lang="en-US" dirty="0"/>
          </a:p>
        </p:txBody>
      </p:sp>
      <mc:AlternateContent xmlns:mc="http://schemas.openxmlformats.org/markup-compatibility/2006" xmlns:a14="http://schemas.microsoft.com/office/drawing/2010/main">
        <mc:Choice Requires="a14">
          <p:sp>
            <p:nvSpPr>
              <p:cNvPr id="19" name="Content Placeholder 18"/>
              <p:cNvSpPr>
                <a:spLocks noGrp="1"/>
              </p:cNvSpPr>
              <p:nvPr>
                <p:ph sz="quarter" idx="23"/>
              </p:nvPr>
            </p:nvSpPr>
            <p:spPr>
              <a:xfrm>
                <a:off x="139366" y="685800"/>
                <a:ext cx="6248400" cy="609600"/>
              </a:xfrm>
            </p:spPr>
            <p:txBody>
              <a:bodyPr/>
              <a:lstStyle/>
              <a:p>
                <a:r>
                  <a:rPr lang="en-US" dirty="0">
                    <a:latin typeface="Calibri"/>
                  </a:rPr>
                  <a:t>The Ionization Constant,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endParaRPr lang="en-US" baseline="-25000" dirty="0">
                  <a:latin typeface="Calibri"/>
                </a:endParaRPr>
              </a:p>
            </p:txBody>
          </p:sp>
        </mc:Choice>
        <mc:Fallback xmlns="">
          <p:sp>
            <p:nvSpPr>
              <p:cNvPr id="19" name="Content Placeholder 18"/>
              <p:cNvSpPr>
                <a:spLocks noGrp="1" noRot="1" noChangeAspect="1" noMove="1" noResize="1" noEditPoints="1" noAdjustHandles="1" noChangeArrowheads="1" noChangeShapeType="1" noTextEdit="1"/>
              </p:cNvSpPr>
              <p:nvPr>
                <p:ph sz="quarter" idx="23"/>
              </p:nvPr>
            </p:nvSpPr>
            <p:spPr>
              <a:xfrm>
                <a:off x="139366" y="685800"/>
                <a:ext cx="6248400" cy="609600"/>
              </a:xfrm>
              <a:blipFill>
                <a:blip r:embed="rId2"/>
                <a:stretch>
                  <a:fillRect l="-2049"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Content Placeholder 1"/>
              <p:cNvSpPr>
                <a:spLocks noGrp="1"/>
              </p:cNvSpPr>
              <p:nvPr>
                <p:ph sz="quarter" idx="24"/>
              </p:nvPr>
            </p:nvSpPr>
            <p:spPr>
              <a:xfrm>
                <a:off x="380999" y="1151468"/>
                <a:ext cx="8153401" cy="386291"/>
              </a:xfrm>
            </p:spPr>
            <p:txBody>
              <a:bodyPr anchor="ctr"/>
              <a:lstStyle/>
              <a:p>
                <a:r>
                  <a:rPr lang="en-US" sz="2400" b="1" dirty="0"/>
                  <a:t>TABLE 16.6</a:t>
                </a:r>
                <a:r>
                  <a:rPr lang="en-US" sz="2400" dirty="0"/>
                  <a:t> </a:t>
                </a:r>
                <a:r>
                  <a:rPr lang="en-US" sz="2200" dirty="0"/>
                  <a:t>Ionization Constants of Some Weak at </a:t>
                </a:r>
                <a14:m>
                  <m:oMath xmlns:m="http://schemas.openxmlformats.org/officeDocument/2006/math">
                    <m:r>
                      <a:rPr lang="en-US" sz="2200" b="0" i="1" smtClean="0">
                        <a:latin typeface="Cambria Math" panose="02040503050406030204" pitchFamily="18" charset="0"/>
                      </a:rPr>
                      <m:t>25</m:t>
                    </m:r>
                    <m:r>
                      <a:rPr lang="en-US" sz="2200" b="0" i="1" smtClean="0">
                        <a:latin typeface="Cambria Math" panose="02040503050406030204" pitchFamily="18" charset="0"/>
                        <a:ea typeface="Cambria Math" panose="02040503050406030204" pitchFamily="18" charset="0"/>
                      </a:rPr>
                      <m:t>°∁</m:t>
                    </m:r>
                  </m:oMath>
                </a14:m>
                <a:endParaRPr lang="en-US" sz="22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24"/>
              </p:nvPr>
            </p:nvSpPr>
            <p:spPr>
              <a:xfrm>
                <a:off x="380999" y="1151468"/>
                <a:ext cx="8153401" cy="386291"/>
              </a:xfrm>
              <a:blipFill>
                <a:blip r:embed="rId3"/>
                <a:stretch>
                  <a:fillRect l="-1121" t="-22222" b="-4603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6" name="Table Placeholder 5"/>
              <p:cNvGraphicFramePr>
                <a:graphicFrameLocks noGrp="1"/>
              </p:cNvGraphicFramePr>
              <p:nvPr>
                <p:ph type="tbl" sz="quarter" idx="25"/>
                <p:extLst>
                  <p:ext uri="{D42A27DB-BD31-4B8C-83A1-F6EECF244321}">
                    <p14:modId xmlns:p14="http://schemas.microsoft.com/office/powerpoint/2010/main" val="1512731323"/>
                  </p:ext>
                </p:extLst>
              </p:nvPr>
            </p:nvGraphicFramePr>
            <p:xfrm>
              <a:off x="322848" y="1659467"/>
              <a:ext cx="8211552" cy="4817533"/>
            </p:xfrm>
            <a:graphic>
              <a:graphicData uri="http://schemas.openxmlformats.org/drawingml/2006/table">
                <a:tbl>
                  <a:tblPr firstRow="1" bandRow="1">
                    <a:tableStyleId>{5C22544A-7EE6-4342-B048-85BDC9FD1C3A}</a:tableStyleId>
                  </a:tblPr>
                  <a:tblGrid>
                    <a:gridCol w="2052888">
                      <a:extLst>
                        <a:ext uri="{9D8B030D-6E8A-4147-A177-3AD203B41FA5}">
                          <a16:colId xmlns="" xmlns:a16="http://schemas.microsoft.com/office/drawing/2014/main" val="2232833635"/>
                        </a:ext>
                      </a:extLst>
                    </a:gridCol>
                    <a:gridCol w="2043864">
                      <a:extLst>
                        <a:ext uri="{9D8B030D-6E8A-4147-A177-3AD203B41FA5}">
                          <a16:colId xmlns="" xmlns:a16="http://schemas.microsoft.com/office/drawing/2014/main" val="2552127032"/>
                        </a:ext>
                      </a:extLst>
                    </a:gridCol>
                    <a:gridCol w="2061912">
                      <a:extLst>
                        <a:ext uri="{9D8B030D-6E8A-4147-A177-3AD203B41FA5}">
                          <a16:colId xmlns="" xmlns:a16="http://schemas.microsoft.com/office/drawing/2014/main" val="1596308920"/>
                        </a:ext>
                      </a:extLst>
                    </a:gridCol>
                    <a:gridCol w="2052888">
                      <a:extLst>
                        <a:ext uri="{9D8B030D-6E8A-4147-A177-3AD203B41FA5}">
                          <a16:colId xmlns="" xmlns:a16="http://schemas.microsoft.com/office/drawing/2014/main" val="2319689814"/>
                        </a:ext>
                      </a:extLst>
                    </a:gridCol>
                  </a:tblGrid>
                  <a:tr h="570435">
                    <a:tc>
                      <a:txBody>
                        <a:bodyPr/>
                        <a:lstStyle/>
                        <a:p>
                          <a:pPr algn="ctr"/>
                          <a:r>
                            <a:rPr lang="en-US" dirty="0">
                              <a:solidFill>
                                <a:schemeClr val="tx1"/>
                              </a:solidFill>
                            </a:rPr>
                            <a:t>Name</a:t>
                          </a:r>
                          <a:r>
                            <a:rPr lang="en-US" baseline="0" dirty="0">
                              <a:solidFill>
                                <a:schemeClr val="tx1"/>
                              </a:solidFill>
                            </a:rPr>
                            <a:t> of Acid</a:t>
                          </a: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r>
                            <a:rPr lang="en-US" dirty="0">
                              <a:solidFill>
                                <a:schemeClr val="tx1"/>
                              </a:solidFill>
                            </a:rPr>
                            <a:t>Formula</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r>
                            <a:rPr lang="en-US" dirty="0">
                              <a:solidFill>
                                <a:schemeClr val="tx1"/>
                              </a:solidFill>
                            </a:rPr>
                            <a:t>Structure</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r>
                                      <a:rPr lang="en-US" b="1" i="0" smtClean="0">
                                        <a:solidFill>
                                          <a:schemeClr val="tx1"/>
                                        </a:solidFill>
                                        <a:latin typeface="Cambria Math" panose="02040503050406030204" pitchFamily="18" charset="0"/>
                                      </a:rPr>
                                      <m:t>𝐚</m:t>
                                    </m:r>
                                  </m:sub>
                                </m:sSub>
                              </m:oMath>
                            </m:oMathPara>
                          </a14:m>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 xmlns:a16="http://schemas.microsoft.com/office/drawing/2014/main" val="976709331"/>
                      </a:ext>
                    </a:extLst>
                  </a:tr>
                  <a:tr h="473900">
                    <a:tc>
                      <a:txBody>
                        <a:bodyPr/>
                        <a:lstStyle/>
                        <a:p>
                          <a:pPr algn="ctr"/>
                          <a:r>
                            <a:rPr lang="en-US" dirty="0">
                              <a:solidFill>
                                <a:schemeClr val="tx1"/>
                              </a:solidFill>
                            </a:rPr>
                            <a:t>Hyfrofluoric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HF</m:t>
                                </m:r>
                              </m:oMath>
                            </m:oMathPara>
                          </a14:m>
                          <a:endParaRPr lang="en-US"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sz="2200" b="0" i="0" smtClean="0">
                                    <a:solidFill>
                                      <a:schemeClr val="tx1"/>
                                    </a:solidFill>
                                    <a:latin typeface="Cambria Math" panose="02040503050406030204" pitchFamily="18" charset="0"/>
                                  </a:rPr>
                                  <m:t>H</m:t>
                                </m:r>
                                <m:r>
                                  <a:rPr lang="en-US" sz="2200" b="0" i="0" smtClean="0">
                                    <a:solidFill>
                                      <a:schemeClr val="tx1"/>
                                    </a:solidFill>
                                    <a:latin typeface="Cambria Math" panose="02040503050406030204" pitchFamily="18" charset="0"/>
                                  </a:rPr>
                                  <m:t>−</m:t>
                                </m:r>
                                <m:r>
                                  <m:rPr>
                                    <m:sty m:val="p"/>
                                  </m:rPr>
                                  <a:rPr lang="en-US" sz="2200" b="0" i="0" smtClean="0">
                                    <a:solidFill>
                                      <a:schemeClr val="tx1"/>
                                    </a:solidFill>
                                    <a:latin typeface="Cambria Math" panose="02040503050406030204" pitchFamily="18" charset="0"/>
                                  </a:rPr>
                                  <m:t>F</m:t>
                                </m:r>
                              </m:oMath>
                            </m:oMathPara>
                          </a14:m>
                          <a:endParaRPr lang="en-US" sz="2200"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7.1</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−4</m:t>
                                    </m:r>
                                  </m:sup>
                                </m:sSup>
                              </m:oMath>
                            </m:oMathPara>
                          </a14:m>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 xmlns:a16="http://schemas.microsoft.com/office/drawing/2014/main" val="1571112194"/>
                      </a:ext>
                    </a:extLst>
                  </a:tr>
                  <a:tr h="537665">
                    <a:tc>
                      <a:txBody>
                        <a:bodyPr/>
                        <a:lstStyle/>
                        <a:p>
                          <a:pPr algn="ctr"/>
                          <a:r>
                            <a:rPr lang="en-US" dirty="0">
                              <a:solidFill>
                                <a:schemeClr val="tx1"/>
                              </a:solidFill>
                            </a:rPr>
                            <a:t>Nitrous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HN</m:t>
                                </m:r>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O</m:t>
                                    </m:r>
                                  </m:e>
                                  <m:sub>
                                    <m:r>
                                      <a:rPr lang="en-US" b="0" i="0" smtClean="0">
                                        <a:solidFill>
                                          <a:schemeClr val="tx1"/>
                                        </a:solidFill>
                                        <a:latin typeface="Cambria Math" panose="02040503050406030204" pitchFamily="18" charset="0"/>
                                      </a:rPr>
                                      <m:t>2</m:t>
                                    </m:r>
                                  </m:sub>
                                </m:sSub>
                              </m:oMath>
                            </m:oMathPara>
                          </a14:m>
                          <a:endParaRPr lang="en-US"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sz="2200" b="0" i="0" smtClean="0">
                                    <a:solidFill>
                                      <a:schemeClr val="tx1"/>
                                    </a:solidFill>
                                    <a:latin typeface="Cambria Math" panose="02040503050406030204" pitchFamily="18" charset="0"/>
                                  </a:rPr>
                                  <m:t>O</m:t>
                                </m:r>
                                <m:r>
                                  <a:rPr lang="en-US" sz="2200" b="0" i="0" smtClean="0">
                                    <a:solidFill>
                                      <a:schemeClr val="tx1"/>
                                    </a:solidFill>
                                    <a:latin typeface="Cambria Math" panose="02040503050406030204" pitchFamily="18" charset="0"/>
                                  </a:rPr>
                                  <m:t>=</m:t>
                                </m:r>
                                <m:r>
                                  <m:rPr>
                                    <m:sty m:val="p"/>
                                  </m:rPr>
                                  <a:rPr lang="en-US" sz="2200" b="0" i="0" smtClean="0">
                                    <a:solidFill>
                                      <a:schemeClr val="tx1"/>
                                    </a:solidFill>
                                    <a:latin typeface="Cambria Math" panose="02040503050406030204" pitchFamily="18" charset="0"/>
                                  </a:rPr>
                                  <m:t>N</m:t>
                                </m:r>
                                <m:r>
                                  <a:rPr lang="en-US" sz="2200" b="0" i="0" smtClean="0">
                                    <a:solidFill>
                                      <a:schemeClr val="tx1"/>
                                    </a:solidFill>
                                    <a:latin typeface="Cambria Math" panose="02040503050406030204" pitchFamily="18" charset="0"/>
                                  </a:rPr>
                                  <m:t>−</m:t>
                                </m:r>
                                <m:r>
                                  <m:rPr>
                                    <m:sty m:val="p"/>
                                  </m:rPr>
                                  <a:rPr lang="en-US" sz="2200" b="0" i="0" smtClean="0">
                                    <a:solidFill>
                                      <a:schemeClr val="tx1"/>
                                    </a:solidFill>
                                    <a:latin typeface="Cambria Math" panose="02040503050406030204" pitchFamily="18" charset="0"/>
                                  </a:rPr>
                                  <m:t>O</m:t>
                                </m:r>
                                <m:r>
                                  <a:rPr lang="en-US" sz="2200" b="0" i="0" smtClean="0">
                                    <a:solidFill>
                                      <a:schemeClr val="tx1"/>
                                    </a:solidFill>
                                    <a:latin typeface="Cambria Math" panose="02040503050406030204" pitchFamily="18" charset="0"/>
                                  </a:rPr>
                                  <m:t>−</m:t>
                                </m:r>
                                <m:r>
                                  <m:rPr>
                                    <m:sty m:val="p"/>
                                  </m:rPr>
                                  <a:rPr lang="en-US" sz="2200" b="0" i="0" smtClean="0">
                                    <a:solidFill>
                                      <a:schemeClr val="tx1"/>
                                    </a:solidFill>
                                    <a:latin typeface="Cambria Math" panose="02040503050406030204" pitchFamily="18" charset="0"/>
                                  </a:rPr>
                                  <m:t>H</m:t>
                                </m:r>
                              </m:oMath>
                            </m:oMathPara>
                          </a14:m>
                          <a:endParaRPr lang="en-US" sz="2200"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4.5×</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−4</m:t>
                                    </m:r>
                                  </m:sup>
                                </m:sSup>
                              </m:oMath>
                            </m:oMathPara>
                          </a14:m>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 xmlns:a16="http://schemas.microsoft.com/office/drawing/2014/main" val="3061072259"/>
                      </a:ext>
                    </a:extLst>
                  </a:tr>
                  <a:tr h="647085">
                    <a:tc>
                      <a:txBody>
                        <a:bodyPr/>
                        <a:lstStyle/>
                        <a:p>
                          <a:pPr algn="ctr"/>
                          <a:r>
                            <a:rPr lang="en-US" dirty="0">
                              <a:solidFill>
                                <a:schemeClr val="tx1"/>
                              </a:solidFill>
                            </a:rPr>
                            <a:t>Formic</a:t>
                          </a:r>
                          <a:r>
                            <a:rPr lang="en-US" baseline="0" dirty="0">
                              <a:solidFill>
                                <a:schemeClr val="tx1"/>
                              </a:solidFill>
                            </a:rPr>
                            <a:t> acid</a:t>
                          </a: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HCOOH</m:t>
                                </m:r>
                              </m:oMath>
                            </m:oMathPara>
                          </a14:m>
                          <a:endParaRPr lang="en-US"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1.7×</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−4</m:t>
                                    </m:r>
                                  </m:sup>
                                </m:sSup>
                              </m:oMath>
                            </m:oMathPara>
                          </a14:m>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 xmlns:a16="http://schemas.microsoft.com/office/drawing/2014/main" val="127924878"/>
                      </a:ext>
                    </a:extLst>
                  </a:tr>
                  <a:tr h="868817">
                    <a:tc>
                      <a:txBody>
                        <a:bodyPr/>
                        <a:lstStyle/>
                        <a:p>
                          <a:pPr algn="ctr"/>
                          <a:r>
                            <a:rPr lang="en-US" dirty="0">
                              <a:solidFill>
                                <a:schemeClr val="tx1"/>
                              </a:solidFill>
                            </a:rPr>
                            <a:t>Benzoic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r>
                            <a:rPr lang="en-US" i="0" dirty="0">
                              <a:solidFill>
                                <a:schemeClr val="tx1"/>
                              </a:solidFill>
                            </a:rPr>
                            <a:t> </a:t>
                          </a:r>
                          <a14:m>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m:t>
                                  </m:r>
                                </m:e>
                                <m:sub>
                                  <m:r>
                                    <a:rPr lang="en-US" b="0" i="0" smtClean="0">
                                      <a:solidFill>
                                        <a:schemeClr val="tx1"/>
                                      </a:solidFill>
                                      <a:latin typeface="Cambria Math" panose="02040503050406030204" pitchFamily="18" charset="0"/>
                                    </a:rPr>
                                    <m:t>6</m:t>
                                  </m:r>
                                </m:sub>
                              </m:sSub>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5</m:t>
                                  </m:r>
                                </m:sub>
                              </m:sSub>
                              <m:r>
                                <m:rPr>
                                  <m:sty m:val="p"/>
                                </m:rPr>
                                <a:rPr lang="en-US" b="0" i="0" smtClean="0">
                                  <a:solidFill>
                                    <a:schemeClr val="tx1"/>
                                  </a:solidFill>
                                  <a:latin typeface="Cambria Math" panose="02040503050406030204" pitchFamily="18" charset="0"/>
                                </a:rPr>
                                <m:t>COOH</m:t>
                              </m:r>
                            </m:oMath>
                          </a14:m>
                          <a:endParaRPr lang="en-US"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6.5×</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oMath>
                            </m:oMathPara>
                          </a14:m>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 xmlns:a16="http://schemas.microsoft.com/office/drawing/2014/main" val="3546624454"/>
                      </a:ext>
                    </a:extLst>
                  </a:tr>
                  <a:tr h="631867">
                    <a:tc>
                      <a:txBody>
                        <a:bodyPr/>
                        <a:lstStyle/>
                        <a:p>
                          <a:pPr algn="ctr"/>
                          <a:r>
                            <a:rPr lang="en-US" dirty="0">
                              <a:solidFill>
                                <a:schemeClr val="tx1"/>
                              </a:solidFill>
                            </a:rPr>
                            <a:t>Acetic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C</m:t>
                                </m:r>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r>
                                  <m:rPr>
                                    <m:sty m:val="p"/>
                                  </m:rPr>
                                  <a:rPr lang="en-US" b="0" i="0" smtClean="0">
                                    <a:solidFill>
                                      <a:schemeClr val="tx1"/>
                                    </a:solidFill>
                                    <a:latin typeface="Cambria Math" panose="02040503050406030204" pitchFamily="18" charset="0"/>
                                  </a:rPr>
                                  <m:t>COOH</m:t>
                                </m:r>
                              </m:oMath>
                            </m:oMathPara>
                          </a14:m>
                          <a:endParaRPr lang="en-US"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1.8×</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oMath>
                            </m:oMathPara>
                          </a14:m>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 xmlns:a16="http://schemas.microsoft.com/office/drawing/2014/main" val="2298312897"/>
                      </a:ext>
                    </a:extLst>
                  </a:tr>
                  <a:tr h="473900">
                    <a:tc>
                      <a:txBody>
                        <a:bodyPr/>
                        <a:lstStyle/>
                        <a:p>
                          <a:pPr algn="ctr"/>
                          <a:r>
                            <a:rPr lang="en-US" dirty="0">
                              <a:solidFill>
                                <a:schemeClr val="tx1"/>
                              </a:solidFill>
                            </a:rPr>
                            <a:t>Hydrocyanic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HCN</m:t>
                                </m:r>
                              </m:oMath>
                            </m:oMathPara>
                          </a14:m>
                          <a:endParaRPr lang="en-US"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H</m:t>
                                </m:r>
                                <m:r>
                                  <a:rPr lang="en-US" b="0"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C</m:t>
                                </m:r>
                                <m:r>
                                  <a:rPr lang="en-US" b="0"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N</m:t>
                                </m:r>
                              </m:oMath>
                            </m:oMathPara>
                          </a14:m>
                          <a:endParaRPr lang="en-US"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4.9×</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−10</m:t>
                                    </m:r>
                                  </m:sup>
                                </m:sSup>
                              </m:oMath>
                            </m:oMathPara>
                          </a14:m>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 xmlns:a16="http://schemas.microsoft.com/office/drawing/2014/main" val="3447815157"/>
                      </a:ext>
                    </a:extLst>
                  </a:tr>
                  <a:tr h="613864">
                    <a:tc>
                      <a:txBody>
                        <a:bodyPr/>
                        <a:lstStyle/>
                        <a:p>
                          <a:pPr algn="ctr"/>
                          <a:r>
                            <a:rPr lang="en-US" dirty="0">
                              <a:solidFill>
                                <a:schemeClr val="tx1"/>
                              </a:solidFill>
                            </a:rPr>
                            <a:t>Phenol</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m:t>
                                    </m:r>
                                  </m:e>
                                  <m:sub>
                                    <m:r>
                                      <a:rPr lang="en-US" b="0" i="0" smtClean="0">
                                        <a:solidFill>
                                          <a:schemeClr val="tx1"/>
                                        </a:solidFill>
                                        <a:latin typeface="Cambria Math" panose="02040503050406030204" pitchFamily="18" charset="0"/>
                                      </a:rPr>
                                      <m:t>6</m:t>
                                    </m:r>
                                  </m:sub>
                                </m:sSub>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5</m:t>
                                    </m:r>
                                  </m:sub>
                                </m:sSub>
                                <m:r>
                                  <m:rPr>
                                    <m:sty m:val="p"/>
                                  </m:rPr>
                                  <a:rPr lang="en-US" b="0" i="0" smtClean="0">
                                    <a:solidFill>
                                      <a:schemeClr val="tx1"/>
                                    </a:solidFill>
                                    <a:latin typeface="Cambria Math" panose="02040503050406030204" pitchFamily="18" charset="0"/>
                                  </a:rPr>
                                  <m:t>OH</m:t>
                                </m:r>
                              </m:oMath>
                            </m:oMathPara>
                          </a14:m>
                          <a:endParaRPr lang="en-US" i="0"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1.3×</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−10</m:t>
                                    </m:r>
                                  </m:sup>
                                </m:sSup>
                              </m:oMath>
                            </m:oMathPara>
                          </a14:m>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extLst>
                      <a:ext uri="{0D108BD9-81ED-4DB2-BD59-A6C34878D82A}">
                        <a16:rowId xmlns="" xmlns:a16="http://schemas.microsoft.com/office/drawing/2014/main" val="1987107283"/>
                      </a:ext>
                    </a:extLst>
                  </a:tr>
                </a:tbl>
              </a:graphicData>
            </a:graphic>
          </p:graphicFrame>
        </mc:Choice>
        <mc:Fallback xmlns="">
          <p:graphicFrame>
            <p:nvGraphicFramePr>
              <p:cNvPr id="6" name="Table Placeholder 5"/>
              <p:cNvGraphicFramePr>
                <a:graphicFrameLocks noGrp="1"/>
              </p:cNvGraphicFramePr>
              <p:nvPr>
                <p:ph type="tbl" sz="quarter" idx="25"/>
                <p:extLst>
                  <p:ext uri="{D42A27DB-BD31-4B8C-83A1-F6EECF244321}">
                    <p14:modId xmlns:p14="http://schemas.microsoft.com/office/powerpoint/2010/main" val="1512731323"/>
                  </p:ext>
                </p:extLst>
              </p:nvPr>
            </p:nvGraphicFramePr>
            <p:xfrm>
              <a:off x="322848" y="1659467"/>
              <a:ext cx="8211552" cy="4817533"/>
            </p:xfrm>
            <a:graphic>
              <a:graphicData uri="http://schemas.openxmlformats.org/drawingml/2006/table">
                <a:tbl>
                  <a:tblPr firstRow="1" bandRow="1">
                    <a:tableStyleId>{5C22544A-7EE6-4342-B048-85BDC9FD1C3A}</a:tableStyleId>
                  </a:tblPr>
                  <a:tblGrid>
                    <a:gridCol w="2052888">
                      <a:extLst>
                        <a:ext uri="{9D8B030D-6E8A-4147-A177-3AD203B41FA5}">
                          <a16:colId xmlns:a16="http://schemas.microsoft.com/office/drawing/2014/main" val="2232833635"/>
                        </a:ext>
                      </a:extLst>
                    </a:gridCol>
                    <a:gridCol w="2043864">
                      <a:extLst>
                        <a:ext uri="{9D8B030D-6E8A-4147-A177-3AD203B41FA5}">
                          <a16:colId xmlns:a16="http://schemas.microsoft.com/office/drawing/2014/main" val="2552127032"/>
                        </a:ext>
                      </a:extLst>
                    </a:gridCol>
                    <a:gridCol w="2061912">
                      <a:extLst>
                        <a:ext uri="{9D8B030D-6E8A-4147-A177-3AD203B41FA5}">
                          <a16:colId xmlns:a16="http://schemas.microsoft.com/office/drawing/2014/main" val="1596308920"/>
                        </a:ext>
                      </a:extLst>
                    </a:gridCol>
                    <a:gridCol w="2052888">
                      <a:extLst>
                        <a:ext uri="{9D8B030D-6E8A-4147-A177-3AD203B41FA5}">
                          <a16:colId xmlns:a16="http://schemas.microsoft.com/office/drawing/2014/main" val="2319689814"/>
                        </a:ext>
                      </a:extLst>
                    </a:gridCol>
                  </a:tblGrid>
                  <a:tr h="570435">
                    <a:tc>
                      <a:txBody>
                        <a:bodyPr/>
                        <a:lstStyle/>
                        <a:p>
                          <a:pPr algn="ctr"/>
                          <a:r>
                            <a:rPr lang="en-US" dirty="0">
                              <a:solidFill>
                                <a:schemeClr val="tx1"/>
                              </a:solidFill>
                            </a:rPr>
                            <a:t>Name</a:t>
                          </a:r>
                          <a:r>
                            <a:rPr lang="en-US" baseline="0" dirty="0">
                              <a:solidFill>
                                <a:schemeClr val="tx1"/>
                              </a:solidFill>
                            </a:rPr>
                            <a:t> of Acid</a:t>
                          </a: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r>
                            <a:rPr lang="en-US" dirty="0">
                              <a:solidFill>
                                <a:schemeClr val="tx1"/>
                              </a:solidFill>
                            </a:rPr>
                            <a:t>Formula</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pPr algn="ctr"/>
                          <a:r>
                            <a:rPr lang="en-US" dirty="0">
                              <a:solidFill>
                                <a:schemeClr val="tx1"/>
                              </a:solidFill>
                            </a:rPr>
                            <a:t>Structure</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300297" t="-5319" r="-890" b="-743617"/>
                          </a:stretch>
                        </a:blipFill>
                      </a:tcPr>
                    </a:tc>
                    <a:extLst>
                      <a:ext uri="{0D108BD9-81ED-4DB2-BD59-A6C34878D82A}">
                        <a16:rowId xmlns:a16="http://schemas.microsoft.com/office/drawing/2014/main" val="976709331"/>
                      </a:ext>
                    </a:extLst>
                  </a:tr>
                  <a:tr h="473900">
                    <a:tc>
                      <a:txBody>
                        <a:bodyPr/>
                        <a:lstStyle/>
                        <a:p>
                          <a:pPr algn="ctr"/>
                          <a:r>
                            <a:rPr lang="en-US" dirty="0" err="1">
                              <a:solidFill>
                                <a:schemeClr val="tx1"/>
                              </a:solidFill>
                            </a:rPr>
                            <a:t>Hyfrofluoric</a:t>
                          </a:r>
                          <a:r>
                            <a:rPr lang="en-US" dirty="0">
                              <a:solidFill>
                                <a:schemeClr val="tx1"/>
                              </a:solidFill>
                            </a:rPr>
                            <a:t>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00595" t="-128571" r="-201786" b="-807792"/>
                          </a:stretch>
                        </a:blip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99408" t="-128571" r="-100592" b="-807792"/>
                          </a:stretch>
                        </a:blip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300297" t="-128571" r="-890" b="-807792"/>
                          </a:stretch>
                        </a:blipFill>
                      </a:tcPr>
                    </a:tc>
                    <a:extLst>
                      <a:ext uri="{0D108BD9-81ED-4DB2-BD59-A6C34878D82A}">
                        <a16:rowId xmlns:a16="http://schemas.microsoft.com/office/drawing/2014/main" val="1571112194"/>
                      </a:ext>
                    </a:extLst>
                  </a:tr>
                  <a:tr h="537665">
                    <a:tc>
                      <a:txBody>
                        <a:bodyPr/>
                        <a:lstStyle/>
                        <a:p>
                          <a:pPr algn="ctr"/>
                          <a:r>
                            <a:rPr lang="en-US" dirty="0">
                              <a:solidFill>
                                <a:schemeClr val="tx1"/>
                              </a:solidFill>
                            </a:rPr>
                            <a:t>Nitrous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00595" t="-197753" r="-201786" b="-598876"/>
                          </a:stretch>
                        </a:blip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99408" t="-197753" r="-100592" b="-598876"/>
                          </a:stretch>
                        </a:blip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300297" t="-197753" r="-890" b="-598876"/>
                          </a:stretch>
                        </a:blipFill>
                      </a:tcPr>
                    </a:tc>
                    <a:extLst>
                      <a:ext uri="{0D108BD9-81ED-4DB2-BD59-A6C34878D82A}">
                        <a16:rowId xmlns:a16="http://schemas.microsoft.com/office/drawing/2014/main" val="3061072259"/>
                      </a:ext>
                    </a:extLst>
                  </a:tr>
                  <a:tr h="647085">
                    <a:tc>
                      <a:txBody>
                        <a:bodyPr/>
                        <a:lstStyle/>
                        <a:p>
                          <a:pPr algn="ctr"/>
                          <a:r>
                            <a:rPr lang="en-US" dirty="0">
                              <a:solidFill>
                                <a:schemeClr val="tx1"/>
                              </a:solidFill>
                            </a:rPr>
                            <a:t>Formic</a:t>
                          </a:r>
                          <a:r>
                            <a:rPr lang="en-US" baseline="0" dirty="0">
                              <a:solidFill>
                                <a:schemeClr val="tx1"/>
                              </a:solidFill>
                            </a:rPr>
                            <a:t> acid</a:t>
                          </a: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00595" t="-250000" r="-201786" b="-402830"/>
                          </a:stretch>
                        </a:blipFill>
                      </a:tcPr>
                    </a:tc>
                    <a:tc>
                      <a:txBody>
                        <a:bodyPr/>
                        <a:lstStyle/>
                        <a:p>
                          <a:pPr algn="ct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300297" t="-250000" r="-890" b="-402830"/>
                          </a:stretch>
                        </a:blipFill>
                      </a:tcPr>
                    </a:tc>
                    <a:extLst>
                      <a:ext uri="{0D108BD9-81ED-4DB2-BD59-A6C34878D82A}">
                        <a16:rowId xmlns:a16="http://schemas.microsoft.com/office/drawing/2014/main" val="127924878"/>
                      </a:ext>
                    </a:extLst>
                  </a:tr>
                  <a:tr h="868817">
                    <a:tc>
                      <a:txBody>
                        <a:bodyPr/>
                        <a:lstStyle/>
                        <a:p>
                          <a:pPr algn="ctr"/>
                          <a:r>
                            <a:rPr lang="en-US" dirty="0">
                              <a:solidFill>
                                <a:schemeClr val="tx1"/>
                              </a:solidFill>
                            </a:rPr>
                            <a:t>Benzoic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00595" t="-259441" r="-201786" b="-198601"/>
                          </a:stretch>
                        </a:blipFill>
                      </a:tcPr>
                    </a:tc>
                    <a:tc>
                      <a:txBody>
                        <a:bodyPr/>
                        <a:lstStyle/>
                        <a:p>
                          <a:pPr algn="ct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300297" t="-259441" r="-890" b="-198601"/>
                          </a:stretch>
                        </a:blipFill>
                      </a:tcPr>
                    </a:tc>
                    <a:extLst>
                      <a:ext uri="{0D108BD9-81ED-4DB2-BD59-A6C34878D82A}">
                        <a16:rowId xmlns:a16="http://schemas.microsoft.com/office/drawing/2014/main" val="3546624454"/>
                      </a:ext>
                    </a:extLst>
                  </a:tr>
                  <a:tr h="631867">
                    <a:tc>
                      <a:txBody>
                        <a:bodyPr/>
                        <a:lstStyle/>
                        <a:p>
                          <a:pPr algn="ctr"/>
                          <a:r>
                            <a:rPr lang="en-US" dirty="0">
                              <a:solidFill>
                                <a:schemeClr val="tx1"/>
                              </a:solidFill>
                            </a:rPr>
                            <a:t>Acetic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00595" t="-499029" r="-201786" b="-175728"/>
                          </a:stretch>
                        </a:blipFill>
                      </a:tcPr>
                    </a:tc>
                    <a:tc>
                      <a:txBody>
                        <a:bodyPr/>
                        <a:lstStyle/>
                        <a:p>
                          <a:pPr algn="ctr"/>
                          <a:endParaRPr lang="en-US">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300297" t="-499029" r="-890" b="-175728"/>
                          </a:stretch>
                        </a:blipFill>
                      </a:tcPr>
                    </a:tc>
                    <a:extLst>
                      <a:ext uri="{0D108BD9-81ED-4DB2-BD59-A6C34878D82A}">
                        <a16:rowId xmlns:a16="http://schemas.microsoft.com/office/drawing/2014/main" val="2298312897"/>
                      </a:ext>
                    </a:extLst>
                  </a:tr>
                  <a:tr h="473900">
                    <a:tc>
                      <a:txBody>
                        <a:bodyPr/>
                        <a:lstStyle/>
                        <a:p>
                          <a:pPr algn="ctr"/>
                          <a:r>
                            <a:rPr lang="en-US" dirty="0">
                              <a:solidFill>
                                <a:schemeClr val="tx1"/>
                              </a:solidFill>
                            </a:rPr>
                            <a:t>Hydrocyanic acid</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00595" t="-791026" r="-201786" b="-132051"/>
                          </a:stretch>
                        </a:blip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99408" t="-791026" r="-100592" b="-132051"/>
                          </a:stretch>
                        </a:blip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300297" t="-791026" r="-890" b="-132051"/>
                          </a:stretch>
                        </a:blipFill>
                      </a:tcPr>
                    </a:tc>
                    <a:extLst>
                      <a:ext uri="{0D108BD9-81ED-4DB2-BD59-A6C34878D82A}">
                        <a16:rowId xmlns:a16="http://schemas.microsoft.com/office/drawing/2014/main" val="3447815157"/>
                      </a:ext>
                    </a:extLst>
                  </a:tr>
                  <a:tr h="613864">
                    <a:tc>
                      <a:txBody>
                        <a:bodyPr/>
                        <a:lstStyle/>
                        <a:p>
                          <a:pPr algn="ctr"/>
                          <a:r>
                            <a:rPr lang="en-US" dirty="0">
                              <a:solidFill>
                                <a:schemeClr val="tx1"/>
                              </a:solidFill>
                            </a:rPr>
                            <a:t>Phenol</a:t>
                          </a: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100595" t="-688119" r="-201786" b="-1980"/>
                          </a:stretch>
                        </a:blipFill>
                      </a:tcPr>
                    </a:tc>
                    <a:tc>
                      <a:txBody>
                        <a:bodyPr/>
                        <a:lstStyle/>
                        <a:p>
                          <a:pPr algn="ctr"/>
                          <a:endParaRPr lang="en-US" dirty="0">
                            <a:solidFill>
                              <a:schemeClr val="tx1"/>
                            </a:solidFill>
                          </a:endParaRPr>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solidFill>
                          <a:srgbClr val="F3F3F4"/>
                        </a:solidFill>
                      </a:tcPr>
                    </a:tc>
                    <a:tc>
                      <a:txBody>
                        <a:bodyPr/>
                        <a:lstStyle/>
                        <a:p>
                          <a:endParaRPr lang="en-US"/>
                        </a:p>
                      </a:txBody>
                      <a:tcP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lnTlToBr w="12700" cmpd="sng">
                          <a:noFill/>
                          <a:prstDash val="solid"/>
                        </a:lnTlToBr>
                        <a:lnBlToTr w="12700" cmpd="sng">
                          <a:noFill/>
                          <a:prstDash val="solid"/>
                        </a:lnBlToTr>
                        <a:blipFill>
                          <a:blip r:embed="rId4"/>
                          <a:stretch>
                            <a:fillRect l="-300297" t="-688119" r="-890" b="-1980"/>
                          </a:stretch>
                        </a:blipFill>
                      </a:tcPr>
                    </a:tc>
                    <a:extLst>
                      <a:ext uri="{0D108BD9-81ED-4DB2-BD59-A6C34878D82A}">
                        <a16:rowId xmlns:a16="http://schemas.microsoft.com/office/drawing/2014/main" val="1987107283"/>
                      </a:ext>
                    </a:extLst>
                  </a:tr>
                </a:tbl>
              </a:graphicData>
            </a:graphic>
          </p:graphicFrame>
        </mc:Fallback>
      </mc:AlternateContent>
      <p:pic>
        <p:nvPicPr>
          <p:cNvPr id="10" name="Picture 9" descr="C double bonded to O, single bonded to H and to an OH."/>
          <p:cNvPicPr>
            <a:picLocks noChangeAspect="1"/>
          </p:cNvPicPr>
          <p:nvPr/>
        </p:nvPicPr>
        <p:blipFill>
          <a:blip r:embed="rId5"/>
          <a:stretch>
            <a:fillRect/>
          </a:stretch>
        </p:blipFill>
        <p:spPr>
          <a:xfrm>
            <a:off x="4762499" y="3352800"/>
            <a:ext cx="1469785" cy="512122"/>
          </a:xfrm>
          <a:prstGeom prst="rect">
            <a:avLst/>
          </a:prstGeom>
        </p:spPr>
      </p:pic>
      <p:pic>
        <p:nvPicPr>
          <p:cNvPr id="11" name="Picture 10" descr="Benzene ring bonded to a carboxylic acid."/>
          <p:cNvPicPr>
            <a:picLocks noChangeAspect="1"/>
          </p:cNvPicPr>
          <p:nvPr/>
        </p:nvPicPr>
        <p:blipFill>
          <a:blip r:embed="rId6"/>
          <a:stretch>
            <a:fillRect/>
          </a:stretch>
        </p:blipFill>
        <p:spPr>
          <a:xfrm>
            <a:off x="4762499" y="3927939"/>
            <a:ext cx="1452853" cy="616165"/>
          </a:xfrm>
          <a:prstGeom prst="rect">
            <a:avLst/>
          </a:prstGeom>
        </p:spPr>
      </p:pic>
      <p:pic>
        <p:nvPicPr>
          <p:cNvPr id="12" name="Picture 11" descr="A methyl group attached to a carboxylic acid."/>
          <p:cNvPicPr>
            <a:picLocks noChangeAspect="1"/>
          </p:cNvPicPr>
          <p:nvPr/>
        </p:nvPicPr>
        <p:blipFill>
          <a:blip r:embed="rId7"/>
          <a:stretch>
            <a:fillRect/>
          </a:stretch>
        </p:blipFill>
        <p:spPr>
          <a:xfrm>
            <a:off x="4676201" y="4842934"/>
            <a:ext cx="1522218" cy="491066"/>
          </a:xfrm>
          <a:prstGeom prst="rect">
            <a:avLst/>
          </a:prstGeom>
        </p:spPr>
      </p:pic>
      <p:pic>
        <p:nvPicPr>
          <p:cNvPr id="15" name="Picture 14" descr="A benzene ring attached to a hydroxyl group."/>
          <p:cNvPicPr>
            <a:picLocks noChangeAspect="1"/>
          </p:cNvPicPr>
          <p:nvPr/>
        </p:nvPicPr>
        <p:blipFill>
          <a:blip r:embed="rId8"/>
          <a:stretch>
            <a:fillRect/>
          </a:stretch>
        </p:blipFill>
        <p:spPr>
          <a:xfrm>
            <a:off x="4651991" y="5913021"/>
            <a:ext cx="1504816" cy="504713"/>
          </a:xfrm>
          <a:prstGeom prst="rect">
            <a:avLst/>
          </a:prstGeom>
        </p:spPr>
      </p:pic>
    </p:spTree>
    <p:extLst>
      <p:ext uri="{BB962C8B-B14F-4D97-AF65-F5344CB8AC3E}">
        <p14:creationId xmlns:p14="http://schemas.microsoft.com/office/powerpoint/2010/main" val="3684711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41565"/>
            <a:ext cx="8839200" cy="421231"/>
          </a:xfrm>
        </p:spPr>
        <p:txBody>
          <a:bodyPr anchor="ctr"/>
          <a:lstStyle/>
          <a:p>
            <a:pPr>
              <a:tabLst>
                <a:tab pos="1138238" algn="l"/>
                <a:tab pos="1322388" algn="l"/>
                <a:tab pos="1485900" algn="l"/>
              </a:tabLst>
            </a:pPr>
            <a:r>
              <a:rPr lang="en-US" dirty="0">
                <a:solidFill>
                  <a:schemeClr val="bg1"/>
                </a:solidFill>
                <a:latin typeface="Calibri"/>
              </a:rPr>
              <a:t>16.5	</a:t>
            </a:r>
            <a:r>
              <a:rPr lang="en-US" dirty="0">
                <a:latin typeface="Calibri"/>
              </a:rPr>
              <a:t>Weak Acids and Acid Ionization Constants (5)</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1084008"/>
                <a:ext cx="6248400" cy="609600"/>
              </a:xfrm>
            </p:spPr>
            <p:txBody>
              <a:bodyPr/>
              <a:lstStyle/>
              <a:p>
                <a:r>
                  <a:rPr lang="en-US" dirty="0">
                    <a:latin typeface="Calibri"/>
                  </a:rPr>
                  <a:t>Calculating pH from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endParaRPr lang="en-US" baseline="-25000" dirty="0">
                  <a:latin typeface="Calibri"/>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1084008"/>
                <a:ext cx="6248400" cy="609600"/>
              </a:xfrm>
              <a:blipFill>
                <a:blip r:embed="rId2"/>
                <a:stretch>
                  <a:fillRect l="-1951" t="-10000" b="-1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152400" y="1646904"/>
                <a:ext cx="8686800" cy="1655805"/>
              </a:xfrm>
            </p:spPr>
            <p:txBody>
              <a:bodyPr/>
              <a:lstStyle/>
              <a:p>
                <a:pPr>
                  <a:spcAft>
                    <a:spcPts val="2000"/>
                  </a:spcAft>
                </a:pPr>
                <a14:m>
                  <m:oMath xmlns:m="http://schemas.openxmlformats.org/officeDocument/2006/math">
                    <m:r>
                      <m:rPr>
                        <m:sty m:val="p"/>
                      </m:rPr>
                      <a:rPr lang="en-US" b="0" i="0" smtClean="0">
                        <a:latin typeface="Cambria Math" panose="02040503050406030204" pitchFamily="18" charset="0"/>
                      </a:rPr>
                      <m:t>HF</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i="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F</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a14:m>
                <a:r>
                  <a:rPr lang="en-US" b="0" i="0" dirty="0">
                    <a:latin typeface="+mj-lt"/>
                    <a:ea typeface="Cambria Math" panose="02040503050406030204" pitchFamily="18" charset="0"/>
                  </a:rPr>
                  <a:t>	</a:t>
                </a:r>
                <a14:m>
                  <m:oMath xmlns:m="http://schemas.openxmlformats.org/officeDocument/2006/math">
                    <m:r>
                      <a:rPr lang="en-US" b="0" i="1" dirty="0" smtClean="0">
                        <a:latin typeface="Cambria Math" panose="02040503050406030204" pitchFamily="18" charset="0"/>
                        <a:ea typeface="Cambria Math" panose="02040503050406030204" pitchFamily="18" charset="0"/>
                      </a:rPr>
                      <m:t>0.50 </m:t>
                    </m:r>
                    <m:r>
                      <a:rPr lang="en-US" b="0" i="1" dirty="0" smtClean="0">
                        <a:latin typeface="Cambria Math" panose="02040503050406030204" pitchFamily="18" charset="0"/>
                        <a:ea typeface="Cambria Math" panose="02040503050406030204" pitchFamily="18" charset="0"/>
                      </a:rPr>
                      <m:t>𝑀</m:t>
                    </m:r>
                    <m:r>
                      <a:rPr lang="en-US" b="0" i="1" dirty="0" smtClean="0">
                        <a:latin typeface="Cambria Math" panose="02040503050406030204" pitchFamily="18" charset="0"/>
                        <a:ea typeface="Cambria Math" panose="02040503050406030204" pitchFamily="18" charset="0"/>
                      </a:rPr>
                      <m:t> </m:t>
                    </m:r>
                    <m:r>
                      <a:rPr lang="en-US" b="0" i="1" dirty="0" smtClean="0">
                        <a:latin typeface="Cambria Math" panose="02040503050406030204" pitchFamily="18" charset="0"/>
                        <a:ea typeface="Cambria Math" panose="02040503050406030204" pitchFamily="18" charset="0"/>
                      </a:rPr>
                      <m:t>𝐻𝐹</m:t>
                    </m:r>
                  </m:oMath>
                </a14:m>
                <a:endParaRPr lang="en-US" dirty="0"/>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i="0"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F</m:t>
                                  </m:r>
                                </m:e>
                                <m:sup>
                                  <m:r>
                                    <a:rPr lang="en-US" i="0" smtClean="0">
                                      <a:latin typeface="Cambria Math" panose="02040503050406030204" pitchFamily="18" charset="0"/>
                                      <a:ea typeface="Cambria Math" panose="02040503050406030204" pitchFamily="18" charset="0"/>
                                    </a:rPr>
                                    <m:t>−</m:t>
                                  </m:r>
                                </m:sup>
                              </m:sSup>
                            </m:e>
                          </m:d>
                        </m:num>
                        <m:den>
                          <m:d>
                            <m:dPr>
                              <m:begChr m:val="["/>
                              <m:endChr m:val="]"/>
                              <m:ctrlPr>
                                <a:rPr lang="en-US"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HF</m:t>
                              </m:r>
                            </m:e>
                          </m:d>
                        </m:den>
                      </m:f>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7.1×</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−4</m:t>
                          </m:r>
                        </m:sup>
                      </m:sSup>
                    </m:oMath>
                  </m:oMathPara>
                </a14:m>
                <a:endParaRPr lang="en-US" dirty="0"/>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152400" y="1646904"/>
                <a:ext cx="8686800" cy="1655805"/>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Content Placeholder 1"/>
              <p:cNvSpPr>
                <a:spLocks noGrp="1"/>
              </p:cNvSpPr>
              <p:nvPr>
                <p:ph sz="quarter" idx="27"/>
              </p:nvPr>
            </p:nvSpPr>
            <p:spPr>
              <a:xfrm>
                <a:off x="4256306" y="3370464"/>
                <a:ext cx="4769708" cy="461798"/>
              </a:xfrm>
            </p:spPr>
            <p:txBody>
              <a:bodyPr/>
              <a:lstStyle/>
              <a:p>
                <a:pPr/>
                <a14:m>
                  <m:oMathPara xmlns:m="http://schemas.openxmlformats.org/officeDocument/2006/math">
                    <m:oMathParaPr>
                      <m:jc m:val="centerGroup"/>
                    </m:oMathParaPr>
                    <m:oMath xmlns:m="http://schemas.openxmlformats.org/officeDocument/2006/math">
                      <m:r>
                        <m:rPr>
                          <m:sty m:val="p"/>
                        </m:rPr>
                        <a:rPr lang="en-US" sz="2000">
                          <a:solidFill>
                            <a:srgbClr val="000000"/>
                          </a:solidFill>
                          <a:latin typeface="Cambria Math" panose="02040503050406030204" pitchFamily="18" charset="0"/>
                        </a:rPr>
                        <m:t>HF</m:t>
                      </m:r>
                      <m:d>
                        <m:dPr>
                          <m:ctrlPr>
                            <a:rPr lang="en-US" sz="2000" i="1">
                              <a:solidFill>
                                <a:srgbClr val="000000"/>
                              </a:solidFill>
                              <a:latin typeface="Cambria Math" panose="02040503050406030204" pitchFamily="18" charset="0"/>
                            </a:rPr>
                          </m:ctrlPr>
                        </m:dPr>
                        <m:e>
                          <m:r>
                            <a:rPr lang="en-US" sz="2000" i="1">
                              <a:solidFill>
                                <a:srgbClr val="000000"/>
                              </a:solidFill>
                              <a:latin typeface="Cambria Math" panose="02040503050406030204" pitchFamily="18" charset="0"/>
                            </a:rPr>
                            <m:t>𝑎𝑞</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2</m:t>
                          </m:r>
                        </m:sub>
                      </m:sSub>
                      <m:r>
                        <m:rPr>
                          <m:sty m:val="p"/>
                        </m:rPr>
                        <a:rPr lang="en-US" sz="2000">
                          <a:solidFill>
                            <a:srgbClr val="000000"/>
                          </a:solidFill>
                          <a:latin typeface="Cambria Math" panose="02040503050406030204" pitchFamily="18" charset="0"/>
                          <a:ea typeface="Cambria Math" panose="02040503050406030204" pitchFamily="18" charset="0"/>
                        </a:rPr>
                        <m:t>O</m:t>
                      </m:r>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𝑙</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3</m:t>
                          </m:r>
                        </m:sub>
                      </m:sSub>
                      <m:sSup>
                        <m:sSupPr>
                          <m:ctrlPr>
                            <a:rPr lang="en-US" sz="2000" i="1">
                              <a:solidFill>
                                <a:srgbClr val="000000"/>
                              </a:solidFill>
                              <a:latin typeface="Cambria Math" panose="02040503050406030204" pitchFamily="18" charset="0"/>
                              <a:ea typeface="Cambria Math" panose="02040503050406030204" pitchFamily="18" charset="0"/>
                            </a:rPr>
                          </m:ctrlPr>
                        </m:sSupPr>
                        <m:e>
                          <m:r>
                            <m:rPr>
                              <m:sty m:val="p"/>
                            </m:rPr>
                            <a:rPr lang="en-US" sz="2000">
                              <a:solidFill>
                                <a:srgbClr val="000000"/>
                              </a:solidFill>
                              <a:latin typeface="Cambria Math" panose="02040503050406030204" pitchFamily="18" charset="0"/>
                              <a:ea typeface="Cambria Math" panose="02040503050406030204" pitchFamily="18" charset="0"/>
                            </a:rPr>
                            <m:t>O</m:t>
                          </m:r>
                        </m:e>
                        <m:sup>
                          <m:r>
                            <a:rPr lang="en-US" sz="2000">
                              <a:solidFill>
                                <a:srgbClr val="000000"/>
                              </a:solidFill>
                              <a:latin typeface="Cambria Math" panose="02040503050406030204" pitchFamily="18" charset="0"/>
                              <a:ea typeface="Cambria Math" panose="02040503050406030204" pitchFamily="18" charset="0"/>
                            </a:rPr>
                            <m:t>+</m:t>
                          </m:r>
                        </m:sup>
                      </m:s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r>
                        <a:rPr lang="en-US" sz="2000">
                          <a:solidFill>
                            <a:srgbClr val="000000"/>
                          </a:solidFill>
                          <a:latin typeface="Cambria Math" panose="02040503050406030204" pitchFamily="18" charset="0"/>
                          <a:ea typeface="Cambria Math" panose="02040503050406030204" pitchFamily="18" charset="0"/>
                        </a:rPr>
                        <m:t>+</m:t>
                      </m:r>
                      <m:sSup>
                        <m:sSupPr>
                          <m:ctrlPr>
                            <a:rPr lang="en-US" sz="2000" i="1">
                              <a:solidFill>
                                <a:srgbClr val="000000"/>
                              </a:solidFill>
                              <a:latin typeface="Cambria Math" panose="02040503050406030204" pitchFamily="18" charset="0"/>
                              <a:ea typeface="Cambria Math" panose="02040503050406030204" pitchFamily="18" charset="0"/>
                            </a:rPr>
                          </m:ctrlPr>
                        </m:sSupPr>
                        <m:e>
                          <m:r>
                            <m:rPr>
                              <m:sty m:val="p"/>
                            </m:rPr>
                            <a:rPr lang="en-US" sz="2000">
                              <a:solidFill>
                                <a:srgbClr val="000000"/>
                              </a:solidFill>
                              <a:latin typeface="Cambria Math" panose="02040503050406030204" pitchFamily="18" charset="0"/>
                              <a:ea typeface="Cambria Math" panose="02040503050406030204" pitchFamily="18" charset="0"/>
                            </a:rPr>
                            <m:t>F</m:t>
                          </m:r>
                        </m:e>
                        <m:sup>
                          <m:r>
                            <a:rPr lang="en-US" sz="2000">
                              <a:solidFill>
                                <a:srgbClr val="000000"/>
                              </a:solidFill>
                              <a:latin typeface="Cambria Math" panose="02040503050406030204" pitchFamily="18" charset="0"/>
                              <a:ea typeface="Cambria Math" panose="02040503050406030204" pitchFamily="18" charset="0"/>
                            </a:rPr>
                            <m:t>−</m:t>
                          </m:r>
                        </m:sup>
                      </m:s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oMath>
                  </m:oMathPara>
                </a14:m>
                <a:endParaRPr lang="en-US" sz="20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27"/>
              </p:nvPr>
            </p:nvSpPr>
            <p:spPr>
              <a:xfrm>
                <a:off x="4256306" y="3370464"/>
                <a:ext cx="4769708" cy="461798"/>
              </a:xfrm>
              <a:blipFill>
                <a:blip r:embed="rId4"/>
                <a:stretch>
                  <a:fillRect/>
                </a:stretch>
              </a:blipFill>
            </p:spPr>
            <p:txBody>
              <a:bodyPr/>
              <a:lstStyle/>
              <a:p>
                <a:r>
                  <a:rPr lang="en-US">
                    <a:noFill/>
                  </a:rPr>
                  <a:t> </a:t>
                </a:r>
              </a:p>
            </p:txBody>
          </p:sp>
        </mc:Fallback>
      </mc:AlternateContent>
      <p:graphicFrame>
        <p:nvGraphicFramePr>
          <p:cNvPr id="3" name="Table Placeholder 2"/>
          <p:cNvGraphicFramePr>
            <a:graphicFrameLocks noGrp="1"/>
          </p:cNvGraphicFramePr>
          <p:nvPr>
            <p:ph type="tbl" sz="quarter" idx="25"/>
            <p:extLst>
              <p:ext uri="{D42A27DB-BD31-4B8C-83A1-F6EECF244321}">
                <p14:modId xmlns:p14="http://schemas.microsoft.com/office/powerpoint/2010/main" val="2568110714"/>
              </p:ext>
            </p:extLst>
          </p:nvPr>
        </p:nvGraphicFramePr>
        <p:xfrm>
          <a:off x="51622" y="3900019"/>
          <a:ext cx="8939979" cy="1238186"/>
        </p:xfrm>
        <a:graphic>
          <a:graphicData uri="http://schemas.openxmlformats.org/drawingml/2006/table">
            <a:tbl>
              <a:tblPr firstRow="1" bandRow="1">
                <a:tableStyleId>{5C22544A-7EE6-4342-B048-85BDC9FD1C3A}</a:tableStyleId>
              </a:tblPr>
              <a:tblGrid>
                <a:gridCol w="4263856">
                  <a:extLst>
                    <a:ext uri="{9D8B030D-6E8A-4147-A177-3AD203B41FA5}">
                      <a16:colId xmlns="" xmlns:a16="http://schemas.microsoft.com/office/drawing/2014/main" val="3350618933"/>
                    </a:ext>
                  </a:extLst>
                </a:gridCol>
                <a:gridCol w="1094722">
                  <a:extLst>
                    <a:ext uri="{9D8B030D-6E8A-4147-A177-3AD203B41FA5}">
                      <a16:colId xmlns="" xmlns:a16="http://schemas.microsoft.com/office/drawing/2014/main" val="3975016639"/>
                    </a:ext>
                  </a:extLst>
                </a:gridCol>
                <a:gridCol w="838200">
                  <a:extLst>
                    <a:ext uri="{9D8B030D-6E8A-4147-A177-3AD203B41FA5}">
                      <a16:colId xmlns="" xmlns:a16="http://schemas.microsoft.com/office/drawing/2014/main" val="3869262625"/>
                    </a:ext>
                  </a:extLst>
                </a:gridCol>
                <a:gridCol w="1685782">
                  <a:extLst>
                    <a:ext uri="{9D8B030D-6E8A-4147-A177-3AD203B41FA5}">
                      <a16:colId xmlns="" xmlns:a16="http://schemas.microsoft.com/office/drawing/2014/main" val="3835485073"/>
                    </a:ext>
                  </a:extLst>
                </a:gridCol>
                <a:gridCol w="1057419">
                  <a:extLst>
                    <a:ext uri="{9D8B030D-6E8A-4147-A177-3AD203B41FA5}">
                      <a16:colId xmlns="" xmlns:a16="http://schemas.microsoft.com/office/drawing/2014/main" val="3167359660"/>
                    </a:ext>
                  </a:extLst>
                </a:gridCol>
              </a:tblGrid>
              <a:tr h="363435">
                <a:tc>
                  <a:txBody>
                    <a:bodyPr/>
                    <a:lstStyle/>
                    <a:p>
                      <a:pPr marL="2743200" indent="-2743200" algn="l"/>
                      <a:r>
                        <a:rPr lang="en-US" sz="2000" i="1" kern="1200" dirty="0">
                          <a:solidFill>
                            <a:srgbClr val="000000"/>
                          </a:solidFill>
                          <a:effectLst/>
                          <a:latin typeface="+mn-lt"/>
                          <a:ea typeface="+mn-ea"/>
                          <a:cs typeface="+mn-cs"/>
                        </a:rPr>
                        <a:t>Initial concentration (M):</a:t>
                      </a:r>
                      <a:endParaRPr lang="en-US" sz="2000" i="1" dirty="0">
                        <a:solidFill>
                          <a:srgbClr val="000000"/>
                        </a:solidFill>
                      </a:endParaRPr>
                    </a:p>
                  </a:txBody>
                  <a:tcPr marL="46454" marR="46454">
                    <a:solidFill>
                      <a:srgbClr val="FFFFFF"/>
                    </a:solidFill>
                  </a:tcPr>
                </a:tc>
                <a:tc>
                  <a:txBody>
                    <a:bodyPr/>
                    <a:lstStyle/>
                    <a:p>
                      <a:pPr algn="ctr"/>
                      <a:r>
                        <a:rPr lang="en-US" sz="2000" dirty="0">
                          <a:solidFill>
                            <a:srgbClr val="000000"/>
                          </a:solidFill>
                        </a:rPr>
                        <a:t>0.50</a:t>
                      </a:r>
                    </a:p>
                  </a:txBody>
                  <a:tcPr marL="46454" marR="46454">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000" dirty="0">
                          <a:solidFill>
                            <a:srgbClr val="000000"/>
                          </a:solidFill>
                        </a:rPr>
                        <a:t>-</a:t>
                      </a:r>
                    </a:p>
                  </a:txBody>
                  <a:tcPr marL="46454" marR="464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000" dirty="0">
                          <a:solidFill>
                            <a:srgbClr val="000000"/>
                          </a:solidFill>
                        </a:rPr>
                        <a:t>0</a:t>
                      </a:r>
                    </a:p>
                  </a:txBody>
                  <a:tcPr marL="46454" marR="464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000" dirty="0">
                          <a:solidFill>
                            <a:srgbClr val="000000"/>
                          </a:solidFill>
                        </a:rPr>
                        <a:t>0</a:t>
                      </a:r>
                    </a:p>
                  </a:txBody>
                  <a:tcPr marL="46454" marR="46454">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 xmlns:a16="http://schemas.microsoft.com/office/drawing/2014/main" val="4260236058"/>
                  </a:ext>
                </a:extLst>
              </a:tr>
              <a:tr h="396619">
                <a:tc>
                  <a:txBody>
                    <a:bodyPr/>
                    <a:lstStyle/>
                    <a:p>
                      <a:pPr algn="l"/>
                      <a:r>
                        <a:rPr lang="en-US" sz="2000" i="1" kern="1200" dirty="0">
                          <a:solidFill>
                            <a:srgbClr val="000000"/>
                          </a:solidFill>
                          <a:effectLst/>
                          <a:latin typeface="+mn-lt"/>
                          <a:ea typeface="+mn-ea"/>
                          <a:cs typeface="+mn-cs"/>
                        </a:rPr>
                        <a:t>Change in concentration (M):</a:t>
                      </a:r>
                      <a:endParaRPr lang="en-US" sz="2000" i="1" dirty="0">
                        <a:solidFill>
                          <a:srgbClr val="000000"/>
                        </a:solidFill>
                      </a:endParaRPr>
                    </a:p>
                  </a:txBody>
                  <a:tcPr marL="46454" marR="46454">
                    <a:solidFill>
                      <a:srgbClr val="FFFFFF"/>
                    </a:solidFill>
                  </a:tcPr>
                </a:tc>
                <a:tc>
                  <a:txBody>
                    <a:bodyPr/>
                    <a:lstStyle/>
                    <a:p>
                      <a:pPr algn="ctr"/>
                      <a:r>
                        <a:rPr lang="en-US" sz="2000" dirty="0">
                          <a:solidFill>
                            <a:srgbClr val="000000"/>
                          </a:solidFill>
                        </a:rPr>
                        <a:t>-</a:t>
                      </a:r>
                      <a:r>
                        <a:rPr lang="en-US" sz="2000" i="1" dirty="0">
                          <a:solidFill>
                            <a:srgbClr val="000000"/>
                          </a:solidFill>
                        </a:rPr>
                        <a:t>x</a:t>
                      </a:r>
                    </a:p>
                  </a:txBody>
                  <a:tcPr marL="46454" marR="46454">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000" dirty="0">
                          <a:solidFill>
                            <a:srgbClr val="000000"/>
                          </a:solidFill>
                        </a:rPr>
                        <a:t>-</a:t>
                      </a:r>
                    </a:p>
                  </a:txBody>
                  <a:tcPr marL="46454" marR="464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000" i="1" dirty="0">
                          <a:solidFill>
                            <a:srgbClr val="000000"/>
                          </a:solidFill>
                        </a:rPr>
                        <a:t>+x</a:t>
                      </a:r>
                    </a:p>
                  </a:txBody>
                  <a:tcPr marL="46454" marR="464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sz="2000" i="1" dirty="0">
                          <a:solidFill>
                            <a:srgbClr val="000000"/>
                          </a:solidFill>
                        </a:rPr>
                        <a:t>+x</a:t>
                      </a:r>
                    </a:p>
                  </a:txBody>
                  <a:tcPr marL="46454" marR="46454">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 xmlns:a16="http://schemas.microsoft.com/office/drawing/2014/main" val="4200011175"/>
                  </a:ext>
                </a:extLst>
              </a:tr>
              <a:tr h="445327">
                <a:tc>
                  <a:txBody>
                    <a:bodyPr/>
                    <a:lstStyle/>
                    <a:p>
                      <a:pPr algn="l"/>
                      <a:r>
                        <a:rPr lang="en-US" sz="2000" i="1" kern="1200" dirty="0">
                          <a:solidFill>
                            <a:srgbClr val="000000"/>
                          </a:solidFill>
                          <a:effectLst/>
                          <a:latin typeface="+mn-lt"/>
                          <a:ea typeface="+mn-ea"/>
                          <a:cs typeface="+mn-cs"/>
                        </a:rPr>
                        <a:t>Equilibrium concentration (M):</a:t>
                      </a:r>
                      <a:endParaRPr lang="en-US" sz="2000" i="1" dirty="0">
                        <a:solidFill>
                          <a:srgbClr val="000000"/>
                        </a:solidFill>
                      </a:endParaRPr>
                    </a:p>
                  </a:txBody>
                  <a:tcPr marL="46454" marR="46454">
                    <a:solidFill>
                      <a:srgbClr val="FFFFFF"/>
                    </a:solidFill>
                  </a:tcPr>
                </a:tc>
                <a:tc>
                  <a:txBody>
                    <a:bodyPr/>
                    <a:lstStyle/>
                    <a:p>
                      <a:pPr algn="ctr"/>
                      <a:r>
                        <a:rPr lang="en-US" sz="2000" dirty="0">
                          <a:solidFill>
                            <a:srgbClr val="000000"/>
                          </a:solidFill>
                        </a:rPr>
                        <a:t>0.50-</a:t>
                      </a:r>
                      <a:r>
                        <a:rPr lang="en-US" sz="2000" i="1" dirty="0">
                          <a:solidFill>
                            <a:srgbClr val="000000"/>
                          </a:solidFill>
                        </a:rPr>
                        <a:t>x</a:t>
                      </a:r>
                    </a:p>
                  </a:txBody>
                  <a:tcPr marL="46454" marR="46454">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FF"/>
                    </a:solidFill>
                  </a:tcPr>
                </a:tc>
                <a:tc>
                  <a:txBody>
                    <a:bodyPr/>
                    <a:lstStyle/>
                    <a:p>
                      <a:pPr algn="ctr"/>
                      <a:r>
                        <a:rPr lang="en-US" sz="2000" dirty="0">
                          <a:solidFill>
                            <a:srgbClr val="000000"/>
                          </a:solidFill>
                        </a:rPr>
                        <a:t>-</a:t>
                      </a:r>
                    </a:p>
                  </a:txBody>
                  <a:tcPr marL="46454" marR="464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FF"/>
                    </a:solidFill>
                  </a:tcPr>
                </a:tc>
                <a:tc>
                  <a:txBody>
                    <a:bodyPr/>
                    <a:lstStyle/>
                    <a:p>
                      <a:pPr algn="ctr"/>
                      <a:r>
                        <a:rPr lang="en-US" sz="2000" i="1" dirty="0">
                          <a:solidFill>
                            <a:srgbClr val="000000"/>
                          </a:solidFill>
                        </a:rPr>
                        <a:t>x</a:t>
                      </a:r>
                    </a:p>
                  </a:txBody>
                  <a:tcPr marL="46454" marR="464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FF"/>
                    </a:solidFill>
                  </a:tcPr>
                </a:tc>
                <a:tc>
                  <a:txBody>
                    <a:bodyPr/>
                    <a:lstStyle/>
                    <a:p>
                      <a:pPr algn="ctr"/>
                      <a:r>
                        <a:rPr lang="en-US" sz="2000" i="1" dirty="0">
                          <a:solidFill>
                            <a:srgbClr val="000000"/>
                          </a:solidFill>
                        </a:rPr>
                        <a:t>x</a:t>
                      </a:r>
                    </a:p>
                  </a:txBody>
                  <a:tcPr marL="46454" marR="46454">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FF"/>
                    </a:solidFill>
                  </a:tcPr>
                </a:tc>
                <a:extLst>
                  <a:ext uri="{0D108BD9-81ED-4DB2-BD59-A6C34878D82A}">
                    <a16:rowId xmlns="" xmlns:a16="http://schemas.microsoft.com/office/drawing/2014/main" val="738817206"/>
                  </a:ext>
                </a:extLst>
              </a:tr>
            </a:tbl>
          </a:graphicData>
        </a:graphic>
      </p:graphicFrame>
      <mc:AlternateContent xmlns:mc="http://schemas.openxmlformats.org/markup-compatibility/2006" xmlns:a14="http://schemas.microsoft.com/office/drawing/2010/main">
        <mc:Choice Requires="a14">
          <p:sp>
            <p:nvSpPr>
              <p:cNvPr id="17" name="Content Placeholder 16"/>
              <p:cNvSpPr>
                <a:spLocks noGrp="1"/>
              </p:cNvSpPr>
              <p:nvPr>
                <p:ph sz="quarter" idx="26"/>
              </p:nvPr>
            </p:nvSpPr>
            <p:spPr>
              <a:xfrm>
                <a:off x="1703606" y="5304031"/>
                <a:ext cx="5105400" cy="1047623"/>
              </a:xfrm>
            </p:spPr>
            <p:txBody>
              <a:bodyPr/>
              <a:lstStyle/>
              <a:p>
                <a:pPr marL="850900" indent="-273050"/>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𝐾</m:t>
                          </m:r>
                        </m:e>
                        <m:sub>
                          <m:r>
                            <m:rPr>
                              <m:sty m:val="p"/>
                            </m:rPr>
                            <a:rPr lang="en-US" b="0" i="0" smtClean="0">
                              <a:latin typeface="Cambria Math" panose="02040503050406030204" pitchFamily="18" charset="0"/>
                              <a:ea typeface="Cambria Math" panose="02040503050406030204" pitchFamily="18" charset="0"/>
                            </a:rPr>
                            <m:t>a</m:t>
                          </m:r>
                        </m:sub>
                      </m:sSub>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num>
                        <m:den>
                          <m:r>
                            <a:rPr lang="en-US" b="0" i="1" smtClean="0">
                              <a:latin typeface="Cambria Math" panose="02040503050406030204" pitchFamily="18" charset="0"/>
                              <a:ea typeface="Cambria Math" panose="02040503050406030204" pitchFamily="18" charset="0"/>
                            </a:rPr>
                            <m:t>0.50−</m:t>
                          </m:r>
                          <m:r>
                            <a:rPr lang="en-US" b="0" i="1" smtClean="0">
                              <a:latin typeface="Cambria Math" panose="02040503050406030204" pitchFamily="18" charset="0"/>
                              <a:ea typeface="Cambria Math" panose="02040503050406030204" pitchFamily="18" charset="0"/>
                            </a:rPr>
                            <m:t>𝑥</m:t>
                          </m:r>
                        </m:den>
                      </m:f>
                      <m:r>
                        <a:rPr lang="en-US" b="0" i="1" smtClean="0">
                          <a:latin typeface="Cambria Math" panose="02040503050406030204" pitchFamily="18" charset="0"/>
                          <a:ea typeface="Cambria Math" panose="02040503050406030204" pitchFamily="18" charset="0"/>
                        </a:rPr>
                        <m:t>=7.1×</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6"/>
              </p:nvPr>
            </p:nvSpPr>
            <p:spPr>
              <a:xfrm>
                <a:off x="1703606" y="5304031"/>
                <a:ext cx="5105400" cy="1047623"/>
              </a:xfr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5738234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27711"/>
            <a:ext cx="8839200" cy="457200"/>
          </a:xfrm>
        </p:spPr>
        <p:txBody>
          <a:bodyPr anchor="ctr"/>
          <a:lstStyle/>
          <a:p>
            <a:pPr>
              <a:tabLst>
                <a:tab pos="1138238" algn="l"/>
                <a:tab pos="1371600" algn="l"/>
                <a:tab pos="1550988" algn="l"/>
              </a:tabLst>
            </a:pPr>
            <a:r>
              <a:rPr lang="en-US" dirty="0">
                <a:solidFill>
                  <a:schemeClr val="bg1"/>
                </a:solidFill>
                <a:latin typeface="Calibri"/>
              </a:rPr>
              <a:t>16.5	</a:t>
            </a:r>
            <a:r>
              <a:rPr lang="en-US" dirty="0">
                <a:latin typeface="Calibri"/>
              </a:rPr>
              <a:t>Weak Acids and Acid Ionization Constants (6)</a:t>
            </a:r>
            <a:endParaRPr lang="en-US" dirty="0"/>
          </a:p>
        </p:txBody>
      </p:sp>
      <mc:AlternateContent xmlns:mc="http://schemas.openxmlformats.org/markup-compatibility/2006" xmlns:a14="http://schemas.microsoft.com/office/drawing/2010/main">
        <mc:Choice Requires="a14">
          <p:sp>
            <p:nvSpPr>
              <p:cNvPr id="15" name="Content Placeholder 14"/>
              <p:cNvSpPr>
                <a:spLocks noGrp="1"/>
              </p:cNvSpPr>
              <p:nvPr>
                <p:ph sz="quarter" idx="23"/>
              </p:nvPr>
            </p:nvSpPr>
            <p:spPr>
              <a:xfrm>
                <a:off x="0" y="990600"/>
                <a:ext cx="9144000" cy="533400"/>
              </a:xfrm>
            </p:spPr>
            <p:txBody>
              <a:bodyPr/>
              <a:lstStyle/>
              <a:p>
                <a:r>
                  <a:rPr lang="en-US" dirty="0">
                    <a:latin typeface="Calibri"/>
                  </a:rPr>
                  <a:t>Calculating pH from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endParaRPr lang="en-US" baseline="-25000" dirty="0">
                  <a:latin typeface="Calibri"/>
                </a:endParaRPr>
              </a:p>
            </p:txBody>
          </p:sp>
        </mc:Choice>
        <mc:Fallback xmlns="">
          <p:sp>
            <p:nvSpPr>
              <p:cNvPr id="15" name="Content Placeholder 14"/>
              <p:cNvSpPr>
                <a:spLocks noGrp="1" noRot="1" noChangeAspect="1" noMove="1" noResize="1" noEditPoints="1" noAdjustHandles="1" noChangeArrowheads="1" noChangeShapeType="1" noTextEdit="1"/>
              </p:cNvSpPr>
              <p:nvPr>
                <p:ph sz="quarter" idx="23"/>
              </p:nvPr>
            </p:nvSpPr>
            <p:spPr>
              <a:xfrm>
                <a:off x="0" y="990600"/>
                <a:ext cx="9144000" cy="533400"/>
              </a:xfrm>
              <a:blipFill>
                <a:blip r:embed="rId2"/>
                <a:stretch>
                  <a:fillRect l="-1333" t="-11494" b="-298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1600201"/>
                <a:ext cx="9144000" cy="4800600"/>
              </a:xfrm>
            </p:spPr>
            <p:txBody>
              <a:bodyPr/>
              <a:lstStyle/>
              <a:p>
                <a:pPr>
                  <a:spcAft>
                    <a:spcPts val="3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num>
                        <m:den>
                          <m:r>
                            <a:rPr lang="en-US" b="0" i="1" smtClean="0">
                              <a:latin typeface="Cambria Math" panose="02040503050406030204" pitchFamily="18" charset="0"/>
                              <a:ea typeface="Cambria Math" panose="02040503050406030204" pitchFamily="18" charset="0"/>
                            </a:rPr>
                            <m:t>0.50−</m:t>
                          </m:r>
                          <m:r>
                            <a:rPr lang="en-US" b="0" i="1" smtClean="0">
                              <a:latin typeface="Cambria Math" panose="02040503050406030204" pitchFamily="18" charset="0"/>
                              <a:ea typeface="Cambria Math" panose="02040503050406030204" pitchFamily="18" charset="0"/>
                            </a:rPr>
                            <m:t>𝑥</m:t>
                          </m:r>
                        </m:den>
                      </m:f>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7.1×</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p>
                <a:pPr>
                  <a:spcAft>
                    <a:spcPts val="20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0.50</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≈0.50</m:t>
                      </m:r>
                    </m:oMath>
                  </m:oMathPara>
                </a14:m>
                <a:endParaRPr lang="en-US" dirty="0"/>
              </a:p>
              <a:p>
                <a:pPr>
                  <a:spcAft>
                    <a:spcPts val="3000"/>
                  </a:spcAft>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sSup>
                            <m:sSupPr>
                              <m:ctrlPr>
                                <a:rPr lang="en-US"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num>
                        <m:den>
                          <m:r>
                            <a:rPr lang="en-US" b="0" i="1" smtClean="0">
                              <a:latin typeface="Cambria Math" panose="02040503050406030204" pitchFamily="18" charset="0"/>
                            </a:rPr>
                            <m:t>0.50</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den>
                      </m:f>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𝑥</m:t>
                              </m:r>
                            </m:e>
                            <m:sup>
                              <m:r>
                                <a:rPr lang="en-US" b="0" i="1" smtClean="0">
                                  <a:latin typeface="Cambria Math" panose="02040503050406030204" pitchFamily="18" charset="0"/>
                                  <a:ea typeface="Cambria Math" panose="02040503050406030204" pitchFamily="18" charset="0"/>
                                </a:rPr>
                                <m:t>2</m:t>
                              </m:r>
                            </m:sup>
                          </m:sSup>
                        </m:num>
                        <m:den>
                          <m:r>
                            <a:rPr lang="en-US" b="0" i="1" smtClean="0">
                              <a:latin typeface="Cambria Math" panose="02040503050406030204" pitchFamily="18" charset="0"/>
                              <a:ea typeface="Cambria Math" panose="02040503050406030204" pitchFamily="18" charset="0"/>
                            </a:rPr>
                            <m:t>0.50</m:t>
                          </m:r>
                        </m:den>
                      </m:f>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7.1×</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p>
                <a:pPr>
                  <a:spcAft>
                    <a:spcPts val="1000"/>
                  </a:spcAft>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i="1" smtClean="0">
                          <a:latin typeface="Cambria Math" panose="02040503050406030204" pitchFamily="18" charset="0"/>
                          <a:ea typeface="Cambria Math" panose="02040503050406030204" pitchFamily="18" charset="0"/>
                        </a:rPr>
                        <m:t>=</m:t>
                      </m:r>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0.50</m:t>
                          </m:r>
                        </m:e>
                      </m:d>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7.1×</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e>
                      </m:d>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3.55×</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ad>
                        <m:radPr>
                          <m:degHide m:val="on"/>
                          <m:ctrlPr>
                            <a:rPr lang="en-US" b="0" i="1" smtClean="0">
                              <a:latin typeface="Cambria Math" panose="02040503050406030204" pitchFamily="18" charset="0"/>
                              <a:ea typeface="Cambria Math" panose="02040503050406030204" pitchFamily="18" charset="0"/>
                            </a:rPr>
                          </m:ctrlPr>
                        </m:radPr>
                        <m:deg/>
                        <m:e>
                          <m:r>
                            <a:rPr lang="en-US" b="0" i="1" smtClean="0">
                              <a:latin typeface="Cambria Math" panose="02040503050406030204" pitchFamily="18" charset="0"/>
                              <a:ea typeface="Cambria Math" panose="02040503050406030204" pitchFamily="18" charset="0"/>
                            </a:rPr>
                            <m:t>3.55×</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e>
                      </m:rad>
                      <m:r>
                        <a:rPr lang="en-US" b="0" i="1" smtClean="0">
                          <a:latin typeface="Cambria Math" panose="02040503050406030204" pitchFamily="18" charset="0"/>
                          <a:ea typeface="Cambria Math" panose="02040503050406030204" pitchFamily="18" charset="0"/>
                        </a:rPr>
                        <m:t>=1.9×</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−2</m:t>
                          </m:r>
                        </m:sup>
                      </m:sSup>
                      <m:r>
                        <a:rPr lang="en-US" b="0" i="1" smtClean="0">
                          <a:latin typeface="Cambria Math" panose="02040503050406030204" pitchFamily="18" charset="0"/>
                          <a:ea typeface="Cambria Math" panose="02040503050406030204" pitchFamily="18" charset="0"/>
                        </a:rPr>
                        <m:t>𝑀</m:t>
                      </m:r>
                    </m:oMath>
                  </m:oMathPara>
                </a14:m>
                <a:endParaRPr lang="en-US"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1600201"/>
                <a:ext cx="9144000" cy="48006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8435926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11725" y="41565"/>
            <a:ext cx="8763000" cy="457200"/>
          </a:xfrm>
        </p:spPr>
        <p:txBody>
          <a:bodyPr anchor="ctr"/>
          <a:lstStyle/>
          <a:p>
            <a:pPr>
              <a:tabLst>
                <a:tab pos="1138238" algn="l"/>
                <a:tab pos="1371600" algn="l"/>
                <a:tab pos="1485900" algn="l"/>
                <a:tab pos="1550988" algn="l"/>
              </a:tabLst>
            </a:pPr>
            <a:r>
              <a:rPr lang="en-US" dirty="0">
                <a:solidFill>
                  <a:schemeClr val="bg1"/>
                </a:solidFill>
                <a:latin typeface="Calibri"/>
              </a:rPr>
              <a:t>16.5	</a:t>
            </a:r>
            <a:r>
              <a:rPr lang="en-US" dirty="0">
                <a:latin typeface="Calibri"/>
              </a:rPr>
              <a:t>Weak Acids and Acid Ionization Constants (7)</a:t>
            </a:r>
            <a:endParaRPr lang="en-US" dirty="0"/>
          </a:p>
        </p:txBody>
      </p:sp>
      <mc:AlternateContent xmlns:mc="http://schemas.openxmlformats.org/markup-compatibility/2006" xmlns:a14="http://schemas.microsoft.com/office/drawing/2010/main">
        <mc:Choice Requires="a14">
          <p:sp>
            <p:nvSpPr>
              <p:cNvPr id="15" name="Content Placeholder 14"/>
              <p:cNvSpPr>
                <a:spLocks noGrp="1"/>
              </p:cNvSpPr>
              <p:nvPr>
                <p:ph sz="quarter" idx="23"/>
              </p:nvPr>
            </p:nvSpPr>
            <p:spPr>
              <a:xfrm>
                <a:off x="0" y="1066800"/>
                <a:ext cx="9144000" cy="533400"/>
              </a:xfrm>
            </p:spPr>
            <p:txBody>
              <a:bodyPr/>
              <a:lstStyle/>
              <a:p>
                <a:r>
                  <a:rPr lang="en-US" dirty="0">
                    <a:latin typeface="Calibri"/>
                  </a:rPr>
                  <a:t>Calculating pH from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endParaRPr lang="en-US" baseline="-25000" dirty="0">
                  <a:latin typeface="Calibri"/>
                </a:endParaRPr>
              </a:p>
            </p:txBody>
          </p:sp>
        </mc:Choice>
        <mc:Fallback xmlns="">
          <p:sp>
            <p:nvSpPr>
              <p:cNvPr id="15" name="Content Placeholder 14"/>
              <p:cNvSpPr>
                <a:spLocks noGrp="1" noRot="1" noChangeAspect="1" noMove="1" noResize="1" noEditPoints="1" noAdjustHandles="1" noChangeArrowheads="1" noChangeShapeType="1" noTextEdit="1"/>
              </p:cNvSpPr>
              <p:nvPr>
                <p:ph sz="quarter" idx="23"/>
              </p:nvPr>
            </p:nvSpPr>
            <p:spPr>
              <a:xfrm>
                <a:off x="0" y="1066800"/>
                <a:ext cx="9144000" cy="533400"/>
              </a:xfrm>
              <a:blipFill>
                <a:blip r:embed="rId2"/>
                <a:stretch>
                  <a:fillRect l="-1333" t="-10227" b="-29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1752600"/>
                <a:ext cx="9105900" cy="2971800"/>
              </a:xfrm>
            </p:spPr>
            <p:txBody>
              <a:bodyPr/>
              <a:lstStyle/>
              <a:p>
                <a:pPr>
                  <a:spcAft>
                    <a:spcPts val="2000"/>
                  </a:spcAft>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r>
                            <m:rPr>
                              <m:sty m:val="p"/>
                            </m:rPr>
                            <a:rPr lang="en-US" b="0" i="0" smtClean="0">
                              <a:latin typeface="Cambria Math" panose="02040503050406030204" pitchFamily="18" charset="0"/>
                            </a:rPr>
                            <m:t>HF</m:t>
                          </m:r>
                        </m:e>
                      </m:d>
                      <m:r>
                        <a:rPr lang="en-US" i="0" smtClean="0">
                          <a:latin typeface="Cambria Math" panose="02040503050406030204" pitchFamily="18" charset="0"/>
                          <a:ea typeface="Cambria Math" panose="02040503050406030204" pitchFamily="18" charset="0"/>
                        </a:rPr>
                        <m:t>=</m:t>
                      </m:r>
                      <m:d>
                        <m:dPr>
                          <m:ctrlPr>
                            <a:rPr lang="en-US"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0.50</m:t>
                          </m:r>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0.019</m:t>
                          </m:r>
                        </m:e>
                      </m:d>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𝑀</m:t>
                      </m:r>
                      <m:r>
                        <a:rPr lang="en-US" b="0" i="1" smtClean="0">
                          <a:latin typeface="Cambria Math" panose="02040503050406030204" pitchFamily="18" charset="0"/>
                          <a:ea typeface="Cambria Math" panose="02040503050406030204" pitchFamily="18" charset="0"/>
                        </a:rPr>
                        <m:t>=0.48 </m:t>
                      </m:r>
                      <m:r>
                        <a:rPr lang="en-US" b="0" i="1" smtClean="0">
                          <a:latin typeface="Cambria Math" panose="02040503050406030204" pitchFamily="18" charset="0"/>
                          <a:ea typeface="Cambria Math" panose="02040503050406030204" pitchFamily="18" charset="0"/>
                        </a:rPr>
                        <m:t>𝑀</m:t>
                      </m:r>
                    </m:oMath>
                  </m:oMathPara>
                </a14:m>
                <a:endParaRPr lang="en-US" dirty="0"/>
              </a:p>
              <a:p>
                <a:pPr marL="1427163" indent="-288925">
                  <a:spcAft>
                    <a:spcPts val="2000"/>
                  </a:spcAft>
                  <a:tabLst>
                    <a:tab pos="1316038" algn="l"/>
                  </a:tabLst>
                </a:pPr>
                <a14:m>
                  <m:oMathPara xmlns:m="http://schemas.openxmlformats.org/officeDocument/2006/math">
                    <m:oMathParaPr>
                      <m:jc m:val="left"/>
                    </m:oMathParaPr>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0.019 </m:t>
                      </m:r>
                      <m:r>
                        <a:rPr lang="en-US" b="0" i="1" smtClean="0">
                          <a:latin typeface="Cambria Math" panose="02040503050406030204" pitchFamily="18" charset="0"/>
                          <a:ea typeface="Cambria Math" panose="02040503050406030204" pitchFamily="18" charset="0"/>
                        </a:rPr>
                        <m:t>𝑀</m:t>
                      </m:r>
                    </m:oMath>
                  </m:oMathPara>
                </a14:m>
                <a:endParaRPr lang="en-US" dirty="0"/>
              </a:p>
              <a:p>
                <a:pPr marL="1716088" indent="-1716088">
                  <a:spcAft>
                    <a:spcPts val="2000"/>
                  </a:spcAft>
                </a:pPr>
                <a14:m>
                  <m:oMathPara xmlns:m="http://schemas.openxmlformats.org/officeDocument/2006/math">
                    <m:oMathParaPr>
                      <m:jc m:val="left"/>
                    </m:oMathParaPr>
                    <m:oMath xmlns:m="http://schemas.openxmlformats.org/officeDocument/2006/math">
                      <m:d>
                        <m:dPr>
                          <m:begChr m:val="["/>
                          <m:endChr m:val="]"/>
                          <m:ctrlPr>
                            <a:rPr lang="en-US" i="1" smtClean="0">
                              <a:latin typeface="Cambria Math" panose="02040503050406030204" pitchFamily="18" charset="0"/>
                            </a:rPr>
                          </m:ctrlPr>
                        </m:dPr>
                        <m:e>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F</m:t>
                              </m:r>
                            </m:e>
                            <m:sup>
                              <m:r>
                                <a:rPr lang="en-US" i="0" smtClean="0">
                                  <a:latin typeface="Cambria Math" panose="02040503050406030204" pitchFamily="18" charset="0"/>
                                  <a:ea typeface="Cambria Math" panose="02040503050406030204" pitchFamily="18" charset="0"/>
                                </a:rPr>
                                <m:t>−</m:t>
                              </m:r>
                            </m:sup>
                          </m:sSup>
                        </m:e>
                      </m:d>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0.019 </m:t>
                      </m:r>
                      <m:r>
                        <a:rPr lang="en-US" b="0" i="1" smtClean="0">
                          <a:latin typeface="Cambria Math" panose="02040503050406030204" pitchFamily="18" charset="0"/>
                          <a:ea typeface="Cambria Math" panose="02040503050406030204" pitchFamily="18" charset="0"/>
                        </a:rPr>
                        <m:t>𝑀</m:t>
                      </m:r>
                    </m:oMath>
                  </m:oMathPara>
                </a14:m>
                <a:endParaRPr lang="en-US" dirty="0"/>
              </a:p>
              <a:p>
                <a:pPr marL="577850" indent="-577850"/>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pH</m:t>
                      </m:r>
                      <m:r>
                        <a:rPr lang="en-US" b="0" i="0" smtClean="0">
                          <a:latin typeface="Cambria Math" panose="02040503050406030204" pitchFamily="18" charset="0"/>
                          <a:ea typeface="Cambria Math" panose="02040503050406030204" pitchFamily="18" charset="0"/>
                        </a:rPr>
                        <m:t>=−</m:t>
                      </m:r>
                      <m:func>
                        <m:funcPr>
                          <m:ctrlPr>
                            <a:rPr lang="en-US" b="0" i="1" smtClean="0">
                              <a:latin typeface="Cambria Math" panose="02040503050406030204" pitchFamily="18" charset="0"/>
                              <a:ea typeface="Cambria Math" panose="02040503050406030204" pitchFamily="18" charset="0"/>
                            </a:rPr>
                          </m:ctrlPr>
                        </m:funcPr>
                        <m:fName>
                          <m:r>
                            <m:rPr>
                              <m:sty m:val="p"/>
                            </m:rPr>
                            <a:rPr lang="en-US" b="0" i="0" smtClean="0">
                              <a:latin typeface="Cambria Math" panose="02040503050406030204" pitchFamily="18" charset="0"/>
                              <a:ea typeface="Cambria Math" panose="02040503050406030204" pitchFamily="18" charset="0"/>
                            </a:rPr>
                            <m:t>log</m:t>
                          </m:r>
                        </m:fName>
                        <m:e>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0.019</m:t>
                              </m:r>
                            </m:e>
                          </m:d>
                        </m:e>
                      </m:func>
                      <m:r>
                        <a:rPr lang="en-US" b="0" i="0" smtClean="0">
                          <a:latin typeface="Cambria Math" panose="02040503050406030204" pitchFamily="18" charset="0"/>
                          <a:ea typeface="Cambria Math" panose="02040503050406030204" pitchFamily="18" charset="0"/>
                        </a:rPr>
                        <m:t>=1.72</m:t>
                      </m:r>
                    </m:oMath>
                  </m:oMathPara>
                </a14:m>
                <a:endParaRPr lang="en-US"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1752600"/>
                <a:ext cx="9105900" cy="29718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20207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77090" y="27710"/>
            <a:ext cx="8839200" cy="457200"/>
          </a:xfrm>
        </p:spPr>
        <p:txBody>
          <a:bodyPr anchor="ctr"/>
          <a:lstStyle/>
          <a:p>
            <a:pPr>
              <a:tabLst>
                <a:tab pos="1149350" algn="l"/>
                <a:tab pos="1371600" algn="l"/>
                <a:tab pos="1489075" algn="l"/>
              </a:tabLst>
            </a:pPr>
            <a:r>
              <a:rPr lang="en-US" dirty="0">
                <a:solidFill>
                  <a:schemeClr val="bg1"/>
                </a:solidFill>
                <a:latin typeface="Calibri"/>
              </a:rPr>
              <a:t>16.1	</a:t>
            </a:r>
            <a:r>
              <a:rPr lang="en-US" dirty="0">
                <a:latin typeface="Calibri"/>
              </a:rPr>
              <a:t>Brønsted Acids and Bases (2)</a:t>
            </a:r>
            <a:endParaRPr lang="en-US" dirty="0"/>
          </a:p>
        </p:txBody>
      </p:sp>
      <p:sp>
        <p:nvSpPr>
          <p:cNvPr id="17" name="Content Placeholder 16"/>
          <p:cNvSpPr>
            <a:spLocks noGrp="1"/>
          </p:cNvSpPr>
          <p:nvPr>
            <p:ph sz="quarter" idx="23"/>
          </p:nvPr>
        </p:nvSpPr>
        <p:spPr>
          <a:xfrm>
            <a:off x="0" y="1143000"/>
            <a:ext cx="9144000" cy="533400"/>
          </a:xfrm>
        </p:spPr>
        <p:txBody>
          <a:bodyPr/>
          <a:lstStyle/>
          <a:p>
            <a:r>
              <a:rPr lang="en-US" dirty="0">
                <a:latin typeface="Calibri"/>
              </a:rPr>
              <a:t>Brønsted Acids and Bases</a:t>
            </a:r>
          </a:p>
        </p:txBody>
      </p:sp>
      <p:sp>
        <p:nvSpPr>
          <p:cNvPr id="20" name="Content Placeholder 19"/>
          <p:cNvSpPr>
            <a:spLocks noGrp="1"/>
          </p:cNvSpPr>
          <p:nvPr>
            <p:ph sz="quarter" idx="4294967295"/>
          </p:nvPr>
        </p:nvSpPr>
        <p:spPr>
          <a:xfrm>
            <a:off x="2286000" y="1752600"/>
            <a:ext cx="4648200" cy="1143000"/>
          </a:xfrm>
          <a:prstGeom prst="rect">
            <a:avLst/>
          </a:prstGeom>
        </p:spPr>
        <p:txBody>
          <a:bodyPr anchor="t"/>
          <a:lstStyle/>
          <a:p>
            <a:pPr marL="2286000" indent="-2286000">
              <a:buNone/>
            </a:pPr>
            <a:r>
              <a:rPr lang="en-US" sz="2800" b="1" dirty="0"/>
              <a:t>TABLE 16.1</a:t>
            </a:r>
            <a:r>
              <a:rPr lang="en-US" sz="2400" b="1" dirty="0"/>
              <a:t>	</a:t>
            </a:r>
            <a:r>
              <a:rPr lang="en-US" sz="2400" dirty="0"/>
              <a:t>Conjugate Bases of Some Common Species</a:t>
            </a:r>
          </a:p>
        </p:txBody>
      </p:sp>
      <mc:AlternateContent xmlns:mc="http://schemas.openxmlformats.org/markup-compatibility/2006" xmlns:a14="http://schemas.microsoft.com/office/drawing/2010/main">
        <mc:Choice Requires="a14">
          <p:graphicFrame>
            <p:nvGraphicFramePr>
              <p:cNvPr id="2" name="Table Placeholder 1"/>
              <p:cNvGraphicFramePr>
                <a:graphicFrameLocks noGrp="1"/>
              </p:cNvGraphicFramePr>
              <p:nvPr>
                <p:ph type="tbl" sz="quarter" idx="4294967295"/>
                <p:extLst>
                  <p:ext uri="{D42A27DB-BD31-4B8C-83A1-F6EECF244321}">
                    <p14:modId xmlns:p14="http://schemas.microsoft.com/office/powerpoint/2010/main" val="2086218661"/>
                  </p:ext>
                </p:extLst>
              </p:nvPr>
            </p:nvGraphicFramePr>
            <p:xfrm>
              <a:off x="2286000" y="2971800"/>
              <a:ext cx="4648200" cy="2895600"/>
            </p:xfrm>
            <a:graphic>
              <a:graphicData uri="http://schemas.openxmlformats.org/drawingml/2006/table">
                <a:tbl>
                  <a:tblPr firstRow="1" bandRow="1">
                    <a:tableStyleId>{5C22544A-7EE6-4342-B048-85BDC9FD1C3A}</a:tableStyleId>
                  </a:tblPr>
                  <a:tblGrid>
                    <a:gridCol w="2324100">
                      <a:extLst>
                        <a:ext uri="{9D8B030D-6E8A-4147-A177-3AD203B41FA5}">
                          <a16:colId xmlns="" xmlns:a16="http://schemas.microsoft.com/office/drawing/2014/main" val="698867857"/>
                        </a:ext>
                      </a:extLst>
                    </a:gridCol>
                    <a:gridCol w="2324100">
                      <a:extLst>
                        <a:ext uri="{9D8B030D-6E8A-4147-A177-3AD203B41FA5}">
                          <a16:colId xmlns="" xmlns:a16="http://schemas.microsoft.com/office/drawing/2014/main" val="80099911"/>
                        </a:ext>
                      </a:extLst>
                    </a:gridCol>
                  </a:tblGrid>
                  <a:tr h="575385">
                    <a:tc>
                      <a:txBody>
                        <a:bodyPr/>
                        <a:lstStyle/>
                        <a:p>
                          <a:pPr algn="ctr"/>
                          <a:r>
                            <a:rPr lang="en-US" sz="2400" b="1" kern="1200" dirty="0">
                              <a:solidFill>
                                <a:srgbClr val="000000"/>
                              </a:solidFill>
                              <a:effectLst/>
                              <a:latin typeface="+mn-lt"/>
                              <a:ea typeface="+mn-ea"/>
                              <a:cs typeface="+mn-cs"/>
                            </a:rPr>
                            <a:t>Species</a:t>
                          </a:r>
                          <a:endParaRPr lang="en-US" sz="2400" dirty="0">
                            <a:solidFill>
                              <a:srgbClr val="000000"/>
                            </a:solidFill>
                          </a:endParaRPr>
                        </a:p>
                      </a:txBody>
                      <a:tcPr anchor="ctr">
                        <a:solidFill>
                          <a:srgbClr val="E2E3E4"/>
                        </a:solidFill>
                      </a:tcPr>
                    </a:tc>
                    <a:tc>
                      <a:txBody>
                        <a:bodyPr/>
                        <a:lstStyle/>
                        <a:p>
                          <a:pPr algn="ctr"/>
                          <a:r>
                            <a:rPr lang="en-US" sz="2400" b="1" kern="1200" dirty="0">
                              <a:solidFill>
                                <a:srgbClr val="000000"/>
                              </a:solidFill>
                              <a:effectLst/>
                              <a:latin typeface="+mn-lt"/>
                              <a:ea typeface="+mn-ea"/>
                              <a:cs typeface="+mn-cs"/>
                            </a:rPr>
                            <a:t>Conjugate Base</a:t>
                          </a:r>
                          <a:endParaRPr lang="en-US" sz="2400" dirty="0">
                            <a:solidFill>
                              <a:srgbClr val="000000"/>
                            </a:solidFill>
                          </a:endParaRPr>
                        </a:p>
                      </a:txBody>
                      <a:tcPr anchor="ctr">
                        <a:solidFill>
                          <a:srgbClr val="E2E3E4"/>
                        </a:solidFill>
                      </a:tcPr>
                    </a:tc>
                    <a:extLst>
                      <a:ext uri="{0D108BD9-81ED-4DB2-BD59-A6C34878D82A}">
                        <a16:rowId xmlns="" xmlns:a16="http://schemas.microsoft.com/office/drawing/2014/main" val="4051945339"/>
                      </a:ext>
                    </a:extLst>
                  </a:tr>
                  <a:tr h="562172">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CH</m:t>
                                    </m:r>
                                  </m:e>
                                  <m:sub>
                                    <m:r>
                                      <a:rPr lang="en-US" sz="2400" b="0" i="0" smtClean="0">
                                        <a:solidFill>
                                          <a:srgbClr val="000000"/>
                                        </a:solidFill>
                                        <a:latin typeface="Cambria Math" panose="02040503050406030204" pitchFamily="18" charset="0"/>
                                      </a:rPr>
                                      <m:t>3</m:t>
                                    </m:r>
                                  </m:sub>
                                </m:sSub>
                                <m:r>
                                  <m:rPr>
                                    <m:sty m:val="p"/>
                                  </m:rPr>
                                  <a:rPr lang="en-US" sz="2400" b="0" i="0" smtClean="0">
                                    <a:solidFill>
                                      <a:srgbClr val="000000"/>
                                    </a:solidFill>
                                    <a:latin typeface="Cambria Math" panose="02040503050406030204" pitchFamily="18" charset="0"/>
                                  </a:rPr>
                                  <m:t>COOH</m:t>
                                </m:r>
                              </m:oMath>
                            </m:oMathPara>
                          </a14:m>
                          <a:endParaRPr lang="en-US" sz="2400" i="0" dirty="0">
                            <a:solidFill>
                              <a:srgbClr val="000000"/>
                            </a:solidFill>
                          </a:endParaRPr>
                        </a:p>
                      </a:txBody>
                      <a:tcPr anchor="ctr">
                        <a:solidFill>
                          <a:srgbClr val="F3F3F4"/>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CH</m:t>
                                    </m:r>
                                  </m:e>
                                  <m:sub>
                                    <m:r>
                                      <a:rPr lang="en-US" sz="2400" b="0" i="0" smtClean="0">
                                        <a:solidFill>
                                          <a:srgbClr val="000000"/>
                                        </a:solidFill>
                                        <a:latin typeface="Cambria Math" panose="02040503050406030204" pitchFamily="18" charset="0"/>
                                      </a:rPr>
                                      <m:t>3</m:t>
                                    </m:r>
                                  </m:sub>
                                </m:sSub>
                                <m:sSup>
                                  <m:sSupPr>
                                    <m:ctrlPr>
                                      <a:rPr lang="en-US" sz="2400" i="1" smtClean="0">
                                        <a:solidFill>
                                          <a:srgbClr val="000000"/>
                                        </a:solidFill>
                                        <a:latin typeface="Cambria Math" panose="02040503050406030204" pitchFamily="18" charset="0"/>
                                      </a:rPr>
                                    </m:ctrlPr>
                                  </m:sSupPr>
                                  <m:e>
                                    <m:r>
                                      <m:rPr>
                                        <m:sty m:val="p"/>
                                      </m:rPr>
                                      <a:rPr lang="en-US" sz="2400" b="0" i="0" smtClean="0">
                                        <a:solidFill>
                                          <a:srgbClr val="000000"/>
                                        </a:solidFill>
                                        <a:latin typeface="Cambria Math" panose="02040503050406030204" pitchFamily="18" charset="0"/>
                                      </a:rPr>
                                      <m:t>COO</m:t>
                                    </m:r>
                                  </m:e>
                                  <m:sup>
                                    <m:r>
                                      <a:rPr lang="en-US" sz="2400" i="0" smtClean="0">
                                        <a:solidFill>
                                          <a:srgbClr val="000000"/>
                                        </a:solidFill>
                                        <a:latin typeface="Cambria Math" panose="02040503050406030204" pitchFamily="18" charset="0"/>
                                        <a:ea typeface="Cambria Math" panose="02040503050406030204" pitchFamily="18" charset="0"/>
                                      </a:rPr>
                                      <m:t>−</m:t>
                                    </m:r>
                                  </m:sup>
                                </m:sSup>
                              </m:oMath>
                            </m:oMathPara>
                          </a14:m>
                          <a:endParaRPr lang="en-US" sz="2400" i="0" dirty="0">
                            <a:solidFill>
                              <a:srgbClr val="000000"/>
                            </a:solidFill>
                          </a:endParaRPr>
                        </a:p>
                      </a:txBody>
                      <a:tcPr anchor="ctr">
                        <a:solidFill>
                          <a:srgbClr val="F3F3F4"/>
                        </a:solidFill>
                      </a:tcPr>
                    </a:tc>
                    <a:extLst>
                      <a:ext uri="{0D108BD9-81ED-4DB2-BD59-A6C34878D82A}">
                        <a16:rowId xmlns="" xmlns:a16="http://schemas.microsoft.com/office/drawing/2014/main" val="2185282313"/>
                      </a:ext>
                    </a:extLst>
                  </a:tr>
                  <a:tr h="620486">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H</m:t>
                                    </m:r>
                                  </m:e>
                                  <m:sub>
                                    <m:r>
                                      <a:rPr lang="en-US" sz="2400" b="0" i="0" smtClean="0">
                                        <a:solidFill>
                                          <a:srgbClr val="000000"/>
                                        </a:solidFill>
                                        <a:latin typeface="Cambria Math" panose="02040503050406030204" pitchFamily="18" charset="0"/>
                                      </a:rPr>
                                      <m:t>2</m:t>
                                    </m:r>
                                  </m:sub>
                                </m:sSub>
                                <m:r>
                                  <m:rPr>
                                    <m:sty m:val="p"/>
                                  </m:rPr>
                                  <a:rPr lang="en-US" sz="2400" b="0" i="0" smtClean="0">
                                    <a:solidFill>
                                      <a:srgbClr val="000000"/>
                                    </a:solidFill>
                                    <a:latin typeface="Cambria Math" panose="02040503050406030204" pitchFamily="18" charset="0"/>
                                  </a:rPr>
                                  <m:t>O</m:t>
                                </m:r>
                              </m:oMath>
                            </m:oMathPara>
                          </a14:m>
                          <a:endParaRPr lang="en-US" sz="2400" i="0" dirty="0">
                            <a:solidFill>
                              <a:srgbClr val="000000"/>
                            </a:solidFill>
                          </a:endParaRPr>
                        </a:p>
                      </a:txBody>
                      <a:tcPr anchor="ctr">
                        <a:solidFill>
                          <a:srgbClr val="F3F3F4"/>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2400" i="1" smtClean="0">
                                        <a:solidFill>
                                          <a:srgbClr val="000000"/>
                                        </a:solidFill>
                                        <a:latin typeface="Cambria Math" panose="02040503050406030204" pitchFamily="18" charset="0"/>
                                      </a:rPr>
                                    </m:ctrlPr>
                                  </m:sSupPr>
                                  <m:e>
                                    <m:r>
                                      <m:rPr>
                                        <m:sty m:val="p"/>
                                      </m:rPr>
                                      <a:rPr lang="en-US" sz="2400" b="0" i="0" smtClean="0">
                                        <a:solidFill>
                                          <a:srgbClr val="000000"/>
                                        </a:solidFill>
                                        <a:latin typeface="Cambria Math" panose="02040503050406030204" pitchFamily="18" charset="0"/>
                                      </a:rPr>
                                      <m:t>OH</m:t>
                                    </m:r>
                                  </m:e>
                                  <m:sup>
                                    <m:r>
                                      <a:rPr lang="en-US" sz="2400" i="1" smtClean="0">
                                        <a:solidFill>
                                          <a:srgbClr val="000000"/>
                                        </a:solidFill>
                                        <a:latin typeface="Cambria Math" panose="02040503050406030204" pitchFamily="18" charset="0"/>
                                        <a:ea typeface="Cambria Math" panose="02040503050406030204" pitchFamily="18" charset="0"/>
                                      </a:rPr>
                                      <m:t>−</m:t>
                                    </m:r>
                                  </m:sup>
                                </m:sSup>
                              </m:oMath>
                            </m:oMathPara>
                          </a14:m>
                          <a:endParaRPr lang="en-US" sz="2400" dirty="0">
                            <a:solidFill>
                              <a:srgbClr val="000000"/>
                            </a:solidFill>
                          </a:endParaRPr>
                        </a:p>
                      </a:txBody>
                      <a:tcPr anchor="ctr">
                        <a:solidFill>
                          <a:srgbClr val="F3F3F4"/>
                        </a:solidFill>
                      </a:tcPr>
                    </a:tc>
                    <a:extLst>
                      <a:ext uri="{0D108BD9-81ED-4DB2-BD59-A6C34878D82A}">
                        <a16:rowId xmlns="" xmlns:a16="http://schemas.microsoft.com/office/drawing/2014/main" val="4075972288"/>
                      </a:ext>
                    </a:extLst>
                  </a:tr>
                  <a:tr h="620486">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NH</m:t>
                                    </m:r>
                                  </m:e>
                                  <m:sub>
                                    <m:r>
                                      <a:rPr lang="en-US" sz="2400" b="0" i="1" smtClean="0">
                                        <a:solidFill>
                                          <a:srgbClr val="000000"/>
                                        </a:solidFill>
                                        <a:latin typeface="Cambria Math" panose="02040503050406030204" pitchFamily="18" charset="0"/>
                                      </a:rPr>
                                      <m:t>3</m:t>
                                    </m:r>
                                  </m:sub>
                                </m:sSub>
                              </m:oMath>
                            </m:oMathPara>
                          </a14:m>
                          <a:endParaRPr lang="en-US" sz="2400" dirty="0">
                            <a:solidFill>
                              <a:srgbClr val="000000"/>
                            </a:solidFill>
                          </a:endParaRPr>
                        </a:p>
                      </a:txBody>
                      <a:tcPr anchor="ctr">
                        <a:solidFill>
                          <a:srgbClr val="F3F3F4"/>
                        </a:solidFill>
                      </a:tcPr>
                    </a:tc>
                    <a:tc>
                      <a:txBody>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00"/>
                                        </a:solidFill>
                                        <a:latin typeface="Cambria Math" panose="02040503050406030204" pitchFamily="18" charset="0"/>
                                      </a:rPr>
                                    </m:ctrlPr>
                                  </m:sSubSupPr>
                                  <m:e>
                                    <m:r>
                                      <m:rPr>
                                        <m:sty m:val="p"/>
                                      </m:rPr>
                                      <a:rPr lang="en-US" sz="2400" b="0" i="0" smtClean="0">
                                        <a:solidFill>
                                          <a:srgbClr val="000000"/>
                                        </a:solidFill>
                                        <a:latin typeface="Cambria Math" panose="02040503050406030204" pitchFamily="18" charset="0"/>
                                      </a:rPr>
                                      <m:t>NH</m:t>
                                    </m:r>
                                  </m:e>
                                  <m:sub>
                                    <m:r>
                                      <a:rPr lang="en-US" sz="2400" b="0" i="0" smtClean="0">
                                        <a:solidFill>
                                          <a:srgbClr val="000000"/>
                                        </a:solidFill>
                                        <a:latin typeface="Cambria Math" panose="02040503050406030204" pitchFamily="18" charset="0"/>
                                      </a:rPr>
                                      <m:t>2</m:t>
                                    </m:r>
                                  </m:sub>
                                  <m:sup>
                                    <m:r>
                                      <a:rPr lang="en-US" sz="2400" i="0" smtClean="0">
                                        <a:solidFill>
                                          <a:srgbClr val="000000"/>
                                        </a:solidFill>
                                        <a:latin typeface="Cambria Math" panose="02040503050406030204" pitchFamily="18" charset="0"/>
                                        <a:ea typeface="Cambria Math" panose="02040503050406030204" pitchFamily="18" charset="0"/>
                                      </a:rPr>
                                      <m:t>−</m:t>
                                    </m:r>
                                  </m:sup>
                                </m:sSubSup>
                              </m:oMath>
                            </m:oMathPara>
                          </a14:m>
                          <a:endParaRPr lang="en-US" sz="2400" i="0" dirty="0">
                            <a:solidFill>
                              <a:srgbClr val="000000"/>
                            </a:solidFill>
                          </a:endParaRPr>
                        </a:p>
                      </a:txBody>
                      <a:tcPr anchor="ctr">
                        <a:solidFill>
                          <a:srgbClr val="F3F3F4"/>
                        </a:solidFill>
                      </a:tcPr>
                    </a:tc>
                    <a:extLst>
                      <a:ext uri="{0D108BD9-81ED-4DB2-BD59-A6C34878D82A}">
                        <a16:rowId xmlns="" xmlns:a16="http://schemas.microsoft.com/office/drawing/2014/main" val="1319997945"/>
                      </a:ext>
                    </a:extLst>
                  </a:tr>
                  <a:tr h="517071">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H</m:t>
                                    </m:r>
                                  </m:e>
                                  <m:sub>
                                    <m:r>
                                      <a:rPr lang="en-US" sz="2400" b="0" i="0" smtClean="0">
                                        <a:solidFill>
                                          <a:srgbClr val="000000"/>
                                        </a:solidFill>
                                        <a:latin typeface="Cambria Math" panose="02040503050406030204" pitchFamily="18" charset="0"/>
                                      </a:rPr>
                                      <m:t>2</m:t>
                                    </m:r>
                                  </m:sub>
                                </m:sSub>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SO</m:t>
                                    </m:r>
                                  </m:e>
                                  <m:sub>
                                    <m:r>
                                      <a:rPr lang="en-US" sz="2400" b="0" i="0" smtClean="0">
                                        <a:solidFill>
                                          <a:srgbClr val="000000"/>
                                        </a:solidFill>
                                        <a:latin typeface="Cambria Math" panose="02040503050406030204" pitchFamily="18" charset="0"/>
                                      </a:rPr>
                                      <m:t>4</m:t>
                                    </m:r>
                                  </m:sub>
                                </m:sSub>
                              </m:oMath>
                            </m:oMathPara>
                          </a14:m>
                          <a:endParaRPr lang="en-US" sz="2400" i="0" dirty="0">
                            <a:solidFill>
                              <a:srgbClr val="000000"/>
                            </a:solidFill>
                          </a:endParaRPr>
                        </a:p>
                      </a:txBody>
                      <a:tcPr anchor="ctr">
                        <a:solidFill>
                          <a:srgbClr val="F3F3F4"/>
                        </a:solidFill>
                      </a:tcPr>
                    </a:tc>
                    <a:tc>
                      <a:txBody>
                        <a:bodyPr/>
                        <a:lstStyle/>
                        <a:p>
                          <a:pPr/>
                          <a14:m>
                            <m:oMathPara xmlns:m="http://schemas.openxmlformats.org/officeDocument/2006/math">
                              <m:oMathParaPr>
                                <m:jc m:val="centerGroup"/>
                              </m:oMathParaPr>
                              <m:oMath xmlns:m="http://schemas.openxmlformats.org/officeDocument/2006/math">
                                <m:r>
                                  <m:rPr>
                                    <m:sty m:val="p"/>
                                  </m:rPr>
                                  <a:rPr lang="en-US" sz="2400" b="0" i="0" smtClean="0">
                                    <a:solidFill>
                                      <a:srgbClr val="000000"/>
                                    </a:solidFill>
                                    <a:latin typeface="Cambria Math" panose="02040503050406030204" pitchFamily="18" charset="0"/>
                                  </a:rPr>
                                  <m:t>H</m:t>
                                </m:r>
                                <m:sSubSup>
                                  <m:sSubSupPr>
                                    <m:ctrlPr>
                                      <a:rPr lang="en-US" sz="2400" b="0" i="1" smtClean="0">
                                        <a:solidFill>
                                          <a:srgbClr val="000000"/>
                                        </a:solidFill>
                                        <a:latin typeface="Cambria Math" panose="02040503050406030204" pitchFamily="18" charset="0"/>
                                      </a:rPr>
                                    </m:ctrlPr>
                                  </m:sSubSupPr>
                                  <m:e>
                                    <m:r>
                                      <m:rPr>
                                        <m:sty m:val="p"/>
                                      </m:rPr>
                                      <a:rPr lang="en-US" sz="2400" b="0" i="0" smtClean="0">
                                        <a:solidFill>
                                          <a:srgbClr val="000000"/>
                                        </a:solidFill>
                                        <a:latin typeface="Cambria Math" panose="02040503050406030204" pitchFamily="18" charset="0"/>
                                      </a:rPr>
                                      <m:t>SO</m:t>
                                    </m:r>
                                  </m:e>
                                  <m:sub>
                                    <m:r>
                                      <a:rPr lang="en-US" sz="2400" b="0" i="0" smtClean="0">
                                        <a:solidFill>
                                          <a:srgbClr val="000000"/>
                                        </a:solidFill>
                                        <a:latin typeface="Cambria Math" panose="02040503050406030204" pitchFamily="18" charset="0"/>
                                      </a:rPr>
                                      <m:t>4</m:t>
                                    </m:r>
                                  </m:sub>
                                  <m:sup>
                                    <m:r>
                                      <a:rPr lang="en-US" sz="2400" b="0" i="0" smtClean="0">
                                        <a:solidFill>
                                          <a:srgbClr val="000000"/>
                                        </a:solidFill>
                                        <a:latin typeface="Cambria Math" panose="02040503050406030204" pitchFamily="18" charset="0"/>
                                        <a:ea typeface="Cambria Math" panose="02040503050406030204" pitchFamily="18" charset="0"/>
                                      </a:rPr>
                                      <m:t>−</m:t>
                                    </m:r>
                                  </m:sup>
                                </m:sSubSup>
                              </m:oMath>
                            </m:oMathPara>
                          </a14:m>
                          <a:endParaRPr lang="en-US" sz="2400" i="0" dirty="0">
                            <a:solidFill>
                              <a:srgbClr val="000000"/>
                            </a:solidFill>
                          </a:endParaRPr>
                        </a:p>
                      </a:txBody>
                      <a:tcPr anchor="ctr">
                        <a:solidFill>
                          <a:srgbClr val="F3F3F4"/>
                        </a:solidFill>
                      </a:tcPr>
                    </a:tc>
                    <a:extLst>
                      <a:ext uri="{0D108BD9-81ED-4DB2-BD59-A6C34878D82A}">
                        <a16:rowId xmlns="" xmlns:a16="http://schemas.microsoft.com/office/drawing/2014/main" val="4265442581"/>
                      </a:ext>
                    </a:extLst>
                  </a:tr>
                </a:tbl>
              </a:graphicData>
            </a:graphic>
          </p:graphicFrame>
        </mc:Choice>
        <mc:Fallback xmlns="">
          <p:graphicFrame>
            <p:nvGraphicFramePr>
              <p:cNvPr id="2" name="Table Placeholder 1"/>
              <p:cNvGraphicFramePr>
                <a:graphicFrameLocks noGrp="1"/>
              </p:cNvGraphicFramePr>
              <p:nvPr>
                <p:ph type="tbl" sz="quarter" idx="4294967295"/>
                <p:extLst>
                  <p:ext uri="{D42A27DB-BD31-4B8C-83A1-F6EECF244321}">
                    <p14:modId xmlns:p14="http://schemas.microsoft.com/office/powerpoint/2010/main" val="2086218661"/>
                  </p:ext>
                </p:extLst>
              </p:nvPr>
            </p:nvGraphicFramePr>
            <p:xfrm>
              <a:off x="2286000" y="2971800"/>
              <a:ext cx="4648200" cy="2895600"/>
            </p:xfrm>
            <a:graphic>
              <a:graphicData uri="http://schemas.openxmlformats.org/drawingml/2006/table">
                <a:tbl>
                  <a:tblPr firstRow="1" bandRow="1">
                    <a:tableStyleId>{5C22544A-7EE6-4342-B048-85BDC9FD1C3A}</a:tableStyleId>
                  </a:tblPr>
                  <a:tblGrid>
                    <a:gridCol w="2324100">
                      <a:extLst>
                        <a:ext uri="{9D8B030D-6E8A-4147-A177-3AD203B41FA5}">
                          <a16:colId xmlns:a16="http://schemas.microsoft.com/office/drawing/2014/main" val="698867857"/>
                        </a:ext>
                      </a:extLst>
                    </a:gridCol>
                    <a:gridCol w="2324100">
                      <a:extLst>
                        <a:ext uri="{9D8B030D-6E8A-4147-A177-3AD203B41FA5}">
                          <a16:colId xmlns:a16="http://schemas.microsoft.com/office/drawing/2014/main" val="80099911"/>
                        </a:ext>
                      </a:extLst>
                    </a:gridCol>
                  </a:tblGrid>
                  <a:tr h="575385">
                    <a:tc>
                      <a:txBody>
                        <a:bodyPr/>
                        <a:lstStyle/>
                        <a:p>
                          <a:pPr algn="ctr"/>
                          <a:r>
                            <a:rPr lang="en-US" sz="2400" b="1" kern="1200" dirty="0">
                              <a:solidFill>
                                <a:srgbClr val="000000"/>
                              </a:solidFill>
                              <a:effectLst/>
                              <a:latin typeface="+mn-lt"/>
                              <a:ea typeface="+mn-ea"/>
                              <a:cs typeface="+mn-cs"/>
                            </a:rPr>
                            <a:t>Species</a:t>
                          </a:r>
                          <a:endParaRPr lang="en-US" sz="2400" dirty="0">
                            <a:solidFill>
                              <a:srgbClr val="000000"/>
                            </a:solidFill>
                          </a:endParaRPr>
                        </a:p>
                      </a:txBody>
                      <a:tcPr anchor="ctr">
                        <a:solidFill>
                          <a:srgbClr val="E2E3E4"/>
                        </a:solidFill>
                      </a:tcPr>
                    </a:tc>
                    <a:tc>
                      <a:txBody>
                        <a:bodyPr/>
                        <a:lstStyle/>
                        <a:p>
                          <a:pPr algn="ctr"/>
                          <a:r>
                            <a:rPr lang="en-US" sz="2400" b="1" kern="1200" dirty="0">
                              <a:solidFill>
                                <a:srgbClr val="000000"/>
                              </a:solidFill>
                              <a:effectLst/>
                              <a:latin typeface="+mn-lt"/>
                              <a:ea typeface="+mn-ea"/>
                              <a:cs typeface="+mn-cs"/>
                            </a:rPr>
                            <a:t>Conjugate Base</a:t>
                          </a:r>
                          <a:endParaRPr lang="en-US" sz="2400" dirty="0">
                            <a:solidFill>
                              <a:srgbClr val="000000"/>
                            </a:solidFill>
                          </a:endParaRPr>
                        </a:p>
                      </a:txBody>
                      <a:tcPr anchor="ctr">
                        <a:solidFill>
                          <a:srgbClr val="E2E3E4"/>
                        </a:solidFill>
                      </a:tcPr>
                    </a:tc>
                    <a:extLst>
                      <a:ext uri="{0D108BD9-81ED-4DB2-BD59-A6C34878D82A}">
                        <a16:rowId xmlns:a16="http://schemas.microsoft.com/office/drawing/2014/main" val="4051945339"/>
                      </a:ext>
                    </a:extLst>
                  </a:tr>
                  <a:tr h="562172">
                    <a:tc>
                      <a:txBody>
                        <a:bodyPr/>
                        <a:lstStyle/>
                        <a:p>
                          <a:endParaRPr lang="en-US"/>
                        </a:p>
                      </a:txBody>
                      <a:tcPr anchor="ctr">
                        <a:blipFill>
                          <a:blip r:embed="rId2"/>
                          <a:stretch>
                            <a:fillRect l="-524" t="-104348" r="-100785" b="-316304"/>
                          </a:stretch>
                        </a:blipFill>
                      </a:tcPr>
                    </a:tc>
                    <a:tc>
                      <a:txBody>
                        <a:bodyPr/>
                        <a:lstStyle/>
                        <a:p>
                          <a:endParaRPr lang="en-US"/>
                        </a:p>
                      </a:txBody>
                      <a:tcPr anchor="ctr">
                        <a:blipFill>
                          <a:blip r:embed="rId2"/>
                          <a:stretch>
                            <a:fillRect l="-100787" t="-104348" r="-1050" b="-316304"/>
                          </a:stretch>
                        </a:blipFill>
                      </a:tcPr>
                    </a:tc>
                    <a:extLst>
                      <a:ext uri="{0D108BD9-81ED-4DB2-BD59-A6C34878D82A}">
                        <a16:rowId xmlns:a16="http://schemas.microsoft.com/office/drawing/2014/main" val="2185282313"/>
                      </a:ext>
                    </a:extLst>
                  </a:tr>
                  <a:tr h="620486">
                    <a:tc>
                      <a:txBody>
                        <a:bodyPr/>
                        <a:lstStyle/>
                        <a:p>
                          <a:endParaRPr lang="en-US"/>
                        </a:p>
                      </a:txBody>
                      <a:tcPr anchor="ctr">
                        <a:blipFill>
                          <a:blip r:embed="rId2"/>
                          <a:stretch>
                            <a:fillRect l="-524" t="-184314" r="-100785" b="-185294"/>
                          </a:stretch>
                        </a:blipFill>
                      </a:tcPr>
                    </a:tc>
                    <a:tc>
                      <a:txBody>
                        <a:bodyPr/>
                        <a:lstStyle/>
                        <a:p>
                          <a:endParaRPr lang="en-US"/>
                        </a:p>
                      </a:txBody>
                      <a:tcPr anchor="ctr">
                        <a:blipFill>
                          <a:blip r:embed="rId2"/>
                          <a:stretch>
                            <a:fillRect l="-100787" t="-184314" r="-1050" b="-185294"/>
                          </a:stretch>
                        </a:blipFill>
                      </a:tcPr>
                    </a:tc>
                    <a:extLst>
                      <a:ext uri="{0D108BD9-81ED-4DB2-BD59-A6C34878D82A}">
                        <a16:rowId xmlns:a16="http://schemas.microsoft.com/office/drawing/2014/main" val="4075972288"/>
                      </a:ext>
                    </a:extLst>
                  </a:tr>
                  <a:tr h="620486">
                    <a:tc>
                      <a:txBody>
                        <a:bodyPr/>
                        <a:lstStyle/>
                        <a:p>
                          <a:endParaRPr lang="en-US"/>
                        </a:p>
                      </a:txBody>
                      <a:tcPr anchor="ctr">
                        <a:blipFill>
                          <a:blip r:embed="rId2"/>
                          <a:stretch>
                            <a:fillRect l="-524" t="-284314" r="-100785" b="-85294"/>
                          </a:stretch>
                        </a:blipFill>
                      </a:tcPr>
                    </a:tc>
                    <a:tc>
                      <a:txBody>
                        <a:bodyPr/>
                        <a:lstStyle/>
                        <a:p>
                          <a:endParaRPr lang="en-US"/>
                        </a:p>
                      </a:txBody>
                      <a:tcPr anchor="ctr">
                        <a:blipFill>
                          <a:blip r:embed="rId2"/>
                          <a:stretch>
                            <a:fillRect l="-100787" t="-284314" r="-1050" b="-85294"/>
                          </a:stretch>
                        </a:blipFill>
                      </a:tcPr>
                    </a:tc>
                    <a:extLst>
                      <a:ext uri="{0D108BD9-81ED-4DB2-BD59-A6C34878D82A}">
                        <a16:rowId xmlns:a16="http://schemas.microsoft.com/office/drawing/2014/main" val="1319997945"/>
                      </a:ext>
                    </a:extLst>
                  </a:tr>
                  <a:tr h="517071">
                    <a:tc>
                      <a:txBody>
                        <a:bodyPr/>
                        <a:lstStyle/>
                        <a:p>
                          <a:endParaRPr lang="en-US"/>
                        </a:p>
                      </a:txBody>
                      <a:tcPr anchor="ctr">
                        <a:blipFill>
                          <a:blip r:embed="rId2"/>
                          <a:stretch>
                            <a:fillRect l="-524" t="-461176" r="-100785" b="-2353"/>
                          </a:stretch>
                        </a:blipFill>
                      </a:tcPr>
                    </a:tc>
                    <a:tc>
                      <a:txBody>
                        <a:bodyPr/>
                        <a:lstStyle/>
                        <a:p>
                          <a:endParaRPr lang="en-US"/>
                        </a:p>
                      </a:txBody>
                      <a:tcPr anchor="ctr">
                        <a:blipFill>
                          <a:blip r:embed="rId2"/>
                          <a:stretch>
                            <a:fillRect l="-100787" t="-461176" r="-1050" b="-2353"/>
                          </a:stretch>
                        </a:blipFill>
                      </a:tcPr>
                    </a:tc>
                    <a:extLst>
                      <a:ext uri="{0D108BD9-81ED-4DB2-BD59-A6C34878D82A}">
                        <a16:rowId xmlns:a16="http://schemas.microsoft.com/office/drawing/2014/main" val="4265442581"/>
                      </a:ext>
                    </a:extLst>
                  </a:tr>
                </a:tbl>
              </a:graphicData>
            </a:graphic>
          </p:graphicFrame>
        </mc:Fallback>
      </mc:AlternateContent>
    </p:spTree>
    <p:extLst>
      <p:ext uri="{BB962C8B-B14F-4D97-AF65-F5344CB8AC3E}">
        <p14:creationId xmlns:p14="http://schemas.microsoft.com/office/powerpoint/2010/main" val="42459122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52400" y="27710"/>
            <a:ext cx="8991600" cy="457200"/>
          </a:xfrm>
        </p:spPr>
        <p:txBody>
          <a:bodyPr anchor="ctr"/>
          <a:lstStyle/>
          <a:p>
            <a:pPr indent="111125">
              <a:tabLst>
                <a:tab pos="1371600" algn="l"/>
                <a:tab pos="1436688" algn="l"/>
              </a:tabLst>
            </a:pPr>
            <a:r>
              <a:rPr lang="en-US" dirty="0">
                <a:solidFill>
                  <a:schemeClr val="bg1"/>
                </a:solidFill>
                <a:latin typeface="Calibri"/>
              </a:rPr>
              <a:t>16.5	</a:t>
            </a:r>
            <a:r>
              <a:rPr lang="en-US" dirty="0">
                <a:latin typeface="Calibri"/>
              </a:rPr>
              <a:t>Weak Acids and Acid Ionization Constants (8)</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3"/>
              </p:nvPr>
            </p:nvSpPr>
            <p:spPr>
              <a:xfrm>
                <a:off x="0" y="1066800"/>
                <a:ext cx="9144000" cy="457200"/>
              </a:xfrm>
            </p:spPr>
            <p:txBody>
              <a:bodyPr/>
              <a:lstStyle/>
              <a:p>
                <a:r>
                  <a:rPr lang="en-US" dirty="0">
                    <a:latin typeface="Calibri"/>
                  </a:rPr>
                  <a:t>Calculating pH from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oMath>
                </a14:m>
                <a:endParaRPr lang="en-US" baseline="-25000" dirty="0">
                  <a:latin typeface="Calibri"/>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3"/>
              </p:nvPr>
            </p:nvSpPr>
            <p:spPr>
              <a:xfrm>
                <a:off x="0" y="1066800"/>
                <a:ext cx="9144000" cy="457200"/>
              </a:xfrm>
              <a:blipFill>
                <a:blip r:embed="rId2"/>
                <a:stretch>
                  <a:fillRect l="-1333" t="-12000" b="-52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0" y="1600200"/>
                <a:ext cx="9144000" cy="3962400"/>
              </a:xfrm>
            </p:spPr>
            <p:txBody>
              <a:bodyPr/>
              <a:lstStyle/>
              <a:p>
                <a:pPr>
                  <a:spcBef>
                    <a:spcPts val="0"/>
                  </a:spcBef>
                  <a:spcAft>
                    <a:spcPts val="4000"/>
                  </a:spcAft>
                </a:pPr>
                <a:r>
                  <a:rPr lang="en-US" dirty="0">
                    <a:latin typeface="+mn-lt"/>
                  </a:rPr>
                  <a:t>This shortcut gives a good approximation as long as the magnitude of </a:t>
                </a:r>
                <a:r>
                  <a:rPr lang="en-US" i="1" dirty="0">
                    <a:latin typeface="+mn-lt"/>
                  </a:rPr>
                  <a:t>x </a:t>
                </a:r>
                <a:r>
                  <a:rPr lang="en-US" dirty="0">
                    <a:latin typeface="+mn-lt"/>
                  </a:rPr>
                  <a:t>is significantly smaller than the initial acid concentration. </a:t>
                </a:r>
              </a:p>
              <a:p>
                <a:pPr>
                  <a:spcBef>
                    <a:spcPts val="0"/>
                  </a:spcBef>
                </a:pPr>
                <a:r>
                  <a:rPr lang="en-US" dirty="0">
                    <a:latin typeface="+mn-lt"/>
                  </a:rPr>
                  <a:t>As a rule, it is acceptable to use this shortcut if the calculated value of </a:t>
                </a:r>
                <a:r>
                  <a:rPr lang="en-US" i="1" dirty="0">
                    <a:latin typeface="+mn-lt"/>
                  </a:rPr>
                  <a:t>x </a:t>
                </a:r>
                <a:r>
                  <a:rPr lang="en-US" dirty="0">
                    <a:latin typeface="+mn-lt"/>
                  </a:rPr>
                  <a:t>is less than 5 percent of the initial acid concentration. </a:t>
                </a:r>
              </a:p>
              <a:p>
                <a:pPr>
                  <a:spcAft>
                    <a:spcPts val="2000"/>
                  </a:spcAft>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0.019 </m:t>
                          </m:r>
                          <m:r>
                            <a:rPr lang="en-US" b="0" i="1" smtClean="0">
                              <a:latin typeface="Cambria Math" panose="02040503050406030204" pitchFamily="18" charset="0"/>
                            </a:rPr>
                            <m:t>𝑀</m:t>
                          </m:r>
                        </m:num>
                        <m:den>
                          <m:r>
                            <a:rPr lang="en-US" b="0" i="1" smtClean="0">
                              <a:latin typeface="Cambria Math" panose="02040503050406030204" pitchFamily="18" charset="0"/>
                            </a:rPr>
                            <m:t>0.50 </m:t>
                          </m:r>
                          <m:r>
                            <a:rPr lang="en-US" b="0" i="1" smtClean="0">
                              <a:latin typeface="Cambria Math" panose="02040503050406030204" pitchFamily="18" charset="0"/>
                            </a:rPr>
                            <m:t>𝑀</m:t>
                          </m:r>
                        </m:den>
                      </m:f>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100%=3.8%</m:t>
                      </m:r>
                    </m:oMath>
                  </m:oMathPara>
                </a14:m>
                <a:endParaRPr lang="en-US" dirty="0"/>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0" y="1600200"/>
                <a:ext cx="9144000" cy="3962400"/>
              </a:xfrm>
              <a:blipFill>
                <a:blip r:embed="rId3"/>
                <a:stretch>
                  <a:fillRect l="-1333" t="-1538" r="-533"/>
                </a:stretch>
              </a:blipFill>
            </p:spPr>
            <p:txBody>
              <a:bodyPr/>
              <a:lstStyle/>
              <a:p>
                <a:r>
                  <a:rPr lang="en-US">
                    <a:noFill/>
                  </a:rPr>
                  <a:t> </a:t>
                </a:r>
              </a:p>
            </p:txBody>
          </p:sp>
        </mc:Fallback>
      </mc:AlternateContent>
      <p:sp>
        <p:nvSpPr>
          <p:cNvPr id="19" name="Content Placeholder 18"/>
          <p:cNvSpPr>
            <a:spLocks noGrp="1"/>
          </p:cNvSpPr>
          <p:nvPr>
            <p:ph sz="quarter" idx="25"/>
          </p:nvPr>
        </p:nvSpPr>
        <p:spPr>
          <a:xfrm>
            <a:off x="-11502" y="5562600"/>
            <a:ext cx="9155502" cy="533400"/>
          </a:xfrm>
        </p:spPr>
        <p:txBody>
          <a:bodyPr/>
          <a:lstStyle/>
          <a:p>
            <a:pPr>
              <a:spcBef>
                <a:spcPts val="0"/>
              </a:spcBef>
            </a:pPr>
            <a:r>
              <a:rPr lang="en-US" dirty="0"/>
              <a:t>This is the formula for the </a:t>
            </a:r>
            <a:r>
              <a:rPr lang="en-US" i="1" dirty="0"/>
              <a:t>percent ionization </a:t>
            </a:r>
            <a:r>
              <a:rPr lang="en-US" dirty="0"/>
              <a:t>of the acid. </a:t>
            </a:r>
          </a:p>
        </p:txBody>
      </p:sp>
    </p:spTree>
    <p:extLst>
      <p:ext uri="{BB962C8B-B14F-4D97-AF65-F5344CB8AC3E}">
        <p14:creationId xmlns:p14="http://schemas.microsoft.com/office/powerpoint/2010/main" val="26732458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01828"/>
            <a:ext cx="5638800" cy="609600"/>
          </a:xfrm>
        </p:spPr>
        <p:txBody>
          <a:bodyPr/>
          <a:lstStyle/>
          <a:p>
            <a:pPr marL="3314700" indent="-3314700" algn="ctr"/>
            <a:r>
              <a:rPr lang="en-US" kern="0" dirty="0"/>
              <a:t> SAMPLE PROBLEM	</a:t>
            </a:r>
            <a:r>
              <a:rPr lang="en-US" kern="0" dirty="0">
                <a:solidFill>
                  <a:schemeClr val="bg1"/>
                </a:solidFill>
              </a:rPr>
              <a:t>16.12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091514"/>
                <a:ext cx="9143999" cy="1219200"/>
              </a:xfrm>
            </p:spPr>
            <p:txBody>
              <a:bodyPr/>
              <a:lstStyle/>
              <a:p>
                <a:pPr>
                  <a:spcBef>
                    <a:spcPts val="0"/>
                  </a:spcBef>
                  <a:spcAft>
                    <a:spcPts val="3000"/>
                  </a:spcAft>
                </a:pPr>
                <a:r>
                  <a:rPr lang="en-US" b="0" dirty="0">
                    <a:solidFill>
                      <a:schemeClr val="tx1"/>
                    </a:solidFill>
                  </a:rPr>
                  <a:t>The </a:t>
                </a:r>
                <a14:m>
                  <m:oMath xmlns:m="http://schemas.openxmlformats.org/officeDocument/2006/math">
                    <m:sSub>
                      <m:sSubPr>
                        <m:ctrlPr>
                          <a:rPr lang="en-US" b="0" i="1" dirty="0" smtClean="0">
                            <a:solidFill>
                              <a:schemeClr val="tx1"/>
                            </a:solidFill>
                            <a:latin typeface="Cambria Math" panose="02040503050406030204" pitchFamily="18" charset="0"/>
                          </a:rPr>
                        </m:ctrlPr>
                      </m:sSubPr>
                      <m:e>
                        <m:r>
                          <a:rPr lang="en-US" b="0" i="1" dirty="0" smtClean="0">
                            <a:solidFill>
                              <a:schemeClr val="tx1"/>
                            </a:solidFill>
                            <a:latin typeface="Cambria Math" panose="02040503050406030204" pitchFamily="18" charset="0"/>
                          </a:rPr>
                          <m:t>𝐾</m:t>
                        </m:r>
                      </m:e>
                      <m:sub>
                        <m:r>
                          <m:rPr>
                            <m:sty m:val="p"/>
                          </m:rPr>
                          <a:rPr lang="en-US" b="0" i="0" dirty="0" smtClean="0">
                            <a:solidFill>
                              <a:schemeClr val="tx1"/>
                            </a:solidFill>
                            <a:latin typeface="Cambria Math" panose="02040503050406030204" pitchFamily="18" charset="0"/>
                          </a:rPr>
                          <m:t>a</m:t>
                        </m:r>
                      </m:sub>
                    </m:sSub>
                  </m:oMath>
                </a14:m>
                <a:r>
                  <a:rPr lang="en-US" b="0" dirty="0">
                    <a:solidFill>
                      <a:schemeClr val="tx1"/>
                    </a:solidFill>
                  </a:rPr>
                  <a:t> of hypochlorous acid </a:t>
                </a:r>
                <a14:m>
                  <m:oMath xmlns:m="http://schemas.openxmlformats.org/officeDocument/2006/math">
                    <m:d>
                      <m:dPr>
                        <m:ctrlPr>
                          <a:rPr lang="en-US" b="0" i="1" smtClean="0">
                            <a:solidFill>
                              <a:schemeClr val="tx1"/>
                            </a:solidFill>
                            <a:latin typeface="Cambria Math" panose="02040503050406030204" pitchFamily="18" charset="0"/>
                          </a:rPr>
                        </m:ctrlPr>
                      </m:dPr>
                      <m:e>
                        <m:r>
                          <m:rPr>
                            <m:sty m:val="p"/>
                          </m:rPr>
                          <a:rPr lang="en-US" b="0" i="0" smtClean="0">
                            <a:solidFill>
                              <a:schemeClr val="tx1"/>
                            </a:solidFill>
                            <a:latin typeface="Cambria Math" panose="02040503050406030204" pitchFamily="18" charset="0"/>
                          </a:rPr>
                          <m:t>HClO</m:t>
                        </m:r>
                      </m:e>
                    </m:d>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𝑖𝑠</m:t>
                    </m:r>
                    <m:r>
                      <a:rPr lang="en-US" b="0" i="1" smtClean="0">
                        <a:solidFill>
                          <a:schemeClr val="tx1"/>
                        </a:solidFill>
                        <a:latin typeface="Cambria Math" panose="02040503050406030204" pitchFamily="18" charset="0"/>
                      </a:rPr>
                      <m:t> 3.5×</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−8</m:t>
                        </m:r>
                      </m:sup>
                    </m:sSup>
                  </m:oMath>
                </a14:m>
                <a:r>
                  <a:rPr lang="en-US" b="0" dirty="0">
                    <a:solidFill>
                      <a:schemeClr val="tx1"/>
                    </a:solidFill>
                  </a:rPr>
                  <a:t>. Calculate the pH of a solution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that is </a:t>
                </a:r>
                <a14:m>
                  <m:oMath xmlns:m="http://schemas.openxmlformats.org/officeDocument/2006/math">
                    <m:r>
                      <a:rPr lang="en-US" b="0" i="1" smtClean="0">
                        <a:solidFill>
                          <a:schemeClr val="tx1"/>
                        </a:solidFill>
                        <a:latin typeface="Cambria Math" panose="02040503050406030204" pitchFamily="18" charset="0"/>
                      </a:rPr>
                      <m:t>0.0075 </m:t>
                    </m:r>
                    <m:r>
                      <a:rPr lang="en-US" b="0" i="1" smtClean="0">
                        <a:solidFill>
                          <a:schemeClr val="tx1"/>
                        </a:solidFill>
                        <a:latin typeface="Cambria Math" panose="02040503050406030204" pitchFamily="18" charset="0"/>
                      </a:rPr>
                      <m:t>𝑀</m:t>
                    </m:r>
                    <m:r>
                      <a:rPr lang="en-US" b="0" i="1"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in</m:t>
                    </m:r>
                    <m:r>
                      <a:rPr lang="en-US" b="0"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HClO</m:t>
                    </m:r>
                  </m:oMath>
                </a14:m>
                <a:r>
                  <a:rPr lang="en-US" b="0" dirty="0">
                    <a:solidFill>
                      <a:schemeClr val="tx1"/>
                    </a:solidFill>
                  </a:rPr>
                  <a:t>. </a:t>
                </a:r>
                <a:endParaRPr lang="en-US" dirty="0"/>
              </a:p>
              <a:p>
                <a:r>
                  <a:rPr lang="en-US" dirty="0">
                    <a:solidFill>
                      <a:srgbClr val="43618E"/>
                    </a:solidFill>
                  </a:rPr>
                  <a:t>Setup</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091514"/>
                <a:ext cx="9143999" cy="1219200"/>
              </a:xfrm>
              <a:blipFill>
                <a:blip r:embed="rId2"/>
                <a:stretch>
                  <a:fillRect l="-1333" t="-4500" r="-267" b="-6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Content Placeholder 4"/>
              <p:cNvSpPr>
                <a:spLocks noGrp="1"/>
              </p:cNvSpPr>
              <p:nvPr>
                <p:ph sz="quarter" idx="28"/>
              </p:nvPr>
            </p:nvSpPr>
            <p:spPr>
              <a:xfrm>
                <a:off x="4346575" y="2781300"/>
                <a:ext cx="4721225" cy="419100"/>
              </a:xfrm>
            </p:spPr>
            <p:txBody>
              <a:bodyPr/>
              <a:lstStyle/>
              <a:p>
                <a14:m>
                  <m:oMath xmlns:m="http://schemas.openxmlformats.org/officeDocument/2006/math">
                    <m:r>
                      <m:rPr>
                        <m:sty m:val="p"/>
                      </m:rPr>
                      <a:rPr lang="en-US" sz="1800">
                        <a:solidFill>
                          <a:srgbClr val="000000"/>
                        </a:solidFill>
                        <a:latin typeface="Cambria Math" panose="02040503050406030204" pitchFamily="18" charset="0"/>
                      </a:rPr>
                      <m:t>HClO</m:t>
                    </m:r>
                    <m:d>
                      <m:dPr>
                        <m:ctrlPr>
                          <a:rPr lang="en-US" sz="1800" i="1">
                            <a:solidFill>
                              <a:srgbClr val="000000"/>
                            </a:solidFill>
                            <a:latin typeface="Cambria Math" panose="02040503050406030204" pitchFamily="18" charset="0"/>
                          </a:rPr>
                        </m:ctrlPr>
                      </m:dPr>
                      <m:e>
                        <m:r>
                          <a:rPr lang="en-US" sz="1800" i="1">
                            <a:solidFill>
                              <a:srgbClr val="000000"/>
                            </a:solidFill>
                            <a:latin typeface="Cambria Math" panose="02040503050406030204" pitchFamily="18" charset="0"/>
                          </a:rPr>
                          <m:t>𝑎𝑞</m:t>
                        </m:r>
                      </m:e>
                    </m:d>
                    <m:r>
                      <a:rPr lang="en-US" sz="1800">
                        <a:solidFill>
                          <a:srgbClr val="000000"/>
                        </a:solidFill>
                        <a:latin typeface="Cambria Math" panose="02040503050406030204" pitchFamily="18" charset="0"/>
                        <a:ea typeface="Cambria Math" panose="02040503050406030204" pitchFamily="18" charset="0"/>
                      </a:rPr>
                      <m:t>+</m:t>
                    </m:r>
                    <m:sSub>
                      <m:sSubPr>
                        <m:ctrlPr>
                          <a:rPr lang="en-US" sz="1800" i="1">
                            <a:solidFill>
                              <a:srgbClr val="000000"/>
                            </a:solidFill>
                            <a:latin typeface="Cambria Math" panose="02040503050406030204" pitchFamily="18" charset="0"/>
                            <a:ea typeface="Cambria Math" panose="02040503050406030204" pitchFamily="18" charset="0"/>
                          </a:rPr>
                        </m:ctrlPr>
                      </m:sSubPr>
                      <m:e>
                        <m:r>
                          <m:rPr>
                            <m:sty m:val="p"/>
                          </m:rPr>
                          <a:rPr lang="en-US" sz="1800">
                            <a:solidFill>
                              <a:srgbClr val="000000"/>
                            </a:solidFill>
                            <a:latin typeface="Cambria Math" panose="02040503050406030204" pitchFamily="18" charset="0"/>
                            <a:ea typeface="Cambria Math" panose="02040503050406030204" pitchFamily="18" charset="0"/>
                          </a:rPr>
                          <m:t>H</m:t>
                        </m:r>
                      </m:e>
                      <m:sub>
                        <m:r>
                          <a:rPr lang="en-US" sz="1800">
                            <a:solidFill>
                              <a:srgbClr val="000000"/>
                            </a:solidFill>
                            <a:latin typeface="Cambria Math" panose="02040503050406030204" pitchFamily="18" charset="0"/>
                            <a:ea typeface="Cambria Math" panose="02040503050406030204" pitchFamily="18" charset="0"/>
                          </a:rPr>
                          <m:t>2</m:t>
                        </m:r>
                      </m:sub>
                    </m:sSub>
                    <m:r>
                      <m:rPr>
                        <m:sty m:val="p"/>
                      </m:rPr>
                      <a:rPr lang="en-US" sz="1800">
                        <a:solidFill>
                          <a:srgbClr val="000000"/>
                        </a:solidFill>
                        <a:latin typeface="Cambria Math" panose="02040503050406030204" pitchFamily="18" charset="0"/>
                        <a:ea typeface="Cambria Math" panose="02040503050406030204" pitchFamily="18" charset="0"/>
                      </a:rPr>
                      <m:t>O</m:t>
                    </m:r>
                    <m:d>
                      <m:dPr>
                        <m:ctrlPr>
                          <a:rPr lang="en-US" sz="1800" i="1">
                            <a:solidFill>
                              <a:srgbClr val="000000"/>
                            </a:solidFill>
                            <a:latin typeface="Cambria Math" panose="02040503050406030204" pitchFamily="18" charset="0"/>
                            <a:ea typeface="Cambria Math" panose="02040503050406030204" pitchFamily="18" charset="0"/>
                          </a:rPr>
                        </m:ctrlPr>
                      </m:dPr>
                      <m:e>
                        <m:r>
                          <a:rPr lang="en-US" sz="1800" i="1">
                            <a:solidFill>
                              <a:srgbClr val="000000"/>
                            </a:solidFill>
                            <a:latin typeface="Cambria Math" panose="02040503050406030204" pitchFamily="18" charset="0"/>
                            <a:ea typeface="Cambria Math" panose="02040503050406030204" pitchFamily="18" charset="0"/>
                          </a:rPr>
                          <m:t>𝑙</m:t>
                        </m:r>
                      </m:e>
                    </m:d>
                    <m:r>
                      <a:rPr lang="en-US" sz="1800">
                        <a:solidFill>
                          <a:srgbClr val="000000"/>
                        </a:solidFill>
                        <a:latin typeface="Cambria Math" panose="02040503050406030204" pitchFamily="18" charset="0"/>
                        <a:ea typeface="Cambria Math" panose="02040503050406030204" pitchFamily="18" charset="0"/>
                      </a:rPr>
                      <m:t>⇄</m:t>
                    </m:r>
                    <m:sSub>
                      <m:sSubPr>
                        <m:ctrlPr>
                          <a:rPr lang="en-US" sz="1800" i="1">
                            <a:solidFill>
                              <a:srgbClr val="000000"/>
                            </a:solidFill>
                            <a:latin typeface="Cambria Math" panose="02040503050406030204" pitchFamily="18" charset="0"/>
                            <a:ea typeface="Cambria Math" panose="02040503050406030204" pitchFamily="18" charset="0"/>
                          </a:rPr>
                        </m:ctrlPr>
                      </m:sSubPr>
                      <m:e>
                        <m:r>
                          <m:rPr>
                            <m:sty m:val="p"/>
                          </m:rPr>
                          <a:rPr lang="en-US" sz="1800">
                            <a:solidFill>
                              <a:srgbClr val="000000"/>
                            </a:solidFill>
                            <a:latin typeface="Cambria Math" panose="02040503050406030204" pitchFamily="18" charset="0"/>
                            <a:ea typeface="Cambria Math" panose="02040503050406030204" pitchFamily="18" charset="0"/>
                          </a:rPr>
                          <m:t>H</m:t>
                        </m:r>
                      </m:e>
                      <m:sub>
                        <m:r>
                          <a:rPr lang="en-US" sz="1800">
                            <a:solidFill>
                              <a:srgbClr val="000000"/>
                            </a:solidFill>
                            <a:latin typeface="Cambria Math" panose="02040503050406030204" pitchFamily="18" charset="0"/>
                            <a:ea typeface="Cambria Math" panose="02040503050406030204" pitchFamily="18" charset="0"/>
                          </a:rPr>
                          <m:t>3</m:t>
                        </m:r>
                      </m:sub>
                    </m:sSub>
                    <m:sSup>
                      <m:sSupPr>
                        <m:ctrlPr>
                          <a:rPr lang="en-US" sz="1800" i="1">
                            <a:solidFill>
                              <a:srgbClr val="000000"/>
                            </a:solidFill>
                            <a:latin typeface="Cambria Math" panose="02040503050406030204" pitchFamily="18" charset="0"/>
                            <a:ea typeface="Cambria Math" panose="02040503050406030204" pitchFamily="18" charset="0"/>
                          </a:rPr>
                        </m:ctrlPr>
                      </m:sSupPr>
                      <m:e>
                        <m:r>
                          <m:rPr>
                            <m:sty m:val="p"/>
                          </m:rPr>
                          <a:rPr lang="en-US" sz="1800">
                            <a:solidFill>
                              <a:srgbClr val="000000"/>
                            </a:solidFill>
                            <a:latin typeface="Cambria Math" panose="02040503050406030204" pitchFamily="18" charset="0"/>
                            <a:ea typeface="Cambria Math" panose="02040503050406030204" pitchFamily="18" charset="0"/>
                          </a:rPr>
                          <m:t>O</m:t>
                        </m:r>
                      </m:e>
                      <m:sup>
                        <m:r>
                          <a:rPr lang="en-US" sz="1800">
                            <a:solidFill>
                              <a:srgbClr val="000000"/>
                            </a:solidFill>
                            <a:latin typeface="Cambria Math" panose="02040503050406030204" pitchFamily="18" charset="0"/>
                            <a:ea typeface="Cambria Math" panose="02040503050406030204" pitchFamily="18" charset="0"/>
                          </a:rPr>
                          <m:t>+</m:t>
                        </m:r>
                      </m:sup>
                    </m:sSup>
                    <m:d>
                      <m:dPr>
                        <m:ctrlPr>
                          <a:rPr lang="en-US" sz="1800" i="1">
                            <a:solidFill>
                              <a:srgbClr val="000000"/>
                            </a:solidFill>
                            <a:latin typeface="Cambria Math" panose="02040503050406030204" pitchFamily="18" charset="0"/>
                            <a:ea typeface="Cambria Math" panose="02040503050406030204" pitchFamily="18" charset="0"/>
                          </a:rPr>
                        </m:ctrlPr>
                      </m:dPr>
                      <m:e>
                        <m:r>
                          <a:rPr lang="en-US" sz="1800" i="1">
                            <a:solidFill>
                              <a:srgbClr val="000000"/>
                            </a:solidFill>
                            <a:latin typeface="Cambria Math" panose="02040503050406030204" pitchFamily="18" charset="0"/>
                            <a:ea typeface="Cambria Math" panose="02040503050406030204" pitchFamily="18" charset="0"/>
                          </a:rPr>
                          <m:t>𝑎𝑞</m:t>
                        </m:r>
                      </m:e>
                    </m:d>
                    <m:r>
                      <a:rPr lang="en-US" sz="1800">
                        <a:solidFill>
                          <a:srgbClr val="000000"/>
                        </a:solidFill>
                        <a:latin typeface="Cambria Math" panose="02040503050406030204" pitchFamily="18" charset="0"/>
                        <a:ea typeface="Cambria Math" panose="02040503050406030204" pitchFamily="18" charset="0"/>
                      </a:rPr>
                      <m:t>+</m:t>
                    </m:r>
                    <m:r>
                      <m:rPr>
                        <m:sty m:val="p"/>
                      </m:rPr>
                      <a:rPr lang="en-US" sz="1800">
                        <a:solidFill>
                          <a:srgbClr val="000000"/>
                        </a:solidFill>
                        <a:latin typeface="Cambria Math" panose="02040503050406030204" pitchFamily="18" charset="0"/>
                        <a:ea typeface="Cambria Math" panose="02040503050406030204" pitchFamily="18" charset="0"/>
                      </a:rPr>
                      <m:t>Cl</m:t>
                    </m:r>
                    <m:sSup>
                      <m:sSupPr>
                        <m:ctrlPr>
                          <a:rPr lang="en-US" sz="1800" i="1">
                            <a:solidFill>
                              <a:srgbClr val="000000"/>
                            </a:solidFill>
                            <a:latin typeface="Cambria Math" panose="02040503050406030204" pitchFamily="18" charset="0"/>
                            <a:ea typeface="Cambria Math" panose="02040503050406030204" pitchFamily="18" charset="0"/>
                          </a:rPr>
                        </m:ctrlPr>
                      </m:sSupPr>
                      <m:e>
                        <m:r>
                          <m:rPr>
                            <m:sty m:val="p"/>
                          </m:rPr>
                          <a:rPr lang="en-US" sz="1800">
                            <a:solidFill>
                              <a:srgbClr val="000000"/>
                            </a:solidFill>
                            <a:latin typeface="Cambria Math" panose="02040503050406030204" pitchFamily="18" charset="0"/>
                            <a:ea typeface="Cambria Math" panose="02040503050406030204" pitchFamily="18" charset="0"/>
                          </a:rPr>
                          <m:t>O</m:t>
                        </m:r>
                      </m:e>
                      <m:sup>
                        <m:r>
                          <a:rPr lang="en-US" sz="1800">
                            <a:solidFill>
                              <a:srgbClr val="000000"/>
                            </a:solidFill>
                            <a:latin typeface="Cambria Math" panose="02040503050406030204" pitchFamily="18" charset="0"/>
                            <a:ea typeface="Cambria Math" panose="02040503050406030204" pitchFamily="18" charset="0"/>
                          </a:rPr>
                          <m:t>−</m:t>
                        </m:r>
                      </m:sup>
                    </m:sSup>
                    <m:d>
                      <m:dPr>
                        <m:ctrlPr>
                          <a:rPr lang="en-US" sz="1800" i="1">
                            <a:solidFill>
                              <a:srgbClr val="000000"/>
                            </a:solidFill>
                            <a:latin typeface="Cambria Math" panose="02040503050406030204" pitchFamily="18" charset="0"/>
                            <a:ea typeface="Cambria Math" panose="02040503050406030204" pitchFamily="18" charset="0"/>
                          </a:rPr>
                        </m:ctrlPr>
                      </m:dPr>
                      <m:e>
                        <m:r>
                          <a:rPr lang="en-US" sz="1800" i="1">
                            <a:solidFill>
                              <a:srgbClr val="000000"/>
                            </a:solidFill>
                            <a:latin typeface="Cambria Math" panose="02040503050406030204" pitchFamily="18" charset="0"/>
                            <a:ea typeface="Cambria Math" panose="02040503050406030204" pitchFamily="18" charset="0"/>
                          </a:rPr>
                          <m:t>𝑎𝑞</m:t>
                        </m:r>
                      </m:e>
                    </m:d>
                  </m:oMath>
                </a14:m>
                <a:r>
                  <a:rPr lang="en-US" sz="1800" dirty="0"/>
                  <a:t> </a:t>
                </a:r>
              </a:p>
            </p:txBody>
          </p:sp>
        </mc:Choice>
        <mc:Fallback xmlns="">
          <p:sp>
            <p:nvSpPr>
              <p:cNvPr id="5" name="Content Placeholder 4"/>
              <p:cNvSpPr>
                <a:spLocks noGrp="1" noRot="1" noChangeAspect="1" noMove="1" noResize="1" noEditPoints="1" noAdjustHandles="1" noChangeArrowheads="1" noChangeShapeType="1" noTextEdit="1"/>
              </p:cNvSpPr>
              <p:nvPr>
                <p:ph sz="quarter" idx="28"/>
              </p:nvPr>
            </p:nvSpPr>
            <p:spPr>
              <a:xfrm>
                <a:off x="4346575" y="2781300"/>
                <a:ext cx="4721225" cy="419100"/>
              </a:xfrm>
              <a:blipFill>
                <a:blip r:embed="rId3"/>
                <a:stretch>
                  <a:fillRect/>
                </a:stretch>
              </a:blipFill>
            </p:spPr>
            <p:txBody>
              <a:bodyPr/>
              <a:lstStyle/>
              <a:p>
                <a:r>
                  <a:rPr lang="en-US">
                    <a:noFill/>
                  </a:rPr>
                  <a:t> </a:t>
                </a:r>
              </a:p>
            </p:txBody>
          </p:sp>
        </mc:Fallback>
      </mc:AlternateContent>
      <p:graphicFrame>
        <p:nvGraphicFramePr>
          <p:cNvPr id="3" name="Table Placeholder 2"/>
          <p:cNvGraphicFramePr>
            <a:graphicFrameLocks noGrp="1"/>
          </p:cNvGraphicFramePr>
          <p:nvPr>
            <p:ph type="tbl" sz="quarter" idx="25"/>
            <p:extLst>
              <p:ext uri="{D42A27DB-BD31-4B8C-83A1-F6EECF244321}">
                <p14:modId xmlns:p14="http://schemas.microsoft.com/office/powerpoint/2010/main" val="1815998196"/>
              </p:ext>
            </p:extLst>
          </p:nvPr>
        </p:nvGraphicFramePr>
        <p:xfrm>
          <a:off x="152400" y="3124200"/>
          <a:ext cx="8872178" cy="1433661"/>
        </p:xfrm>
        <a:graphic>
          <a:graphicData uri="http://schemas.openxmlformats.org/drawingml/2006/table">
            <a:tbl>
              <a:tblPr firstRow="1" bandRow="1">
                <a:tableStyleId>{5C22544A-7EE6-4342-B048-85BDC9FD1C3A}</a:tableStyleId>
              </a:tblPr>
              <a:tblGrid>
                <a:gridCol w="3886200">
                  <a:extLst>
                    <a:ext uri="{9D8B030D-6E8A-4147-A177-3AD203B41FA5}">
                      <a16:colId xmlns="" xmlns:a16="http://schemas.microsoft.com/office/drawing/2014/main" val="3977347347"/>
                    </a:ext>
                  </a:extLst>
                </a:gridCol>
                <a:gridCol w="1524000">
                  <a:extLst>
                    <a:ext uri="{9D8B030D-6E8A-4147-A177-3AD203B41FA5}">
                      <a16:colId xmlns="" xmlns:a16="http://schemas.microsoft.com/office/drawing/2014/main" val="4088797781"/>
                    </a:ext>
                  </a:extLst>
                </a:gridCol>
                <a:gridCol w="990600">
                  <a:extLst>
                    <a:ext uri="{9D8B030D-6E8A-4147-A177-3AD203B41FA5}">
                      <a16:colId xmlns="" xmlns:a16="http://schemas.microsoft.com/office/drawing/2014/main" val="3753605044"/>
                    </a:ext>
                  </a:extLst>
                </a:gridCol>
                <a:gridCol w="1219200">
                  <a:extLst>
                    <a:ext uri="{9D8B030D-6E8A-4147-A177-3AD203B41FA5}">
                      <a16:colId xmlns="" xmlns:a16="http://schemas.microsoft.com/office/drawing/2014/main" val="587964049"/>
                    </a:ext>
                  </a:extLst>
                </a:gridCol>
                <a:gridCol w="1252178">
                  <a:extLst>
                    <a:ext uri="{9D8B030D-6E8A-4147-A177-3AD203B41FA5}">
                      <a16:colId xmlns="" xmlns:a16="http://schemas.microsoft.com/office/drawing/2014/main" val="3222333293"/>
                    </a:ext>
                  </a:extLst>
                </a:gridCol>
              </a:tblGrid>
              <a:tr h="477887">
                <a:tc>
                  <a:txBody>
                    <a:bodyPr/>
                    <a:lstStyle/>
                    <a:p>
                      <a:pPr algn="l"/>
                      <a:r>
                        <a:rPr lang="en-US" sz="1800" b="0" i="1" kern="1200" dirty="0">
                          <a:solidFill>
                            <a:srgbClr val="000000"/>
                          </a:solidFill>
                          <a:effectLst/>
                          <a:latin typeface="+mn-lt"/>
                          <a:ea typeface="+mn-ea"/>
                          <a:cs typeface="+mn-cs"/>
                        </a:rPr>
                        <a:t>Initial concentration (M):</a:t>
                      </a:r>
                      <a:endParaRPr lang="en-US" b="0" i="1" dirty="0">
                        <a:solidFill>
                          <a:srgbClr val="000000"/>
                        </a:solidFill>
                      </a:endParaRPr>
                    </a:p>
                  </a:txBody>
                  <a:tcPr marL="82916" marR="8291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0.0075</a:t>
                      </a:r>
                    </a:p>
                  </a:txBody>
                  <a:tcPr marL="82916" marR="82916">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82916" marR="829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82916" marR="829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a:t>
                      </a:r>
                    </a:p>
                  </a:txBody>
                  <a:tcPr marL="82916" marR="82916">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25550568"/>
                  </a:ext>
                </a:extLst>
              </a:tr>
              <a:tr h="477887">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82916" marR="8291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r>
                        <a:rPr lang="en-US" i="1" dirty="0">
                          <a:solidFill>
                            <a:srgbClr val="000000"/>
                          </a:solidFill>
                        </a:rPr>
                        <a:t>x</a:t>
                      </a:r>
                    </a:p>
                  </a:txBody>
                  <a:tcPr marL="82916" marR="82916">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82916" marR="829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i="1" dirty="0">
                          <a:solidFill>
                            <a:srgbClr val="000000"/>
                          </a:solidFill>
                        </a:rPr>
                        <a:t>+x</a:t>
                      </a:r>
                    </a:p>
                  </a:txBody>
                  <a:tcPr marL="82916" marR="829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i="1" dirty="0">
                          <a:solidFill>
                            <a:srgbClr val="000000"/>
                          </a:solidFill>
                        </a:rPr>
                        <a:t>+x</a:t>
                      </a:r>
                    </a:p>
                  </a:txBody>
                  <a:tcPr marL="82916" marR="82916">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1176706965"/>
                  </a:ext>
                </a:extLst>
              </a:tr>
              <a:tr h="477887">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82916" marR="82916">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0.0075-</a:t>
                      </a:r>
                      <a:r>
                        <a:rPr lang="en-US" i="1" dirty="0">
                          <a:solidFill>
                            <a:srgbClr val="000000"/>
                          </a:solidFill>
                        </a:rPr>
                        <a:t>x</a:t>
                      </a:r>
                    </a:p>
                  </a:txBody>
                  <a:tcPr marL="82916" marR="82916">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82916" marR="829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i="1" dirty="0">
                          <a:solidFill>
                            <a:srgbClr val="000000"/>
                          </a:solidFill>
                        </a:rPr>
                        <a:t>x</a:t>
                      </a:r>
                    </a:p>
                  </a:txBody>
                  <a:tcPr marL="82916" marR="829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i="1" dirty="0">
                          <a:solidFill>
                            <a:srgbClr val="000000"/>
                          </a:solidFill>
                        </a:rPr>
                        <a:t>x</a:t>
                      </a:r>
                    </a:p>
                  </a:txBody>
                  <a:tcPr marL="82916" marR="82916">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1918811573"/>
                  </a:ext>
                </a:extLst>
              </a:tr>
            </a:tbl>
          </a:graphicData>
        </a:graphic>
      </p:graphicFrame>
    </p:spTree>
    <p:extLst>
      <p:ext uri="{BB962C8B-B14F-4D97-AF65-F5344CB8AC3E}">
        <p14:creationId xmlns:p14="http://schemas.microsoft.com/office/powerpoint/2010/main" val="24963093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3854" y="214745"/>
            <a:ext cx="6629400" cy="609600"/>
          </a:xfrm>
        </p:spPr>
        <p:txBody>
          <a:bodyPr/>
          <a:lstStyle/>
          <a:p>
            <a:pPr marL="3314700" indent="-3314700" algn="ctr"/>
            <a:r>
              <a:rPr lang="en-US" kern="0" dirty="0"/>
              <a:t> SAMPLE PROBLEM	</a:t>
            </a:r>
            <a:r>
              <a:rPr lang="en-US" kern="0" dirty="0">
                <a:solidFill>
                  <a:schemeClr val="bg1"/>
                </a:solidFill>
              </a:rPr>
              <a:t>16.12	</a:t>
            </a:r>
            <a:r>
              <a:rPr lang="en-US" dirty="0">
                <a:solidFill>
                  <a:schemeClr val="bg1"/>
                </a:solidFill>
              </a:rPr>
              <a:t>Setup, Cont.</a:t>
            </a:r>
            <a:endParaRPr lang="en-US" dirty="0"/>
          </a:p>
        </p:txBody>
      </p:sp>
      <p:sp>
        <p:nvSpPr>
          <p:cNvPr id="4" name="Content Placeholder 3"/>
          <p:cNvSpPr>
            <a:spLocks noGrp="1"/>
          </p:cNvSpPr>
          <p:nvPr>
            <p:ph sz="quarter" idx="24"/>
          </p:nvPr>
        </p:nvSpPr>
        <p:spPr>
          <a:xfrm>
            <a:off x="152400" y="990600"/>
            <a:ext cx="7467600" cy="381000"/>
          </a:xfrm>
        </p:spPr>
        <p:txBody>
          <a:bodyPr/>
          <a:lstStyle/>
          <a:p>
            <a:pPr>
              <a:spcAft>
                <a:spcPts val="14000"/>
              </a:spcAft>
            </a:pPr>
            <a:r>
              <a:rPr lang="en-US" dirty="0">
                <a:solidFill>
                  <a:srgbClr val="43618E"/>
                </a:solidFill>
              </a:rPr>
              <a:t>Setup</a:t>
            </a:r>
          </a:p>
        </p:txBody>
      </p:sp>
      <mc:AlternateContent xmlns:mc="http://schemas.openxmlformats.org/markup-compatibility/2006" xmlns:a14="http://schemas.microsoft.com/office/drawing/2010/main">
        <mc:Choice Requires="a14">
          <p:sp>
            <p:nvSpPr>
              <p:cNvPr id="6" name="Content Placeholder 5"/>
              <p:cNvSpPr>
                <a:spLocks noGrp="1"/>
              </p:cNvSpPr>
              <p:nvPr>
                <p:ph sz="quarter" idx="28"/>
              </p:nvPr>
            </p:nvSpPr>
            <p:spPr>
              <a:xfrm>
                <a:off x="3581400" y="1295400"/>
                <a:ext cx="5562600" cy="411480"/>
              </a:xfrm>
            </p:spPr>
            <p:txBody>
              <a:bodyPr/>
              <a:lstStyle/>
              <a:p>
                <a:pPr/>
                <a14:m>
                  <m:oMathPara xmlns:m="http://schemas.openxmlformats.org/officeDocument/2006/math">
                    <m:oMathParaPr>
                      <m:jc m:val="centerGroup"/>
                    </m:oMathParaPr>
                    <m:oMath xmlns:m="http://schemas.openxmlformats.org/officeDocument/2006/math">
                      <m:r>
                        <m:rPr>
                          <m:sty m:val="p"/>
                        </m:rPr>
                        <a:rPr lang="en-US" sz="2000">
                          <a:solidFill>
                            <a:srgbClr val="000000"/>
                          </a:solidFill>
                          <a:latin typeface="Cambria Math" panose="02040503050406030204" pitchFamily="18" charset="0"/>
                        </a:rPr>
                        <m:t>HClO</m:t>
                      </m:r>
                      <m:d>
                        <m:dPr>
                          <m:ctrlPr>
                            <a:rPr lang="en-US" sz="2000" i="1">
                              <a:solidFill>
                                <a:srgbClr val="000000"/>
                              </a:solidFill>
                              <a:latin typeface="Cambria Math" panose="02040503050406030204" pitchFamily="18" charset="0"/>
                            </a:rPr>
                          </m:ctrlPr>
                        </m:dPr>
                        <m:e>
                          <m:r>
                            <a:rPr lang="en-US" sz="2000" i="1">
                              <a:solidFill>
                                <a:srgbClr val="000000"/>
                              </a:solidFill>
                              <a:latin typeface="Cambria Math" panose="02040503050406030204" pitchFamily="18" charset="0"/>
                            </a:rPr>
                            <m:t>𝑎𝑞</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2</m:t>
                          </m:r>
                        </m:sub>
                      </m:sSub>
                      <m:r>
                        <m:rPr>
                          <m:sty m:val="p"/>
                        </m:rPr>
                        <a:rPr lang="en-US" sz="2000">
                          <a:solidFill>
                            <a:srgbClr val="000000"/>
                          </a:solidFill>
                          <a:latin typeface="Cambria Math" panose="02040503050406030204" pitchFamily="18" charset="0"/>
                          <a:ea typeface="Cambria Math" panose="02040503050406030204" pitchFamily="18" charset="0"/>
                        </a:rPr>
                        <m:t>O</m:t>
                      </m:r>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𝑙</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3</m:t>
                          </m:r>
                        </m:sub>
                      </m:sSub>
                      <m:sSup>
                        <m:sSupPr>
                          <m:ctrlPr>
                            <a:rPr lang="en-US" sz="2000" i="1">
                              <a:solidFill>
                                <a:srgbClr val="000000"/>
                              </a:solidFill>
                              <a:latin typeface="Cambria Math" panose="02040503050406030204" pitchFamily="18" charset="0"/>
                              <a:ea typeface="Cambria Math" panose="02040503050406030204" pitchFamily="18" charset="0"/>
                            </a:rPr>
                          </m:ctrlPr>
                        </m:sSupPr>
                        <m:e>
                          <m:r>
                            <m:rPr>
                              <m:sty m:val="p"/>
                            </m:rPr>
                            <a:rPr lang="en-US" sz="2000">
                              <a:solidFill>
                                <a:srgbClr val="000000"/>
                              </a:solidFill>
                              <a:latin typeface="Cambria Math" panose="02040503050406030204" pitchFamily="18" charset="0"/>
                              <a:ea typeface="Cambria Math" panose="02040503050406030204" pitchFamily="18" charset="0"/>
                            </a:rPr>
                            <m:t>O</m:t>
                          </m:r>
                        </m:e>
                        <m:sup>
                          <m:r>
                            <a:rPr lang="en-US" sz="2000">
                              <a:solidFill>
                                <a:srgbClr val="000000"/>
                              </a:solidFill>
                              <a:latin typeface="Cambria Math" panose="02040503050406030204" pitchFamily="18" charset="0"/>
                              <a:ea typeface="Cambria Math" panose="02040503050406030204" pitchFamily="18" charset="0"/>
                            </a:rPr>
                            <m:t>+</m:t>
                          </m:r>
                        </m:sup>
                      </m:s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r>
                        <a:rPr lang="en-US" sz="2000">
                          <a:solidFill>
                            <a:srgbClr val="000000"/>
                          </a:solidFill>
                          <a:latin typeface="Cambria Math" panose="02040503050406030204" pitchFamily="18" charset="0"/>
                          <a:ea typeface="Cambria Math" panose="02040503050406030204" pitchFamily="18" charset="0"/>
                        </a:rPr>
                        <m:t>+</m:t>
                      </m:r>
                      <m:r>
                        <m:rPr>
                          <m:sty m:val="p"/>
                        </m:rPr>
                        <a:rPr lang="en-US" sz="2000">
                          <a:solidFill>
                            <a:srgbClr val="000000"/>
                          </a:solidFill>
                          <a:latin typeface="Cambria Math" panose="02040503050406030204" pitchFamily="18" charset="0"/>
                          <a:ea typeface="Cambria Math" panose="02040503050406030204" pitchFamily="18" charset="0"/>
                        </a:rPr>
                        <m:t>Cl</m:t>
                      </m:r>
                      <m:sSup>
                        <m:sSupPr>
                          <m:ctrlPr>
                            <a:rPr lang="en-US" sz="2000" i="1">
                              <a:solidFill>
                                <a:srgbClr val="000000"/>
                              </a:solidFill>
                              <a:latin typeface="Cambria Math" panose="02040503050406030204" pitchFamily="18" charset="0"/>
                              <a:ea typeface="Cambria Math" panose="02040503050406030204" pitchFamily="18" charset="0"/>
                            </a:rPr>
                          </m:ctrlPr>
                        </m:sSupPr>
                        <m:e>
                          <m:r>
                            <m:rPr>
                              <m:sty m:val="p"/>
                            </m:rPr>
                            <a:rPr lang="en-US" sz="2000">
                              <a:solidFill>
                                <a:srgbClr val="000000"/>
                              </a:solidFill>
                              <a:latin typeface="Cambria Math" panose="02040503050406030204" pitchFamily="18" charset="0"/>
                              <a:ea typeface="Cambria Math" panose="02040503050406030204" pitchFamily="18" charset="0"/>
                            </a:rPr>
                            <m:t>O</m:t>
                          </m:r>
                        </m:e>
                        <m:sup>
                          <m:r>
                            <a:rPr lang="en-US" sz="2000">
                              <a:solidFill>
                                <a:srgbClr val="000000"/>
                              </a:solidFill>
                              <a:latin typeface="Cambria Math" panose="02040503050406030204" pitchFamily="18" charset="0"/>
                              <a:ea typeface="Cambria Math" panose="02040503050406030204" pitchFamily="18" charset="0"/>
                            </a:rPr>
                            <m:t>−</m:t>
                          </m:r>
                        </m:sup>
                      </m:s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oMath>
                  </m:oMathPara>
                </a14:m>
                <a:endParaRPr lang="en-US" sz="2000" dirty="0">
                  <a:solidFill>
                    <a:srgbClr val="000000"/>
                  </a:solidFill>
                </a:endParaRPr>
              </a:p>
            </p:txBody>
          </p:sp>
        </mc:Choice>
        <mc:Fallback xmlns="">
          <p:sp>
            <p:nvSpPr>
              <p:cNvPr id="6" name="Content Placeholder 5"/>
              <p:cNvSpPr>
                <a:spLocks noGrp="1" noRot="1" noChangeAspect="1" noMove="1" noResize="1" noEditPoints="1" noAdjustHandles="1" noChangeArrowheads="1" noChangeShapeType="1" noTextEdit="1"/>
              </p:cNvSpPr>
              <p:nvPr>
                <p:ph sz="quarter" idx="28"/>
              </p:nvPr>
            </p:nvSpPr>
            <p:spPr>
              <a:xfrm>
                <a:off x="3581400" y="1295400"/>
                <a:ext cx="5562600" cy="411480"/>
              </a:xfrm>
              <a:blipFill>
                <a:blip r:embed="rId2"/>
                <a:stretch>
                  <a:fillRect b="-4478"/>
                </a:stretch>
              </a:blipFill>
            </p:spPr>
            <p:txBody>
              <a:bodyPr/>
              <a:lstStyle/>
              <a:p>
                <a:r>
                  <a:rPr lang="en-US">
                    <a:noFill/>
                  </a:rPr>
                  <a:t> </a:t>
                </a:r>
              </a:p>
            </p:txBody>
          </p:sp>
        </mc:Fallback>
      </mc:AlternateContent>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1576611377"/>
              </p:ext>
            </p:extLst>
          </p:nvPr>
        </p:nvGraphicFramePr>
        <p:xfrm>
          <a:off x="152400" y="1706880"/>
          <a:ext cx="8762447" cy="1314450"/>
        </p:xfrm>
        <a:graphic>
          <a:graphicData uri="http://schemas.openxmlformats.org/drawingml/2006/table">
            <a:tbl>
              <a:tblPr firstRow="1" bandRow="1">
                <a:tableStyleId>{5C22544A-7EE6-4342-B048-85BDC9FD1C3A}</a:tableStyleId>
              </a:tblPr>
              <a:tblGrid>
                <a:gridCol w="3886200">
                  <a:extLst>
                    <a:ext uri="{9D8B030D-6E8A-4147-A177-3AD203B41FA5}">
                      <a16:colId xmlns="" xmlns:a16="http://schemas.microsoft.com/office/drawing/2014/main" val="3749196654"/>
                    </a:ext>
                  </a:extLst>
                </a:gridCol>
                <a:gridCol w="1219200">
                  <a:extLst>
                    <a:ext uri="{9D8B030D-6E8A-4147-A177-3AD203B41FA5}">
                      <a16:colId xmlns="" xmlns:a16="http://schemas.microsoft.com/office/drawing/2014/main" val="1979094842"/>
                    </a:ext>
                  </a:extLst>
                </a:gridCol>
                <a:gridCol w="1169364">
                  <a:extLst>
                    <a:ext uri="{9D8B030D-6E8A-4147-A177-3AD203B41FA5}">
                      <a16:colId xmlns="" xmlns:a16="http://schemas.microsoft.com/office/drawing/2014/main" val="3339523642"/>
                    </a:ext>
                  </a:extLst>
                </a:gridCol>
                <a:gridCol w="1269036">
                  <a:extLst>
                    <a:ext uri="{9D8B030D-6E8A-4147-A177-3AD203B41FA5}">
                      <a16:colId xmlns="" xmlns:a16="http://schemas.microsoft.com/office/drawing/2014/main" val="4071155315"/>
                    </a:ext>
                  </a:extLst>
                </a:gridCol>
                <a:gridCol w="1218647">
                  <a:extLst>
                    <a:ext uri="{9D8B030D-6E8A-4147-A177-3AD203B41FA5}">
                      <a16:colId xmlns="" xmlns:a16="http://schemas.microsoft.com/office/drawing/2014/main" val="4007298066"/>
                    </a:ext>
                  </a:extLst>
                </a:gridCol>
              </a:tblGrid>
              <a:tr h="438150">
                <a:tc>
                  <a:txBody>
                    <a:bodyPr/>
                    <a:lstStyle/>
                    <a:p>
                      <a:pPr algn="l"/>
                      <a:r>
                        <a:rPr lang="en-US" sz="2000" b="0" i="1" kern="1200" dirty="0">
                          <a:solidFill>
                            <a:srgbClr val="000000"/>
                          </a:solidFill>
                          <a:effectLst/>
                          <a:latin typeface="+mn-lt"/>
                          <a:ea typeface="+mn-ea"/>
                          <a:cs typeface="+mn-cs"/>
                        </a:rPr>
                        <a:t>Initial concentration (M):</a:t>
                      </a:r>
                      <a:endParaRPr lang="en-US" sz="2000" b="0" i="1" dirty="0">
                        <a:solidFill>
                          <a:srgbClr val="000000"/>
                        </a:solidFill>
                      </a:endParaRPr>
                    </a:p>
                  </a:txBody>
                  <a:tcPr marL="82018" marR="82018">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0.0075</a:t>
                      </a:r>
                    </a:p>
                  </a:txBody>
                  <a:tcPr marL="82018" marR="82018">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a:t>
                      </a:r>
                    </a:p>
                  </a:txBody>
                  <a:tcPr marL="82018" marR="82018">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947197107"/>
                  </a:ext>
                </a:extLst>
              </a:tr>
              <a:tr h="438150">
                <a:tc>
                  <a:txBody>
                    <a:bodyPr/>
                    <a:lstStyle/>
                    <a:p>
                      <a:pPr algn="l"/>
                      <a:r>
                        <a:rPr lang="en-US" sz="2000" i="1" kern="1200" dirty="0">
                          <a:solidFill>
                            <a:srgbClr val="000000"/>
                          </a:solidFill>
                          <a:effectLst/>
                          <a:latin typeface="+mn-lt"/>
                          <a:ea typeface="+mn-ea"/>
                          <a:cs typeface="+mn-cs"/>
                        </a:rPr>
                        <a:t>Change in concentration (M):</a:t>
                      </a:r>
                      <a:endParaRPr lang="en-US" sz="2000" i="1" dirty="0">
                        <a:solidFill>
                          <a:srgbClr val="000000"/>
                        </a:solidFill>
                      </a:endParaRPr>
                    </a:p>
                  </a:txBody>
                  <a:tcPr marL="82018" marR="8201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r>
                        <a:rPr lang="en-US" sz="2000" i="1" dirty="0">
                          <a:solidFill>
                            <a:srgbClr val="000000"/>
                          </a:solidFill>
                        </a:rPr>
                        <a:t>x</a:t>
                      </a:r>
                    </a:p>
                  </a:txBody>
                  <a:tcPr marL="82018" marR="8201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i="1" dirty="0">
                          <a:solidFill>
                            <a:srgbClr val="000000"/>
                          </a:solidFill>
                        </a:rPr>
                        <a:t>+x</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i="1" dirty="0">
                          <a:solidFill>
                            <a:srgbClr val="000000"/>
                          </a:solidFill>
                        </a:rPr>
                        <a:t>+x</a:t>
                      </a:r>
                    </a:p>
                  </a:txBody>
                  <a:tcPr marL="82018" marR="8201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906945287"/>
                  </a:ext>
                </a:extLst>
              </a:tr>
              <a:tr h="438150">
                <a:tc>
                  <a:txBody>
                    <a:bodyPr/>
                    <a:lstStyle/>
                    <a:p>
                      <a:pPr algn="l"/>
                      <a:r>
                        <a:rPr lang="en-US" sz="2000" i="1" kern="1200" dirty="0">
                          <a:solidFill>
                            <a:srgbClr val="000000"/>
                          </a:solidFill>
                          <a:effectLst/>
                          <a:latin typeface="+mn-lt"/>
                          <a:ea typeface="+mn-ea"/>
                          <a:cs typeface="+mn-cs"/>
                        </a:rPr>
                        <a:t>Equilibrium concentration (M):</a:t>
                      </a:r>
                      <a:endParaRPr lang="en-US" sz="2000" i="1" dirty="0">
                        <a:solidFill>
                          <a:srgbClr val="000000"/>
                        </a:solidFill>
                      </a:endParaRPr>
                    </a:p>
                  </a:txBody>
                  <a:tcPr marL="82018" marR="8201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0.0075-</a:t>
                      </a:r>
                      <a:r>
                        <a:rPr lang="en-US" sz="2000" i="1" dirty="0">
                          <a:solidFill>
                            <a:srgbClr val="000000"/>
                          </a:solidFill>
                        </a:rPr>
                        <a:t>x</a:t>
                      </a:r>
                    </a:p>
                  </a:txBody>
                  <a:tcPr marL="82018" marR="8201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i="1" dirty="0">
                          <a:solidFill>
                            <a:srgbClr val="000000"/>
                          </a:solidFill>
                        </a:rPr>
                        <a:t>x</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i="1" dirty="0">
                          <a:solidFill>
                            <a:srgbClr val="000000"/>
                          </a:solidFill>
                        </a:rPr>
                        <a:t>x</a:t>
                      </a:r>
                    </a:p>
                  </a:txBody>
                  <a:tcPr marL="82018" marR="8201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2920343382"/>
                  </a:ext>
                </a:extLst>
              </a:tr>
            </a:tbl>
          </a:graphicData>
        </a:graphic>
      </p:graphicFrame>
      <mc:AlternateContent xmlns:mc="http://schemas.openxmlformats.org/markup-compatibility/2006" xmlns:a14="http://schemas.microsoft.com/office/drawing/2010/main">
        <mc:Choice Requires="a14">
          <p:sp>
            <p:nvSpPr>
              <p:cNvPr id="3" name="Content Placeholder 2"/>
              <p:cNvSpPr>
                <a:spLocks noGrp="1"/>
              </p:cNvSpPr>
              <p:nvPr>
                <p:ph sz="quarter" idx="26"/>
              </p:nvPr>
            </p:nvSpPr>
            <p:spPr>
              <a:xfrm>
                <a:off x="144848" y="3148579"/>
                <a:ext cx="8999152" cy="3252221"/>
              </a:xfrm>
            </p:spPr>
            <p:txBody>
              <a:bodyPr/>
              <a:lstStyle/>
              <a:p>
                <a:pPr>
                  <a:spcBef>
                    <a:spcPts val="0"/>
                  </a:spcBef>
                </a:pPr>
                <a:r>
                  <a:rPr lang="en-US" sz="2800" b="1" dirty="0">
                    <a:solidFill>
                      <a:srgbClr val="43618E"/>
                    </a:solidFill>
                    <a:latin typeface="+mn-lt"/>
                  </a:rPr>
                  <a:t>Solution</a:t>
                </a:r>
              </a:p>
              <a:p>
                <a:pPr>
                  <a:spcBef>
                    <a:spcPts val="0"/>
                  </a:spcBef>
                  <a:spcAft>
                    <a:spcPts val="1000"/>
                  </a:spcAft>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𝐾</m:t>
                          </m:r>
                        </m:e>
                        <m:sub>
                          <m:r>
                            <m:rPr>
                              <m:sty m:val="p"/>
                            </m:rPr>
                            <a:rPr lang="en-US" sz="2600">
                              <a:latin typeface="Cambria Math" panose="02040503050406030204" pitchFamily="18" charset="0"/>
                            </a:rPr>
                            <m:t>a</m:t>
                          </m:r>
                        </m:sub>
                      </m:sSub>
                      <m:r>
                        <a:rPr lang="en-US" sz="2600" i="1">
                          <a:latin typeface="Cambria Math" panose="02040503050406030204" pitchFamily="18" charset="0"/>
                          <a:ea typeface="Cambria Math" panose="02040503050406030204" pitchFamily="18" charset="0"/>
                        </a:rPr>
                        <m:t>=</m:t>
                      </m:r>
                      <m:f>
                        <m:fPr>
                          <m:ctrlPr>
                            <a:rPr lang="en-US" sz="2600" i="1">
                              <a:latin typeface="Cambria Math" panose="02040503050406030204" pitchFamily="18" charset="0"/>
                              <a:ea typeface="Cambria Math" panose="02040503050406030204" pitchFamily="18" charset="0"/>
                            </a:rPr>
                          </m:ctrlPr>
                        </m:fPr>
                        <m:num>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𝑥</m:t>
                              </m:r>
                            </m:e>
                          </m:d>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𝑥</m:t>
                              </m:r>
                            </m:e>
                          </m:d>
                        </m:num>
                        <m:den>
                          <m:r>
                            <a:rPr lang="en-US" sz="2600" i="1">
                              <a:latin typeface="Cambria Math" panose="02040503050406030204" pitchFamily="18" charset="0"/>
                              <a:ea typeface="Cambria Math" panose="02040503050406030204" pitchFamily="18" charset="0"/>
                            </a:rPr>
                            <m:t>0.0075−</m:t>
                          </m:r>
                          <m:r>
                            <a:rPr lang="en-US" sz="2600" i="1">
                              <a:latin typeface="Cambria Math" panose="02040503050406030204" pitchFamily="18" charset="0"/>
                              <a:ea typeface="Cambria Math" panose="02040503050406030204" pitchFamily="18" charset="0"/>
                            </a:rPr>
                            <m:t>𝑥</m:t>
                          </m:r>
                        </m:den>
                      </m:f>
                      <m:r>
                        <a:rPr lang="en-US" sz="2600" i="1">
                          <a:latin typeface="Cambria Math" panose="02040503050406030204" pitchFamily="18" charset="0"/>
                          <a:ea typeface="Cambria Math" panose="02040503050406030204" pitchFamily="18" charset="0"/>
                        </a:rPr>
                        <m:t>=3.5×</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−8</m:t>
                          </m:r>
                        </m:sup>
                      </m:sSup>
                    </m:oMath>
                  </m:oMathPara>
                </a14:m>
                <a:endParaRPr lang="en-US" sz="2600" i="1" dirty="0">
                  <a:ea typeface="Cambria Math" panose="02040503050406030204" pitchFamily="18" charset="0"/>
                </a:endParaRPr>
              </a:p>
              <a:p>
                <a:pPr/>
                <a14:m>
                  <m:oMathPara xmlns:m="http://schemas.openxmlformats.org/officeDocument/2006/math">
                    <m:oMathParaPr>
                      <m:jc m:val="left"/>
                    </m:oMathParaPr>
                    <m:oMath xmlns:m="http://schemas.openxmlformats.org/officeDocument/2006/math">
                      <m:r>
                        <m:rPr>
                          <m:sty m:val="p"/>
                        </m:rPr>
                        <a:rPr lang="en-US" sz="2600">
                          <a:latin typeface="Cambria Math" panose="02040503050406030204" pitchFamily="18" charset="0"/>
                          <a:ea typeface="Cambria Math" panose="02040503050406030204" pitchFamily="18" charset="0"/>
                        </a:rPr>
                        <m:t>Assuming</m:t>
                      </m:r>
                      <m:r>
                        <a:rPr lang="en-US" sz="2600">
                          <a:latin typeface="Cambria Math" panose="02040503050406030204" pitchFamily="18" charset="0"/>
                          <a:ea typeface="Cambria Math" panose="02040503050406030204" pitchFamily="18" charset="0"/>
                        </a:rPr>
                        <m:t> </m:t>
                      </m:r>
                      <m:r>
                        <m:rPr>
                          <m:sty m:val="p"/>
                        </m:rPr>
                        <a:rPr lang="en-US" sz="2600">
                          <a:latin typeface="Cambria Math" panose="02040503050406030204" pitchFamily="18" charset="0"/>
                          <a:ea typeface="Cambria Math" panose="02040503050406030204" pitchFamily="18" charset="0"/>
                        </a:rPr>
                        <m:t>that</m:t>
                      </m:r>
                      <m:r>
                        <a:rPr lang="en-US" sz="2600">
                          <a:latin typeface="Cambria Math" panose="02040503050406030204" pitchFamily="18" charset="0"/>
                          <a:ea typeface="Cambria Math" panose="02040503050406030204" pitchFamily="18" charset="0"/>
                        </a:rPr>
                        <m:t> 0.0075−</m:t>
                      </m:r>
                      <m:r>
                        <m:rPr>
                          <m:sty m:val="p"/>
                        </m:rPr>
                        <a:rPr lang="en-US" sz="2600">
                          <a:latin typeface="Cambria Math" panose="02040503050406030204" pitchFamily="18" charset="0"/>
                          <a:ea typeface="Cambria Math" panose="02040503050406030204" pitchFamily="18" charset="0"/>
                        </a:rPr>
                        <m:t>x</m:t>
                      </m:r>
                      <m:r>
                        <a:rPr lang="en-US" sz="2600">
                          <a:latin typeface="Cambria Math" panose="02040503050406030204" pitchFamily="18" charset="0"/>
                          <a:ea typeface="Cambria Math" panose="02040503050406030204" pitchFamily="18" charset="0"/>
                        </a:rPr>
                        <m:t>≈0.0075,</m:t>
                      </m:r>
                    </m:oMath>
                  </m:oMathPara>
                </a14:m>
                <a:endParaRPr lang="en-US" sz="2600" dirty="0">
                  <a:ea typeface="Cambria Math" panose="02040503050406030204" pitchFamily="18" charset="0"/>
                </a:endParaRPr>
              </a:p>
              <a:p>
                <a:pPr marL="2579688" indent="-163513">
                  <a:spcAft>
                    <a:spcPts val="500"/>
                  </a:spcAft>
                </a:pPr>
                <a:r>
                  <a:rPr lang="en-US" sz="2600" dirty="0">
                    <a:ea typeface="Cambria Math" panose="02040503050406030204" pitchFamily="18" charset="0"/>
                  </a:rPr>
                  <a:t>	 </a:t>
                </a:r>
                <a14:m>
                  <m:oMath xmlns:m="http://schemas.openxmlformats.org/officeDocument/2006/math">
                    <m:f>
                      <m:fPr>
                        <m:ctrlPr>
                          <a:rPr lang="en-US" sz="2600" i="1">
                            <a:latin typeface="Cambria Math" panose="02040503050406030204" pitchFamily="18" charset="0"/>
                            <a:ea typeface="Cambria Math" panose="02040503050406030204" pitchFamily="18" charset="0"/>
                          </a:rPr>
                        </m:ctrlPr>
                      </m:fPr>
                      <m:num>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𝑥</m:t>
                            </m:r>
                          </m:e>
                          <m:sup>
                            <m:r>
                              <a:rPr lang="en-US" sz="2600" i="1">
                                <a:latin typeface="Cambria Math" panose="02040503050406030204" pitchFamily="18" charset="0"/>
                                <a:ea typeface="Cambria Math" panose="02040503050406030204" pitchFamily="18" charset="0"/>
                              </a:rPr>
                              <m:t>2</m:t>
                            </m:r>
                          </m:sup>
                        </m:sSup>
                      </m:num>
                      <m:den>
                        <m:r>
                          <a:rPr lang="en-US" sz="2600" i="1">
                            <a:latin typeface="Cambria Math" panose="02040503050406030204" pitchFamily="18" charset="0"/>
                            <a:ea typeface="Cambria Math" panose="02040503050406030204" pitchFamily="18" charset="0"/>
                          </a:rPr>
                          <m:t>0.0075</m:t>
                        </m:r>
                      </m:den>
                    </m:f>
                    <m:r>
                      <a:rPr lang="en-US" sz="2600" i="1">
                        <a:latin typeface="Cambria Math" panose="02040503050406030204" pitchFamily="18" charset="0"/>
                        <a:ea typeface="Cambria Math" panose="02040503050406030204" pitchFamily="18" charset="0"/>
                      </a:rPr>
                      <m:t>=3.5×</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−8</m:t>
                        </m:r>
                      </m:sup>
                    </m:sSup>
                  </m:oMath>
                </a14:m>
                <a:endParaRPr lang="en-US" sz="2600" dirty="0">
                  <a:ea typeface="Cambria Math" panose="02040503050406030204" pitchFamily="18" charset="0"/>
                </a:endParaRPr>
              </a:p>
              <a:p>
                <a:pPr marL="2857500" indent="-2743200">
                  <a:tabLst>
                    <a:tab pos="3151188" algn="l"/>
                    <a:tab pos="3494088" algn="l"/>
                  </a:tabLst>
                </a:pPr>
                <a:r>
                  <a:rPr lang="en-US" sz="2600" dirty="0">
                    <a:ea typeface="Cambria Math" panose="02040503050406030204" pitchFamily="18" charset="0"/>
                  </a:rPr>
                  <a:t>		</a:t>
                </a:r>
                <a14:m>
                  <m:oMath xmlns:m="http://schemas.openxmlformats.org/officeDocument/2006/math">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𝑥</m:t>
                        </m:r>
                      </m:e>
                      <m:sup>
                        <m:r>
                          <a:rPr lang="en-US" sz="2600" i="1">
                            <a:latin typeface="Cambria Math" panose="02040503050406030204" pitchFamily="18" charset="0"/>
                            <a:ea typeface="Cambria Math" panose="02040503050406030204" pitchFamily="18" charset="0"/>
                          </a:rPr>
                          <m:t>2</m:t>
                        </m:r>
                      </m:sup>
                    </m:sSup>
                    <m:r>
                      <a:rPr lang="en-US" sz="2600" i="1">
                        <a:latin typeface="Cambria Math" panose="02040503050406030204" pitchFamily="18" charset="0"/>
                        <a:ea typeface="Cambria Math" panose="02040503050406030204" pitchFamily="18" charset="0"/>
                      </a:rPr>
                      <m:t>=</m:t>
                    </m:r>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3.5×</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−8</m:t>
                            </m:r>
                          </m:sup>
                        </m:sSup>
                      </m:e>
                    </m:d>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0.0075</m:t>
                        </m:r>
                      </m:e>
                    </m:d>
                  </m:oMath>
                </a14:m>
                <a:endParaRPr lang="en-US" sz="26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26"/>
              </p:nvPr>
            </p:nvSpPr>
            <p:spPr>
              <a:xfrm>
                <a:off x="144848" y="3148579"/>
                <a:ext cx="8999152" cy="3252221"/>
              </a:xfrm>
              <a:blipFill>
                <a:blip r:embed="rId3"/>
                <a:stretch>
                  <a:fillRect l="-1423" t="-1685"/>
                </a:stretch>
              </a:blipFill>
            </p:spPr>
            <p:txBody>
              <a:bodyPr/>
              <a:lstStyle/>
              <a:p>
                <a:r>
                  <a:rPr lang="en-US">
                    <a:noFill/>
                  </a:rPr>
                  <a:t> </a:t>
                </a:r>
              </a:p>
            </p:txBody>
          </p:sp>
        </mc:Fallback>
      </mc:AlternateContent>
    </p:spTree>
    <p:extLst>
      <p:ext uri="{BB962C8B-B14F-4D97-AF65-F5344CB8AC3E}">
        <p14:creationId xmlns:p14="http://schemas.microsoft.com/office/powerpoint/2010/main" val="38747289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12872" cy="457200"/>
          </a:xfrm>
        </p:spPr>
        <p:txBody>
          <a:bodyPr/>
          <a:lstStyle/>
          <a:p>
            <a:pPr marL="3314700" indent="-3314700" algn="ctr"/>
            <a:r>
              <a:rPr lang="en-US" kern="0" dirty="0"/>
              <a:t> SAMPLE PROBLEM	</a:t>
            </a:r>
            <a:r>
              <a:rPr lang="en-US" kern="0" dirty="0">
                <a:solidFill>
                  <a:schemeClr val="bg1"/>
                </a:solidFill>
              </a:rPr>
              <a:t>16.12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923924"/>
                <a:ext cx="9144000" cy="3495676"/>
              </a:xfrm>
            </p:spPr>
            <p:txBody>
              <a:bodyPr/>
              <a:lstStyle/>
              <a:p>
                <a:r>
                  <a:rPr lang="en-US" dirty="0">
                    <a:solidFill>
                      <a:srgbClr val="43618E"/>
                    </a:solidFill>
                  </a:rPr>
                  <a:t>Solution</a:t>
                </a:r>
              </a:p>
              <a:p>
                <a:pPr>
                  <a:spcAft>
                    <a:spcPts val="5000"/>
                  </a:spcAft>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𝑥</m:t>
                      </m:r>
                      <m:r>
                        <a:rPr lang="en-US" b="0" i="1" smtClean="0">
                          <a:solidFill>
                            <a:schemeClr val="tx1"/>
                          </a:solidFill>
                          <a:latin typeface="Cambria Math" panose="02040503050406030204" pitchFamily="18" charset="0"/>
                          <a:ea typeface="Cambria Math" panose="02040503050406030204" pitchFamily="18" charset="0"/>
                        </a:rPr>
                        <m:t>=</m:t>
                      </m:r>
                      <m:rad>
                        <m:radPr>
                          <m:degHide m:val="on"/>
                          <m:ctrlPr>
                            <a:rPr lang="en-US" b="0" i="1" smtClean="0">
                              <a:solidFill>
                                <a:schemeClr val="tx1"/>
                              </a:solidFill>
                              <a:latin typeface="Cambria Math" panose="02040503050406030204" pitchFamily="18" charset="0"/>
                              <a:ea typeface="Cambria Math" panose="02040503050406030204" pitchFamily="18" charset="0"/>
                            </a:rPr>
                          </m:ctrlPr>
                        </m:radPr>
                        <m:deg/>
                        <m:e>
                          <m:r>
                            <a:rPr lang="en-US" b="0" i="1" smtClean="0">
                              <a:solidFill>
                                <a:schemeClr val="tx1"/>
                              </a:solidFill>
                              <a:latin typeface="Cambria Math" panose="02040503050406030204" pitchFamily="18" charset="0"/>
                              <a:ea typeface="Cambria Math" panose="02040503050406030204" pitchFamily="18" charset="0"/>
                            </a:rPr>
                            <m:t>2.625×</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−10</m:t>
                              </m:r>
                            </m:sup>
                          </m:sSup>
                        </m:e>
                      </m:rad>
                      <m:r>
                        <a:rPr lang="en-US" b="0" i="1" smtClean="0">
                          <a:solidFill>
                            <a:schemeClr val="tx1"/>
                          </a:solidFill>
                          <a:latin typeface="Cambria Math" panose="02040503050406030204" pitchFamily="18" charset="0"/>
                          <a:ea typeface="Cambria Math" panose="02040503050406030204" pitchFamily="18" charset="0"/>
                        </a:rPr>
                        <m:t>=1.62×</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r>
                        <a:rPr lang="en-US" b="0" i="1" smtClean="0">
                          <a:solidFill>
                            <a:schemeClr val="tx1"/>
                          </a:solidFill>
                          <a:latin typeface="Cambria Math" panose="02040503050406030204" pitchFamily="18" charset="0"/>
                          <a:ea typeface="Cambria Math" panose="02040503050406030204" pitchFamily="18" charset="0"/>
                        </a:rPr>
                        <m:t> </m:t>
                      </m:r>
                      <m:r>
                        <a:rPr lang="en-US" b="0" i="1" smtClean="0">
                          <a:solidFill>
                            <a:schemeClr val="tx1"/>
                          </a:solidFill>
                          <a:latin typeface="Cambria Math" panose="02040503050406030204" pitchFamily="18" charset="0"/>
                          <a:ea typeface="Cambria Math" panose="02040503050406030204" pitchFamily="18" charset="0"/>
                        </a:rPr>
                        <m:t>𝑀</m:t>
                      </m:r>
                    </m:oMath>
                  </m:oMathPara>
                </a14:m>
                <a:endParaRPr lang="en-US" b="0" dirty="0">
                  <a:solidFill>
                    <a:schemeClr val="tx1"/>
                  </a:solidFill>
                </a:endParaRPr>
              </a:p>
              <a:p>
                <a:pPr>
                  <a:spcAft>
                    <a:spcPts val="6000"/>
                  </a:spcAft>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(1.62</m:t>
                      </m:r>
                      <m:r>
                        <a:rPr lang="en-US" b="0" i="1" smtClean="0">
                          <a:solidFill>
                            <a:schemeClr val="tx1"/>
                          </a:solidFill>
                          <a:latin typeface="Cambria Math" panose="02040503050406030204" pitchFamily="18" charset="0"/>
                          <a:ea typeface="Cambria Math" panose="02040503050406030204" pitchFamily="18" charset="0"/>
                        </a:rPr>
                        <m:t>×</m:t>
                      </m:r>
                      <m:f>
                        <m:fPr>
                          <m:type m:val="lin"/>
                          <m:ctrlPr>
                            <a:rPr lang="en-US" b="0" i="1" smtClean="0">
                              <a:solidFill>
                                <a:schemeClr val="tx1"/>
                              </a:solidFill>
                              <a:latin typeface="Cambria Math" panose="02040503050406030204" pitchFamily="18" charset="0"/>
                              <a:ea typeface="Cambria Math" panose="02040503050406030204" pitchFamily="18" charset="0"/>
                            </a:rPr>
                          </m:ctrlPr>
                        </m:fPr>
                        <m:num>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num>
                        <m:den>
                          <m:r>
                            <a:rPr lang="en-US" b="0" i="1" smtClean="0">
                              <a:solidFill>
                                <a:schemeClr val="tx1"/>
                              </a:solidFill>
                              <a:latin typeface="Cambria Math" panose="02040503050406030204" pitchFamily="18" charset="0"/>
                              <a:ea typeface="Cambria Math" panose="02040503050406030204" pitchFamily="18" charset="0"/>
                            </a:rPr>
                            <m:t>0.0075</m:t>
                          </m:r>
                        </m:den>
                      </m:f>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×100%&lt;5%</m:t>
                      </m:r>
                    </m:oMath>
                  </m:oMathPara>
                </a14:m>
                <a:endParaRPr lang="en-US" b="0" i="1" dirty="0">
                  <a:solidFill>
                    <a:schemeClr val="tx1"/>
                  </a:solidFill>
                </a:endParaRPr>
              </a:p>
              <a:p>
                <a:pPr>
                  <a:spcAft>
                    <a:spcPts val="3000"/>
                  </a:spcAft>
                </a:pP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pH</m:t>
                      </m:r>
                      <m:r>
                        <a:rPr lang="en-US" b="0" i="1" smtClean="0">
                          <a:solidFill>
                            <a:schemeClr val="tx1"/>
                          </a:solidFill>
                          <a:latin typeface="Cambria Math" panose="02040503050406030204" pitchFamily="18" charset="0"/>
                          <a:ea typeface="Cambria Math" panose="02040503050406030204" pitchFamily="18" charset="0"/>
                        </a:rPr>
                        <m:t>=−</m:t>
                      </m:r>
                      <m:func>
                        <m:funcPr>
                          <m:ctrlPr>
                            <a:rPr lang="en-US" b="0" i="1" smtClean="0">
                              <a:solidFill>
                                <a:schemeClr val="tx1"/>
                              </a:solidFill>
                              <a:latin typeface="Cambria Math" panose="02040503050406030204" pitchFamily="18" charset="0"/>
                              <a:ea typeface="Cambria Math" panose="02040503050406030204" pitchFamily="18" charset="0"/>
                            </a:rPr>
                          </m:ctrlPr>
                        </m:funcPr>
                        <m:fName>
                          <m:func>
                            <m:funcPr>
                              <m:ctrlPr>
                                <a:rPr lang="en-US" b="0" i="1" smtClean="0">
                                  <a:solidFill>
                                    <a:schemeClr val="tx1"/>
                                  </a:solidFill>
                                  <a:latin typeface="Cambria Math" panose="02040503050406030204" pitchFamily="18" charset="0"/>
                                  <a:ea typeface="Cambria Math" panose="02040503050406030204" pitchFamily="18" charset="0"/>
                                </a:rPr>
                              </m:ctrlPr>
                            </m:funcPr>
                            <m:fName>
                              <m:r>
                                <m:rPr>
                                  <m:sty m:val="p"/>
                                </m:rPr>
                                <a:rPr lang="en-US" b="0" i="0" smtClean="0">
                                  <a:solidFill>
                                    <a:schemeClr val="tx1"/>
                                  </a:solidFill>
                                  <a:latin typeface="Cambria Math" panose="02040503050406030204" pitchFamily="18" charset="0"/>
                                  <a:ea typeface="Cambria Math" panose="02040503050406030204" pitchFamily="18" charset="0"/>
                                </a:rPr>
                                <m:t>log</m:t>
                              </m:r>
                            </m:fName>
                            <m:e>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1.62×</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e>
                              </m:d>
                            </m:e>
                          </m:func>
                        </m:fName>
                        <m:e>
                          <m:r>
                            <a:rPr lang="en-US" b="0" i="1" smtClean="0">
                              <a:solidFill>
                                <a:schemeClr val="tx1"/>
                              </a:solidFill>
                              <a:latin typeface="Cambria Math" panose="02040503050406030204" pitchFamily="18" charset="0"/>
                              <a:ea typeface="Cambria Math" panose="02040503050406030204" pitchFamily="18" charset="0"/>
                            </a:rPr>
                            <m:t>=4.79</m:t>
                          </m:r>
                        </m:e>
                      </m:func>
                    </m:oMath>
                  </m:oMathPara>
                </a14:m>
                <a:endParaRPr lang="en-US" b="0"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923924"/>
                <a:ext cx="9144000" cy="3495676"/>
              </a:xfrm>
              <a:blipFill>
                <a:blip r:embed="rId2"/>
                <a:stretch>
                  <a:fillRect l="-1333" t="-1745"/>
                </a:stretch>
              </a:blipFill>
            </p:spPr>
            <p:txBody>
              <a:bodyPr/>
              <a:lstStyle/>
              <a:p>
                <a:r>
                  <a:rPr lang="en-US">
                    <a:noFill/>
                  </a:rPr>
                  <a:t> </a:t>
                </a:r>
              </a:p>
            </p:txBody>
          </p:sp>
        </mc:Fallback>
      </mc:AlternateContent>
    </p:spTree>
    <p:extLst>
      <p:ext uri="{BB962C8B-B14F-4D97-AF65-F5344CB8AC3E}">
        <p14:creationId xmlns:p14="http://schemas.microsoft.com/office/powerpoint/2010/main" val="42931659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81000" y="0"/>
            <a:ext cx="8763000" cy="457200"/>
          </a:xfrm>
        </p:spPr>
        <p:txBody>
          <a:bodyPr anchor="ctr"/>
          <a:lstStyle/>
          <a:p>
            <a:pPr>
              <a:tabLst>
                <a:tab pos="1138238" algn="l"/>
                <a:tab pos="1485900" algn="l"/>
              </a:tabLst>
            </a:pPr>
            <a:r>
              <a:rPr lang="en-US" dirty="0">
                <a:solidFill>
                  <a:schemeClr val="bg1"/>
                </a:solidFill>
                <a:latin typeface="Calibri"/>
              </a:rPr>
              <a:t>16.5	</a:t>
            </a:r>
            <a:r>
              <a:rPr lang="en-US" dirty="0">
                <a:latin typeface="Calibri"/>
              </a:rPr>
              <a:t>Weak Acids and Acid Ionization Constants (9)</a:t>
            </a:r>
            <a:endParaRPr lang="en-US" dirty="0"/>
          </a:p>
        </p:txBody>
      </p:sp>
      <p:sp>
        <p:nvSpPr>
          <p:cNvPr id="15" name="Content Placeholder 14"/>
          <p:cNvSpPr>
            <a:spLocks noGrp="1"/>
          </p:cNvSpPr>
          <p:nvPr>
            <p:ph sz="quarter" idx="23"/>
          </p:nvPr>
        </p:nvSpPr>
        <p:spPr>
          <a:xfrm>
            <a:off x="0" y="1066800"/>
            <a:ext cx="9144000" cy="457200"/>
          </a:xfrm>
        </p:spPr>
        <p:txBody>
          <a:bodyPr/>
          <a:lstStyle/>
          <a:p>
            <a:r>
              <a:rPr lang="en-US" dirty="0">
                <a:latin typeface="Calibri"/>
              </a:rPr>
              <a:t>Percent Ionization</a:t>
            </a:r>
            <a:r>
              <a:rPr lang="en-US" b="0" dirty="0">
                <a:solidFill>
                  <a:schemeClr val="tx1"/>
                </a:solidFill>
              </a:rPr>
              <a:t>	</a:t>
            </a:r>
            <a:endParaRPr lang="en-US" dirty="0">
              <a:solidFill>
                <a:schemeClr val="tx1"/>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sz="quarter" idx="25"/>
              </p:nvPr>
            </p:nvSpPr>
            <p:spPr>
              <a:xfrm>
                <a:off x="1371600" y="1524000"/>
                <a:ext cx="6324600" cy="1143000"/>
              </a:xfrm>
              <a:noFill/>
            </p:spPr>
            <p:txBody>
              <a:bodyPr/>
              <a:lstStyle/>
              <a:p>
                <a:pPr/>
                <a14:m>
                  <m:oMathPara xmlns:m="http://schemas.openxmlformats.org/officeDocument/2006/math">
                    <m:oMathParaPr>
                      <m:jc m:val="centerGroup"/>
                    </m:oMathParaPr>
                    <m:oMath xmlns:m="http://schemas.openxmlformats.org/officeDocument/2006/math">
                      <m:r>
                        <m:rPr>
                          <m:sty m:val="p"/>
                        </m:rPr>
                        <a:rPr lang="en-US" sz="2800">
                          <a:latin typeface="Cambria Math" panose="02040503050406030204" pitchFamily="18" charset="0"/>
                        </a:rPr>
                        <m:t>percent</m:t>
                      </m:r>
                      <m:r>
                        <a:rPr lang="en-US" sz="2800">
                          <a:latin typeface="Cambria Math" panose="02040503050406030204" pitchFamily="18" charset="0"/>
                        </a:rPr>
                        <m:t> </m:t>
                      </m:r>
                      <m:r>
                        <m:rPr>
                          <m:sty m:val="p"/>
                        </m:rPr>
                        <a:rPr lang="en-US" sz="2800">
                          <a:latin typeface="Cambria Math" panose="02040503050406030204" pitchFamily="18" charset="0"/>
                        </a:rPr>
                        <m:t>ionization</m:t>
                      </m:r>
                      <m:r>
                        <a:rPr lang="en-US" sz="2800" i="1">
                          <a:latin typeface="Cambria Math" panose="02040503050406030204" pitchFamily="18" charset="0"/>
                          <a:ea typeface="Cambria Math" panose="02040503050406030204" pitchFamily="18" charset="0"/>
                        </a:rPr>
                        <m:t>=</m:t>
                      </m:r>
                      <m:f>
                        <m:fPr>
                          <m:ctrlPr>
                            <a:rPr lang="en-US" sz="2800" i="1">
                              <a:latin typeface="Cambria Math" panose="02040503050406030204" pitchFamily="18" charset="0"/>
                              <a:ea typeface="Cambria Math" panose="02040503050406030204" pitchFamily="18" charset="0"/>
                            </a:rPr>
                          </m:ctrlPr>
                        </m:fPr>
                        <m:num>
                          <m:sSub>
                            <m:sSubPr>
                              <m:ctrlPr>
                                <a:rPr lang="en-US" sz="2800" i="1">
                                  <a:latin typeface="Cambria Math" panose="02040503050406030204" pitchFamily="18" charset="0"/>
                                  <a:ea typeface="Cambria Math" panose="02040503050406030204" pitchFamily="18" charset="0"/>
                                </a:rPr>
                              </m:ctrlPr>
                            </m:sSubPr>
                            <m:e>
                              <m:d>
                                <m:dPr>
                                  <m:begChr m:val="["/>
                                  <m:endChr m:val="]"/>
                                  <m:ctrlPr>
                                    <a:rPr lang="en-US" sz="2800" i="1">
                                      <a:latin typeface="Cambria Math" panose="02040503050406030204" pitchFamily="18" charset="0"/>
                                      <a:ea typeface="Cambria Math" panose="02040503050406030204" pitchFamily="18" charset="0"/>
                                    </a:rPr>
                                  </m:ctrlPr>
                                </m:dPr>
                                <m:e>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H</m:t>
                                      </m:r>
                                    </m:e>
                                    <m:sub>
                                      <m:r>
                                        <a:rPr lang="en-US" sz="2800">
                                          <a:latin typeface="Cambria Math" panose="02040503050406030204" pitchFamily="18" charset="0"/>
                                          <a:ea typeface="Cambria Math" panose="02040503050406030204" pitchFamily="18" charset="0"/>
                                        </a:rPr>
                                        <m:t>3</m:t>
                                      </m:r>
                                    </m:sub>
                                  </m:sSub>
                                  <m:sSup>
                                    <m:sSupPr>
                                      <m:ctrlPr>
                                        <a:rPr lang="en-US" sz="2800" i="1">
                                          <a:latin typeface="Cambria Math" panose="02040503050406030204" pitchFamily="18" charset="0"/>
                                          <a:ea typeface="Cambria Math" panose="02040503050406030204" pitchFamily="18" charset="0"/>
                                        </a:rPr>
                                      </m:ctrlPr>
                                    </m:sSupPr>
                                    <m:e>
                                      <m:r>
                                        <m:rPr>
                                          <m:sty m:val="p"/>
                                        </m:rPr>
                                        <a:rPr lang="en-US" sz="2800">
                                          <a:latin typeface="Cambria Math" panose="02040503050406030204" pitchFamily="18" charset="0"/>
                                          <a:ea typeface="Cambria Math" panose="02040503050406030204" pitchFamily="18" charset="0"/>
                                        </a:rPr>
                                        <m:t>O</m:t>
                                      </m:r>
                                    </m:e>
                                    <m:sup>
                                      <m:r>
                                        <a:rPr lang="en-US" sz="2800">
                                          <a:latin typeface="Cambria Math" panose="02040503050406030204" pitchFamily="18" charset="0"/>
                                          <a:ea typeface="Cambria Math" panose="02040503050406030204" pitchFamily="18" charset="0"/>
                                        </a:rPr>
                                        <m:t>+</m:t>
                                      </m:r>
                                    </m:sup>
                                  </m:sSup>
                                </m:e>
                              </m:d>
                            </m:e>
                            <m:sub>
                              <m:r>
                                <m:rPr>
                                  <m:sty m:val="p"/>
                                </m:rPr>
                                <a:rPr lang="en-US" sz="2800">
                                  <a:latin typeface="Cambria Math" panose="02040503050406030204" pitchFamily="18" charset="0"/>
                                  <a:ea typeface="Cambria Math" panose="02040503050406030204" pitchFamily="18" charset="0"/>
                                </a:rPr>
                                <m:t>eq</m:t>
                              </m:r>
                            </m:sub>
                          </m:sSub>
                        </m:num>
                        <m:den>
                          <m:sSub>
                            <m:sSubPr>
                              <m:ctrlPr>
                                <a:rPr lang="en-US" sz="2800" i="1">
                                  <a:latin typeface="Cambria Math" panose="02040503050406030204" pitchFamily="18" charset="0"/>
                                  <a:ea typeface="Cambria Math" panose="02040503050406030204" pitchFamily="18" charset="0"/>
                                </a:rPr>
                              </m:ctrlPr>
                            </m:sSubPr>
                            <m:e>
                              <m:d>
                                <m:dPr>
                                  <m:begChr m:val="["/>
                                  <m:endChr m:val="]"/>
                                  <m:ctrlPr>
                                    <a:rPr lang="en-US" sz="2800" i="1">
                                      <a:latin typeface="Cambria Math" panose="02040503050406030204" pitchFamily="18" charset="0"/>
                                      <a:ea typeface="Cambria Math" panose="02040503050406030204" pitchFamily="18" charset="0"/>
                                    </a:rPr>
                                  </m:ctrlPr>
                                </m:dPr>
                                <m:e>
                                  <m:r>
                                    <m:rPr>
                                      <m:sty m:val="p"/>
                                    </m:rPr>
                                    <a:rPr lang="en-US" sz="2800">
                                      <a:latin typeface="Cambria Math" panose="02040503050406030204" pitchFamily="18" charset="0"/>
                                      <a:ea typeface="Cambria Math" panose="02040503050406030204" pitchFamily="18" charset="0"/>
                                    </a:rPr>
                                    <m:t>HA</m:t>
                                  </m:r>
                                </m:e>
                              </m:d>
                            </m:e>
                            <m:sub>
                              <m:r>
                                <a:rPr lang="en-US" sz="2800" i="1">
                                  <a:latin typeface="Cambria Math" panose="02040503050406030204" pitchFamily="18" charset="0"/>
                                  <a:ea typeface="Cambria Math" panose="02040503050406030204" pitchFamily="18" charset="0"/>
                                </a:rPr>
                                <m:t>0</m:t>
                              </m:r>
                            </m:sub>
                          </m:sSub>
                        </m:den>
                      </m:f>
                      <m:r>
                        <a:rPr lang="en-US" sz="2800" i="1">
                          <a:latin typeface="Cambria Math" panose="02040503050406030204" pitchFamily="18" charset="0"/>
                          <a:ea typeface="Cambria Math" panose="02040503050406030204" pitchFamily="18" charset="0"/>
                        </a:rPr>
                        <m:t>×100%</m:t>
                      </m:r>
                    </m:oMath>
                  </m:oMathPara>
                </a14:m>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25"/>
              </p:nvPr>
            </p:nvSpPr>
            <p:spPr>
              <a:xfrm>
                <a:off x="1371600" y="1524000"/>
                <a:ext cx="6324600" cy="1143000"/>
              </a:xfrm>
              <a:blipFill>
                <a:blip r:embed="rId2"/>
                <a:stretch>
                  <a:fillRect/>
                </a:stretch>
              </a:blipFill>
            </p:spPr>
            <p:txBody>
              <a:bodyPr/>
              <a:lstStyle/>
              <a:p>
                <a:r>
                  <a:rPr lang="en-US">
                    <a:noFill/>
                  </a:rPr>
                  <a:t> </a:t>
                </a:r>
              </a:p>
            </p:txBody>
          </p:sp>
        </mc:Fallback>
      </mc:AlternateContent>
      <p:pic>
        <p:nvPicPr>
          <p:cNvPr id="15363" name="Picture 3" descr="Percent ionization of a weak acid depends on the original acid concentration. "/>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95280" y="2819400"/>
            <a:ext cx="4553440" cy="3635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26880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09798"/>
            <a:ext cx="5638800" cy="566057"/>
          </a:xfrm>
        </p:spPr>
        <p:txBody>
          <a:bodyPr/>
          <a:lstStyle/>
          <a:p>
            <a:pPr marL="3314700" indent="-3314700" algn="ctr"/>
            <a:r>
              <a:rPr lang="en-US" kern="0" dirty="0"/>
              <a:t> SAMPLE PROBLEM	</a:t>
            </a:r>
            <a:r>
              <a:rPr lang="en-US" kern="0" dirty="0">
                <a:solidFill>
                  <a:schemeClr val="bg1"/>
                </a:solidFill>
              </a:rPr>
              <a:t>16.13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3"/>
              </p:nvPr>
            </p:nvSpPr>
            <p:spPr>
              <a:xfrm>
                <a:off x="0" y="914400"/>
                <a:ext cx="9144000" cy="1600200"/>
              </a:xfrm>
            </p:spPr>
            <p:txBody>
              <a:bodyPr/>
              <a:lstStyle/>
              <a:p>
                <a:r>
                  <a:rPr lang="en-US" dirty="0"/>
                  <a:t>Determine pH and percent ionization for acetic acid solutions at </a:t>
                </a:r>
                <a14:m>
                  <m:oMath xmlns:m="http://schemas.openxmlformats.org/officeDocument/2006/math">
                    <m:r>
                      <a:rPr lang="en-US" i="0" dirty="0" smtClean="0">
                        <a:latin typeface="Cambria Math" panose="02040503050406030204" pitchFamily="18" charset="0"/>
                      </a:rPr>
                      <m:t>25°</m:t>
                    </m:r>
                    <m:r>
                      <m:rPr>
                        <m:sty m:val="p"/>
                      </m:rPr>
                      <a:rPr lang="en-US" i="0" dirty="0" smtClean="0">
                        <a:latin typeface="Cambria Math" panose="02040503050406030204" pitchFamily="18" charset="0"/>
                      </a:rPr>
                      <m:t>C</m:t>
                    </m:r>
                  </m:oMath>
                </a14:m>
                <a:r>
                  <a:rPr lang="en-US" dirty="0"/>
                  <a:t> with concentrations (a) 0.15 </a:t>
                </a:r>
                <a:r>
                  <a:rPr lang="en-US" i="1" dirty="0"/>
                  <a:t>M</a:t>
                </a:r>
                <a:r>
                  <a:rPr lang="en-US" dirty="0"/>
                  <a:t>, (b) 0.015 </a:t>
                </a:r>
                <a:r>
                  <a:rPr lang="en-US" i="1" dirty="0"/>
                  <a:t>M</a:t>
                </a:r>
                <a:r>
                  <a:rPr lang="en-US" dirty="0"/>
                  <a:t>, and (c) 0.0015 </a:t>
                </a:r>
                <a:r>
                  <a:rPr lang="en-US" i="1" dirty="0"/>
                  <a:t>M</a:t>
                </a:r>
                <a:r>
                  <a:rPr lang="en-US" dirty="0"/>
                  <a:t>.</a:t>
                </a:r>
              </a:p>
            </p:txBody>
          </p:sp>
        </mc:Choice>
        <mc:Fallback xmlns="">
          <p:sp>
            <p:nvSpPr>
              <p:cNvPr id="17" name="Content Placeholder 16"/>
              <p:cNvSpPr>
                <a:spLocks noGrp="1" noRot="1" noChangeAspect="1" noMove="1" noResize="1" noEditPoints="1" noAdjustHandles="1" noChangeArrowheads="1" noChangeShapeType="1" noTextEdit="1"/>
              </p:cNvSpPr>
              <p:nvPr>
                <p:ph sz="quarter" idx="23"/>
              </p:nvPr>
            </p:nvSpPr>
            <p:spPr>
              <a:xfrm>
                <a:off x="0" y="914400"/>
                <a:ext cx="9144000" cy="1600200"/>
              </a:xfrm>
              <a:blipFill>
                <a:blip r:embed="rId2"/>
                <a:stretch>
                  <a:fillRect l="-1333" t="-3422" r="-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2667000"/>
                <a:ext cx="9144000" cy="1219200"/>
              </a:xfrm>
            </p:spPr>
            <p:txBody>
              <a:bodyPr/>
              <a:lstStyle/>
              <a:p>
                <a:pPr>
                  <a:spcBef>
                    <a:spcPts val="0"/>
                  </a:spcBef>
                </a:pPr>
                <a:r>
                  <a:rPr lang="en-US" dirty="0">
                    <a:solidFill>
                      <a:srgbClr val="43618E"/>
                    </a:solidFill>
                  </a:rPr>
                  <a:t>Setup</a:t>
                </a:r>
              </a:p>
              <a:p>
                <a:pPr>
                  <a:spcBef>
                    <a:spcPts val="0"/>
                  </a:spcBef>
                </a:pPr>
                <a14:m>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a</m:t>
                        </m:r>
                      </m:sub>
                    </m:sSub>
                  </m:oMath>
                </a14:m>
                <a:r>
                  <a:rPr lang="en-US" b="0" dirty="0">
                    <a:solidFill>
                      <a:schemeClr val="tx1"/>
                    </a:solidFill>
                  </a:rPr>
                  <a:t> for acetic acid is </a:t>
                </a:r>
                <a14:m>
                  <m:oMath xmlns:m="http://schemas.openxmlformats.org/officeDocument/2006/math">
                    <m:r>
                      <a:rPr lang="en-US" b="0" i="1" smtClean="0">
                        <a:solidFill>
                          <a:schemeClr val="tx1"/>
                        </a:solidFill>
                        <a:latin typeface="Cambria Math" panose="02040503050406030204" pitchFamily="18" charset="0"/>
                      </a:rPr>
                      <m:t>1.8</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oMath>
                </a14:m>
                <a:endParaRPr lang="en-US" b="0"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2667000"/>
                <a:ext cx="9144000" cy="1219200"/>
              </a:xfrm>
              <a:blipFill>
                <a:blip r:embed="rId3"/>
                <a:stretch>
                  <a:fillRect l="-1333" t="-5000"/>
                </a:stretch>
              </a:blipFill>
            </p:spPr>
            <p:txBody>
              <a:bodyPr/>
              <a:lstStyle/>
              <a:p>
                <a:r>
                  <a:rPr lang="en-US">
                    <a:noFill/>
                  </a:rPr>
                  <a:t> </a:t>
                </a:r>
              </a:p>
            </p:txBody>
          </p:sp>
        </mc:Fallback>
      </mc:AlternateContent>
    </p:spTree>
    <p:extLst>
      <p:ext uri="{BB962C8B-B14F-4D97-AF65-F5344CB8AC3E}">
        <p14:creationId xmlns:p14="http://schemas.microsoft.com/office/powerpoint/2010/main" val="18646297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152400"/>
            <a:ext cx="6019800" cy="643464"/>
          </a:xfrm>
        </p:spPr>
        <p:txBody>
          <a:bodyPr anchor="ctr"/>
          <a:lstStyle/>
          <a:p>
            <a:pPr marL="3314700" indent="-3314700" algn="ctr"/>
            <a:r>
              <a:rPr lang="en-US" kern="0" dirty="0"/>
              <a:t> SAMPLE PROBLEM	</a:t>
            </a:r>
            <a:r>
              <a:rPr lang="en-US" kern="0" dirty="0">
                <a:solidFill>
                  <a:schemeClr val="bg1"/>
                </a:solidFill>
              </a:rPr>
              <a:t>16.13	</a:t>
            </a:r>
            <a:r>
              <a:rPr lang="en-US" dirty="0">
                <a:solidFill>
                  <a:schemeClr val="bg1"/>
                </a:solidFill>
              </a:rPr>
              <a:t>Solution</a:t>
            </a:r>
            <a:endParaRPr lang="en-US" dirty="0"/>
          </a:p>
        </p:txBody>
      </p:sp>
      <p:sp>
        <p:nvSpPr>
          <p:cNvPr id="17" name="Content Placeholder 16"/>
          <p:cNvSpPr>
            <a:spLocks noGrp="1"/>
          </p:cNvSpPr>
          <p:nvPr>
            <p:ph sz="quarter" idx="24"/>
          </p:nvPr>
        </p:nvSpPr>
        <p:spPr>
          <a:xfrm>
            <a:off x="0" y="943896"/>
            <a:ext cx="7467600" cy="418786"/>
          </a:xfrm>
        </p:spPr>
        <p:txBody>
          <a:bodyPr/>
          <a:lstStyle/>
          <a:p>
            <a:pPr>
              <a:spcBef>
                <a:spcPts val="0"/>
              </a:spcBef>
            </a:pPr>
            <a:r>
              <a:rPr lang="en-US" dirty="0">
                <a:solidFill>
                  <a:srgbClr val="43618E"/>
                </a:solidFill>
              </a:rPr>
              <a:t>Solution</a:t>
            </a:r>
          </a:p>
        </p:txBody>
      </p:sp>
      <p:sp>
        <p:nvSpPr>
          <p:cNvPr id="4" name="Content Placeholder 3"/>
          <p:cNvSpPr>
            <a:spLocks noGrp="1"/>
          </p:cNvSpPr>
          <p:nvPr>
            <p:ph sz="quarter" idx="27"/>
          </p:nvPr>
        </p:nvSpPr>
        <p:spPr>
          <a:xfrm>
            <a:off x="14749" y="1426729"/>
            <a:ext cx="442451" cy="328023"/>
          </a:xfrm>
        </p:spPr>
        <p:txBody>
          <a:bodyPr/>
          <a:lstStyle/>
          <a:p>
            <a:r>
              <a:rPr lang="en-US" sz="1600" dirty="0"/>
              <a:t>(a)</a:t>
            </a:r>
          </a:p>
        </p:txBody>
      </p:sp>
      <mc:AlternateContent xmlns:mc="http://schemas.openxmlformats.org/markup-compatibility/2006" xmlns:a14="http://schemas.microsoft.com/office/drawing/2010/main">
        <mc:Choice Requires="a14">
          <p:sp>
            <p:nvSpPr>
              <p:cNvPr id="3" name="Content Placeholder 2"/>
              <p:cNvSpPr>
                <a:spLocks noGrp="1"/>
              </p:cNvSpPr>
              <p:nvPr>
                <p:ph sz="quarter" idx="26"/>
              </p:nvPr>
            </p:nvSpPr>
            <p:spPr>
              <a:xfrm>
                <a:off x="2971801" y="1388678"/>
                <a:ext cx="6019800" cy="440122"/>
              </a:xfrm>
            </p:spPr>
            <p:txBody>
              <a:bodyPr/>
              <a:lstStyle/>
              <a:p>
                <a:pPr/>
                <a14:m>
                  <m:oMathPara xmlns:m="http://schemas.openxmlformats.org/officeDocument/2006/math">
                    <m:oMathParaPr>
                      <m:jc m:val="right"/>
                    </m:oMathParaPr>
                    <m:oMath xmlns:m="http://schemas.openxmlformats.org/officeDocument/2006/math">
                      <m:sSub>
                        <m:sSubPr>
                          <m:ctrlPr>
                            <a:rPr lang="en-US" i="1" smtClean="0">
                              <a:solidFill>
                                <a:srgbClr val="000000"/>
                              </a:solidFill>
                              <a:latin typeface="Cambria Math" panose="02040503050406030204" pitchFamily="18" charset="0"/>
                            </a:rPr>
                          </m:ctrlPr>
                        </m:sSubPr>
                        <m:e>
                          <m:r>
                            <m:rPr>
                              <m:sty m:val="p"/>
                            </m:rPr>
                            <a:rPr lang="en-US">
                              <a:solidFill>
                                <a:srgbClr val="000000"/>
                              </a:solidFill>
                              <a:latin typeface="Cambria Math" panose="02040503050406030204" pitchFamily="18" charset="0"/>
                            </a:rPr>
                            <m:t>CH</m:t>
                          </m:r>
                        </m:e>
                        <m:sub>
                          <m:r>
                            <a:rPr lang="en-US">
                              <a:solidFill>
                                <a:srgbClr val="000000"/>
                              </a:solidFill>
                              <a:latin typeface="Cambria Math" panose="02040503050406030204" pitchFamily="18" charset="0"/>
                            </a:rPr>
                            <m:t>3</m:t>
                          </m:r>
                        </m:sub>
                      </m:sSub>
                      <m:r>
                        <m:rPr>
                          <m:sty m:val="p"/>
                        </m:rPr>
                        <a:rPr lang="en-US">
                          <a:solidFill>
                            <a:srgbClr val="000000"/>
                          </a:solidFill>
                          <a:latin typeface="Cambria Math" panose="02040503050406030204" pitchFamily="18" charset="0"/>
                        </a:rPr>
                        <m:t>COOH</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𝑎𝑞</m:t>
                          </m:r>
                        </m:e>
                      </m:d>
                      <m:r>
                        <a:rPr lang="en-US" i="1">
                          <a:solidFill>
                            <a:srgbClr val="000000"/>
                          </a:solidFill>
                          <a:latin typeface="Cambria Math" panose="02040503050406030204" pitchFamily="18" charset="0"/>
                          <a:ea typeface="Cambria Math" panose="02040503050406030204" pitchFamily="18" charset="0"/>
                        </a:rPr>
                        <m:t>+</m:t>
                      </m:r>
                      <m:sSub>
                        <m:sSubPr>
                          <m:ctrlPr>
                            <a:rPr lang="en-US" i="1">
                              <a:solidFill>
                                <a:srgbClr val="000000"/>
                              </a:solidFill>
                              <a:latin typeface="Cambria Math" panose="02040503050406030204" pitchFamily="18" charset="0"/>
                              <a:ea typeface="Cambria Math" panose="02040503050406030204" pitchFamily="18" charset="0"/>
                            </a:rPr>
                          </m:ctrlPr>
                        </m:sSubPr>
                        <m:e>
                          <m:r>
                            <m:rPr>
                              <m:sty m:val="p"/>
                            </m:rPr>
                            <a:rPr lang="en-US">
                              <a:solidFill>
                                <a:srgbClr val="000000"/>
                              </a:solidFill>
                              <a:latin typeface="Cambria Math" panose="02040503050406030204" pitchFamily="18" charset="0"/>
                              <a:ea typeface="Cambria Math" panose="02040503050406030204" pitchFamily="18" charset="0"/>
                            </a:rPr>
                            <m:t>H</m:t>
                          </m:r>
                        </m:e>
                        <m:sub>
                          <m:r>
                            <a:rPr lang="en-US">
                              <a:solidFill>
                                <a:srgbClr val="000000"/>
                              </a:solidFill>
                              <a:latin typeface="Cambria Math" panose="02040503050406030204" pitchFamily="18" charset="0"/>
                              <a:ea typeface="Cambria Math" panose="02040503050406030204" pitchFamily="18" charset="0"/>
                            </a:rPr>
                            <m:t>2</m:t>
                          </m:r>
                        </m:sub>
                      </m:sSub>
                      <m:r>
                        <m:rPr>
                          <m:sty m:val="p"/>
                        </m:rPr>
                        <a:rPr lang="en-US">
                          <a:solidFill>
                            <a:srgbClr val="000000"/>
                          </a:solidFill>
                          <a:latin typeface="Cambria Math" panose="02040503050406030204" pitchFamily="18" charset="0"/>
                          <a:ea typeface="Cambria Math" panose="02040503050406030204" pitchFamily="18" charset="0"/>
                        </a:rPr>
                        <m:t>O</m:t>
                      </m:r>
                      <m:d>
                        <m:dPr>
                          <m:ctrlPr>
                            <a:rPr lang="en-US" i="1">
                              <a:solidFill>
                                <a:srgbClr val="000000"/>
                              </a:solidFill>
                              <a:latin typeface="Cambria Math" panose="02040503050406030204" pitchFamily="18" charset="0"/>
                              <a:ea typeface="Cambria Math" panose="02040503050406030204" pitchFamily="18" charset="0"/>
                            </a:rPr>
                          </m:ctrlPr>
                        </m:dPr>
                        <m:e>
                          <m:r>
                            <a:rPr lang="en-US" i="1">
                              <a:solidFill>
                                <a:srgbClr val="000000"/>
                              </a:solidFill>
                              <a:latin typeface="Cambria Math" panose="02040503050406030204" pitchFamily="18" charset="0"/>
                              <a:ea typeface="Cambria Math" panose="02040503050406030204" pitchFamily="18" charset="0"/>
                            </a:rPr>
                            <m:t>𝑙</m:t>
                          </m:r>
                        </m:e>
                      </m:d>
                      <m:r>
                        <a:rPr lang="en-US" b="1" i="1" smtClean="0">
                          <a:solidFill>
                            <a:srgbClr val="000000"/>
                          </a:solidFill>
                          <a:latin typeface="Cambria Math" panose="02040503050406030204" pitchFamily="18" charset="0"/>
                          <a:ea typeface="Cambria Math" panose="02040503050406030204" pitchFamily="18" charset="0"/>
                        </a:rPr>
                        <m:t>⇄</m:t>
                      </m:r>
                      <m:sSub>
                        <m:sSubPr>
                          <m:ctrlPr>
                            <a:rPr lang="en-US"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3</m:t>
                          </m:r>
                        </m:sub>
                      </m:sSub>
                      <m:sSup>
                        <m:sSupPr>
                          <m:ctrlPr>
                            <a:rPr lang="en-US"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O</m:t>
                          </m:r>
                        </m:e>
                        <m:sup>
                          <m:r>
                            <a:rPr lang="en-US" b="0" i="0" smtClean="0">
                              <a:solidFill>
                                <a:srgbClr val="000000"/>
                              </a:solidFill>
                              <a:latin typeface="Cambria Math" panose="02040503050406030204" pitchFamily="18" charset="0"/>
                              <a:ea typeface="Cambria Math" panose="02040503050406030204" pitchFamily="18" charset="0"/>
                            </a:rPr>
                            <m:t>+</m:t>
                          </m:r>
                        </m:sup>
                      </m:sSup>
                      <m:d>
                        <m:dPr>
                          <m:ctrlPr>
                            <a:rPr lang="en-US" b="0" i="1" smtClean="0">
                              <a:solidFill>
                                <a:srgbClr val="000000"/>
                              </a:solidFill>
                              <a:latin typeface="Cambria Math" panose="02040503050406030204" pitchFamily="18" charset="0"/>
                              <a:ea typeface="Cambria Math" panose="02040503050406030204" pitchFamily="18" charset="0"/>
                            </a:rPr>
                          </m:ctrlPr>
                        </m:dPr>
                        <m:e>
                          <m:r>
                            <a:rPr lang="en-US" b="0" i="1" smtClean="0">
                              <a:solidFill>
                                <a:srgbClr val="000000"/>
                              </a:solidFill>
                              <a:latin typeface="Cambria Math" panose="02040503050406030204" pitchFamily="18" charset="0"/>
                              <a:ea typeface="Cambria Math" panose="02040503050406030204" pitchFamily="18" charset="0"/>
                            </a:rPr>
                            <m:t>𝑎𝑞</m:t>
                          </m:r>
                        </m:e>
                      </m:d>
                      <m:r>
                        <a:rPr lang="en-US" b="0" i="1" smtClean="0">
                          <a:solidFill>
                            <a:srgbClr val="000000"/>
                          </a:solidFill>
                          <a:latin typeface="Cambria Math" panose="02040503050406030204" pitchFamily="18" charset="0"/>
                          <a:ea typeface="Cambria Math" panose="02040503050406030204" pitchFamily="18" charset="0"/>
                        </a:rPr>
                        <m:t>+</m:t>
                      </m:r>
                      <m:r>
                        <m:rPr>
                          <m:sty m:val="p"/>
                        </m:rPr>
                        <a:rPr lang="en-US" b="0" i="0" smtClean="0">
                          <a:solidFill>
                            <a:srgbClr val="000000"/>
                          </a:solidFill>
                          <a:latin typeface="Cambria Math" panose="02040503050406030204" pitchFamily="18" charset="0"/>
                          <a:ea typeface="Cambria Math" panose="02040503050406030204" pitchFamily="18" charset="0"/>
                        </a:rPr>
                        <m:t>C</m:t>
                      </m:r>
                      <m:sSub>
                        <m:sSubPr>
                          <m:ctrlPr>
                            <a:rPr lang="en-US" b="0" i="1" smtClean="0">
                              <a:solidFill>
                                <a:srgbClr val="000000"/>
                              </a:solidFill>
                              <a:latin typeface="Cambria Math" panose="02040503050406030204" pitchFamily="18" charset="0"/>
                              <a:ea typeface="Cambria Math" panose="02040503050406030204" pitchFamily="18" charset="0"/>
                            </a:rPr>
                          </m:ctrlPr>
                        </m:sSubPr>
                        <m:e>
                          <m:r>
                            <m:rPr>
                              <m:sty m:val="p"/>
                            </m:rPr>
                            <a:rPr lang="en-US" b="0" i="0" smtClean="0">
                              <a:solidFill>
                                <a:srgbClr val="000000"/>
                              </a:solidFill>
                              <a:latin typeface="Cambria Math" panose="02040503050406030204" pitchFamily="18" charset="0"/>
                              <a:ea typeface="Cambria Math" panose="02040503050406030204" pitchFamily="18" charset="0"/>
                            </a:rPr>
                            <m:t>H</m:t>
                          </m:r>
                        </m:e>
                        <m:sub>
                          <m:r>
                            <a:rPr lang="en-US" b="0" i="0" smtClean="0">
                              <a:solidFill>
                                <a:srgbClr val="000000"/>
                              </a:solidFill>
                              <a:latin typeface="Cambria Math" panose="02040503050406030204" pitchFamily="18" charset="0"/>
                              <a:ea typeface="Cambria Math" panose="02040503050406030204" pitchFamily="18" charset="0"/>
                            </a:rPr>
                            <m:t>3</m:t>
                          </m:r>
                        </m:sub>
                      </m:sSub>
                      <m:r>
                        <m:rPr>
                          <m:sty m:val="p"/>
                        </m:rPr>
                        <a:rPr lang="en-US" b="0" i="0" smtClean="0">
                          <a:solidFill>
                            <a:srgbClr val="000000"/>
                          </a:solidFill>
                          <a:latin typeface="Cambria Math" panose="02040503050406030204" pitchFamily="18" charset="0"/>
                          <a:ea typeface="Cambria Math" panose="02040503050406030204" pitchFamily="18" charset="0"/>
                        </a:rPr>
                        <m:t>CO</m:t>
                      </m:r>
                      <m:sSup>
                        <m:sSupPr>
                          <m:ctrlPr>
                            <a:rPr lang="en-US" b="0" i="1" smtClean="0">
                              <a:solidFill>
                                <a:srgbClr val="000000"/>
                              </a:solidFill>
                              <a:latin typeface="Cambria Math" panose="02040503050406030204" pitchFamily="18" charset="0"/>
                              <a:ea typeface="Cambria Math" panose="02040503050406030204" pitchFamily="18" charset="0"/>
                            </a:rPr>
                          </m:ctrlPr>
                        </m:sSupPr>
                        <m:e>
                          <m:r>
                            <m:rPr>
                              <m:sty m:val="p"/>
                            </m:rPr>
                            <a:rPr lang="en-US" b="0" i="0" smtClean="0">
                              <a:solidFill>
                                <a:srgbClr val="000000"/>
                              </a:solidFill>
                              <a:latin typeface="Cambria Math" panose="02040503050406030204" pitchFamily="18" charset="0"/>
                              <a:ea typeface="Cambria Math" panose="02040503050406030204" pitchFamily="18" charset="0"/>
                            </a:rPr>
                            <m:t>O</m:t>
                          </m:r>
                        </m:e>
                        <m:sup>
                          <m:r>
                            <a:rPr lang="en-US" b="0" i="0" smtClean="0">
                              <a:solidFill>
                                <a:srgbClr val="000000"/>
                              </a:solidFill>
                              <a:latin typeface="Cambria Math" panose="02040503050406030204" pitchFamily="18" charset="0"/>
                              <a:ea typeface="Cambria Math" panose="02040503050406030204" pitchFamily="18" charset="0"/>
                            </a:rPr>
                            <m:t>−</m:t>
                          </m:r>
                        </m:sup>
                      </m:sSup>
                      <m:r>
                        <a:rPr lang="en-US" b="0"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𝑎𝑞</m:t>
                      </m:r>
                      <m:r>
                        <a:rPr lang="en-US" b="0" i="1" smtClean="0">
                          <a:solidFill>
                            <a:srgbClr val="000000"/>
                          </a:solidFill>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26"/>
              </p:nvPr>
            </p:nvSpPr>
            <p:spPr>
              <a:xfrm>
                <a:off x="2971801" y="1388678"/>
                <a:ext cx="6019800" cy="440122"/>
              </a:xfrm>
              <a:blipFill>
                <a:blip r:embed="rId2"/>
                <a:stretch>
                  <a:fillRect r="-203"/>
                </a:stretch>
              </a:blipFill>
            </p:spPr>
            <p:txBody>
              <a:bodyPr/>
              <a:lstStyle/>
              <a:p>
                <a:r>
                  <a:rPr lang="en-US">
                    <a:noFill/>
                  </a:rPr>
                  <a:t> </a:t>
                </a:r>
              </a:p>
            </p:txBody>
          </p:sp>
        </mc:Fallback>
      </mc:AlternateContent>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3486700252"/>
              </p:ext>
            </p:extLst>
          </p:nvPr>
        </p:nvGraphicFramePr>
        <p:xfrm>
          <a:off x="0" y="1828800"/>
          <a:ext cx="8991598" cy="1188720"/>
        </p:xfrm>
        <a:graphic>
          <a:graphicData uri="http://schemas.openxmlformats.org/drawingml/2006/table">
            <a:tbl>
              <a:tblPr firstRow="1" bandRow="1">
                <a:tableStyleId>{5C22544A-7EE6-4342-B048-85BDC9FD1C3A}</a:tableStyleId>
              </a:tblPr>
              <a:tblGrid>
                <a:gridCol w="3529413">
                  <a:extLst>
                    <a:ext uri="{9D8B030D-6E8A-4147-A177-3AD203B41FA5}">
                      <a16:colId xmlns="" xmlns:a16="http://schemas.microsoft.com/office/drawing/2014/main" val="4040641355"/>
                    </a:ext>
                  </a:extLst>
                </a:gridCol>
                <a:gridCol w="1512606">
                  <a:extLst>
                    <a:ext uri="{9D8B030D-6E8A-4147-A177-3AD203B41FA5}">
                      <a16:colId xmlns="" xmlns:a16="http://schemas.microsoft.com/office/drawing/2014/main" val="3379562977"/>
                    </a:ext>
                  </a:extLst>
                </a:gridCol>
                <a:gridCol w="1008402">
                  <a:extLst>
                    <a:ext uri="{9D8B030D-6E8A-4147-A177-3AD203B41FA5}">
                      <a16:colId xmlns="" xmlns:a16="http://schemas.microsoft.com/office/drawing/2014/main" val="4240386097"/>
                    </a:ext>
                  </a:extLst>
                </a:gridCol>
                <a:gridCol w="1340979">
                  <a:extLst>
                    <a:ext uri="{9D8B030D-6E8A-4147-A177-3AD203B41FA5}">
                      <a16:colId xmlns="" xmlns:a16="http://schemas.microsoft.com/office/drawing/2014/main" val="624009277"/>
                    </a:ext>
                  </a:extLst>
                </a:gridCol>
                <a:gridCol w="1600198">
                  <a:extLst>
                    <a:ext uri="{9D8B030D-6E8A-4147-A177-3AD203B41FA5}">
                      <a16:colId xmlns="" xmlns:a16="http://schemas.microsoft.com/office/drawing/2014/main" val="2161281679"/>
                    </a:ext>
                  </a:extLst>
                </a:gridCol>
              </a:tblGrid>
              <a:tr h="3264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i="1" kern="1200" dirty="0">
                          <a:solidFill>
                            <a:srgbClr val="000000"/>
                          </a:solidFill>
                          <a:effectLst/>
                          <a:latin typeface="+mn-lt"/>
                          <a:ea typeface="+mn-ea"/>
                          <a:cs typeface="+mn-cs"/>
                        </a:rPr>
                        <a:t>Initial concentration (M):</a:t>
                      </a:r>
                      <a:endParaRPr lang="en-US" sz="2000" b="0" i="1" dirty="0">
                        <a:solidFill>
                          <a:srgbClr val="000000"/>
                        </a:solidFill>
                      </a:endParaRPr>
                    </a:p>
                  </a:txBody>
                  <a:tcPr marL="82018" marR="82018">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0.15</a:t>
                      </a:r>
                    </a:p>
                  </a:txBody>
                  <a:tcPr marL="82018" marR="82018">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a:t>
                      </a:r>
                    </a:p>
                  </a:txBody>
                  <a:tcPr marL="82018" marR="82018">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042382630"/>
                  </a:ext>
                </a:extLst>
              </a:tr>
              <a:tr h="326492">
                <a:tc>
                  <a:txBody>
                    <a:bodyPr/>
                    <a:lstStyle/>
                    <a:p>
                      <a:pPr algn="l"/>
                      <a:r>
                        <a:rPr lang="en-US" sz="2000" i="1" kern="1200" dirty="0">
                          <a:solidFill>
                            <a:srgbClr val="000000"/>
                          </a:solidFill>
                          <a:effectLst/>
                          <a:latin typeface="+mn-lt"/>
                          <a:ea typeface="+mn-ea"/>
                          <a:cs typeface="+mn-cs"/>
                        </a:rPr>
                        <a:t>Change in concentration (M):</a:t>
                      </a:r>
                      <a:endParaRPr lang="en-US" sz="2000" i="1" dirty="0">
                        <a:solidFill>
                          <a:srgbClr val="000000"/>
                        </a:solidFill>
                      </a:endParaRPr>
                    </a:p>
                  </a:txBody>
                  <a:tcPr marL="82018" marR="8201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i="1" dirty="0">
                          <a:solidFill>
                            <a:srgbClr val="000000"/>
                          </a:solidFill>
                        </a:rPr>
                        <a:t>-x</a:t>
                      </a:r>
                    </a:p>
                  </a:txBody>
                  <a:tcPr marL="82018" marR="8201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i="0" dirty="0">
                          <a:solidFill>
                            <a:srgbClr val="000000"/>
                          </a:solidFill>
                        </a:rPr>
                        <a:t>+</a:t>
                      </a:r>
                      <a:r>
                        <a:rPr lang="en-US" sz="2000" i="1" dirty="0">
                          <a:solidFill>
                            <a:srgbClr val="000000"/>
                          </a:solidFill>
                        </a:rPr>
                        <a:t>x</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i="0" dirty="0">
                          <a:solidFill>
                            <a:srgbClr val="000000"/>
                          </a:solidFill>
                        </a:rPr>
                        <a:t>+</a:t>
                      </a:r>
                      <a:r>
                        <a:rPr lang="en-US" sz="2000" i="1" dirty="0">
                          <a:solidFill>
                            <a:srgbClr val="000000"/>
                          </a:solidFill>
                        </a:rPr>
                        <a:t>x</a:t>
                      </a:r>
                    </a:p>
                  </a:txBody>
                  <a:tcPr marL="82018" marR="8201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2872824099"/>
                  </a:ext>
                </a:extLst>
              </a:tr>
              <a:tr h="326492">
                <a:tc>
                  <a:txBody>
                    <a:bodyPr/>
                    <a:lstStyle/>
                    <a:p>
                      <a:pPr algn="l"/>
                      <a:r>
                        <a:rPr lang="en-US" sz="2000" i="1" kern="1200" dirty="0">
                          <a:solidFill>
                            <a:srgbClr val="000000"/>
                          </a:solidFill>
                          <a:effectLst/>
                          <a:latin typeface="+mn-lt"/>
                          <a:ea typeface="+mn-ea"/>
                          <a:cs typeface="+mn-cs"/>
                        </a:rPr>
                        <a:t>Equilibrium concentration (M):</a:t>
                      </a:r>
                      <a:endParaRPr lang="en-US" sz="2000" i="1" dirty="0">
                        <a:solidFill>
                          <a:srgbClr val="000000"/>
                        </a:solidFill>
                      </a:endParaRPr>
                    </a:p>
                  </a:txBody>
                  <a:tcPr marL="82018" marR="8201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0.15</a:t>
                      </a:r>
                      <a:r>
                        <a:rPr lang="en-US" sz="2000" i="1" dirty="0">
                          <a:solidFill>
                            <a:srgbClr val="000000"/>
                          </a:solidFill>
                        </a:rPr>
                        <a:t>-x</a:t>
                      </a:r>
                    </a:p>
                  </a:txBody>
                  <a:tcPr marL="82018" marR="82018">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i="1" dirty="0">
                          <a:solidFill>
                            <a:srgbClr val="000000"/>
                          </a:solidFill>
                        </a:rPr>
                        <a:t>x</a:t>
                      </a:r>
                    </a:p>
                  </a:txBody>
                  <a:tcPr marL="82018" marR="8201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i="1" dirty="0">
                          <a:solidFill>
                            <a:srgbClr val="000000"/>
                          </a:solidFill>
                        </a:rPr>
                        <a:t>x</a:t>
                      </a:r>
                    </a:p>
                  </a:txBody>
                  <a:tcPr marL="82018" marR="82018">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20897361"/>
                  </a:ext>
                </a:extLst>
              </a:tr>
            </a:tbl>
          </a:graphicData>
        </a:graphic>
      </p:graphicFrame>
      <mc:AlternateContent xmlns:mc="http://schemas.openxmlformats.org/markup-compatibility/2006" xmlns:a14="http://schemas.microsoft.com/office/drawing/2010/main">
        <mc:Choice Requires="a14">
          <p:sp>
            <p:nvSpPr>
              <p:cNvPr id="5" name="Content Placeholder 4"/>
              <p:cNvSpPr>
                <a:spLocks noGrp="1"/>
              </p:cNvSpPr>
              <p:nvPr>
                <p:ph sz="quarter" idx="28"/>
              </p:nvPr>
            </p:nvSpPr>
            <p:spPr>
              <a:xfrm>
                <a:off x="609600" y="3234816"/>
                <a:ext cx="8011528" cy="2467401"/>
              </a:xfrm>
            </p:spPr>
            <p:txBody>
              <a:bodyPr/>
              <a:lstStyle/>
              <a:p>
                <a:pPr>
                  <a:spcAft>
                    <a:spcPts val="2000"/>
                  </a:spcAft>
                </a:pPr>
                <a14:m>
                  <m:oMathPara xmlns:m="http://schemas.openxmlformats.org/officeDocument/2006/math">
                    <m:oMathParaPr>
                      <m:jc m:val="centerGroup"/>
                    </m:oMathParaPr>
                    <m:oMath xmlns:m="http://schemas.openxmlformats.org/officeDocument/2006/math">
                      <m:r>
                        <m:rPr>
                          <m:sty m:val="p"/>
                        </m:rPr>
                        <a:rPr lang="en-US" sz="2500">
                          <a:solidFill>
                            <a:prstClr val="black"/>
                          </a:solidFill>
                          <a:latin typeface="Cambria Math" panose="02040503050406030204" pitchFamily="18" charset="0"/>
                        </a:rPr>
                        <m:t>Solving</m:t>
                      </m:r>
                      <m:r>
                        <a:rPr lang="en-US" sz="2500">
                          <a:solidFill>
                            <a:prstClr val="black"/>
                          </a:solidFill>
                          <a:latin typeface="Cambria Math" panose="02040503050406030204" pitchFamily="18" charset="0"/>
                        </a:rPr>
                        <m:t> </m:t>
                      </m:r>
                      <m:r>
                        <m:rPr>
                          <m:sty m:val="p"/>
                        </m:rPr>
                        <a:rPr lang="en-US" sz="2500">
                          <a:solidFill>
                            <a:prstClr val="black"/>
                          </a:solidFill>
                          <a:latin typeface="Cambria Math" panose="02040503050406030204" pitchFamily="18" charset="0"/>
                        </a:rPr>
                        <m:t>for</m:t>
                      </m:r>
                      <m:r>
                        <a:rPr lang="en-US" sz="2500">
                          <a:solidFill>
                            <a:prstClr val="black"/>
                          </a:solidFill>
                          <a:latin typeface="Cambria Math" panose="02040503050406030204" pitchFamily="18" charset="0"/>
                        </a:rPr>
                        <m:t> </m:t>
                      </m:r>
                      <m:r>
                        <m:rPr>
                          <m:sty m:val="p"/>
                        </m:rPr>
                        <a:rPr lang="en-US" sz="2500">
                          <a:solidFill>
                            <a:prstClr val="black"/>
                          </a:solidFill>
                          <a:latin typeface="Cambria Math" panose="02040503050406030204" pitchFamily="18" charset="0"/>
                        </a:rPr>
                        <m:t>x</m:t>
                      </m:r>
                      <m:r>
                        <a:rPr lang="en-US" sz="2500">
                          <a:solidFill>
                            <a:prstClr val="black"/>
                          </a:solidFill>
                          <a:latin typeface="Cambria Math" panose="02040503050406030204" pitchFamily="18" charset="0"/>
                        </a:rPr>
                        <m:t> </m:t>
                      </m:r>
                      <m:r>
                        <m:rPr>
                          <m:sty m:val="p"/>
                        </m:rPr>
                        <a:rPr lang="en-US" sz="2500">
                          <a:solidFill>
                            <a:prstClr val="black"/>
                          </a:solidFill>
                          <a:latin typeface="Cambria Math" panose="02040503050406030204" pitchFamily="18" charset="0"/>
                        </a:rPr>
                        <m:t>gives</m:t>
                      </m:r>
                      <m:r>
                        <a:rPr lang="en-US" sz="2500">
                          <a:solidFill>
                            <a:prstClr val="black"/>
                          </a:solidFill>
                          <a:latin typeface="Cambria Math" panose="02040503050406030204" pitchFamily="18" charset="0"/>
                        </a:rPr>
                        <m:t> </m:t>
                      </m:r>
                      <m:d>
                        <m:dPr>
                          <m:begChr m:val="["/>
                          <m:endChr m:val="]"/>
                          <m:ctrlPr>
                            <a:rPr lang="en-US" sz="2500" i="1">
                              <a:solidFill>
                                <a:prstClr val="black"/>
                              </a:solidFill>
                              <a:latin typeface="Cambria Math" panose="02040503050406030204" pitchFamily="18" charset="0"/>
                            </a:rPr>
                          </m:ctrlPr>
                        </m:dPr>
                        <m:e>
                          <m:sSub>
                            <m:sSubPr>
                              <m:ctrlPr>
                                <a:rPr lang="en-US" sz="2500" i="1">
                                  <a:solidFill>
                                    <a:prstClr val="black"/>
                                  </a:solidFill>
                                  <a:latin typeface="Cambria Math" panose="02040503050406030204" pitchFamily="18" charset="0"/>
                                </a:rPr>
                              </m:ctrlPr>
                            </m:sSubPr>
                            <m:e>
                              <m:r>
                                <m:rPr>
                                  <m:sty m:val="p"/>
                                </m:rPr>
                                <a:rPr lang="en-US" sz="2500">
                                  <a:solidFill>
                                    <a:prstClr val="black"/>
                                  </a:solidFill>
                                  <a:latin typeface="Cambria Math" panose="02040503050406030204" pitchFamily="18" charset="0"/>
                                </a:rPr>
                                <m:t>H</m:t>
                              </m:r>
                            </m:e>
                            <m:sub>
                              <m:r>
                                <a:rPr lang="en-US" sz="2500">
                                  <a:solidFill>
                                    <a:prstClr val="black"/>
                                  </a:solidFill>
                                  <a:latin typeface="Cambria Math" panose="02040503050406030204" pitchFamily="18" charset="0"/>
                                </a:rPr>
                                <m:t>3</m:t>
                              </m:r>
                            </m:sub>
                          </m:sSub>
                          <m:sSup>
                            <m:sSupPr>
                              <m:ctrlPr>
                                <a:rPr lang="en-US" sz="2500" i="1">
                                  <a:solidFill>
                                    <a:prstClr val="black"/>
                                  </a:solidFill>
                                  <a:latin typeface="Cambria Math" panose="02040503050406030204" pitchFamily="18" charset="0"/>
                                </a:rPr>
                              </m:ctrlPr>
                            </m:sSupPr>
                            <m:e>
                              <m:r>
                                <m:rPr>
                                  <m:sty m:val="p"/>
                                </m:rPr>
                                <a:rPr lang="en-US" sz="2500">
                                  <a:solidFill>
                                    <a:prstClr val="black"/>
                                  </a:solidFill>
                                  <a:latin typeface="Cambria Math" panose="02040503050406030204" pitchFamily="18" charset="0"/>
                                </a:rPr>
                                <m:t>O</m:t>
                              </m:r>
                            </m:e>
                            <m:sup>
                              <m:r>
                                <a:rPr lang="en-US" sz="2500">
                                  <a:solidFill>
                                    <a:prstClr val="black"/>
                                  </a:solidFill>
                                  <a:latin typeface="Cambria Math" panose="02040503050406030204" pitchFamily="18" charset="0"/>
                                  <a:ea typeface="Cambria Math" panose="02040503050406030204" pitchFamily="18" charset="0"/>
                                </a:rPr>
                                <m:t>+</m:t>
                              </m:r>
                            </m:sup>
                          </m:sSup>
                        </m:e>
                      </m:d>
                      <m:r>
                        <a:rPr lang="en-US" sz="2500">
                          <a:solidFill>
                            <a:prstClr val="black"/>
                          </a:solidFill>
                          <a:latin typeface="Cambria Math" panose="02040503050406030204" pitchFamily="18" charset="0"/>
                          <a:ea typeface="Cambria Math" panose="02040503050406030204" pitchFamily="18" charset="0"/>
                        </a:rPr>
                        <m:t>=0.0016 </m:t>
                      </m:r>
                      <m:r>
                        <a:rPr lang="en-US" sz="2500" i="1">
                          <a:solidFill>
                            <a:prstClr val="black"/>
                          </a:solidFill>
                          <a:latin typeface="Cambria Math" panose="02040503050406030204" pitchFamily="18" charset="0"/>
                          <a:ea typeface="Cambria Math" panose="02040503050406030204" pitchFamily="18" charset="0"/>
                        </a:rPr>
                        <m:t>𝑀</m:t>
                      </m:r>
                      <m:r>
                        <a:rPr lang="en-US" sz="2500">
                          <a:solidFill>
                            <a:prstClr val="black"/>
                          </a:solidFill>
                          <a:latin typeface="Cambria Math" panose="02040503050406030204" pitchFamily="18" charset="0"/>
                          <a:ea typeface="Cambria Math" panose="02040503050406030204" pitchFamily="18" charset="0"/>
                        </a:rPr>
                        <m:t> </m:t>
                      </m:r>
                      <m:r>
                        <m:rPr>
                          <m:sty m:val="p"/>
                        </m:rPr>
                        <a:rPr lang="en-US" sz="2500">
                          <a:solidFill>
                            <a:prstClr val="black"/>
                          </a:solidFill>
                          <a:latin typeface="Cambria Math" panose="02040503050406030204" pitchFamily="18" charset="0"/>
                          <a:ea typeface="Cambria Math" panose="02040503050406030204" pitchFamily="18" charset="0"/>
                        </a:rPr>
                        <m:t>and</m:t>
                      </m:r>
                    </m:oMath>
                  </m:oMathPara>
                </a14:m>
                <a:endParaRPr lang="en-US" sz="2500" dirty="0">
                  <a:solidFill>
                    <a:prstClr val="black"/>
                  </a:solidFill>
                </a:endParaRPr>
              </a:p>
              <a:p>
                <a:pPr>
                  <a:spcAft>
                    <a:spcPts val="1000"/>
                  </a:spcAft>
                </a:pPr>
                <a14:m>
                  <m:oMathPara xmlns:m="http://schemas.openxmlformats.org/officeDocument/2006/math">
                    <m:oMathParaPr>
                      <m:jc m:val="centerGroup"/>
                    </m:oMathParaPr>
                    <m:oMath xmlns:m="http://schemas.openxmlformats.org/officeDocument/2006/math">
                      <m:r>
                        <m:rPr>
                          <m:sty m:val="p"/>
                        </m:rPr>
                        <a:rPr lang="en-US" sz="2500">
                          <a:latin typeface="Cambria Math" panose="02040503050406030204" pitchFamily="18" charset="0"/>
                        </a:rPr>
                        <m:t>pH</m:t>
                      </m:r>
                      <m:r>
                        <a:rPr lang="en-US" sz="2500">
                          <a:latin typeface="Cambria Math" panose="02040503050406030204" pitchFamily="18" charset="0"/>
                          <a:ea typeface="Cambria Math" panose="02040503050406030204" pitchFamily="18" charset="0"/>
                        </a:rPr>
                        <m:t>=−</m:t>
                      </m:r>
                      <m:func>
                        <m:funcPr>
                          <m:ctrlPr>
                            <a:rPr lang="en-US" sz="2500" i="1">
                              <a:latin typeface="Cambria Math" panose="02040503050406030204" pitchFamily="18" charset="0"/>
                              <a:ea typeface="Cambria Math" panose="02040503050406030204" pitchFamily="18" charset="0"/>
                            </a:rPr>
                          </m:ctrlPr>
                        </m:funcPr>
                        <m:fName>
                          <m:r>
                            <m:rPr>
                              <m:sty m:val="p"/>
                            </m:rPr>
                            <a:rPr lang="en-US" sz="2500">
                              <a:latin typeface="Cambria Math" panose="02040503050406030204" pitchFamily="18" charset="0"/>
                              <a:ea typeface="Cambria Math" panose="02040503050406030204" pitchFamily="18" charset="0"/>
                            </a:rPr>
                            <m:t>log</m:t>
                          </m:r>
                        </m:fName>
                        <m:e>
                          <m:d>
                            <m:dPr>
                              <m:ctrlPr>
                                <a:rPr lang="en-US" sz="2500" i="1">
                                  <a:latin typeface="Cambria Math" panose="02040503050406030204" pitchFamily="18" charset="0"/>
                                  <a:ea typeface="Cambria Math" panose="02040503050406030204" pitchFamily="18" charset="0"/>
                                </a:rPr>
                              </m:ctrlPr>
                            </m:dPr>
                            <m:e>
                              <m:r>
                                <a:rPr lang="en-US" sz="2500">
                                  <a:latin typeface="Cambria Math" panose="02040503050406030204" pitchFamily="18" charset="0"/>
                                  <a:ea typeface="Cambria Math" panose="02040503050406030204" pitchFamily="18" charset="0"/>
                                </a:rPr>
                                <m:t>0.0016</m:t>
                              </m:r>
                            </m:e>
                          </m:d>
                          <m:r>
                            <a:rPr lang="en-US" sz="2500">
                              <a:latin typeface="Cambria Math" panose="02040503050406030204" pitchFamily="18" charset="0"/>
                              <a:ea typeface="Cambria Math" panose="02040503050406030204" pitchFamily="18" charset="0"/>
                            </a:rPr>
                            <m:t>=2.78.</m:t>
                          </m:r>
                        </m:e>
                      </m:func>
                    </m:oMath>
                  </m:oMathPara>
                </a14:m>
                <a:endParaRPr lang="en-US" sz="2500" dirty="0"/>
              </a:p>
              <a:p>
                <a:pPr/>
                <a14:m>
                  <m:oMathPara xmlns:m="http://schemas.openxmlformats.org/officeDocument/2006/math">
                    <m:oMathParaPr>
                      <m:jc m:val="centerGroup"/>
                    </m:oMathParaPr>
                    <m:oMath xmlns:m="http://schemas.openxmlformats.org/officeDocument/2006/math">
                      <m:r>
                        <m:rPr>
                          <m:sty m:val="p"/>
                        </m:rPr>
                        <a:rPr lang="en-US" sz="2500">
                          <a:latin typeface="Cambria Math" panose="02040503050406030204" pitchFamily="18" charset="0"/>
                        </a:rPr>
                        <m:t>percent</m:t>
                      </m:r>
                      <m:r>
                        <a:rPr lang="en-US" sz="2500">
                          <a:latin typeface="Cambria Math" panose="02040503050406030204" pitchFamily="18" charset="0"/>
                        </a:rPr>
                        <m:t> </m:t>
                      </m:r>
                      <m:r>
                        <m:rPr>
                          <m:sty m:val="p"/>
                        </m:rPr>
                        <a:rPr lang="en-US" sz="2500">
                          <a:latin typeface="Cambria Math" panose="02040503050406030204" pitchFamily="18" charset="0"/>
                        </a:rPr>
                        <m:t>ionization</m:t>
                      </m:r>
                      <m:r>
                        <a:rPr lang="en-US" sz="2500">
                          <a:latin typeface="Cambria Math" panose="02040503050406030204" pitchFamily="18" charset="0"/>
                          <a:ea typeface="Cambria Math" panose="02040503050406030204" pitchFamily="18" charset="0"/>
                        </a:rPr>
                        <m:t>=</m:t>
                      </m:r>
                      <m:f>
                        <m:fPr>
                          <m:ctrlPr>
                            <a:rPr lang="en-US" sz="2500" i="1">
                              <a:latin typeface="Cambria Math" panose="02040503050406030204" pitchFamily="18" charset="0"/>
                              <a:ea typeface="Cambria Math" panose="02040503050406030204" pitchFamily="18" charset="0"/>
                            </a:rPr>
                          </m:ctrlPr>
                        </m:fPr>
                        <m:num>
                          <m:r>
                            <a:rPr lang="en-US" sz="2500">
                              <a:latin typeface="Cambria Math" panose="02040503050406030204" pitchFamily="18" charset="0"/>
                              <a:ea typeface="Cambria Math" panose="02040503050406030204" pitchFamily="18" charset="0"/>
                            </a:rPr>
                            <m:t>0.0016 </m:t>
                          </m:r>
                          <m:r>
                            <a:rPr lang="en-US" sz="2500" i="1">
                              <a:latin typeface="Cambria Math" panose="02040503050406030204" pitchFamily="18" charset="0"/>
                              <a:ea typeface="Cambria Math" panose="02040503050406030204" pitchFamily="18" charset="0"/>
                            </a:rPr>
                            <m:t>𝑀</m:t>
                          </m:r>
                        </m:num>
                        <m:den>
                          <m:r>
                            <a:rPr lang="en-US" sz="2500">
                              <a:latin typeface="Cambria Math" panose="02040503050406030204" pitchFamily="18" charset="0"/>
                              <a:ea typeface="Cambria Math" panose="02040503050406030204" pitchFamily="18" charset="0"/>
                            </a:rPr>
                            <m:t>0.15 </m:t>
                          </m:r>
                          <m:r>
                            <a:rPr lang="en-US" sz="2500" i="1">
                              <a:latin typeface="Cambria Math" panose="02040503050406030204" pitchFamily="18" charset="0"/>
                              <a:ea typeface="Cambria Math" panose="02040503050406030204" pitchFamily="18" charset="0"/>
                            </a:rPr>
                            <m:t>𝑀</m:t>
                          </m:r>
                        </m:den>
                      </m:f>
                      <m:r>
                        <a:rPr lang="en-US" sz="2500">
                          <a:latin typeface="Cambria Math" panose="02040503050406030204" pitchFamily="18" charset="0"/>
                          <a:ea typeface="Cambria Math" panose="02040503050406030204" pitchFamily="18" charset="0"/>
                        </a:rPr>
                        <m:t>×100</m:t>
                      </m:r>
                      <m:r>
                        <a:rPr lang="en-US" sz="2500" i="1">
                          <a:latin typeface="Cambria Math" panose="02040503050406030204" pitchFamily="18" charset="0"/>
                          <a:ea typeface="Cambria Math" panose="02040503050406030204" pitchFamily="18" charset="0"/>
                        </a:rPr>
                        <m:t>%=1.1%</m:t>
                      </m:r>
                    </m:oMath>
                  </m:oMathPara>
                </a14:m>
                <a:endParaRPr lang="en-US" sz="2500" dirty="0"/>
              </a:p>
            </p:txBody>
          </p:sp>
        </mc:Choice>
        <mc:Fallback xmlns="">
          <p:sp>
            <p:nvSpPr>
              <p:cNvPr id="5" name="Content Placeholder 4"/>
              <p:cNvSpPr>
                <a:spLocks noGrp="1" noRot="1" noChangeAspect="1" noMove="1" noResize="1" noEditPoints="1" noAdjustHandles="1" noChangeArrowheads="1" noChangeShapeType="1" noTextEdit="1"/>
              </p:cNvSpPr>
              <p:nvPr>
                <p:ph sz="quarter" idx="28"/>
              </p:nvPr>
            </p:nvSpPr>
            <p:spPr>
              <a:xfrm>
                <a:off x="609600" y="3234816"/>
                <a:ext cx="8011528" cy="2467401"/>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444412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0" y="228600"/>
            <a:ext cx="7010399" cy="533400"/>
          </a:xfrm>
        </p:spPr>
        <p:txBody>
          <a:bodyPr/>
          <a:lstStyle/>
          <a:p>
            <a:pPr marL="3314700" indent="-3314700" algn="ctr"/>
            <a:r>
              <a:rPr lang="en-US" kern="0" dirty="0"/>
              <a:t> SAMPLE PROBLEM	</a:t>
            </a:r>
            <a:r>
              <a:rPr lang="en-US" kern="0" dirty="0">
                <a:solidFill>
                  <a:schemeClr val="bg1"/>
                </a:solidFill>
              </a:rPr>
              <a:t>16.13	</a:t>
            </a:r>
            <a:r>
              <a:rPr lang="en-US" dirty="0">
                <a:solidFill>
                  <a:schemeClr val="bg1"/>
                </a:solidFill>
              </a:rPr>
              <a:t>Solution, Cont.</a:t>
            </a:r>
            <a:endParaRPr lang="en-US" dirty="0"/>
          </a:p>
        </p:txBody>
      </p:sp>
      <p:sp>
        <p:nvSpPr>
          <p:cNvPr id="18" name="Content Placeholder 17"/>
          <p:cNvSpPr>
            <a:spLocks noGrp="1"/>
          </p:cNvSpPr>
          <p:nvPr>
            <p:ph sz="quarter" idx="24"/>
          </p:nvPr>
        </p:nvSpPr>
        <p:spPr>
          <a:xfrm>
            <a:off x="-1" y="914400"/>
            <a:ext cx="9144001" cy="533400"/>
          </a:xfrm>
        </p:spPr>
        <p:txBody>
          <a:bodyPr/>
          <a:lstStyle/>
          <a:p>
            <a:r>
              <a:rPr lang="en-US" dirty="0">
                <a:solidFill>
                  <a:srgbClr val="43618E"/>
                </a:solidFill>
              </a:rPr>
              <a:t>Solution</a:t>
            </a:r>
          </a:p>
        </p:txBody>
      </p:sp>
      <mc:AlternateContent xmlns:mc="http://schemas.openxmlformats.org/markup-compatibility/2006" xmlns:a14="http://schemas.microsoft.com/office/drawing/2010/main">
        <mc:Choice Requires="a14">
          <p:sp>
            <p:nvSpPr>
              <p:cNvPr id="19" name="Content Placeholder 18"/>
              <p:cNvSpPr>
                <a:spLocks noGrp="1"/>
              </p:cNvSpPr>
              <p:nvPr>
                <p:ph sz="quarter" idx="23"/>
              </p:nvPr>
            </p:nvSpPr>
            <p:spPr>
              <a:xfrm>
                <a:off x="-1" y="1447800"/>
                <a:ext cx="9144001" cy="4800600"/>
              </a:xfrm>
            </p:spPr>
            <p:txBody>
              <a:bodyPr/>
              <a:lstStyle/>
              <a:p>
                <a:pPr>
                  <a:spcAft>
                    <a:spcPts val="1200"/>
                  </a:spcAft>
                </a:pPr>
                <a:r>
                  <a:rPr lang="en-US" dirty="0"/>
                  <a:t>(b) </a:t>
                </a:r>
                <a:r>
                  <a:rPr lang="en-US" sz="2500" dirty="0"/>
                  <a:t>Solving in the same way as part (a) gives:</a:t>
                </a:r>
              </a:p>
              <a:p>
                <a:pPr>
                  <a:spcBef>
                    <a:spcPts val="0"/>
                  </a:spcBef>
                  <a:spcAft>
                    <a:spcPts val="1000"/>
                  </a:spcAft>
                </a:pPr>
                <a:r>
                  <a:rPr lang="en-US" dirty="0"/>
                  <a:t>	</a:t>
                </a:r>
                <a14:m>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5.2×</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−4</m:t>
                        </m:r>
                      </m:sup>
                    </m:sSup>
                    <m:r>
                      <a:rPr lang="en-US" b="0" i="1" smtClean="0">
                        <a:latin typeface="Cambria Math" panose="02040503050406030204" pitchFamily="18" charset="0"/>
                        <a:ea typeface="Cambria Math" panose="02040503050406030204" pitchFamily="18" charset="0"/>
                      </a:rPr>
                      <m:t>𝑀</m:t>
                    </m:r>
                  </m:oMath>
                </a14:m>
                <a:r>
                  <a:rPr lang="en-US" b="0" i="0" dirty="0">
                    <a:latin typeface="+mj-lt"/>
                    <a:ea typeface="Cambria Math" panose="02040503050406030204" pitchFamily="18" charset="0"/>
                  </a:rPr>
                  <a:t>	</a:t>
                </a:r>
                <a14:m>
                  <m:oMath xmlns:m="http://schemas.openxmlformats.org/officeDocument/2006/math">
                    <m:r>
                      <m:rPr>
                        <m:sty m:val="p"/>
                      </m:rPr>
                      <a:rPr lang="en-US" b="0" i="0" dirty="0" smtClean="0">
                        <a:latin typeface="Cambria Math" panose="02040503050406030204" pitchFamily="18" charset="0"/>
                        <a:ea typeface="Cambria Math" panose="02040503050406030204" pitchFamily="18" charset="0"/>
                      </a:rPr>
                      <m:t>and</m:t>
                    </m:r>
                  </m:oMath>
                </a14:m>
                <a:r>
                  <a:rPr lang="en-US" dirty="0">
                    <a:latin typeface="+mj-lt"/>
                    <a:ea typeface="Cambria Math" panose="02040503050406030204" pitchFamily="18" charset="0"/>
                  </a:rPr>
                  <a:t>	</a:t>
                </a:r>
                <a14:m>
                  <m:oMath xmlns:m="http://schemas.openxmlformats.org/officeDocument/2006/math">
                    <m:r>
                      <m:rPr>
                        <m:sty m:val="p"/>
                      </m:rPr>
                      <a:rPr lang="en-US" b="0" i="0" dirty="0" smtClean="0">
                        <a:latin typeface="Cambria Math" panose="02040503050406030204" pitchFamily="18" charset="0"/>
                        <a:ea typeface="Cambria Math" panose="02040503050406030204" pitchFamily="18" charset="0"/>
                      </a:rPr>
                      <m:t>pH</m:t>
                    </m:r>
                    <m:r>
                      <a:rPr lang="en-US" b="0" i="1" dirty="0" smtClean="0">
                        <a:latin typeface="Cambria Math" panose="02040503050406030204" pitchFamily="18" charset="0"/>
                        <a:ea typeface="Cambria Math" panose="02040503050406030204" pitchFamily="18" charset="0"/>
                      </a:rPr>
                      <m:t>=3.28</m:t>
                    </m:r>
                  </m:oMath>
                </a14:m>
                <a:r>
                  <a:rPr lang="en-US" b="0" i="0" dirty="0">
                    <a:latin typeface="+mj-lt"/>
                    <a:ea typeface="Cambria Math" panose="02040503050406030204" pitchFamily="18" charset="0"/>
                  </a:rPr>
                  <a:t>.</a:t>
                </a:r>
                <a:endParaRPr lang="en-US" dirty="0"/>
              </a:p>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percent</m:t>
                      </m:r>
                      <m:r>
                        <a:rPr lang="en-US" b="0" i="0" smtClean="0">
                          <a:latin typeface="Cambria Math" panose="02040503050406030204" pitchFamily="18" charset="0"/>
                        </a:rPr>
                        <m:t> </m:t>
                      </m:r>
                      <m:r>
                        <m:rPr>
                          <m:sty m:val="p"/>
                        </m:rPr>
                        <a:rPr lang="en-US" b="0" i="0" smtClean="0">
                          <a:latin typeface="Cambria Math" panose="02040503050406030204" pitchFamily="18" charset="0"/>
                        </a:rPr>
                        <m:t>ionization</m:t>
                      </m:r>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5.2×</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−4</m:t>
                              </m:r>
                            </m:sup>
                          </m:sSup>
                          <m:r>
                            <a:rPr lang="en-US" b="0" i="1" smtClean="0">
                              <a:latin typeface="Cambria Math" panose="02040503050406030204" pitchFamily="18" charset="0"/>
                              <a:ea typeface="Cambria Math" panose="02040503050406030204" pitchFamily="18" charset="0"/>
                            </a:rPr>
                            <m:t>𝑀</m:t>
                          </m:r>
                        </m:num>
                        <m:den>
                          <m:r>
                            <a:rPr lang="en-US" b="0" i="0" smtClean="0">
                              <a:latin typeface="Cambria Math" panose="02040503050406030204" pitchFamily="18" charset="0"/>
                              <a:ea typeface="Cambria Math" panose="02040503050406030204" pitchFamily="18" charset="0"/>
                            </a:rPr>
                            <m:t>0.015 </m:t>
                          </m:r>
                          <m:r>
                            <a:rPr lang="en-US" b="0" i="1" smtClean="0">
                              <a:latin typeface="Cambria Math" panose="02040503050406030204" pitchFamily="18" charset="0"/>
                              <a:ea typeface="Cambria Math" panose="02040503050406030204" pitchFamily="18" charset="0"/>
                            </a:rPr>
                            <m:t>𝑀</m:t>
                          </m:r>
                        </m:den>
                      </m:f>
                      <m:r>
                        <a:rPr lang="en-US" b="0" i="0" smtClean="0">
                          <a:latin typeface="Cambria Math" panose="02040503050406030204" pitchFamily="18" charset="0"/>
                          <a:ea typeface="Cambria Math" panose="02040503050406030204" pitchFamily="18" charset="0"/>
                        </a:rPr>
                        <m:t>×100%=3.5%</m:t>
                      </m:r>
                    </m:oMath>
                  </m:oMathPara>
                </a14:m>
                <a:endParaRPr lang="en-US" dirty="0"/>
              </a:p>
              <a:p>
                <a:pPr>
                  <a:spcBef>
                    <a:spcPts val="1200"/>
                  </a:spcBef>
                  <a:spcAft>
                    <a:spcPts val="2000"/>
                  </a:spcAft>
                </a:pPr>
                <a:r>
                  <a:rPr lang="en-US" sz="2500" dirty="0"/>
                  <a:t>(c) Solving the quadratic equation, or using successive approximation</a:t>
                </a:r>
              </a:p>
              <a:p>
                <a:pPr>
                  <a:spcAft>
                    <a:spcPts val="2000"/>
                  </a:spcAft>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i="0" smtClean="0">
                                  <a:latin typeface="Cambria Math" panose="02040503050406030204" pitchFamily="18" charset="0"/>
                                  <a:ea typeface="Cambria Math" panose="02040503050406030204" pitchFamily="18" charset="0"/>
                                </a:rPr>
                                <m:t>+</m:t>
                              </m:r>
                            </m:sup>
                          </m:sSup>
                        </m:e>
                      </m:d>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5.2×</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r>
                        <a:rPr lang="en-US" b="0" i="1" smtClean="0">
                          <a:latin typeface="Cambria Math" panose="02040503050406030204" pitchFamily="18" charset="0"/>
                          <a:ea typeface="Cambria Math" panose="02040503050406030204" pitchFamily="18" charset="0"/>
                        </a:rPr>
                        <m:t>𝑀</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and</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pH</m:t>
                      </m:r>
                      <m:r>
                        <a:rPr lang="en-US" b="0" i="1" smtClean="0">
                          <a:latin typeface="Cambria Math" panose="02040503050406030204" pitchFamily="18" charset="0"/>
                          <a:ea typeface="Cambria Math" panose="02040503050406030204" pitchFamily="18" charset="0"/>
                        </a:rPr>
                        <m:t>=3.78.</m:t>
                      </m:r>
                    </m:oMath>
                  </m:oMathPara>
                </a14:m>
                <a:endParaRPr lang="en-US" dirty="0"/>
              </a:p>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percent</m:t>
                      </m:r>
                      <m:r>
                        <a:rPr lang="en-US" b="0" i="0" smtClean="0">
                          <a:latin typeface="Cambria Math" panose="02040503050406030204" pitchFamily="18" charset="0"/>
                        </a:rPr>
                        <m:t> </m:t>
                      </m:r>
                      <m:r>
                        <m:rPr>
                          <m:sty m:val="p"/>
                        </m:rPr>
                        <a:rPr lang="en-US" b="0" i="0" smtClean="0">
                          <a:latin typeface="Cambria Math" panose="02040503050406030204" pitchFamily="18" charset="0"/>
                        </a:rPr>
                        <m:t>ionization</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1.6×</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r>
                            <a:rPr lang="en-US" b="0" i="1" smtClean="0">
                              <a:latin typeface="Cambria Math" panose="02040503050406030204" pitchFamily="18" charset="0"/>
                              <a:ea typeface="Cambria Math" panose="02040503050406030204" pitchFamily="18" charset="0"/>
                            </a:rPr>
                            <m:t>𝑀</m:t>
                          </m:r>
                        </m:num>
                        <m:den>
                          <m:r>
                            <a:rPr lang="en-US" b="0" i="1" smtClean="0">
                              <a:latin typeface="Cambria Math" panose="02040503050406030204" pitchFamily="18" charset="0"/>
                              <a:ea typeface="Cambria Math" panose="02040503050406030204" pitchFamily="18" charset="0"/>
                            </a:rPr>
                            <m:t>0.0015 </m:t>
                          </m:r>
                          <m:r>
                            <a:rPr lang="en-US" b="0" i="1" smtClean="0">
                              <a:latin typeface="Cambria Math" panose="02040503050406030204" pitchFamily="18" charset="0"/>
                              <a:ea typeface="Cambria Math" panose="02040503050406030204" pitchFamily="18" charset="0"/>
                            </a:rPr>
                            <m:t>𝑀</m:t>
                          </m:r>
                        </m:den>
                      </m:f>
                      <m:r>
                        <a:rPr lang="en-US" b="0" i="1" smtClean="0">
                          <a:latin typeface="Cambria Math" panose="02040503050406030204" pitchFamily="18" charset="0"/>
                          <a:ea typeface="Cambria Math" panose="02040503050406030204" pitchFamily="18" charset="0"/>
                        </a:rPr>
                        <m:t>×100%=11%</m:t>
                      </m:r>
                    </m:oMath>
                  </m:oMathPara>
                </a14:m>
                <a:endParaRPr lang="en-US" dirty="0"/>
              </a:p>
            </p:txBody>
          </p:sp>
        </mc:Choice>
        <mc:Fallback xmlns="">
          <p:sp>
            <p:nvSpPr>
              <p:cNvPr id="19" name="Content Placeholder 18"/>
              <p:cNvSpPr>
                <a:spLocks noGrp="1" noRot="1" noChangeAspect="1" noMove="1" noResize="1" noEditPoints="1" noAdjustHandles="1" noChangeArrowheads="1" noChangeShapeType="1" noTextEdit="1"/>
              </p:cNvSpPr>
              <p:nvPr>
                <p:ph sz="quarter" idx="23"/>
              </p:nvPr>
            </p:nvSpPr>
            <p:spPr>
              <a:xfrm>
                <a:off x="-1" y="1447800"/>
                <a:ext cx="9144001" cy="4800600"/>
              </a:xfrm>
              <a:blipFill>
                <a:blip r:embed="rId2"/>
                <a:stretch>
                  <a:fillRect l="-1333" t="-1271" r="-67"/>
                </a:stretch>
              </a:blipFill>
            </p:spPr>
            <p:txBody>
              <a:bodyPr/>
              <a:lstStyle/>
              <a:p>
                <a:r>
                  <a:rPr lang="en-US">
                    <a:noFill/>
                  </a:rPr>
                  <a:t> </a:t>
                </a:r>
              </a:p>
            </p:txBody>
          </p:sp>
        </mc:Fallback>
      </mc:AlternateContent>
    </p:spTree>
    <p:extLst>
      <p:ext uri="{BB962C8B-B14F-4D97-AF65-F5344CB8AC3E}">
        <p14:creationId xmlns:p14="http://schemas.microsoft.com/office/powerpoint/2010/main" val="23914669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81000" y="0"/>
            <a:ext cx="8763000" cy="533400"/>
          </a:xfrm>
        </p:spPr>
        <p:txBody>
          <a:bodyPr/>
          <a:lstStyle/>
          <a:p>
            <a:pPr>
              <a:tabLst>
                <a:tab pos="963613" algn="l"/>
                <a:tab pos="1482725" algn="l"/>
                <a:tab pos="1604963" algn="l"/>
              </a:tabLst>
            </a:pPr>
            <a:r>
              <a:rPr lang="en-US" dirty="0">
                <a:solidFill>
                  <a:schemeClr val="bg1"/>
                </a:solidFill>
                <a:latin typeface="Calibri"/>
              </a:rPr>
              <a:t>16.5	</a:t>
            </a:r>
            <a:r>
              <a:rPr lang="en-US" dirty="0">
                <a:latin typeface="Calibri"/>
              </a:rPr>
              <a:t>Weak Acids and Acid Ionization Constants (10)</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3"/>
              </p:nvPr>
            </p:nvSpPr>
            <p:spPr>
              <a:xfrm>
                <a:off x="0" y="1295400"/>
                <a:ext cx="6248400" cy="609600"/>
              </a:xfrm>
            </p:spPr>
            <p:txBody>
              <a:bodyPr/>
              <a:lstStyle/>
              <a:p>
                <a:r>
                  <a:rPr lang="en-US" dirty="0">
                    <a:latin typeface="Calibri"/>
                  </a:rPr>
                  <a:t>Using pH to Determine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oMath>
                </a14:m>
                <a:endParaRPr lang="en-US" baseline="-25000" dirty="0">
                  <a:latin typeface="Calibri"/>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3"/>
              </p:nvPr>
            </p:nvSpPr>
            <p:spPr>
              <a:xfrm>
                <a:off x="0" y="1295400"/>
                <a:ext cx="6248400" cy="609600"/>
              </a:xfrm>
              <a:blipFill>
                <a:blip r:embed="rId2"/>
                <a:stretch>
                  <a:fillRect l="-1951"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20286" y="1828800"/>
                <a:ext cx="9164285" cy="1793321"/>
              </a:xfrm>
            </p:spPr>
            <p:txBody>
              <a:bodyPr/>
              <a:lstStyle/>
              <a:p>
                <a:r>
                  <a:rPr lang="en-US" dirty="0"/>
                  <a:t>Suppose we want to determine the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oMath>
                </a14:m>
                <a:r>
                  <a:rPr lang="en-US" dirty="0"/>
                  <a:t> of a weak acid (HA) and we know that a 0.25 </a:t>
                </a:r>
                <a:r>
                  <a:rPr lang="en-US" i="1" dirty="0"/>
                  <a:t>M </a:t>
                </a:r>
                <a:r>
                  <a:rPr lang="en-US" dirty="0"/>
                  <a:t>solution of the acid has a pH of 3.47 at 25°C. </a:t>
                </a:r>
              </a:p>
              <a:p>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e>
                      </m:d>
                      <m:r>
                        <a:rPr lang="en-US" b="0" i="1"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−3.47</m:t>
                          </m:r>
                        </m:sup>
                      </m:sSup>
                      <m:r>
                        <a:rPr lang="en-US" b="0" i="1" smtClean="0">
                          <a:latin typeface="Cambria Math" panose="02040503050406030204" pitchFamily="18" charset="0"/>
                          <a:ea typeface="Cambria Math" panose="02040503050406030204" pitchFamily="18" charset="0"/>
                        </a:rPr>
                        <m:t>=3.39×</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r>
                        <a:rPr lang="en-US" b="0" i="0"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𝑀</m:t>
                      </m:r>
                    </m:oMath>
                  </m:oMathPara>
                </a14:m>
                <a:endParaRPr lang="en-US" i="1" dirty="0"/>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20286" y="1828800"/>
                <a:ext cx="9164285" cy="1793321"/>
              </a:xfrm>
              <a:blipFill>
                <a:blip r:embed="rId3"/>
                <a:stretch>
                  <a:fillRect l="-1397" t="-30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27"/>
              </p:nvPr>
            </p:nvSpPr>
            <p:spPr>
              <a:xfrm>
                <a:off x="3457008" y="3636722"/>
                <a:ext cx="5582783" cy="478078"/>
              </a:xfrm>
            </p:spPr>
            <p:txBody>
              <a:bodyPr/>
              <a:lstStyle/>
              <a:p>
                <a:pPr/>
                <a14:m>
                  <m:oMathPara xmlns:m="http://schemas.openxmlformats.org/officeDocument/2006/math">
                    <m:oMathParaPr>
                      <m:jc m:val="centerGroup"/>
                    </m:oMathParaPr>
                    <m:oMath xmlns:m="http://schemas.openxmlformats.org/officeDocument/2006/math">
                      <m:r>
                        <m:rPr>
                          <m:sty m:val="p"/>
                        </m:rPr>
                        <a:rPr lang="en-US" sz="2000">
                          <a:solidFill>
                            <a:srgbClr val="000000"/>
                          </a:solidFill>
                          <a:latin typeface="Cambria Math" panose="02040503050406030204" pitchFamily="18" charset="0"/>
                        </a:rPr>
                        <m:t>HA</m:t>
                      </m:r>
                      <m:d>
                        <m:dPr>
                          <m:ctrlPr>
                            <a:rPr lang="en-US" sz="2000" i="1">
                              <a:solidFill>
                                <a:srgbClr val="000000"/>
                              </a:solidFill>
                              <a:latin typeface="Cambria Math" panose="02040503050406030204" pitchFamily="18" charset="0"/>
                            </a:rPr>
                          </m:ctrlPr>
                        </m:dPr>
                        <m:e>
                          <m:r>
                            <a:rPr lang="en-US" sz="2000" i="1">
                              <a:solidFill>
                                <a:srgbClr val="000000"/>
                              </a:solidFill>
                              <a:latin typeface="Cambria Math" panose="02040503050406030204" pitchFamily="18" charset="0"/>
                            </a:rPr>
                            <m:t>𝑎𝑞</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2</m:t>
                          </m:r>
                        </m:sub>
                      </m:sSub>
                      <m:r>
                        <m:rPr>
                          <m:sty m:val="p"/>
                        </m:rPr>
                        <a:rPr lang="en-US" sz="2000">
                          <a:solidFill>
                            <a:srgbClr val="000000"/>
                          </a:solidFill>
                          <a:latin typeface="Cambria Math" panose="02040503050406030204" pitchFamily="18" charset="0"/>
                          <a:ea typeface="Cambria Math" panose="02040503050406030204" pitchFamily="18" charset="0"/>
                        </a:rPr>
                        <m:t>O</m:t>
                      </m:r>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𝑙</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3</m:t>
                          </m:r>
                        </m:sub>
                      </m:sSub>
                      <m:sSup>
                        <m:sSupPr>
                          <m:ctrlPr>
                            <a:rPr lang="en-US" sz="2000" i="1">
                              <a:solidFill>
                                <a:srgbClr val="000000"/>
                              </a:solidFill>
                              <a:latin typeface="Cambria Math" panose="02040503050406030204" pitchFamily="18" charset="0"/>
                              <a:ea typeface="Cambria Math" panose="02040503050406030204" pitchFamily="18" charset="0"/>
                            </a:rPr>
                          </m:ctrlPr>
                        </m:sSupPr>
                        <m:e>
                          <m:r>
                            <m:rPr>
                              <m:sty m:val="p"/>
                            </m:rPr>
                            <a:rPr lang="en-US" sz="2000">
                              <a:solidFill>
                                <a:srgbClr val="000000"/>
                              </a:solidFill>
                              <a:latin typeface="Cambria Math" panose="02040503050406030204" pitchFamily="18" charset="0"/>
                              <a:ea typeface="Cambria Math" panose="02040503050406030204" pitchFamily="18" charset="0"/>
                            </a:rPr>
                            <m:t>O</m:t>
                          </m:r>
                        </m:e>
                        <m:sup>
                          <m:r>
                            <a:rPr lang="en-US" sz="2000">
                              <a:solidFill>
                                <a:srgbClr val="000000"/>
                              </a:solidFill>
                              <a:latin typeface="Cambria Math" panose="02040503050406030204" pitchFamily="18" charset="0"/>
                              <a:ea typeface="Cambria Math" panose="02040503050406030204" pitchFamily="18" charset="0"/>
                            </a:rPr>
                            <m:t>+</m:t>
                          </m:r>
                        </m:sup>
                      </m:s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r>
                        <a:rPr lang="en-US" sz="2000" i="1">
                          <a:solidFill>
                            <a:srgbClr val="000000"/>
                          </a:solidFill>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rPr>
                          </m:ctrlPr>
                        </m:sSupPr>
                        <m:e>
                          <m:r>
                            <m:rPr>
                              <m:sty m:val="p"/>
                            </m:rPr>
                            <a:rPr lang="en-US" sz="2000" i="0">
                              <a:latin typeface="Cambria Math" panose="02040503050406030204" pitchFamily="18" charset="0"/>
                            </a:rPr>
                            <m:t>A</m:t>
                          </m:r>
                        </m:e>
                        <m:sup>
                          <m:r>
                            <a:rPr lang="en-US" sz="2000" i="1">
                              <a:latin typeface="Cambria Math" panose="02040503050406030204" pitchFamily="18" charset="0"/>
                              <a:ea typeface="Cambria Math" panose="02040503050406030204" pitchFamily="18" charset="0"/>
                            </a:rPr>
                            <m:t>−</m:t>
                          </m:r>
                        </m:sup>
                      </m:sSup>
                      <m:d>
                        <m:dPr>
                          <m:ctrlPr>
                            <a:rPr lang="en-US" sz="2000" i="1">
                              <a:latin typeface="Cambria Math" panose="02040503050406030204" pitchFamily="18" charset="0"/>
                            </a:rPr>
                          </m:ctrlPr>
                        </m:dPr>
                        <m:e>
                          <m:r>
                            <a:rPr lang="en-US" sz="2000" i="1">
                              <a:latin typeface="Cambria Math" panose="02040503050406030204" pitchFamily="18" charset="0"/>
                            </a:rPr>
                            <m:t>𝑎𝑞</m:t>
                          </m:r>
                        </m:e>
                      </m:d>
                    </m:oMath>
                  </m:oMathPara>
                </a14:m>
                <a:endParaRPr lang="en-US" sz="2000" dirty="0"/>
              </a:p>
            </p:txBody>
          </p:sp>
        </mc:Choice>
        <mc:Fallback xmlns="">
          <p:sp>
            <p:nvSpPr>
              <p:cNvPr id="4" name="Content Placeholder 3"/>
              <p:cNvSpPr>
                <a:spLocks noGrp="1" noRot="1" noChangeAspect="1" noMove="1" noResize="1" noEditPoints="1" noAdjustHandles="1" noChangeArrowheads="1" noChangeShapeType="1" noTextEdit="1"/>
              </p:cNvSpPr>
              <p:nvPr>
                <p:ph sz="quarter" idx="27"/>
              </p:nvPr>
            </p:nvSpPr>
            <p:spPr>
              <a:xfrm>
                <a:off x="3457008" y="3636722"/>
                <a:ext cx="5582783" cy="478078"/>
              </a:xfr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3067143306"/>
                  </p:ext>
                </p:extLst>
              </p:nvPr>
            </p:nvGraphicFramePr>
            <p:xfrm>
              <a:off x="44244" y="4082582"/>
              <a:ext cx="8897380" cy="1097280"/>
            </p:xfrm>
            <a:graphic>
              <a:graphicData uri="http://schemas.openxmlformats.org/drawingml/2006/table">
                <a:tbl>
                  <a:tblPr firstRow="1" bandRow="1">
                    <a:tableStyleId>{5C22544A-7EE6-4342-B048-85BDC9FD1C3A}</a:tableStyleId>
                  </a:tblPr>
                  <a:tblGrid>
                    <a:gridCol w="3308556">
                      <a:extLst>
                        <a:ext uri="{9D8B030D-6E8A-4147-A177-3AD203B41FA5}">
                          <a16:colId xmlns="" xmlns:a16="http://schemas.microsoft.com/office/drawing/2014/main" val="3851612592"/>
                        </a:ext>
                      </a:extLst>
                    </a:gridCol>
                    <a:gridCol w="1676400">
                      <a:extLst>
                        <a:ext uri="{9D8B030D-6E8A-4147-A177-3AD203B41FA5}">
                          <a16:colId xmlns="" xmlns:a16="http://schemas.microsoft.com/office/drawing/2014/main" val="2560741203"/>
                        </a:ext>
                      </a:extLst>
                    </a:gridCol>
                    <a:gridCol w="762000">
                      <a:extLst>
                        <a:ext uri="{9D8B030D-6E8A-4147-A177-3AD203B41FA5}">
                          <a16:colId xmlns="" xmlns:a16="http://schemas.microsoft.com/office/drawing/2014/main" val="544892878"/>
                        </a:ext>
                      </a:extLst>
                    </a:gridCol>
                    <a:gridCol w="1519236">
                      <a:extLst>
                        <a:ext uri="{9D8B030D-6E8A-4147-A177-3AD203B41FA5}">
                          <a16:colId xmlns="" xmlns:a16="http://schemas.microsoft.com/office/drawing/2014/main" val="928268471"/>
                        </a:ext>
                      </a:extLst>
                    </a:gridCol>
                    <a:gridCol w="1631188">
                      <a:extLst>
                        <a:ext uri="{9D8B030D-6E8A-4147-A177-3AD203B41FA5}">
                          <a16:colId xmlns="" xmlns:a16="http://schemas.microsoft.com/office/drawing/2014/main" val="1477160500"/>
                        </a:ext>
                      </a:extLst>
                    </a:gridCol>
                  </a:tblGrid>
                  <a:tr h="3619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rgbClr val="000000"/>
                              </a:solidFill>
                              <a:effectLst/>
                              <a:latin typeface="+mn-lt"/>
                              <a:ea typeface="+mn-ea"/>
                              <a:cs typeface="+mn-cs"/>
                            </a:rPr>
                            <a:t>Initial concentration (M):</a:t>
                          </a:r>
                          <a:endParaRPr lang="en-US" i="1" dirty="0">
                            <a:solidFill>
                              <a:srgbClr val="000000"/>
                            </a:solidFill>
                          </a:endParaRPr>
                        </a:p>
                      </a:txBody>
                      <a:tcPr marL="22860" marR="22860">
                        <a:solidFill>
                          <a:srgbClr val="FFFFFF"/>
                        </a:solidFill>
                      </a:tcPr>
                    </a:tc>
                    <a:tc>
                      <a:txBody>
                        <a:bodyPr/>
                        <a:lstStyle/>
                        <a:p>
                          <a:pPr algn="ctr"/>
                          <a:r>
                            <a:rPr lang="en-US" dirty="0">
                              <a:solidFill>
                                <a:srgbClr val="000000"/>
                              </a:solidFill>
                            </a:rPr>
                            <a:t>0.25</a:t>
                          </a:r>
                        </a:p>
                      </a:txBody>
                      <a:tcPr marL="22860" marR="2286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dirty="0">
                              <a:solidFill>
                                <a:srgbClr val="000000"/>
                              </a:solidFill>
                            </a:rPr>
                            <a:t>-</a:t>
                          </a: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dirty="0">
                              <a:solidFill>
                                <a:srgbClr val="000000"/>
                              </a:solidFill>
                            </a:rPr>
                            <a:t>0</a:t>
                          </a: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dirty="0">
                              <a:solidFill>
                                <a:srgbClr val="000000"/>
                              </a:solidFill>
                            </a:rPr>
                            <a:t>0</a:t>
                          </a:r>
                        </a:p>
                      </a:txBody>
                      <a:tcPr marL="22860" marR="2286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 xmlns:a16="http://schemas.microsoft.com/office/drawing/2014/main" val="819614068"/>
                      </a:ext>
                    </a:extLst>
                  </a:tr>
                  <a:tr h="26670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22860" marR="22860">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3.39×</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−4</m:t>
                                    </m:r>
                                  </m:sup>
                                </m:sSup>
                              </m:oMath>
                            </m:oMathPara>
                          </a14:m>
                          <a:endParaRPr lang="en-US" i="1" dirty="0">
                            <a:solidFill>
                              <a:srgbClr val="000000"/>
                            </a:solidFill>
                          </a:endParaRPr>
                        </a:p>
                      </a:txBody>
                      <a:tcPr marL="22860" marR="2286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dirty="0">
                              <a:solidFill>
                                <a:srgbClr val="000000"/>
                              </a:solidFill>
                            </a:rPr>
                            <a:t>-</a:t>
                          </a: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3.39×</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−4</m:t>
                                    </m:r>
                                  </m:sup>
                                </m:sSup>
                              </m:oMath>
                            </m:oMathPara>
                          </a14:m>
                          <a:endParaRPr lang="en-US" i="1" dirty="0">
                            <a:solidFill>
                              <a:srgbClr val="000000"/>
                            </a:solidFill>
                          </a:endParaRP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3.39×</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−4</m:t>
                                    </m:r>
                                  </m:sup>
                                </m:sSup>
                              </m:oMath>
                            </m:oMathPara>
                          </a14:m>
                          <a:endParaRPr lang="en-US" i="1" dirty="0">
                            <a:solidFill>
                              <a:srgbClr val="000000"/>
                            </a:solidFill>
                          </a:endParaRPr>
                        </a:p>
                      </a:txBody>
                      <a:tcPr marL="22860" marR="2286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 xmlns:a16="http://schemas.microsoft.com/office/drawing/2014/main" val="2855815288"/>
                      </a:ext>
                    </a:extLst>
                  </a:tr>
                  <a:tr h="33528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22860" marR="22860">
                        <a:solidFill>
                          <a:srgbClr val="FFFFFF"/>
                        </a:solidFill>
                      </a:tcPr>
                    </a:tc>
                    <a:tc>
                      <a:txBody>
                        <a:bodyPr/>
                        <a:lstStyle/>
                        <a:p>
                          <a:pPr algn="ctr"/>
                          <a:r>
                            <a:rPr lang="en-US" dirty="0">
                              <a:solidFill>
                                <a:srgbClr val="000000"/>
                              </a:solidFill>
                            </a:rPr>
                            <a:t>0.2497</a:t>
                          </a:r>
                          <a:endParaRPr lang="en-US" i="1" dirty="0">
                            <a:solidFill>
                              <a:srgbClr val="000000"/>
                            </a:solidFill>
                          </a:endParaRPr>
                        </a:p>
                      </a:txBody>
                      <a:tcPr marL="22860" marR="2286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FF"/>
                        </a:solidFill>
                      </a:tcPr>
                    </a:tc>
                    <a:tc>
                      <a:txBody>
                        <a:bodyPr/>
                        <a:lstStyle/>
                        <a:p>
                          <a:pPr algn="ctr"/>
                          <a:r>
                            <a:rPr lang="en-US" dirty="0">
                              <a:solidFill>
                                <a:srgbClr val="000000"/>
                              </a:solidFill>
                            </a:rPr>
                            <a:t>-</a:t>
                          </a: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3.39</m:t>
                                </m:r>
                                <m:r>
                                  <a:rPr lang="en-US" b="0" i="1" smtClean="0">
                                    <a:solidFill>
                                      <a:srgbClr val="000000"/>
                                    </a:solidFill>
                                    <a:latin typeface="Cambria Math" panose="02040503050406030204" pitchFamily="18" charset="0"/>
                                    <a:ea typeface="Cambria Math" panose="02040503050406030204" pitchFamily="18" charset="0"/>
                                  </a:rPr>
                                  <m:t>×</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−4</m:t>
                                    </m:r>
                                  </m:sup>
                                </m:sSup>
                              </m:oMath>
                            </m:oMathPara>
                          </a14:m>
                          <a:endParaRPr lang="en-US" i="1" dirty="0">
                            <a:solidFill>
                              <a:srgbClr val="000000"/>
                            </a:solidFill>
                          </a:endParaRP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FF"/>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3.39</m:t>
                                </m:r>
                                <m:r>
                                  <a:rPr lang="en-US" b="0" i="1" smtClean="0">
                                    <a:solidFill>
                                      <a:srgbClr val="000000"/>
                                    </a:solidFill>
                                    <a:latin typeface="Cambria Math" panose="02040503050406030204" pitchFamily="18" charset="0"/>
                                    <a:ea typeface="Cambria Math" panose="02040503050406030204" pitchFamily="18" charset="0"/>
                                  </a:rPr>
                                  <m:t>×</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−4</m:t>
                                    </m:r>
                                  </m:sup>
                                </m:sSup>
                              </m:oMath>
                            </m:oMathPara>
                          </a14:m>
                          <a:endParaRPr lang="en-US" i="1" dirty="0">
                            <a:solidFill>
                              <a:srgbClr val="000000"/>
                            </a:solidFill>
                          </a:endParaRPr>
                        </a:p>
                      </a:txBody>
                      <a:tcPr marL="22860" marR="2286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FFFFFF"/>
                        </a:solidFill>
                      </a:tcPr>
                    </a:tc>
                    <a:extLst>
                      <a:ext uri="{0D108BD9-81ED-4DB2-BD59-A6C34878D82A}">
                        <a16:rowId xmlns="" xmlns:a16="http://schemas.microsoft.com/office/drawing/2014/main" val="121095141"/>
                      </a:ext>
                    </a:extLst>
                  </a:tr>
                </a:tbl>
              </a:graphicData>
            </a:graphic>
          </p:graphicFrame>
        </mc:Choice>
        <mc:Fallback xmlns="">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3067143306"/>
                  </p:ext>
                </p:extLst>
              </p:nvPr>
            </p:nvGraphicFramePr>
            <p:xfrm>
              <a:off x="44244" y="4082582"/>
              <a:ext cx="8897380" cy="1097280"/>
            </p:xfrm>
            <a:graphic>
              <a:graphicData uri="http://schemas.openxmlformats.org/drawingml/2006/table">
                <a:tbl>
                  <a:tblPr firstRow="1" bandRow="1">
                    <a:tableStyleId>{5C22544A-7EE6-4342-B048-85BDC9FD1C3A}</a:tableStyleId>
                  </a:tblPr>
                  <a:tblGrid>
                    <a:gridCol w="3308556">
                      <a:extLst>
                        <a:ext uri="{9D8B030D-6E8A-4147-A177-3AD203B41FA5}">
                          <a16:colId xmlns:a16="http://schemas.microsoft.com/office/drawing/2014/main" val="3851612592"/>
                        </a:ext>
                      </a:extLst>
                    </a:gridCol>
                    <a:gridCol w="1676400">
                      <a:extLst>
                        <a:ext uri="{9D8B030D-6E8A-4147-A177-3AD203B41FA5}">
                          <a16:colId xmlns:a16="http://schemas.microsoft.com/office/drawing/2014/main" val="2560741203"/>
                        </a:ext>
                      </a:extLst>
                    </a:gridCol>
                    <a:gridCol w="762000">
                      <a:extLst>
                        <a:ext uri="{9D8B030D-6E8A-4147-A177-3AD203B41FA5}">
                          <a16:colId xmlns:a16="http://schemas.microsoft.com/office/drawing/2014/main" val="544892878"/>
                        </a:ext>
                      </a:extLst>
                    </a:gridCol>
                    <a:gridCol w="1519236">
                      <a:extLst>
                        <a:ext uri="{9D8B030D-6E8A-4147-A177-3AD203B41FA5}">
                          <a16:colId xmlns:a16="http://schemas.microsoft.com/office/drawing/2014/main" val="928268471"/>
                        </a:ext>
                      </a:extLst>
                    </a:gridCol>
                    <a:gridCol w="1631188">
                      <a:extLst>
                        <a:ext uri="{9D8B030D-6E8A-4147-A177-3AD203B41FA5}">
                          <a16:colId xmlns:a16="http://schemas.microsoft.com/office/drawing/2014/main" val="1477160500"/>
                        </a:ext>
                      </a:extLst>
                    </a:gridCol>
                  </a:tblGrid>
                  <a:tr h="3657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200" dirty="0">
                              <a:solidFill>
                                <a:srgbClr val="000000"/>
                              </a:solidFill>
                              <a:effectLst/>
                              <a:latin typeface="+mn-lt"/>
                              <a:ea typeface="+mn-ea"/>
                              <a:cs typeface="+mn-cs"/>
                            </a:rPr>
                            <a:t>Initial concentration (M):</a:t>
                          </a:r>
                          <a:endParaRPr lang="en-US" i="1" dirty="0">
                            <a:solidFill>
                              <a:srgbClr val="000000"/>
                            </a:solidFill>
                          </a:endParaRPr>
                        </a:p>
                      </a:txBody>
                      <a:tcPr marL="22860" marR="22860">
                        <a:solidFill>
                          <a:srgbClr val="FFFFFF"/>
                        </a:solidFill>
                      </a:tcPr>
                    </a:tc>
                    <a:tc>
                      <a:txBody>
                        <a:bodyPr/>
                        <a:lstStyle/>
                        <a:p>
                          <a:pPr algn="ctr"/>
                          <a:r>
                            <a:rPr lang="en-US" dirty="0">
                              <a:solidFill>
                                <a:srgbClr val="000000"/>
                              </a:solidFill>
                            </a:rPr>
                            <a:t>0.25</a:t>
                          </a:r>
                        </a:p>
                      </a:txBody>
                      <a:tcPr marL="22860" marR="2286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dirty="0">
                              <a:solidFill>
                                <a:srgbClr val="000000"/>
                              </a:solidFill>
                            </a:rPr>
                            <a:t>-</a:t>
                          </a: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dirty="0">
                              <a:solidFill>
                                <a:srgbClr val="000000"/>
                              </a:solidFill>
                            </a:rPr>
                            <a:t>0</a:t>
                          </a: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dirty="0">
                              <a:solidFill>
                                <a:srgbClr val="000000"/>
                              </a:solidFill>
                            </a:rPr>
                            <a:t>0</a:t>
                          </a:r>
                        </a:p>
                      </a:txBody>
                      <a:tcPr marL="22860" marR="2286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819614068"/>
                      </a:ext>
                    </a:extLst>
                  </a:tr>
                  <a:tr h="36576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22860" marR="22860">
                        <a:solidFill>
                          <a:srgbClr val="FFFFFF"/>
                        </a:solidFill>
                      </a:tcPr>
                    </a:tc>
                    <a:tc>
                      <a:txBody>
                        <a:bodyPr/>
                        <a:lstStyle/>
                        <a:p>
                          <a:endParaRPr lang="en-US"/>
                        </a:p>
                      </a:txBody>
                      <a:tcPr marL="22860" marR="2286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5"/>
                          <a:stretch>
                            <a:fillRect l="-197818" t="-106557" r="-234182" b="-124590"/>
                          </a:stretch>
                        </a:blipFill>
                      </a:tcPr>
                    </a:tc>
                    <a:tc>
                      <a:txBody>
                        <a:bodyPr/>
                        <a:lstStyle/>
                        <a:p>
                          <a:pPr algn="ctr"/>
                          <a:r>
                            <a:rPr lang="en-US" dirty="0">
                              <a:solidFill>
                                <a:srgbClr val="000000"/>
                              </a:solidFill>
                            </a:rPr>
                            <a:t>-</a:t>
                          </a: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endParaRPr lang="en-US"/>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5"/>
                          <a:stretch>
                            <a:fillRect l="-379116" t="-106557" r="-108434" b="-124590"/>
                          </a:stretch>
                        </a:blipFill>
                      </a:tcPr>
                    </a:tc>
                    <a:tc>
                      <a:txBody>
                        <a:bodyPr/>
                        <a:lstStyle/>
                        <a:p>
                          <a:endParaRPr lang="en-US"/>
                        </a:p>
                      </a:txBody>
                      <a:tcPr marL="22860" marR="2286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5"/>
                          <a:stretch>
                            <a:fillRect l="-445149" t="-106557" r="-746" b="-124590"/>
                          </a:stretch>
                        </a:blipFill>
                      </a:tcPr>
                    </a:tc>
                    <a:extLst>
                      <a:ext uri="{0D108BD9-81ED-4DB2-BD59-A6C34878D82A}">
                        <a16:rowId xmlns:a16="http://schemas.microsoft.com/office/drawing/2014/main" val="2855815288"/>
                      </a:ext>
                    </a:extLst>
                  </a:tr>
                  <a:tr h="36576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22860" marR="22860">
                        <a:solidFill>
                          <a:srgbClr val="FFFFFF"/>
                        </a:solidFill>
                      </a:tcPr>
                    </a:tc>
                    <a:tc>
                      <a:txBody>
                        <a:bodyPr/>
                        <a:lstStyle/>
                        <a:p>
                          <a:pPr algn="ctr"/>
                          <a:r>
                            <a:rPr lang="en-US" dirty="0">
                              <a:solidFill>
                                <a:srgbClr val="000000"/>
                              </a:solidFill>
                            </a:rPr>
                            <a:t>0.2497</a:t>
                          </a:r>
                          <a:endParaRPr lang="en-US" i="1" dirty="0">
                            <a:solidFill>
                              <a:srgbClr val="000000"/>
                            </a:solidFill>
                          </a:endParaRPr>
                        </a:p>
                      </a:txBody>
                      <a:tcPr marL="22860" marR="2286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FF"/>
                        </a:solidFill>
                      </a:tcPr>
                    </a:tc>
                    <a:tc>
                      <a:txBody>
                        <a:bodyPr/>
                        <a:lstStyle/>
                        <a:p>
                          <a:pPr algn="ctr"/>
                          <a:r>
                            <a:rPr lang="en-US" dirty="0">
                              <a:solidFill>
                                <a:srgbClr val="000000"/>
                              </a:solidFill>
                            </a:rPr>
                            <a:t>-</a:t>
                          </a:r>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FFFFFF"/>
                        </a:solidFill>
                      </a:tcPr>
                    </a:tc>
                    <a:tc>
                      <a:txBody>
                        <a:bodyPr/>
                        <a:lstStyle/>
                        <a:p>
                          <a:endParaRPr lang="en-US"/>
                        </a:p>
                      </a:txBody>
                      <a:tcPr marL="22860" marR="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blipFill>
                          <a:blip r:embed="rId5"/>
                          <a:stretch>
                            <a:fillRect l="-379116" t="-210000" r="-108434" b="-26667"/>
                          </a:stretch>
                        </a:blipFill>
                      </a:tcPr>
                    </a:tc>
                    <a:tc>
                      <a:txBody>
                        <a:bodyPr/>
                        <a:lstStyle/>
                        <a:p>
                          <a:endParaRPr lang="en-US"/>
                        </a:p>
                      </a:txBody>
                      <a:tcPr marL="22860" marR="2286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blipFill>
                          <a:blip r:embed="rId5"/>
                          <a:stretch>
                            <a:fillRect l="-445149" t="-210000" r="-746" b="-26667"/>
                          </a:stretch>
                        </a:blipFill>
                      </a:tcPr>
                    </a:tc>
                    <a:extLst>
                      <a:ext uri="{0D108BD9-81ED-4DB2-BD59-A6C34878D82A}">
                        <a16:rowId xmlns:a16="http://schemas.microsoft.com/office/drawing/2014/main" val="121095141"/>
                      </a:ext>
                    </a:extLst>
                  </a:tr>
                </a:tbl>
              </a:graphicData>
            </a:graphic>
          </p:graphicFrame>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26"/>
              </p:nvPr>
            </p:nvSpPr>
            <p:spPr>
              <a:xfrm>
                <a:off x="1289404" y="5454444"/>
                <a:ext cx="7086600" cy="762000"/>
              </a:xfrm>
            </p:spPr>
            <p:txBody>
              <a:bodyPr/>
              <a:lstStyle/>
              <a:p>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𝐾</m:t>
                          </m:r>
                        </m:e>
                        <m:sub>
                          <m:r>
                            <m:rPr>
                              <m:sty m:val="p"/>
                            </m:rPr>
                            <a:rPr lang="en-US" sz="2400">
                              <a:latin typeface="Cambria Math" panose="02040503050406030204" pitchFamily="18" charset="0"/>
                            </a:rPr>
                            <m:t>a</m:t>
                          </m:r>
                        </m:sub>
                      </m:sSub>
                      <m:r>
                        <a:rPr lang="en-US" sz="2400" i="1">
                          <a:latin typeface="Cambria Math" panose="02040503050406030204" pitchFamily="18" charset="0"/>
                          <a:ea typeface="Cambria Math" panose="02040503050406030204" pitchFamily="18" charset="0"/>
                        </a:rPr>
                        <m:t>=</m:t>
                      </m:r>
                      <m:f>
                        <m:fPr>
                          <m:ctrlPr>
                            <a:rPr lang="en-US" sz="2400" i="1">
                              <a:latin typeface="Cambria Math" panose="02040503050406030204" pitchFamily="18" charset="0"/>
                              <a:ea typeface="Cambria Math" panose="02040503050406030204" pitchFamily="18" charset="0"/>
                            </a:rPr>
                          </m:ctrlPr>
                        </m:fPr>
                        <m:num>
                          <m:sSup>
                            <m:sSupPr>
                              <m:ctrlPr>
                                <a:rPr lang="en-US" sz="2400" i="1">
                                  <a:latin typeface="Cambria Math" panose="02040503050406030204" pitchFamily="18" charset="0"/>
                                  <a:ea typeface="Cambria Math" panose="02040503050406030204" pitchFamily="18" charset="0"/>
                                </a:rPr>
                              </m:ctrlPr>
                            </m:sSupPr>
                            <m:e>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3.39×</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−4</m:t>
                                      </m:r>
                                    </m:sup>
                                  </m:sSup>
                                </m:e>
                              </m:d>
                            </m:e>
                            <m:sup>
                              <m:r>
                                <a:rPr lang="en-US" sz="2400" i="1">
                                  <a:latin typeface="Cambria Math" panose="02040503050406030204" pitchFamily="18" charset="0"/>
                                  <a:ea typeface="Cambria Math" panose="02040503050406030204" pitchFamily="18" charset="0"/>
                                </a:rPr>
                                <m:t>2</m:t>
                              </m:r>
                            </m:sup>
                          </m:sSup>
                        </m:num>
                        <m:den>
                          <m:r>
                            <a:rPr lang="en-US" sz="2400" i="1">
                              <a:latin typeface="Cambria Math" panose="02040503050406030204" pitchFamily="18" charset="0"/>
                              <a:ea typeface="Cambria Math" panose="02040503050406030204" pitchFamily="18" charset="0"/>
                            </a:rPr>
                            <m:t>0.2497</m:t>
                          </m:r>
                        </m:den>
                      </m:f>
                      <m:r>
                        <a:rPr lang="en-US" sz="2400" i="1">
                          <a:latin typeface="Cambria Math" panose="02040503050406030204" pitchFamily="18" charset="0"/>
                          <a:ea typeface="Cambria Math" panose="02040503050406030204" pitchFamily="18" charset="0"/>
                        </a:rPr>
                        <m:t>=4.6×</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−7</m:t>
                          </m:r>
                        </m:sup>
                      </m:sSup>
                    </m:oMath>
                  </m:oMathPara>
                </a14:m>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26"/>
              </p:nvPr>
            </p:nvSpPr>
            <p:spPr>
              <a:xfrm>
                <a:off x="1289404" y="5454444"/>
                <a:ext cx="7086600" cy="762000"/>
              </a:xfrm>
              <a:blipFill>
                <a:blip r:embed="rId6"/>
                <a:stretch>
                  <a:fillRect b="-2400"/>
                </a:stretch>
              </a:blipFill>
            </p:spPr>
            <p:txBody>
              <a:bodyPr/>
              <a:lstStyle/>
              <a:p>
                <a:r>
                  <a:rPr lang="en-US">
                    <a:noFill/>
                  </a:rPr>
                  <a:t> </a:t>
                </a:r>
              </a:p>
            </p:txBody>
          </p:sp>
        </mc:Fallback>
      </mc:AlternateContent>
    </p:spTree>
    <p:extLst>
      <p:ext uri="{BB962C8B-B14F-4D97-AF65-F5344CB8AC3E}">
        <p14:creationId xmlns:p14="http://schemas.microsoft.com/office/powerpoint/2010/main" val="20726385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9497" y="199104"/>
            <a:ext cx="4331112" cy="457200"/>
          </a:xfrm>
        </p:spPr>
        <p:txBody>
          <a:bodyPr/>
          <a:lstStyle/>
          <a:p>
            <a:pPr marL="3314700" indent="-3314700" algn="ctr"/>
            <a:r>
              <a:rPr lang="en-US" kern="0" dirty="0"/>
              <a:t> SAMPLE PROBLEM	</a:t>
            </a:r>
            <a:r>
              <a:rPr lang="en-US" kern="0" dirty="0">
                <a:solidFill>
                  <a:schemeClr val="bg1"/>
                </a:solidFill>
              </a:rPr>
              <a:t>16.14</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3"/>
              </p:nvPr>
            </p:nvSpPr>
            <p:spPr>
              <a:xfrm>
                <a:off x="-1" y="914401"/>
                <a:ext cx="9144001" cy="5486400"/>
              </a:xfrm>
            </p:spPr>
            <p:txBody>
              <a:bodyPr/>
              <a:lstStyle/>
              <a:p>
                <a:pPr>
                  <a:spcAft>
                    <a:spcPts val="2000"/>
                  </a:spcAft>
                </a:pPr>
                <a:r>
                  <a:rPr lang="en-US" dirty="0"/>
                  <a:t>Aspirin (acetylsalicylic acid,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HC</m:t>
                        </m:r>
                      </m:e>
                      <m:sub>
                        <m:r>
                          <a:rPr lang="en-US" b="0" i="0" smtClean="0">
                            <a:latin typeface="Cambria Math" panose="02040503050406030204" pitchFamily="18" charset="0"/>
                          </a:rPr>
                          <m:t>9</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7</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4</m:t>
                        </m:r>
                      </m:sub>
                    </m:sSub>
                  </m:oMath>
                </a14:m>
                <a:r>
                  <a:rPr lang="en-US" dirty="0"/>
                  <a:t>) is a weak acid. It ionizes in water according to the equation </a:t>
                </a:r>
              </a:p>
              <a:p>
                <a:pPr>
                  <a:spcAft>
                    <a:spcPts val="5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HC</m:t>
                          </m:r>
                        </m:e>
                        <m:sub>
                          <m:r>
                            <a:rPr lang="en-US" b="0" i="0" smtClean="0">
                              <a:latin typeface="Cambria Math" panose="02040503050406030204" pitchFamily="18" charset="0"/>
                            </a:rPr>
                            <m:t>9</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7</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4</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b="0" i="1" smtClean="0">
                              <a:latin typeface="Cambria Math" panose="02040503050406030204" pitchFamily="18" charset="0"/>
                            </a:rPr>
                          </m:ctrlPr>
                        </m:dPr>
                        <m:e>
                          <m:r>
                            <a:rPr lang="en-US" b="0" i="1" smtClean="0">
                              <a:latin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m:t>
                          </m:r>
                        </m:e>
                        <m:sub>
                          <m:r>
                            <a:rPr lang="en-US" b="0" i="0" smtClean="0">
                              <a:latin typeface="Cambria Math" panose="02040503050406030204" pitchFamily="18" charset="0"/>
                              <a:ea typeface="Cambria Math" panose="02040503050406030204" pitchFamily="18" charset="0"/>
                            </a:rPr>
                            <m:t>9</m:t>
                          </m:r>
                        </m:sub>
                      </m:sSub>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7</m:t>
                          </m:r>
                        </m:sub>
                      </m:sSub>
                      <m:sSubSup>
                        <m:sSubSupPr>
                          <m:ctrlPr>
                            <a:rPr lang="en-US" b="0" i="1" smtClean="0">
                              <a:latin typeface="Cambria Math" panose="02040503050406030204" pitchFamily="18" charset="0"/>
                              <a:ea typeface="Cambria Math" panose="02040503050406030204" pitchFamily="18" charset="0"/>
                            </a:rPr>
                          </m:ctrlPr>
                        </m:sSubSup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4</m:t>
                          </m:r>
                        </m:sub>
                        <m:sup>
                          <m:r>
                            <a:rPr lang="en-US" b="0" i="0" smtClean="0">
                              <a:latin typeface="Cambria Math" panose="02040503050406030204" pitchFamily="18" charset="0"/>
                              <a:ea typeface="Cambria Math" panose="02040503050406030204" pitchFamily="18" charset="0"/>
                            </a:rPr>
                            <m:t>−</m:t>
                          </m:r>
                        </m:sup>
                      </m:sSub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r>
                  <a:rPr lang="en-US" dirty="0"/>
                  <a:t>A 0.10-</a:t>
                </a:r>
                <a:r>
                  <a:rPr lang="en-US" i="1" dirty="0"/>
                  <a:t>M </a:t>
                </a:r>
                <a:r>
                  <a:rPr lang="en-US" dirty="0"/>
                  <a:t>aqueous solution of aspirin </a:t>
                </a:r>
              </a:p>
              <a:p>
                <a:r>
                  <a:rPr lang="en-US" dirty="0"/>
                  <a:t>has a pH of 2.27 at </a:t>
                </a:r>
                <a14:m>
                  <m:oMath xmlns:m="http://schemas.openxmlformats.org/officeDocument/2006/math">
                    <m:r>
                      <a:rPr lang="en-US" i="0" dirty="0" smtClean="0">
                        <a:latin typeface="Cambria Math" panose="02040503050406030204" pitchFamily="18" charset="0"/>
                      </a:rPr>
                      <m:t>25°</m:t>
                    </m:r>
                    <m:r>
                      <m:rPr>
                        <m:sty m:val="p"/>
                      </m:rPr>
                      <a:rPr lang="en-US" i="0" dirty="0" smtClean="0">
                        <a:latin typeface="Cambria Math" panose="02040503050406030204" pitchFamily="18" charset="0"/>
                      </a:rPr>
                      <m:t>C</m:t>
                    </m:r>
                  </m:oMath>
                </a14:m>
                <a:r>
                  <a:rPr lang="en-US" dirty="0"/>
                  <a:t>. Determine </a:t>
                </a:r>
              </a:p>
              <a:p>
                <a:r>
                  <a:rPr lang="en-US" dirty="0"/>
                  <a:t>the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oMath>
                </a14:m>
                <a:r>
                  <a:rPr lang="en-US" dirty="0"/>
                  <a:t> of aspirin.</a:t>
                </a:r>
              </a:p>
            </p:txBody>
          </p:sp>
        </mc:Choice>
        <mc:Fallback xmlns="">
          <p:sp>
            <p:nvSpPr>
              <p:cNvPr id="17" name="Content Placeholder 16"/>
              <p:cNvSpPr>
                <a:spLocks noGrp="1" noRot="1" noChangeAspect="1" noMove="1" noResize="1" noEditPoints="1" noAdjustHandles="1" noChangeArrowheads="1" noChangeShapeType="1" noTextEdit="1"/>
              </p:cNvSpPr>
              <p:nvPr>
                <p:ph sz="quarter" idx="23"/>
              </p:nvPr>
            </p:nvSpPr>
            <p:spPr>
              <a:xfrm>
                <a:off x="-1" y="914401"/>
                <a:ext cx="9144001" cy="5486400"/>
              </a:xfrm>
              <a:blipFill>
                <a:blip r:embed="rId2"/>
                <a:stretch>
                  <a:fillRect l="-1333" t="-1000"/>
                </a:stretch>
              </a:blipFill>
            </p:spPr>
            <p:txBody>
              <a:bodyPr/>
              <a:lstStyle/>
              <a:p>
                <a:r>
                  <a:rPr lang="en-US">
                    <a:noFill/>
                  </a:rPr>
                  <a:t> </a:t>
                </a:r>
              </a:p>
            </p:txBody>
          </p:sp>
        </mc:Fallback>
      </mc:AlternateContent>
      <p:pic>
        <p:nvPicPr>
          <p:cNvPr id="19459" name="Picture 3" descr="The chemical structure of aspirin is sh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2667000"/>
            <a:ext cx="3362325"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44889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90945" y="27710"/>
            <a:ext cx="8839200" cy="457200"/>
          </a:xfrm>
        </p:spPr>
        <p:txBody>
          <a:bodyPr anchor="ctr"/>
          <a:lstStyle/>
          <a:p>
            <a:pPr>
              <a:tabLst>
                <a:tab pos="1149350" algn="l"/>
                <a:tab pos="1371600" algn="l"/>
              </a:tabLst>
            </a:pPr>
            <a:r>
              <a:rPr lang="en-US" dirty="0">
                <a:solidFill>
                  <a:schemeClr val="bg1"/>
                </a:solidFill>
                <a:latin typeface="Calibri"/>
              </a:rPr>
              <a:t>16.1	</a:t>
            </a:r>
            <a:r>
              <a:rPr lang="en-US" dirty="0">
                <a:latin typeface="Calibri"/>
              </a:rPr>
              <a:t>Brønsted Acids and Bases (3)</a:t>
            </a:r>
            <a:endParaRPr lang="en-US" dirty="0"/>
          </a:p>
        </p:txBody>
      </p:sp>
      <p:sp>
        <p:nvSpPr>
          <p:cNvPr id="17" name="Content Placeholder 16"/>
          <p:cNvSpPr>
            <a:spLocks noGrp="1"/>
          </p:cNvSpPr>
          <p:nvPr>
            <p:ph sz="quarter" idx="23"/>
          </p:nvPr>
        </p:nvSpPr>
        <p:spPr>
          <a:xfrm>
            <a:off x="-1" y="1066800"/>
            <a:ext cx="9144001" cy="609600"/>
          </a:xfrm>
        </p:spPr>
        <p:txBody>
          <a:bodyPr/>
          <a:lstStyle/>
          <a:p>
            <a:r>
              <a:rPr lang="en-US" dirty="0">
                <a:latin typeface="Calibri"/>
              </a:rPr>
              <a:t>Brønsted Acids and Bases</a:t>
            </a:r>
          </a:p>
        </p:txBody>
      </p:sp>
      <p:sp>
        <p:nvSpPr>
          <p:cNvPr id="18" name="Content Placeholder 17"/>
          <p:cNvSpPr>
            <a:spLocks noGrp="1"/>
          </p:cNvSpPr>
          <p:nvPr>
            <p:ph sz="quarter" idx="24"/>
          </p:nvPr>
        </p:nvSpPr>
        <p:spPr>
          <a:xfrm>
            <a:off x="2057400" y="1600200"/>
            <a:ext cx="4572000" cy="1143000"/>
          </a:xfrm>
        </p:spPr>
        <p:txBody>
          <a:bodyPr/>
          <a:lstStyle/>
          <a:p>
            <a:pPr marL="2286000" indent="-2286000"/>
            <a:r>
              <a:rPr lang="en-US" b="1" dirty="0"/>
              <a:t>TABLE 16.2</a:t>
            </a:r>
            <a:r>
              <a:rPr lang="en-US" sz="2400" b="1" dirty="0"/>
              <a:t>	</a:t>
            </a:r>
            <a:r>
              <a:rPr lang="en-US" sz="2400" dirty="0"/>
              <a:t>Conjugate Acids of Some Common Species</a:t>
            </a:r>
          </a:p>
        </p:txBody>
      </p:sp>
      <mc:AlternateContent xmlns:mc="http://schemas.openxmlformats.org/markup-compatibility/2006" xmlns:a14="http://schemas.microsoft.com/office/drawing/2010/main">
        <mc:Choice Requires="a14">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2405617728"/>
                  </p:ext>
                </p:extLst>
              </p:nvPr>
            </p:nvGraphicFramePr>
            <p:xfrm>
              <a:off x="2057400" y="2819400"/>
              <a:ext cx="4572000" cy="3200399"/>
            </p:xfrm>
            <a:graphic>
              <a:graphicData uri="http://schemas.openxmlformats.org/drawingml/2006/table">
                <a:tbl>
                  <a:tblPr firstRow="1" bandRow="1">
                    <a:tableStyleId>{5C22544A-7EE6-4342-B048-85BDC9FD1C3A}</a:tableStyleId>
                  </a:tblPr>
                  <a:tblGrid>
                    <a:gridCol w="2286000">
                      <a:extLst>
                        <a:ext uri="{9D8B030D-6E8A-4147-A177-3AD203B41FA5}">
                          <a16:colId xmlns="" xmlns:a16="http://schemas.microsoft.com/office/drawing/2014/main" val="1122159455"/>
                        </a:ext>
                      </a:extLst>
                    </a:gridCol>
                    <a:gridCol w="2286000">
                      <a:extLst>
                        <a:ext uri="{9D8B030D-6E8A-4147-A177-3AD203B41FA5}">
                          <a16:colId xmlns="" xmlns:a16="http://schemas.microsoft.com/office/drawing/2014/main" val="3650849314"/>
                        </a:ext>
                      </a:extLst>
                    </a:gridCol>
                  </a:tblGrid>
                  <a:tr h="607557">
                    <a:tc>
                      <a:txBody>
                        <a:bodyPr/>
                        <a:lstStyle/>
                        <a:p>
                          <a:pPr algn="ctr"/>
                          <a:r>
                            <a:rPr lang="en-US" sz="2400" b="1" kern="1200" dirty="0">
                              <a:solidFill>
                                <a:srgbClr val="000000"/>
                              </a:solidFill>
                              <a:effectLst/>
                              <a:latin typeface="+mn-lt"/>
                              <a:ea typeface="+mn-ea"/>
                              <a:cs typeface="+mn-cs"/>
                            </a:rPr>
                            <a:t>Species</a:t>
                          </a:r>
                          <a:endParaRPr lang="en-US" sz="2400" dirty="0">
                            <a:solidFill>
                              <a:srgbClr val="000000"/>
                            </a:solidFill>
                          </a:endParaRPr>
                        </a:p>
                      </a:txBody>
                      <a:tcPr anchor="ctr">
                        <a:solidFill>
                          <a:srgbClr val="E2E3E4"/>
                        </a:solidFill>
                      </a:tcPr>
                    </a:tc>
                    <a:tc>
                      <a:txBody>
                        <a:bodyPr/>
                        <a:lstStyle/>
                        <a:p>
                          <a:pPr algn="ctr"/>
                          <a:r>
                            <a:rPr lang="en-US" sz="2400" b="1" kern="1200" dirty="0">
                              <a:solidFill>
                                <a:srgbClr val="000000"/>
                              </a:solidFill>
                              <a:effectLst/>
                              <a:latin typeface="+mn-lt"/>
                              <a:ea typeface="+mn-ea"/>
                              <a:cs typeface="+mn-cs"/>
                            </a:rPr>
                            <a:t>Conjugate Acid</a:t>
                          </a:r>
                          <a:endParaRPr lang="en-US" sz="2400" dirty="0">
                            <a:solidFill>
                              <a:srgbClr val="000000"/>
                            </a:solidFill>
                          </a:endParaRPr>
                        </a:p>
                      </a:txBody>
                      <a:tcPr anchor="ctr">
                        <a:solidFill>
                          <a:srgbClr val="E2E3E4"/>
                        </a:solidFill>
                      </a:tcPr>
                    </a:tc>
                    <a:extLst>
                      <a:ext uri="{0D108BD9-81ED-4DB2-BD59-A6C34878D82A}">
                        <a16:rowId xmlns="" xmlns:a16="http://schemas.microsoft.com/office/drawing/2014/main" val="1025095805"/>
                      </a:ext>
                    </a:extLst>
                  </a:tr>
                  <a:tr h="584190">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NH</m:t>
                                    </m:r>
                                  </m:e>
                                  <m:sub>
                                    <m:r>
                                      <a:rPr lang="en-US" sz="2400" b="0" i="0" smtClean="0">
                                        <a:solidFill>
                                          <a:srgbClr val="000000"/>
                                        </a:solidFill>
                                        <a:latin typeface="Cambria Math" panose="02040503050406030204" pitchFamily="18" charset="0"/>
                                      </a:rPr>
                                      <m:t>3</m:t>
                                    </m:r>
                                  </m:sub>
                                </m:sSub>
                              </m:oMath>
                            </m:oMathPara>
                          </a14:m>
                          <a:endParaRPr lang="en-US" sz="2400" i="0" dirty="0">
                            <a:solidFill>
                              <a:srgbClr val="000000"/>
                            </a:solidFill>
                          </a:endParaRPr>
                        </a:p>
                      </a:txBody>
                      <a:tcPr anchor="ctr">
                        <a:solidFill>
                          <a:srgbClr val="F3F3F4"/>
                        </a:solidFill>
                      </a:tcPr>
                    </a:tc>
                    <a:tc>
                      <a:txBody>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00"/>
                                        </a:solidFill>
                                        <a:latin typeface="Cambria Math" panose="02040503050406030204" pitchFamily="18" charset="0"/>
                                      </a:rPr>
                                    </m:ctrlPr>
                                  </m:sSubSupPr>
                                  <m:e>
                                    <m:r>
                                      <m:rPr>
                                        <m:sty m:val="p"/>
                                      </m:rPr>
                                      <a:rPr lang="en-US" sz="2400" b="0" i="0" smtClean="0">
                                        <a:solidFill>
                                          <a:srgbClr val="000000"/>
                                        </a:solidFill>
                                        <a:latin typeface="Cambria Math" panose="02040503050406030204" pitchFamily="18" charset="0"/>
                                      </a:rPr>
                                      <m:t>NH</m:t>
                                    </m:r>
                                  </m:e>
                                  <m:sub>
                                    <m:r>
                                      <a:rPr lang="en-US" sz="2400" b="0" i="0" smtClean="0">
                                        <a:solidFill>
                                          <a:srgbClr val="000000"/>
                                        </a:solidFill>
                                        <a:latin typeface="Cambria Math" panose="02040503050406030204" pitchFamily="18" charset="0"/>
                                      </a:rPr>
                                      <m:t>4</m:t>
                                    </m:r>
                                  </m:sub>
                                  <m:sup>
                                    <m:r>
                                      <a:rPr lang="en-US" sz="2400" i="0" smtClean="0">
                                        <a:solidFill>
                                          <a:srgbClr val="000000"/>
                                        </a:solidFill>
                                        <a:latin typeface="Cambria Math" panose="02040503050406030204" pitchFamily="18" charset="0"/>
                                        <a:ea typeface="Cambria Math" panose="02040503050406030204" pitchFamily="18" charset="0"/>
                                      </a:rPr>
                                      <m:t>+</m:t>
                                    </m:r>
                                  </m:sup>
                                </m:sSubSup>
                              </m:oMath>
                            </m:oMathPara>
                          </a14:m>
                          <a:endParaRPr lang="en-US" sz="2400" i="0" dirty="0">
                            <a:solidFill>
                              <a:srgbClr val="000000"/>
                            </a:solidFill>
                          </a:endParaRPr>
                        </a:p>
                      </a:txBody>
                      <a:tcPr anchor="ctr">
                        <a:solidFill>
                          <a:srgbClr val="F3F3F4"/>
                        </a:solidFill>
                      </a:tcPr>
                    </a:tc>
                    <a:extLst>
                      <a:ext uri="{0D108BD9-81ED-4DB2-BD59-A6C34878D82A}">
                        <a16:rowId xmlns="" xmlns:a16="http://schemas.microsoft.com/office/drawing/2014/main" val="2324795436"/>
                      </a:ext>
                    </a:extLst>
                  </a:tr>
                  <a:tr h="560822">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H</m:t>
                                    </m:r>
                                  </m:e>
                                  <m:sub>
                                    <m:r>
                                      <a:rPr lang="en-US" sz="2400" b="0" i="0" smtClean="0">
                                        <a:solidFill>
                                          <a:srgbClr val="000000"/>
                                        </a:solidFill>
                                        <a:latin typeface="Cambria Math" panose="02040503050406030204" pitchFamily="18" charset="0"/>
                                      </a:rPr>
                                      <m:t>2</m:t>
                                    </m:r>
                                  </m:sub>
                                </m:sSub>
                                <m:r>
                                  <m:rPr>
                                    <m:sty m:val="p"/>
                                  </m:rPr>
                                  <a:rPr lang="en-US" sz="2400" b="0" i="0" smtClean="0">
                                    <a:solidFill>
                                      <a:srgbClr val="000000"/>
                                    </a:solidFill>
                                    <a:latin typeface="Cambria Math" panose="02040503050406030204" pitchFamily="18" charset="0"/>
                                  </a:rPr>
                                  <m:t>O</m:t>
                                </m:r>
                              </m:oMath>
                            </m:oMathPara>
                          </a14:m>
                          <a:endParaRPr lang="en-US" sz="2400" i="0" dirty="0">
                            <a:solidFill>
                              <a:srgbClr val="000000"/>
                            </a:solidFill>
                          </a:endParaRPr>
                        </a:p>
                      </a:txBody>
                      <a:tcPr anchor="ctr">
                        <a:solidFill>
                          <a:srgbClr val="F3F3F4"/>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H</m:t>
                                    </m:r>
                                  </m:e>
                                  <m:sub>
                                    <m:r>
                                      <a:rPr lang="en-US" sz="2400" b="0" i="0" smtClean="0">
                                        <a:solidFill>
                                          <a:srgbClr val="000000"/>
                                        </a:solidFill>
                                        <a:latin typeface="Cambria Math" panose="02040503050406030204" pitchFamily="18" charset="0"/>
                                      </a:rPr>
                                      <m:t>3</m:t>
                                    </m:r>
                                  </m:sub>
                                </m:sSub>
                                <m:sSup>
                                  <m:sSupPr>
                                    <m:ctrlPr>
                                      <a:rPr lang="en-US" sz="2400" i="1" smtClean="0">
                                        <a:solidFill>
                                          <a:srgbClr val="000000"/>
                                        </a:solidFill>
                                        <a:latin typeface="Cambria Math" panose="02040503050406030204" pitchFamily="18" charset="0"/>
                                      </a:rPr>
                                    </m:ctrlPr>
                                  </m:sSupPr>
                                  <m:e>
                                    <m:r>
                                      <m:rPr>
                                        <m:sty m:val="p"/>
                                      </m:rPr>
                                      <a:rPr lang="en-US" sz="2400" b="0" i="0" smtClean="0">
                                        <a:solidFill>
                                          <a:srgbClr val="000000"/>
                                        </a:solidFill>
                                        <a:latin typeface="Cambria Math" panose="02040503050406030204" pitchFamily="18" charset="0"/>
                                      </a:rPr>
                                      <m:t>O</m:t>
                                    </m:r>
                                  </m:e>
                                  <m:sup>
                                    <m:r>
                                      <a:rPr lang="en-US" sz="2400" i="0" smtClean="0">
                                        <a:solidFill>
                                          <a:srgbClr val="000000"/>
                                        </a:solidFill>
                                        <a:latin typeface="Cambria Math" panose="02040503050406030204" pitchFamily="18" charset="0"/>
                                        <a:ea typeface="Cambria Math" panose="02040503050406030204" pitchFamily="18" charset="0"/>
                                      </a:rPr>
                                      <m:t>+</m:t>
                                    </m:r>
                                  </m:sup>
                                </m:sSup>
                              </m:oMath>
                            </m:oMathPara>
                          </a14:m>
                          <a:endParaRPr lang="en-US" sz="2400" i="0" dirty="0">
                            <a:solidFill>
                              <a:srgbClr val="000000"/>
                            </a:solidFill>
                          </a:endParaRPr>
                        </a:p>
                      </a:txBody>
                      <a:tcPr anchor="ctr">
                        <a:solidFill>
                          <a:srgbClr val="F3F3F4"/>
                        </a:solidFill>
                      </a:tcPr>
                    </a:tc>
                    <a:extLst>
                      <a:ext uri="{0D108BD9-81ED-4DB2-BD59-A6C34878D82A}">
                        <a16:rowId xmlns="" xmlns:a16="http://schemas.microsoft.com/office/drawing/2014/main" val="3655651733"/>
                      </a:ext>
                    </a:extLst>
                  </a:tr>
                  <a:tr h="607557">
                    <a:tc>
                      <a:txBody>
                        <a:bodyPr/>
                        <a:lstStyle/>
                        <a:p>
                          <a:pPr/>
                          <a14:m>
                            <m:oMathPara xmlns:m="http://schemas.openxmlformats.org/officeDocument/2006/math">
                              <m:oMathParaPr>
                                <m:jc m:val="centerGroup"/>
                              </m:oMathParaPr>
                              <m:oMath xmlns:m="http://schemas.openxmlformats.org/officeDocument/2006/math">
                                <m:sSup>
                                  <m:sSupPr>
                                    <m:ctrlPr>
                                      <a:rPr lang="en-US" sz="2400" i="1" smtClean="0">
                                        <a:solidFill>
                                          <a:srgbClr val="000000"/>
                                        </a:solidFill>
                                        <a:latin typeface="Cambria Math" panose="02040503050406030204" pitchFamily="18" charset="0"/>
                                      </a:rPr>
                                    </m:ctrlPr>
                                  </m:sSupPr>
                                  <m:e>
                                    <m:r>
                                      <m:rPr>
                                        <m:sty m:val="p"/>
                                      </m:rPr>
                                      <a:rPr lang="en-US" sz="2400" b="0" i="0" smtClean="0">
                                        <a:solidFill>
                                          <a:srgbClr val="000000"/>
                                        </a:solidFill>
                                        <a:latin typeface="Cambria Math" panose="02040503050406030204" pitchFamily="18" charset="0"/>
                                      </a:rPr>
                                      <m:t>OH</m:t>
                                    </m:r>
                                  </m:e>
                                  <m:sup>
                                    <m:r>
                                      <a:rPr lang="en-US" sz="2400" i="0" smtClean="0">
                                        <a:solidFill>
                                          <a:srgbClr val="000000"/>
                                        </a:solidFill>
                                        <a:latin typeface="Cambria Math" panose="02040503050406030204" pitchFamily="18" charset="0"/>
                                        <a:ea typeface="Cambria Math" panose="02040503050406030204" pitchFamily="18" charset="0"/>
                                      </a:rPr>
                                      <m:t>−</m:t>
                                    </m:r>
                                  </m:sup>
                                </m:sSup>
                              </m:oMath>
                            </m:oMathPara>
                          </a14:m>
                          <a:endParaRPr lang="en-US" sz="2400" i="0" dirty="0">
                            <a:solidFill>
                              <a:srgbClr val="000000"/>
                            </a:solidFill>
                          </a:endParaRPr>
                        </a:p>
                      </a:txBody>
                      <a:tcPr anchor="ctr">
                        <a:solidFill>
                          <a:srgbClr val="F3F3F4"/>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H</m:t>
                                    </m:r>
                                  </m:e>
                                  <m:sub>
                                    <m:r>
                                      <a:rPr lang="en-US" sz="2400" b="0" i="0" smtClean="0">
                                        <a:solidFill>
                                          <a:srgbClr val="000000"/>
                                        </a:solidFill>
                                        <a:latin typeface="Cambria Math" panose="02040503050406030204" pitchFamily="18" charset="0"/>
                                      </a:rPr>
                                      <m:t>2</m:t>
                                    </m:r>
                                  </m:sub>
                                </m:sSub>
                                <m:r>
                                  <m:rPr>
                                    <m:sty m:val="p"/>
                                  </m:rPr>
                                  <a:rPr lang="en-US" sz="2400" b="0" i="0" smtClean="0">
                                    <a:solidFill>
                                      <a:srgbClr val="000000"/>
                                    </a:solidFill>
                                    <a:latin typeface="Cambria Math" panose="02040503050406030204" pitchFamily="18" charset="0"/>
                                  </a:rPr>
                                  <m:t>O</m:t>
                                </m:r>
                              </m:oMath>
                            </m:oMathPara>
                          </a14:m>
                          <a:endParaRPr lang="en-US" sz="2400" i="0" dirty="0">
                            <a:solidFill>
                              <a:srgbClr val="000000"/>
                            </a:solidFill>
                          </a:endParaRPr>
                        </a:p>
                      </a:txBody>
                      <a:tcPr anchor="ctr">
                        <a:solidFill>
                          <a:srgbClr val="F3F3F4"/>
                        </a:solidFill>
                      </a:tcPr>
                    </a:tc>
                    <a:extLst>
                      <a:ext uri="{0D108BD9-81ED-4DB2-BD59-A6C34878D82A}">
                        <a16:rowId xmlns="" xmlns:a16="http://schemas.microsoft.com/office/drawing/2014/main" val="2776815038"/>
                      </a:ext>
                    </a:extLst>
                  </a:tr>
                  <a:tr h="840273">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H</m:t>
                                    </m:r>
                                  </m:e>
                                  <m:sub>
                                    <m:r>
                                      <a:rPr lang="en-US" sz="2400" b="0" i="0" smtClean="0">
                                        <a:solidFill>
                                          <a:srgbClr val="000000"/>
                                        </a:solidFill>
                                        <a:latin typeface="Cambria Math" panose="02040503050406030204" pitchFamily="18" charset="0"/>
                                      </a:rPr>
                                      <m:t>2</m:t>
                                    </m:r>
                                  </m:sub>
                                </m:sSub>
                                <m:r>
                                  <m:rPr>
                                    <m:sty m:val="p"/>
                                  </m:rPr>
                                  <a:rPr lang="en-US" sz="2400" b="0" i="0" smtClean="0">
                                    <a:solidFill>
                                      <a:srgbClr val="000000"/>
                                    </a:solidFill>
                                    <a:latin typeface="Cambria Math" panose="02040503050406030204" pitchFamily="18" charset="0"/>
                                  </a:rPr>
                                  <m:t>NCO</m:t>
                                </m:r>
                                <m:sSub>
                                  <m:sSubPr>
                                    <m:ctrlPr>
                                      <a:rPr lang="en-US" sz="2400" b="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NH</m:t>
                                    </m:r>
                                  </m:e>
                                  <m:sub>
                                    <m:r>
                                      <a:rPr lang="en-US" sz="2400" b="0" i="0" smtClean="0">
                                        <a:solidFill>
                                          <a:srgbClr val="000000"/>
                                        </a:solidFill>
                                        <a:latin typeface="Cambria Math" panose="02040503050406030204" pitchFamily="18" charset="0"/>
                                      </a:rPr>
                                      <m:t>2</m:t>
                                    </m:r>
                                  </m:sub>
                                </m:sSub>
                              </m:oMath>
                            </m:oMathPara>
                          </a14:m>
                          <a:endParaRPr lang="en-US" sz="2400" i="0" dirty="0">
                            <a:solidFill>
                              <a:srgbClr val="000000"/>
                            </a:solidFill>
                          </a:endParaRPr>
                        </a:p>
                        <a:p>
                          <a:pPr algn="ctr"/>
                          <a:r>
                            <a:rPr lang="en-US" sz="2400" i="0" dirty="0">
                              <a:solidFill>
                                <a:srgbClr val="000000"/>
                              </a:solidFill>
                            </a:rPr>
                            <a:t>(urea)</a:t>
                          </a:r>
                        </a:p>
                      </a:txBody>
                      <a:tcPr anchor="ctr">
                        <a:solidFill>
                          <a:srgbClr val="F3F3F4"/>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rPr>
                                    </m:ctrlPr>
                                  </m:sSubPr>
                                  <m:e>
                                    <m:r>
                                      <m:rPr>
                                        <m:sty m:val="p"/>
                                      </m:rPr>
                                      <a:rPr lang="en-US" sz="2400" b="0" i="0" smtClean="0">
                                        <a:solidFill>
                                          <a:srgbClr val="000000"/>
                                        </a:solidFill>
                                        <a:latin typeface="Cambria Math" panose="02040503050406030204" pitchFamily="18" charset="0"/>
                                      </a:rPr>
                                      <m:t>H</m:t>
                                    </m:r>
                                  </m:e>
                                  <m:sub>
                                    <m:r>
                                      <a:rPr lang="en-US" sz="2400" b="0" i="0" smtClean="0">
                                        <a:solidFill>
                                          <a:srgbClr val="000000"/>
                                        </a:solidFill>
                                        <a:latin typeface="Cambria Math" panose="02040503050406030204" pitchFamily="18" charset="0"/>
                                      </a:rPr>
                                      <m:t>2</m:t>
                                    </m:r>
                                  </m:sub>
                                </m:sSub>
                                <m:r>
                                  <m:rPr>
                                    <m:sty m:val="p"/>
                                  </m:rPr>
                                  <a:rPr lang="en-US" sz="2400" b="0" i="0" smtClean="0">
                                    <a:solidFill>
                                      <a:srgbClr val="000000"/>
                                    </a:solidFill>
                                    <a:latin typeface="Cambria Math" panose="02040503050406030204" pitchFamily="18" charset="0"/>
                                  </a:rPr>
                                  <m:t>NCO</m:t>
                                </m:r>
                                <m:sSubSup>
                                  <m:sSubSupPr>
                                    <m:ctrlPr>
                                      <a:rPr lang="en-US" sz="2400" b="0" i="1" smtClean="0">
                                        <a:solidFill>
                                          <a:srgbClr val="000000"/>
                                        </a:solidFill>
                                        <a:latin typeface="Cambria Math" panose="02040503050406030204" pitchFamily="18" charset="0"/>
                                      </a:rPr>
                                    </m:ctrlPr>
                                  </m:sSubSupPr>
                                  <m:e>
                                    <m:r>
                                      <m:rPr>
                                        <m:sty m:val="p"/>
                                      </m:rPr>
                                      <a:rPr lang="en-US" sz="2400" b="0" i="0" smtClean="0">
                                        <a:solidFill>
                                          <a:srgbClr val="000000"/>
                                        </a:solidFill>
                                        <a:latin typeface="Cambria Math" panose="02040503050406030204" pitchFamily="18" charset="0"/>
                                      </a:rPr>
                                      <m:t>NH</m:t>
                                    </m:r>
                                  </m:e>
                                  <m:sub>
                                    <m:r>
                                      <a:rPr lang="en-US" sz="2400" b="0" i="0" smtClean="0">
                                        <a:solidFill>
                                          <a:srgbClr val="000000"/>
                                        </a:solidFill>
                                        <a:latin typeface="Cambria Math" panose="02040503050406030204" pitchFamily="18" charset="0"/>
                                      </a:rPr>
                                      <m:t>3</m:t>
                                    </m:r>
                                  </m:sub>
                                  <m:sup>
                                    <m:r>
                                      <a:rPr lang="en-US" sz="2400" b="0" i="0" smtClean="0">
                                        <a:solidFill>
                                          <a:srgbClr val="000000"/>
                                        </a:solidFill>
                                        <a:latin typeface="Cambria Math" panose="02040503050406030204" pitchFamily="18" charset="0"/>
                                        <a:ea typeface="Cambria Math" panose="02040503050406030204" pitchFamily="18" charset="0"/>
                                      </a:rPr>
                                      <m:t>+</m:t>
                                    </m:r>
                                  </m:sup>
                                </m:sSubSup>
                              </m:oMath>
                            </m:oMathPara>
                          </a14:m>
                          <a:endParaRPr lang="en-US" sz="2400" i="0" dirty="0">
                            <a:solidFill>
                              <a:srgbClr val="000000"/>
                            </a:solidFill>
                          </a:endParaRPr>
                        </a:p>
                      </a:txBody>
                      <a:tcPr anchor="ctr">
                        <a:solidFill>
                          <a:srgbClr val="F3F3F4"/>
                        </a:solidFill>
                      </a:tcPr>
                    </a:tc>
                    <a:extLst>
                      <a:ext uri="{0D108BD9-81ED-4DB2-BD59-A6C34878D82A}">
                        <a16:rowId xmlns="" xmlns:a16="http://schemas.microsoft.com/office/drawing/2014/main" val="759789124"/>
                      </a:ext>
                    </a:extLst>
                  </a:tr>
                </a:tbl>
              </a:graphicData>
            </a:graphic>
          </p:graphicFrame>
        </mc:Choice>
        <mc:Fallback xmlns="">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2405617728"/>
                  </p:ext>
                </p:extLst>
              </p:nvPr>
            </p:nvGraphicFramePr>
            <p:xfrm>
              <a:off x="2057400" y="2819400"/>
              <a:ext cx="4572000" cy="3200399"/>
            </p:xfrm>
            <a:graphic>
              <a:graphicData uri="http://schemas.openxmlformats.org/drawingml/2006/table">
                <a:tbl>
                  <a:tblPr firstRow="1" bandRow="1">
                    <a:tableStyleId>{5C22544A-7EE6-4342-B048-85BDC9FD1C3A}</a:tableStyleId>
                  </a:tblPr>
                  <a:tblGrid>
                    <a:gridCol w="2286000">
                      <a:extLst>
                        <a:ext uri="{9D8B030D-6E8A-4147-A177-3AD203B41FA5}">
                          <a16:colId xmlns:a16="http://schemas.microsoft.com/office/drawing/2014/main" val="1122159455"/>
                        </a:ext>
                      </a:extLst>
                    </a:gridCol>
                    <a:gridCol w="2286000">
                      <a:extLst>
                        <a:ext uri="{9D8B030D-6E8A-4147-A177-3AD203B41FA5}">
                          <a16:colId xmlns:a16="http://schemas.microsoft.com/office/drawing/2014/main" val="3650849314"/>
                        </a:ext>
                      </a:extLst>
                    </a:gridCol>
                  </a:tblGrid>
                  <a:tr h="607557">
                    <a:tc>
                      <a:txBody>
                        <a:bodyPr/>
                        <a:lstStyle/>
                        <a:p>
                          <a:pPr algn="ctr"/>
                          <a:r>
                            <a:rPr lang="en-US" sz="2400" b="1" kern="1200" dirty="0">
                              <a:solidFill>
                                <a:srgbClr val="000000"/>
                              </a:solidFill>
                              <a:effectLst/>
                              <a:latin typeface="+mn-lt"/>
                              <a:ea typeface="+mn-ea"/>
                              <a:cs typeface="+mn-cs"/>
                            </a:rPr>
                            <a:t>Species</a:t>
                          </a:r>
                          <a:endParaRPr lang="en-US" sz="2400" dirty="0">
                            <a:solidFill>
                              <a:srgbClr val="000000"/>
                            </a:solidFill>
                          </a:endParaRPr>
                        </a:p>
                      </a:txBody>
                      <a:tcPr anchor="ctr">
                        <a:solidFill>
                          <a:srgbClr val="E2E3E4"/>
                        </a:solidFill>
                      </a:tcPr>
                    </a:tc>
                    <a:tc>
                      <a:txBody>
                        <a:bodyPr/>
                        <a:lstStyle/>
                        <a:p>
                          <a:pPr algn="ctr"/>
                          <a:r>
                            <a:rPr lang="en-US" sz="2400" b="1" kern="1200" dirty="0">
                              <a:solidFill>
                                <a:srgbClr val="000000"/>
                              </a:solidFill>
                              <a:effectLst/>
                              <a:latin typeface="+mn-lt"/>
                              <a:ea typeface="+mn-ea"/>
                              <a:cs typeface="+mn-cs"/>
                            </a:rPr>
                            <a:t>Conjugate Acid</a:t>
                          </a:r>
                          <a:endParaRPr lang="en-US" sz="2400" dirty="0">
                            <a:solidFill>
                              <a:srgbClr val="000000"/>
                            </a:solidFill>
                          </a:endParaRPr>
                        </a:p>
                      </a:txBody>
                      <a:tcPr anchor="ctr">
                        <a:solidFill>
                          <a:srgbClr val="E2E3E4"/>
                        </a:solidFill>
                      </a:tcPr>
                    </a:tc>
                    <a:extLst>
                      <a:ext uri="{0D108BD9-81ED-4DB2-BD59-A6C34878D82A}">
                        <a16:rowId xmlns:a16="http://schemas.microsoft.com/office/drawing/2014/main" val="1025095805"/>
                      </a:ext>
                    </a:extLst>
                  </a:tr>
                  <a:tr h="584190">
                    <a:tc>
                      <a:txBody>
                        <a:bodyPr/>
                        <a:lstStyle/>
                        <a:p>
                          <a:endParaRPr lang="en-US"/>
                        </a:p>
                      </a:txBody>
                      <a:tcPr anchor="ctr">
                        <a:blipFill>
                          <a:blip r:embed="rId2"/>
                          <a:stretch>
                            <a:fillRect l="-266" t="-105208" r="-100798" b="-365625"/>
                          </a:stretch>
                        </a:blipFill>
                      </a:tcPr>
                    </a:tc>
                    <a:tc>
                      <a:txBody>
                        <a:bodyPr/>
                        <a:lstStyle/>
                        <a:p>
                          <a:endParaRPr lang="en-US"/>
                        </a:p>
                      </a:txBody>
                      <a:tcPr anchor="ctr">
                        <a:blipFill>
                          <a:blip r:embed="rId2"/>
                          <a:stretch>
                            <a:fillRect l="-100533" t="-105208" r="-1067" b="-365625"/>
                          </a:stretch>
                        </a:blipFill>
                      </a:tcPr>
                    </a:tc>
                    <a:extLst>
                      <a:ext uri="{0D108BD9-81ED-4DB2-BD59-A6C34878D82A}">
                        <a16:rowId xmlns:a16="http://schemas.microsoft.com/office/drawing/2014/main" val="2324795436"/>
                      </a:ext>
                    </a:extLst>
                  </a:tr>
                  <a:tr h="560822">
                    <a:tc>
                      <a:txBody>
                        <a:bodyPr/>
                        <a:lstStyle/>
                        <a:p>
                          <a:endParaRPr lang="en-US"/>
                        </a:p>
                      </a:txBody>
                      <a:tcPr anchor="ctr">
                        <a:blipFill>
                          <a:blip r:embed="rId2"/>
                          <a:stretch>
                            <a:fillRect l="-266" t="-214130" r="-100798" b="-281522"/>
                          </a:stretch>
                        </a:blipFill>
                      </a:tcPr>
                    </a:tc>
                    <a:tc>
                      <a:txBody>
                        <a:bodyPr/>
                        <a:lstStyle/>
                        <a:p>
                          <a:endParaRPr lang="en-US"/>
                        </a:p>
                      </a:txBody>
                      <a:tcPr anchor="ctr">
                        <a:blipFill>
                          <a:blip r:embed="rId2"/>
                          <a:stretch>
                            <a:fillRect l="-100533" t="-214130" r="-1067" b="-281522"/>
                          </a:stretch>
                        </a:blipFill>
                      </a:tcPr>
                    </a:tc>
                    <a:extLst>
                      <a:ext uri="{0D108BD9-81ED-4DB2-BD59-A6C34878D82A}">
                        <a16:rowId xmlns:a16="http://schemas.microsoft.com/office/drawing/2014/main" val="3655651733"/>
                      </a:ext>
                    </a:extLst>
                  </a:tr>
                  <a:tr h="607557">
                    <a:tc>
                      <a:txBody>
                        <a:bodyPr/>
                        <a:lstStyle/>
                        <a:p>
                          <a:endParaRPr lang="en-US"/>
                        </a:p>
                      </a:txBody>
                      <a:tcPr anchor="ctr">
                        <a:blipFill>
                          <a:blip r:embed="rId2"/>
                          <a:stretch>
                            <a:fillRect l="-266" t="-289000" r="-100798" b="-159000"/>
                          </a:stretch>
                        </a:blipFill>
                      </a:tcPr>
                    </a:tc>
                    <a:tc>
                      <a:txBody>
                        <a:bodyPr/>
                        <a:lstStyle/>
                        <a:p>
                          <a:endParaRPr lang="en-US"/>
                        </a:p>
                      </a:txBody>
                      <a:tcPr anchor="ctr">
                        <a:blipFill>
                          <a:blip r:embed="rId2"/>
                          <a:stretch>
                            <a:fillRect l="-100533" t="-289000" r="-1067" b="-159000"/>
                          </a:stretch>
                        </a:blipFill>
                      </a:tcPr>
                    </a:tc>
                    <a:extLst>
                      <a:ext uri="{0D108BD9-81ED-4DB2-BD59-A6C34878D82A}">
                        <a16:rowId xmlns:a16="http://schemas.microsoft.com/office/drawing/2014/main" val="2776815038"/>
                      </a:ext>
                    </a:extLst>
                  </a:tr>
                  <a:tr h="840273">
                    <a:tc>
                      <a:txBody>
                        <a:bodyPr/>
                        <a:lstStyle/>
                        <a:p>
                          <a:endParaRPr lang="en-US"/>
                        </a:p>
                      </a:txBody>
                      <a:tcPr anchor="ctr">
                        <a:blipFill>
                          <a:blip r:embed="rId2"/>
                          <a:stretch>
                            <a:fillRect l="-266" t="-281884" r="-100798" b="-15217"/>
                          </a:stretch>
                        </a:blipFill>
                      </a:tcPr>
                    </a:tc>
                    <a:tc>
                      <a:txBody>
                        <a:bodyPr/>
                        <a:lstStyle/>
                        <a:p>
                          <a:endParaRPr lang="en-US"/>
                        </a:p>
                      </a:txBody>
                      <a:tcPr anchor="ctr">
                        <a:blipFill>
                          <a:blip r:embed="rId2"/>
                          <a:stretch>
                            <a:fillRect l="-100533" t="-281884" r="-1067" b="-15217"/>
                          </a:stretch>
                        </a:blipFill>
                      </a:tcPr>
                    </a:tc>
                    <a:extLst>
                      <a:ext uri="{0D108BD9-81ED-4DB2-BD59-A6C34878D82A}">
                        <a16:rowId xmlns:a16="http://schemas.microsoft.com/office/drawing/2014/main" val="759789124"/>
                      </a:ext>
                    </a:extLst>
                  </a:tr>
                </a:tbl>
              </a:graphicData>
            </a:graphic>
          </p:graphicFrame>
        </mc:Fallback>
      </mc:AlternateContent>
    </p:spTree>
    <p:extLst>
      <p:ext uri="{BB962C8B-B14F-4D97-AF65-F5344CB8AC3E}">
        <p14:creationId xmlns:p14="http://schemas.microsoft.com/office/powerpoint/2010/main" val="20866915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12355" y="226542"/>
            <a:ext cx="7051589" cy="609600"/>
          </a:xfrm>
        </p:spPr>
        <p:txBody>
          <a:bodyPr/>
          <a:lstStyle/>
          <a:p>
            <a:pPr marL="3268663" indent="-3268663" algn="ctr"/>
            <a:r>
              <a:rPr lang="en-US" kern="0" dirty="0"/>
              <a:t> SAMPLE PROBLEM	</a:t>
            </a:r>
            <a:r>
              <a:rPr lang="en-US" kern="0" dirty="0">
                <a:solidFill>
                  <a:schemeClr val="bg1"/>
                </a:solidFill>
              </a:rPr>
              <a:t>16.14	</a:t>
            </a:r>
            <a:r>
              <a:rPr lang="en-US" dirty="0">
                <a:solidFill>
                  <a:schemeClr val="bg1"/>
                </a:solidFill>
              </a:rPr>
              <a:t>Setup,</a:t>
            </a:r>
            <a:r>
              <a:rPr lang="en-US" dirty="0"/>
              <a:t>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9" name="Content Placeholder 18"/>
              <p:cNvSpPr>
                <a:spLocks noGrp="1"/>
              </p:cNvSpPr>
              <p:nvPr>
                <p:ph sz="quarter" idx="24"/>
              </p:nvPr>
            </p:nvSpPr>
            <p:spPr>
              <a:xfrm>
                <a:off x="37069" y="925092"/>
                <a:ext cx="9052339" cy="522708"/>
              </a:xfrm>
            </p:spPr>
            <p:txBody>
              <a:bodyPr/>
              <a:lstStyle/>
              <a:p>
                <a:pPr>
                  <a:spcAft>
                    <a:spcPts val="17000"/>
                  </a:spcAft>
                </a:pPr>
                <a:r>
                  <a:rPr lang="en-US" dirty="0">
                    <a:solidFill>
                      <a:srgbClr val="43618E"/>
                    </a:solidFill>
                  </a:rPr>
                  <a:t>Setup	</a:t>
                </a:r>
                <a:r>
                  <a:rPr lang="en-US" dirty="0"/>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−2.27</m:t>
                        </m:r>
                      </m:sup>
                    </m:sSup>
                    <m:r>
                      <a:rPr lang="en-US" b="0" i="0" smtClean="0">
                        <a:solidFill>
                          <a:schemeClr val="tx1"/>
                        </a:solidFill>
                        <a:latin typeface="Cambria Math" panose="02040503050406030204" pitchFamily="18" charset="0"/>
                        <a:ea typeface="Cambria Math" panose="02040503050406030204" pitchFamily="18" charset="0"/>
                      </a:rPr>
                      <m:t>=5.37×</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−3</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dirty="0">
                  <a:solidFill>
                    <a:prstClr val="black"/>
                  </a:solidFill>
                </a:endParaRPr>
              </a:p>
            </p:txBody>
          </p:sp>
        </mc:Choice>
        <mc:Fallback xmlns="">
          <p:sp>
            <p:nvSpPr>
              <p:cNvPr id="19" name="Content Placeholder 18"/>
              <p:cNvSpPr>
                <a:spLocks noGrp="1" noRot="1" noChangeAspect="1" noMove="1" noResize="1" noEditPoints="1" noAdjustHandles="1" noChangeArrowheads="1" noChangeShapeType="1" noTextEdit="1"/>
              </p:cNvSpPr>
              <p:nvPr>
                <p:ph sz="quarter" idx="24"/>
              </p:nvPr>
            </p:nvSpPr>
            <p:spPr>
              <a:xfrm>
                <a:off x="37069" y="925092"/>
                <a:ext cx="9052339" cy="522708"/>
              </a:xfrm>
              <a:blipFill>
                <a:blip r:embed="rId2"/>
                <a:stretch>
                  <a:fillRect l="-1347" t="-11628" b="-325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26"/>
              </p:nvPr>
            </p:nvSpPr>
            <p:spPr>
              <a:xfrm>
                <a:off x="2895600" y="1507170"/>
                <a:ext cx="6117608" cy="397830"/>
              </a:xfrm>
            </p:spPr>
            <p:txBody>
              <a:bodyPr/>
              <a:lstStyle/>
              <a:p>
                <a:pPr/>
                <a14:m>
                  <m:oMathPara xmlns:m="http://schemas.openxmlformats.org/officeDocument/2006/math">
                    <m:oMathParaPr>
                      <m:jc m:val="centerGroup"/>
                    </m:oMathParaPr>
                    <m:oMath xmlns:m="http://schemas.openxmlformats.org/officeDocument/2006/math">
                      <m:sSub>
                        <m:sSubPr>
                          <m:ctrlPr>
                            <a:rPr lang="en-US" sz="2000" i="1">
                              <a:solidFill>
                                <a:srgbClr val="000000"/>
                              </a:solidFill>
                              <a:latin typeface="Cambria Math" panose="02040503050406030204" pitchFamily="18" charset="0"/>
                            </a:rPr>
                          </m:ctrlPr>
                        </m:sSubPr>
                        <m:e>
                          <m:r>
                            <m:rPr>
                              <m:sty m:val="p"/>
                            </m:rPr>
                            <a:rPr lang="en-US" sz="2000">
                              <a:solidFill>
                                <a:srgbClr val="000000"/>
                              </a:solidFill>
                              <a:latin typeface="Cambria Math" panose="02040503050406030204" pitchFamily="18" charset="0"/>
                            </a:rPr>
                            <m:t>HC</m:t>
                          </m:r>
                        </m:e>
                        <m:sub>
                          <m:r>
                            <a:rPr lang="en-US" sz="2000">
                              <a:solidFill>
                                <a:srgbClr val="000000"/>
                              </a:solidFill>
                              <a:latin typeface="Cambria Math" panose="02040503050406030204" pitchFamily="18" charset="0"/>
                            </a:rPr>
                            <m:t>9</m:t>
                          </m:r>
                        </m:sub>
                      </m:sSub>
                      <m:sSub>
                        <m:sSubPr>
                          <m:ctrlPr>
                            <a:rPr lang="en-US" sz="2000" i="1">
                              <a:solidFill>
                                <a:srgbClr val="000000"/>
                              </a:solidFill>
                              <a:latin typeface="Cambria Math" panose="02040503050406030204" pitchFamily="18" charset="0"/>
                            </a:rPr>
                          </m:ctrlPr>
                        </m:sSubPr>
                        <m:e>
                          <m:r>
                            <m:rPr>
                              <m:sty m:val="p"/>
                            </m:rPr>
                            <a:rPr lang="en-US" sz="2000">
                              <a:solidFill>
                                <a:srgbClr val="000000"/>
                              </a:solidFill>
                              <a:latin typeface="Cambria Math" panose="02040503050406030204" pitchFamily="18" charset="0"/>
                            </a:rPr>
                            <m:t>H</m:t>
                          </m:r>
                        </m:e>
                        <m:sub>
                          <m:r>
                            <a:rPr lang="en-US" sz="2000">
                              <a:solidFill>
                                <a:srgbClr val="000000"/>
                              </a:solidFill>
                              <a:latin typeface="Cambria Math" panose="02040503050406030204" pitchFamily="18" charset="0"/>
                            </a:rPr>
                            <m:t>7</m:t>
                          </m:r>
                        </m:sub>
                      </m:sSub>
                      <m:sSub>
                        <m:sSubPr>
                          <m:ctrlPr>
                            <a:rPr lang="en-US" sz="2000" i="1">
                              <a:solidFill>
                                <a:srgbClr val="000000"/>
                              </a:solidFill>
                              <a:latin typeface="Cambria Math" panose="02040503050406030204" pitchFamily="18" charset="0"/>
                            </a:rPr>
                          </m:ctrlPr>
                        </m:sSubPr>
                        <m:e>
                          <m:r>
                            <m:rPr>
                              <m:sty m:val="p"/>
                            </m:rPr>
                            <a:rPr lang="en-US" sz="2000">
                              <a:solidFill>
                                <a:srgbClr val="000000"/>
                              </a:solidFill>
                              <a:latin typeface="Cambria Math" panose="02040503050406030204" pitchFamily="18" charset="0"/>
                            </a:rPr>
                            <m:t>O</m:t>
                          </m:r>
                        </m:e>
                        <m:sub>
                          <m:r>
                            <a:rPr lang="en-US" sz="2000">
                              <a:solidFill>
                                <a:srgbClr val="000000"/>
                              </a:solidFill>
                              <a:latin typeface="Cambria Math" panose="02040503050406030204" pitchFamily="18" charset="0"/>
                            </a:rPr>
                            <m:t>4</m:t>
                          </m:r>
                        </m:sub>
                      </m:sSub>
                      <m:d>
                        <m:dPr>
                          <m:ctrlPr>
                            <a:rPr lang="en-US" sz="2000" i="1">
                              <a:solidFill>
                                <a:srgbClr val="000000"/>
                              </a:solidFill>
                              <a:latin typeface="Cambria Math" panose="02040503050406030204" pitchFamily="18" charset="0"/>
                            </a:rPr>
                          </m:ctrlPr>
                        </m:dPr>
                        <m:e>
                          <m:r>
                            <a:rPr lang="en-US" sz="2000" i="1">
                              <a:solidFill>
                                <a:srgbClr val="000000"/>
                              </a:solidFill>
                              <a:latin typeface="Cambria Math" panose="02040503050406030204" pitchFamily="18" charset="0"/>
                            </a:rPr>
                            <m:t>𝑎𝑞</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2</m:t>
                          </m:r>
                        </m:sub>
                      </m:sSub>
                      <m:r>
                        <m:rPr>
                          <m:sty m:val="p"/>
                        </m:rPr>
                        <a:rPr lang="en-US" sz="2000">
                          <a:solidFill>
                            <a:srgbClr val="000000"/>
                          </a:solidFill>
                          <a:latin typeface="Cambria Math" panose="02040503050406030204" pitchFamily="18" charset="0"/>
                          <a:ea typeface="Cambria Math" panose="02040503050406030204" pitchFamily="18" charset="0"/>
                        </a:rPr>
                        <m:t>O</m:t>
                      </m:r>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𝑙</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3</m:t>
                          </m:r>
                        </m:sub>
                      </m:sSub>
                      <m:sSup>
                        <m:sSupPr>
                          <m:ctrlPr>
                            <a:rPr lang="en-US" sz="2000" i="1">
                              <a:solidFill>
                                <a:srgbClr val="000000"/>
                              </a:solidFill>
                              <a:latin typeface="Cambria Math" panose="02040503050406030204" pitchFamily="18" charset="0"/>
                              <a:ea typeface="Cambria Math" panose="02040503050406030204" pitchFamily="18" charset="0"/>
                            </a:rPr>
                          </m:ctrlPr>
                        </m:sSupPr>
                        <m:e>
                          <m:r>
                            <m:rPr>
                              <m:sty m:val="p"/>
                            </m:rPr>
                            <a:rPr lang="en-US" sz="2000">
                              <a:solidFill>
                                <a:srgbClr val="000000"/>
                              </a:solidFill>
                              <a:latin typeface="Cambria Math" panose="02040503050406030204" pitchFamily="18" charset="0"/>
                              <a:ea typeface="Cambria Math" panose="02040503050406030204" pitchFamily="18" charset="0"/>
                            </a:rPr>
                            <m:t>O</m:t>
                          </m:r>
                        </m:e>
                        <m:sup>
                          <m:r>
                            <a:rPr lang="en-US" sz="2000">
                              <a:solidFill>
                                <a:srgbClr val="000000"/>
                              </a:solidFill>
                              <a:latin typeface="Cambria Math" panose="02040503050406030204" pitchFamily="18" charset="0"/>
                              <a:ea typeface="Cambria Math" panose="02040503050406030204" pitchFamily="18" charset="0"/>
                            </a:rPr>
                            <m:t>+</m:t>
                          </m:r>
                        </m:sup>
                      </m:s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r>
                        <a:rPr lang="en-US" sz="2000">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C</m:t>
                          </m:r>
                        </m:e>
                        <m:sub>
                          <m:r>
                            <a:rPr lang="en-US" sz="2000">
                              <a:solidFill>
                                <a:srgbClr val="000000"/>
                              </a:solidFill>
                              <a:latin typeface="Cambria Math" panose="02040503050406030204" pitchFamily="18" charset="0"/>
                              <a:ea typeface="Cambria Math" panose="02040503050406030204" pitchFamily="18" charset="0"/>
                            </a:rPr>
                            <m:t>9</m:t>
                          </m:r>
                        </m:sub>
                      </m:sSub>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7</m:t>
                          </m:r>
                        </m:sub>
                      </m:sSub>
                      <m:sSubSup>
                        <m:sSubSupPr>
                          <m:ctrlPr>
                            <a:rPr lang="en-US" sz="2000" i="1">
                              <a:solidFill>
                                <a:srgbClr val="000000"/>
                              </a:solidFill>
                              <a:latin typeface="Cambria Math" panose="02040503050406030204" pitchFamily="18" charset="0"/>
                              <a:ea typeface="Cambria Math" panose="02040503050406030204" pitchFamily="18" charset="0"/>
                            </a:rPr>
                          </m:ctrlPr>
                        </m:sSubSupPr>
                        <m:e>
                          <m:r>
                            <m:rPr>
                              <m:sty m:val="p"/>
                            </m:rPr>
                            <a:rPr lang="en-US" sz="2000">
                              <a:solidFill>
                                <a:srgbClr val="000000"/>
                              </a:solidFill>
                              <a:latin typeface="Cambria Math" panose="02040503050406030204" pitchFamily="18" charset="0"/>
                              <a:ea typeface="Cambria Math" panose="02040503050406030204" pitchFamily="18" charset="0"/>
                            </a:rPr>
                            <m:t>O</m:t>
                          </m:r>
                        </m:e>
                        <m:sub>
                          <m:r>
                            <a:rPr lang="en-US" sz="2000">
                              <a:solidFill>
                                <a:srgbClr val="000000"/>
                              </a:solidFill>
                              <a:latin typeface="Cambria Math" panose="02040503050406030204" pitchFamily="18" charset="0"/>
                              <a:ea typeface="Cambria Math" panose="02040503050406030204" pitchFamily="18" charset="0"/>
                            </a:rPr>
                            <m:t>4</m:t>
                          </m:r>
                        </m:sub>
                        <m:sup>
                          <m:r>
                            <a:rPr lang="en-US" sz="2000">
                              <a:solidFill>
                                <a:srgbClr val="000000"/>
                              </a:solidFill>
                              <a:latin typeface="Cambria Math" panose="02040503050406030204" pitchFamily="18" charset="0"/>
                              <a:ea typeface="Cambria Math" panose="02040503050406030204" pitchFamily="18" charset="0"/>
                            </a:rPr>
                            <m:t>−</m:t>
                          </m:r>
                        </m:sup>
                      </m:sSub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oMath>
                  </m:oMathPara>
                </a14:m>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26"/>
              </p:nvPr>
            </p:nvSpPr>
            <p:spPr>
              <a:xfrm>
                <a:off x="2895600" y="1507170"/>
                <a:ext cx="6117608" cy="397830"/>
              </a:xfrm>
              <a:blipFill>
                <a:blip r:embed="rId3"/>
                <a:stretch>
                  <a:fillRect b="-106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3387072689"/>
                  </p:ext>
                </p:extLst>
              </p:nvPr>
            </p:nvGraphicFramePr>
            <p:xfrm>
              <a:off x="91440" y="1859280"/>
              <a:ext cx="8997969" cy="1188720"/>
            </p:xfrm>
            <a:graphic>
              <a:graphicData uri="http://schemas.openxmlformats.org/drawingml/2006/table">
                <a:tbl>
                  <a:tblPr firstRow="1" bandRow="1">
                    <a:tableStyleId>{5C22544A-7EE6-4342-B048-85BDC9FD1C3A}</a:tableStyleId>
                  </a:tblPr>
                  <a:tblGrid>
                    <a:gridCol w="3286214">
                      <a:extLst>
                        <a:ext uri="{9D8B030D-6E8A-4147-A177-3AD203B41FA5}">
                          <a16:colId xmlns="" xmlns:a16="http://schemas.microsoft.com/office/drawing/2014/main" val="1608747512"/>
                        </a:ext>
                      </a:extLst>
                    </a:gridCol>
                    <a:gridCol w="1348199">
                      <a:extLst>
                        <a:ext uri="{9D8B030D-6E8A-4147-A177-3AD203B41FA5}">
                          <a16:colId xmlns="" xmlns:a16="http://schemas.microsoft.com/office/drawing/2014/main" val="1186894890"/>
                        </a:ext>
                      </a:extLst>
                    </a:gridCol>
                    <a:gridCol w="930337">
                      <a:extLst>
                        <a:ext uri="{9D8B030D-6E8A-4147-A177-3AD203B41FA5}">
                          <a16:colId xmlns="" xmlns:a16="http://schemas.microsoft.com/office/drawing/2014/main" val="3184875004"/>
                        </a:ext>
                      </a:extLst>
                    </a:gridCol>
                    <a:gridCol w="1633625">
                      <a:extLst>
                        <a:ext uri="{9D8B030D-6E8A-4147-A177-3AD203B41FA5}">
                          <a16:colId xmlns="" xmlns:a16="http://schemas.microsoft.com/office/drawing/2014/main" val="1142702493"/>
                        </a:ext>
                      </a:extLst>
                    </a:gridCol>
                    <a:gridCol w="1799594">
                      <a:extLst>
                        <a:ext uri="{9D8B030D-6E8A-4147-A177-3AD203B41FA5}">
                          <a16:colId xmlns="" xmlns:a16="http://schemas.microsoft.com/office/drawing/2014/main" val="2423575445"/>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i="1" kern="1200" dirty="0">
                              <a:solidFill>
                                <a:srgbClr val="000000"/>
                              </a:solidFill>
                              <a:effectLst/>
                              <a:latin typeface="+mn-lt"/>
                              <a:ea typeface="+mn-ea"/>
                              <a:cs typeface="+mn-cs"/>
                            </a:rPr>
                            <a:t>Initial concentration (M):</a:t>
                          </a:r>
                          <a:endParaRPr lang="en-US" sz="2000" i="1" dirty="0">
                            <a:solidFill>
                              <a:srgbClr val="000000"/>
                            </a:solidFill>
                          </a:endParaRPr>
                        </a:p>
                      </a:txBody>
                      <a:tcPr marL="42539" marR="42539">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0.10</a:t>
                          </a:r>
                        </a:p>
                      </a:txBody>
                      <a:tcPr marL="42539" marR="42539">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a:t>
                          </a: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a:t>
                          </a:r>
                        </a:p>
                      </a:txBody>
                      <a:tcPr marL="42539" marR="42539">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1199906225"/>
                      </a:ext>
                    </a:extLst>
                  </a:tr>
                  <a:tr h="370840">
                    <a:tc>
                      <a:txBody>
                        <a:bodyPr/>
                        <a:lstStyle/>
                        <a:p>
                          <a:pPr algn="l"/>
                          <a:r>
                            <a:rPr lang="en-US" sz="2000" i="1" kern="1200" dirty="0">
                              <a:solidFill>
                                <a:srgbClr val="000000"/>
                              </a:solidFill>
                              <a:effectLst/>
                              <a:latin typeface="+mn-lt"/>
                              <a:ea typeface="+mn-ea"/>
                              <a:cs typeface="+mn-cs"/>
                            </a:rPr>
                            <a:t>Change in concentration (M):</a:t>
                          </a:r>
                          <a:endParaRPr lang="en-US" sz="2000" i="1" dirty="0">
                            <a:solidFill>
                              <a:srgbClr val="000000"/>
                            </a:solidFill>
                          </a:endParaRPr>
                        </a:p>
                      </a:txBody>
                      <a:tcPr marL="42539" marR="4253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i="1" smtClean="0">
                                    <a:solidFill>
                                      <a:srgbClr val="000000"/>
                                    </a:solidFill>
                                    <a:latin typeface="Cambria Math" panose="02040503050406030204" pitchFamily="18" charset="0"/>
                                    <a:ea typeface="Cambria Math" panose="02040503050406030204" pitchFamily="18" charset="0"/>
                                  </a:rPr>
                                  <m:t>−</m:t>
                                </m:r>
                                <m:r>
                                  <a:rPr lang="en-US" sz="2000" b="0" i="1" smtClean="0">
                                    <a:solidFill>
                                      <a:srgbClr val="000000"/>
                                    </a:solidFill>
                                    <a:latin typeface="Cambria Math" panose="02040503050406030204" pitchFamily="18" charset="0"/>
                                    <a:ea typeface="Cambria Math" panose="02040503050406030204" pitchFamily="18" charset="0"/>
                                  </a:rPr>
                                  <m:t>0.005</m:t>
                                </m:r>
                              </m:oMath>
                            </m:oMathPara>
                          </a14:m>
                          <a:endParaRPr lang="en-US" sz="2000" i="1" dirty="0">
                            <a:solidFill>
                              <a:srgbClr val="000000"/>
                            </a:solidFill>
                          </a:endParaRPr>
                        </a:p>
                      </a:txBody>
                      <a:tcPr marL="42539" marR="4253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i="1" smtClean="0">
                                    <a:solidFill>
                                      <a:srgbClr val="000000"/>
                                    </a:solidFill>
                                    <a:latin typeface="Cambria Math" panose="02040503050406030204" pitchFamily="18" charset="0"/>
                                    <a:ea typeface="Cambria Math" panose="02040503050406030204" pitchFamily="18" charset="0"/>
                                  </a:rPr>
                                  <m:t>+</m:t>
                                </m:r>
                                <m:r>
                                  <a:rPr lang="en-US" sz="2000" b="0" i="1" smtClean="0">
                                    <a:solidFill>
                                      <a:srgbClr val="000000"/>
                                    </a:solidFill>
                                    <a:latin typeface="Cambria Math" panose="02040503050406030204" pitchFamily="18" charset="0"/>
                                    <a:ea typeface="Cambria Math" panose="02040503050406030204" pitchFamily="18" charset="0"/>
                                  </a:rPr>
                                  <m:t>5.37×</m:t>
                                </m:r>
                                <m:sSup>
                                  <m:sSupPr>
                                    <m:ctrlPr>
                                      <a:rPr lang="en-US" sz="2000" b="0" i="1" smtClean="0">
                                        <a:solidFill>
                                          <a:srgbClr val="000000"/>
                                        </a:solidFill>
                                        <a:latin typeface="Cambria Math" panose="02040503050406030204" pitchFamily="18" charset="0"/>
                                        <a:ea typeface="Cambria Math" panose="02040503050406030204" pitchFamily="18" charset="0"/>
                                      </a:rPr>
                                    </m:ctrlPr>
                                  </m:sSupPr>
                                  <m:e>
                                    <m:r>
                                      <a:rPr lang="en-US" sz="2000" b="0" i="1" smtClean="0">
                                        <a:solidFill>
                                          <a:srgbClr val="000000"/>
                                        </a:solidFill>
                                        <a:latin typeface="Cambria Math" panose="02040503050406030204" pitchFamily="18" charset="0"/>
                                        <a:ea typeface="Cambria Math" panose="02040503050406030204" pitchFamily="18" charset="0"/>
                                      </a:rPr>
                                      <m:t>10</m:t>
                                    </m:r>
                                  </m:e>
                                  <m:sup>
                                    <m:r>
                                      <a:rPr lang="en-US" sz="2000" b="0" i="1" smtClean="0">
                                        <a:solidFill>
                                          <a:srgbClr val="000000"/>
                                        </a:solidFill>
                                        <a:latin typeface="Cambria Math" panose="02040503050406030204" pitchFamily="18" charset="0"/>
                                        <a:ea typeface="Cambria Math" panose="02040503050406030204" pitchFamily="18" charset="0"/>
                                      </a:rPr>
                                      <m:t>−3</m:t>
                                    </m:r>
                                  </m:sup>
                                </m:sSup>
                              </m:oMath>
                            </m:oMathPara>
                          </a14:m>
                          <a:endParaRPr lang="en-US" sz="2000" i="1" dirty="0">
                            <a:solidFill>
                              <a:srgbClr val="000000"/>
                            </a:solidFill>
                          </a:endParaRP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i="1" smtClean="0">
                                    <a:solidFill>
                                      <a:srgbClr val="000000"/>
                                    </a:solidFill>
                                    <a:latin typeface="Cambria Math" panose="02040503050406030204" pitchFamily="18" charset="0"/>
                                    <a:ea typeface="Cambria Math" panose="02040503050406030204" pitchFamily="18" charset="0"/>
                                  </a:rPr>
                                  <m:t>+</m:t>
                                </m:r>
                                <m:r>
                                  <a:rPr lang="en-US" sz="2000" b="0" i="1" smtClean="0">
                                    <a:solidFill>
                                      <a:srgbClr val="000000"/>
                                    </a:solidFill>
                                    <a:latin typeface="Cambria Math" panose="02040503050406030204" pitchFamily="18" charset="0"/>
                                    <a:ea typeface="Cambria Math" panose="02040503050406030204" pitchFamily="18" charset="0"/>
                                  </a:rPr>
                                  <m:t>5.37×</m:t>
                                </m:r>
                                <m:sSup>
                                  <m:sSupPr>
                                    <m:ctrlPr>
                                      <a:rPr lang="en-US" sz="2000" b="0" i="1" smtClean="0">
                                        <a:solidFill>
                                          <a:srgbClr val="000000"/>
                                        </a:solidFill>
                                        <a:latin typeface="Cambria Math" panose="02040503050406030204" pitchFamily="18" charset="0"/>
                                        <a:ea typeface="Cambria Math" panose="02040503050406030204" pitchFamily="18" charset="0"/>
                                      </a:rPr>
                                    </m:ctrlPr>
                                  </m:sSupPr>
                                  <m:e>
                                    <m:r>
                                      <a:rPr lang="en-US" sz="2000" b="0" i="1" smtClean="0">
                                        <a:solidFill>
                                          <a:srgbClr val="000000"/>
                                        </a:solidFill>
                                        <a:latin typeface="Cambria Math" panose="02040503050406030204" pitchFamily="18" charset="0"/>
                                        <a:ea typeface="Cambria Math" panose="02040503050406030204" pitchFamily="18" charset="0"/>
                                      </a:rPr>
                                      <m:t>10</m:t>
                                    </m:r>
                                  </m:e>
                                  <m:sup>
                                    <m:r>
                                      <a:rPr lang="en-US" sz="2000" b="0" i="1" smtClean="0">
                                        <a:solidFill>
                                          <a:srgbClr val="000000"/>
                                        </a:solidFill>
                                        <a:latin typeface="Cambria Math" panose="02040503050406030204" pitchFamily="18" charset="0"/>
                                        <a:ea typeface="Cambria Math" panose="02040503050406030204" pitchFamily="18" charset="0"/>
                                      </a:rPr>
                                      <m:t>−3</m:t>
                                    </m:r>
                                  </m:sup>
                                </m:sSup>
                              </m:oMath>
                            </m:oMathPara>
                          </a14:m>
                          <a:endParaRPr lang="en-US" sz="2000" i="1" dirty="0">
                            <a:solidFill>
                              <a:srgbClr val="000000"/>
                            </a:solidFill>
                          </a:endParaRPr>
                        </a:p>
                      </a:txBody>
                      <a:tcPr marL="42539" marR="4253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089717476"/>
                      </a:ext>
                    </a:extLst>
                  </a:tr>
                  <a:tr h="370840">
                    <a:tc>
                      <a:txBody>
                        <a:bodyPr/>
                        <a:lstStyle/>
                        <a:p>
                          <a:pPr algn="l"/>
                          <a:r>
                            <a:rPr lang="en-US" sz="2000" i="1" kern="1200" dirty="0">
                              <a:solidFill>
                                <a:srgbClr val="000000"/>
                              </a:solidFill>
                              <a:effectLst/>
                              <a:latin typeface="+mn-lt"/>
                              <a:ea typeface="+mn-ea"/>
                              <a:cs typeface="+mn-cs"/>
                            </a:rPr>
                            <a:t>Equilibrium concentration (M):</a:t>
                          </a:r>
                          <a:endParaRPr lang="en-US" sz="2000" i="1" dirty="0">
                            <a:solidFill>
                              <a:srgbClr val="000000"/>
                            </a:solidFill>
                          </a:endParaRPr>
                        </a:p>
                      </a:txBody>
                      <a:tcPr marL="42539" marR="4253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0.095</a:t>
                          </a:r>
                          <a:endParaRPr lang="en-US" sz="2000" i="1" dirty="0">
                            <a:solidFill>
                              <a:srgbClr val="000000"/>
                            </a:solidFill>
                          </a:endParaRPr>
                        </a:p>
                      </a:txBody>
                      <a:tcPr marL="42539" marR="4253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b="0" i="1" smtClean="0">
                                    <a:solidFill>
                                      <a:srgbClr val="000000"/>
                                    </a:solidFill>
                                    <a:latin typeface="Cambria Math" panose="02040503050406030204" pitchFamily="18" charset="0"/>
                                  </a:rPr>
                                  <m:t>5.37</m:t>
                                </m:r>
                                <m:r>
                                  <a:rPr lang="en-US" sz="2000" b="0" i="1" smtClean="0">
                                    <a:solidFill>
                                      <a:srgbClr val="000000"/>
                                    </a:solidFill>
                                    <a:latin typeface="Cambria Math" panose="02040503050406030204" pitchFamily="18" charset="0"/>
                                    <a:ea typeface="Cambria Math" panose="02040503050406030204" pitchFamily="18" charset="0"/>
                                  </a:rPr>
                                  <m:t>×</m:t>
                                </m:r>
                                <m:sSup>
                                  <m:sSupPr>
                                    <m:ctrlPr>
                                      <a:rPr lang="en-US" sz="2000" b="0" i="1" smtClean="0">
                                        <a:solidFill>
                                          <a:srgbClr val="000000"/>
                                        </a:solidFill>
                                        <a:latin typeface="Cambria Math" panose="02040503050406030204" pitchFamily="18" charset="0"/>
                                        <a:ea typeface="Cambria Math" panose="02040503050406030204" pitchFamily="18" charset="0"/>
                                      </a:rPr>
                                    </m:ctrlPr>
                                  </m:sSupPr>
                                  <m:e>
                                    <m:r>
                                      <a:rPr lang="en-US" sz="2000" b="0" i="1" smtClean="0">
                                        <a:solidFill>
                                          <a:srgbClr val="000000"/>
                                        </a:solidFill>
                                        <a:latin typeface="Cambria Math" panose="02040503050406030204" pitchFamily="18" charset="0"/>
                                        <a:ea typeface="Cambria Math" panose="02040503050406030204" pitchFamily="18" charset="0"/>
                                      </a:rPr>
                                      <m:t>10</m:t>
                                    </m:r>
                                  </m:e>
                                  <m:sup>
                                    <m:r>
                                      <a:rPr lang="en-US" sz="2000" b="0" i="1" smtClean="0">
                                        <a:solidFill>
                                          <a:srgbClr val="000000"/>
                                        </a:solidFill>
                                        <a:latin typeface="Cambria Math" panose="02040503050406030204" pitchFamily="18" charset="0"/>
                                        <a:ea typeface="Cambria Math" panose="02040503050406030204" pitchFamily="18" charset="0"/>
                                      </a:rPr>
                                      <m:t>−3</m:t>
                                    </m:r>
                                  </m:sup>
                                </m:sSup>
                              </m:oMath>
                            </m:oMathPara>
                          </a14:m>
                          <a:endParaRPr lang="en-US" sz="2000" i="1" dirty="0">
                            <a:solidFill>
                              <a:srgbClr val="000000"/>
                            </a:solidFill>
                          </a:endParaRP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b="0" i="1" smtClean="0">
                                    <a:solidFill>
                                      <a:srgbClr val="000000"/>
                                    </a:solidFill>
                                    <a:latin typeface="Cambria Math" panose="02040503050406030204" pitchFamily="18" charset="0"/>
                                  </a:rPr>
                                  <m:t>5.37</m:t>
                                </m:r>
                                <m:r>
                                  <a:rPr lang="en-US" sz="2000" b="0" i="1" smtClean="0">
                                    <a:solidFill>
                                      <a:srgbClr val="000000"/>
                                    </a:solidFill>
                                    <a:latin typeface="Cambria Math" panose="02040503050406030204" pitchFamily="18" charset="0"/>
                                    <a:ea typeface="Cambria Math" panose="02040503050406030204" pitchFamily="18" charset="0"/>
                                  </a:rPr>
                                  <m:t>×</m:t>
                                </m:r>
                                <m:sSup>
                                  <m:sSupPr>
                                    <m:ctrlPr>
                                      <a:rPr lang="en-US" sz="2000" b="0" i="1" smtClean="0">
                                        <a:solidFill>
                                          <a:srgbClr val="000000"/>
                                        </a:solidFill>
                                        <a:latin typeface="Cambria Math" panose="02040503050406030204" pitchFamily="18" charset="0"/>
                                        <a:ea typeface="Cambria Math" panose="02040503050406030204" pitchFamily="18" charset="0"/>
                                      </a:rPr>
                                    </m:ctrlPr>
                                  </m:sSupPr>
                                  <m:e>
                                    <m:r>
                                      <a:rPr lang="en-US" sz="2000" b="0" i="1" smtClean="0">
                                        <a:solidFill>
                                          <a:srgbClr val="000000"/>
                                        </a:solidFill>
                                        <a:latin typeface="Cambria Math" panose="02040503050406030204" pitchFamily="18" charset="0"/>
                                        <a:ea typeface="Cambria Math" panose="02040503050406030204" pitchFamily="18" charset="0"/>
                                      </a:rPr>
                                      <m:t>10</m:t>
                                    </m:r>
                                  </m:e>
                                  <m:sup>
                                    <m:r>
                                      <a:rPr lang="en-US" sz="2000" b="0" i="1" smtClean="0">
                                        <a:solidFill>
                                          <a:srgbClr val="000000"/>
                                        </a:solidFill>
                                        <a:latin typeface="Cambria Math" panose="02040503050406030204" pitchFamily="18" charset="0"/>
                                        <a:ea typeface="Cambria Math" panose="02040503050406030204" pitchFamily="18" charset="0"/>
                                      </a:rPr>
                                      <m:t>−3</m:t>
                                    </m:r>
                                  </m:sup>
                                </m:sSup>
                              </m:oMath>
                            </m:oMathPara>
                          </a14:m>
                          <a:endParaRPr lang="en-US" sz="2000" i="1" dirty="0">
                            <a:solidFill>
                              <a:srgbClr val="000000"/>
                            </a:solidFill>
                          </a:endParaRPr>
                        </a:p>
                      </a:txBody>
                      <a:tcPr marL="42539" marR="4253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2493591161"/>
                      </a:ext>
                    </a:extLst>
                  </a:tr>
                </a:tbl>
              </a:graphicData>
            </a:graphic>
          </p:graphicFrame>
        </mc:Choice>
        <mc:Fallback xmlns="">
          <p:graphicFrame>
            <p:nvGraphicFramePr>
              <p:cNvPr id="2" name="Table Placeholder 1"/>
              <p:cNvGraphicFramePr>
                <a:graphicFrameLocks noGrp="1"/>
              </p:cNvGraphicFramePr>
              <p:nvPr>
                <p:ph type="tbl" sz="quarter" idx="25"/>
                <p:extLst>
                  <p:ext uri="{D42A27DB-BD31-4B8C-83A1-F6EECF244321}">
                    <p14:modId xmlns:p14="http://schemas.microsoft.com/office/powerpoint/2010/main" val="3387072689"/>
                  </p:ext>
                </p:extLst>
              </p:nvPr>
            </p:nvGraphicFramePr>
            <p:xfrm>
              <a:off x="91440" y="1859280"/>
              <a:ext cx="8997969" cy="1188720"/>
            </p:xfrm>
            <a:graphic>
              <a:graphicData uri="http://schemas.openxmlformats.org/drawingml/2006/table">
                <a:tbl>
                  <a:tblPr firstRow="1" bandRow="1">
                    <a:tableStyleId>{5C22544A-7EE6-4342-B048-85BDC9FD1C3A}</a:tableStyleId>
                  </a:tblPr>
                  <a:tblGrid>
                    <a:gridCol w="3286214">
                      <a:extLst>
                        <a:ext uri="{9D8B030D-6E8A-4147-A177-3AD203B41FA5}">
                          <a16:colId xmlns:a16="http://schemas.microsoft.com/office/drawing/2014/main" val="1608747512"/>
                        </a:ext>
                      </a:extLst>
                    </a:gridCol>
                    <a:gridCol w="1348199">
                      <a:extLst>
                        <a:ext uri="{9D8B030D-6E8A-4147-A177-3AD203B41FA5}">
                          <a16:colId xmlns:a16="http://schemas.microsoft.com/office/drawing/2014/main" val="1186894890"/>
                        </a:ext>
                      </a:extLst>
                    </a:gridCol>
                    <a:gridCol w="930337">
                      <a:extLst>
                        <a:ext uri="{9D8B030D-6E8A-4147-A177-3AD203B41FA5}">
                          <a16:colId xmlns:a16="http://schemas.microsoft.com/office/drawing/2014/main" val="3184875004"/>
                        </a:ext>
                      </a:extLst>
                    </a:gridCol>
                    <a:gridCol w="1633625">
                      <a:extLst>
                        <a:ext uri="{9D8B030D-6E8A-4147-A177-3AD203B41FA5}">
                          <a16:colId xmlns:a16="http://schemas.microsoft.com/office/drawing/2014/main" val="1142702493"/>
                        </a:ext>
                      </a:extLst>
                    </a:gridCol>
                    <a:gridCol w="1799594">
                      <a:extLst>
                        <a:ext uri="{9D8B030D-6E8A-4147-A177-3AD203B41FA5}">
                          <a16:colId xmlns:a16="http://schemas.microsoft.com/office/drawing/2014/main" val="2423575445"/>
                        </a:ext>
                      </a:extLst>
                    </a:gridCol>
                  </a:tblGrid>
                  <a:tr h="396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i="1" kern="1200" dirty="0">
                              <a:solidFill>
                                <a:srgbClr val="000000"/>
                              </a:solidFill>
                              <a:effectLst/>
                              <a:latin typeface="+mn-lt"/>
                              <a:ea typeface="+mn-ea"/>
                              <a:cs typeface="+mn-cs"/>
                            </a:rPr>
                            <a:t>Initial concentration (M):</a:t>
                          </a:r>
                          <a:endParaRPr lang="en-US" sz="2000" i="1" dirty="0">
                            <a:solidFill>
                              <a:srgbClr val="000000"/>
                            </a:solidFill>
                          </a:endParaRPr>
                        </a:p>
                      </a:txBody>
                      <a:tcPr marL="42539" marR="42539">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0.10</a:t>
                          </a:r>
                        </a:p>
                      </a:txBody>
                      <a:tcPr marL="42539" marR="42539">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a:t>
                          </a: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a:t>
                          </a:r>
                        </a:p>
                      </a:txBody>
                      <a:tcPr marL="42539" marR="42539">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199906225"/>
                      </a:ext>
                    </a:extLst>
                  </a:tr>
                  <a:tr h="396240">
                    <a:tc>
                      <a:txBody>
                        <a:bodyPr/>
                        <a:lstStyle/>
                        <a:p>
                          <a:pPr algn="l"/>
                          <a:r>
                            <a:rPr lang="en-US" sz="2000" i="1" kern="1200" dirty="0">
                              <a:solidFill>
                                <a:srgbClr val="000000"/>
                              </a:solidFill>
                              <a:effectLst/>
                              <a:latin typeface="+mn-lt"/>
                              <a:ea typeface="+mn-ea"/>
                              <a:cs typeface="+mn-cs"/>
                            </a:rPr>
                            <a:t>Change in concentration (M):</a:t>
                          </a:r>
                          <a:endParaRPr lang="en-US" sz="2000" i="1" dirty="0">
                            <a:solidFill>
                              <a:srgbClr val="000000"/>
                            </a:solidFill>
                          </a:endParaRPr>
                        </a:p>
                      </a:txBody>
                      <a:tcPr marL="42539" marR="4253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2539" marR="4253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42793" t="-107692" r="-322973" b="-127692"/>
                          </a:stretch>
                        </a:blipFill>
                      </a:tcPr>
                    </a:tc>
                    <a:tc>
                      <a:txBody>
                        <a:bodyPr/>
                        <a:lstStyle/>
                        <a:p>
                          <a:pPr algn="ctr"/>
                          <a:r>
                            <a:rPr lang="en-US" sz="2000" dirty="0">
                              <a:solidFill>
                                <a:srgbClr val="000000"/>
                              </a:solidFill>
                            </a:rPr>
                            <a:t>-</a:t>
                          </a: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339405" t="-107692" r="-110037" b="-127692"/>
                          </a:stretch>
                        </a:blipFill>
                      </a:tcPr>
                    </a:tc>
                    <a:tc>
                      <a:txBody>
                        <a:bodyPr/>
                        <a:lstStyle/>
                        <a:p>
                          <a:endParaRPr lang="en-US"/>
                        </a:p>
                      </a:txBody>
                      <a:tcPr marL="42539" marR="4253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00678" t="-107692" r="-339" b="-127692"/>
                          </a:stretch>
                        </a:blipFill>
                      </a:tcPr>
                    </a:tc>
                    <a:extLst>
                      <a:ext uri="{0D108BD9-81ED-4DB2-BD59-A6C34878D82A}">
                        <a16:rowId xmlns:a16="http://schemas.microsoft.com/office/drawing/2014/main" val="3089717476"/>
                      </a:ext>
                    </a:extLst>
                  </a:tr>
                  <a:tr h="396240">
                    <a:tc>
                      <a:txBody>
                        <a:bodyPr/>
                        <a:lstStyle/>
                        <a:p>
                          <a:pPr algn="l"/>
                          <a:r>
                            <a:rPr lang="en-US" sz="2000" i="1" kern="1200" dirty="0">
                              <a:solidFill>
                                <a:srgbClr val="000000"/>
                              </a:solidFill>
                              <a:effectLst/>
                              <a:latin typeface="+mn-lt"/>
                              <a:ea typeface="+mn-ea"/>
                              <a:cs typeface="+mn-cs"/>
                            </a:rPr>
                            <a:t>Equilibrium concentration (M):</a:t>
                          </a:r>
                          <a:endParaRPr lang="en-US" sz="2000" i="1" dirty="0">
                            <a:solidFill>
                              <a:srgbClr val="000000"/>
                            </a:solidFill>
                          </a:endParaRPr>
                        </a:p>
                      </a:txBody>
                      <a:tcPr marL="42539" marR="4253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0.095</a:t>
                          </a:r>
                          <a:endParaRPr lang="en-US" sz="2000" i="1" dirty="0">
                            <a:solidFill>
                              <a:srgbClr val="000000"/>
                            </a:solidFill>
                          </a:endParaRPr>
                        </a:p>
                      </a:txBody>
                      <a:tcPr marL="42539" marR="4253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2539" marR="4253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339405" t="-207692" r="-110037" b="-27692"/>
                          </a:stretch>
                        </a:blipFill>
                      </a:tcPr>
                    </a:tc>
                    <a:tc>
                      <a:txBody>
                        <a:bodyPr/>
                        <a:lstStyle/>
                        <a:p>
                          <a:endParaRPr lang="en-US"/>
                        </a:p>
                      </a:txBody>
                      <a:tcPr marL="42539" marR="4253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400678" t="-207692" r="-339" b="-27692"/>
                          </a:stretch>
                        </a:blipFill>
                      </a:tcPr>
                    </a:tc>
                    <a:extLst>
                      <a:ext uri="{0D108BD9-81ED-4DB2-BD59-A6C34878D82A}">
                        <a16:rowId xmlns:a16="http://schemas.microsoft.com/office/drawing/2014/main" val="2493591161"/>
                      </a:ext>
                    </a:extLst>
                  </a:tr>
                </a:tbl>
              </a:graphicData>
            </a:graphic>
          </p:graphicFrame>
        </mc:Fallback>
      </mc:AlternateContent>
      <mc:AlternateContent xmlns:mc="http://schemas.openxmlformats.org/markup-compatibility/2006" xmlns:a14="http://schemas.microsoft.com/office/drawing/2010/main">
        <mc:Choice Requires="a14">
          <p:sp>
            <p:nvSpPr>
              <p:cNvPr id="5" name="Content Placeholder 4"/>
              <p:cNvSpPr>
                <a:spLocks noGrp="1"/>
              </p:cNvSpPr>
              <p:nvPr>
                <p:ph sz="quarter" idx="28"/>
              </p:nvPr>
            </p:nvSpPr>
            <p:spPr>
              <a:xfrm>
                <a:off x="37069" y="3429000"/>
                <a:ext cx="8878846" cy="1760220"/>
              </a:xfrm>
            </p:spPr>
            <p:txBody>
              <a:bodyPr/>
              <a:lstStyle/>
              <a:p>
                <a:pPr>
                  <a:spcAft>
                    <a:spcPts val="2000"/>
                  </a:spcAft>
                </a:pPr>
                <a:r>
                  <a:rPr lang="en-US" sz="2800" b="1" dirty="0">
                    <a:solidFill>
                      <a:srgbClr val="43618E"/>
                    </a:solidFill>
                  </a:rPr>
                  <a:t>Solution</a:t>
                </a:r>
              </a:p>
              <a:p>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𝐾</m:t>
                          </m:r>
                        </m:e>
                        <m:sub>
                          <m:r>
                            <m:rPr>
                              <m:sty m:val="p"/>
                            </m:rPr>
                            <a:rPr lang="en-US" sz="2600">
                              <a:latin typeface="Cambria Math" panose="02040503050406030204" pitchFamily="18" charset="0"/>
                            </a:rPr>
                            <m:t>a</m:t>
                          </m:r>
                        </m:sub>
                      </m:sSub>
                      <m:r>
                        <a:rPr lang="en-US" sz="2600" i="1">
                          <a:latin typeface="Cambria Math" panose="02040503050406030204" pitchFamily="18" charset="0"/>
                          <a:ea typeface="Cambria Math" panose="02040503050406030204" pitchFamily="18" charset="0"/>
                        </a:rPr>
                        <m:t>=</m:t>
                      </m:r>
                      <m:f>
                        <m:fPr>
                          <m:ctrlPr>
                            <a:rPr lang="en-US" sz="2600" i="1">
                              <a:latin typeface="Cambria Math" panose="02040503050406030204" pitchFamily="18" charset="0"/>
                              <a:ea typeface="Cambria Math" panose="02040503050406030204" pitchFamily="18" charset="0"/>
                            </a:rPr>
                          </m:ctrlPr>
                        </m:fPr>
                        <m:num>
                          <m:d>
                            <m:dPr>
                              <m:begChr m:val="["/>
                              <m:endChr m:val="]"/>
                              <m:ctrlPr>
                                <a:rPr lang="en-US" sz="2600" i="1">
                                  <a:latin typeface="Cambria Math" panose="02040503050406030204" pitchFamily="18" charset="0"/>
                                  <a:ea typeface="Cambria Math" panose="02040503050406030204" pitchFamily="18" charset="0"/>
                                </a:rPr>
                              </m:ctrlPr>
                            </m:dPr>
                            <m:e>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H</m:t>
                                  </m:r>
                                </m:e>
                                <m:sub>
                                  <m:r>
                                    <a:rPr lang="en-US" sz="2600">
                                      <a:latin typeface="Cambria Math" panose="02040503050406030204" pitchFamily="18" charset="0"/>
                                      <a:ea typeface="Cambria Math" panose="02040503050406030204" pitchFamily="18" charset="0"/>
                                    </a:rPr>
                                    <m:t>3</m:t>
                                  </m:r>
                                </m:sub>
                              </m:sSub>
                              <m:sSup>
                                <m:sSupPr>
                                  <m:ctrlPr>
                                    <a:rPr lang="en-US" sz="2600" i="1">
                                      <a:latin typeface="Cambria Math" panose="02040503050406030204" pitchFamily="18" charset="0"/>
                                      <a:ea typeface="Cambria Math" panose="02040503050406030204" pitchFamily="18" charset="0"/>
                                    </a:rPr>
                                  </m:ctrlPr>
                                </m:sSupPr>
                                <m:e>
                                  <m:r>
                                    <m:rPr>
                                      <m:sty m:val="p"/>
                                    </m:rPr>
                                    <a:rPr lang="en-US" sz="2600">
                                      <a:latin typeface="Cambria Math" panose="02040503050406030204" pitchFamily="18" charset="0"/>
                                      <a:ea typeface="Cambria Math" panose="02040503050406030204" pitchFamily="18" charset="0"/>
                                    </a:rPr>
                                    <m:t>O</m:t>
                                  </m:r>
                                </m:e>
                                <m:sup>
                                  <m:r>
                                    <a:rPr lang="en-US" sz="2600">
                                      <a:latin typeface="Cambria Math" panose="02040503050406030204" pitchFamily="18" charset="0"/>
                                      <a:ea typeface="Cambria Math" panose="02040503050406030204" pitchFamily="18" charset="0"/>
                                    </a:rPr>
                                    <m:t>+</m:t>
                                  </m:r>
                                </m:sup>
                              </m:sSup>
                            </m:e>
                          </m:d>
                          <m:d>
                            <m:dPr>
                              <m:begChr m:val="["/>
                              <m:endChr m:val="]"/>
                              <m:ctrlPr>
                                <a:rPr lang="en-US" sz="2600" i="1">
                                  <a:latin typeface="Cambria Math" panose="02040503050406030204" pitchFamily="18" charset="0"/>
                                  <a:ea typeface="Cambria Math" panose="02040503050406030204" pitchFamily="18" charset="0"/>
                                </a:rPr>
                              </m:ctrlPr>
                            </m:dPr>
                            <m:e>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C</m:t>
                                  </m:r>
                                </m:e>
                                <m:sub>
                                  <m:r>
                                    <a:rPr lang="en-US" sz="2600">
                                      <a:latin typeface="Cambria Math" panose="02040503050406030204" pitchFamily="18" charset="0"/>
                                      <a:ea typeface="Cambria Math" panose="02040503050406030204" pitchFamily="18" charset="0"/>
                                    </a:rPr>
                                    <m:t>9</m:t>
                                  </m:r>
                                </m:sub>
                              </m:sSub>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H</m:t>
                                  </m:r>
                                </m:e>
                                <m:sub>
                                  <m:r>
                                    <a:rPr lang="en-US" sz="2600">
                                      <a:latin typeface="Cambria Math" panose="02040503050406030204" pitchFamily="18" charset="0"/>
                                      <a:ea typeface="Cambria Math" panose="02040503050406030204" pitchFamily="18" charset="0"/>
                                    </a:rPr>
                                    <m:t>7</m:t>
                                  </m:r>
                                </m:sub>
                              </m:sSub>
                              <m:sSubSup>
                                <m:sSubSupPr>
                                  <m:ctrlPr>
                                    <a:rPr lang="en-US" sz="2600" i="1">
                                      <a:latin typeface="Cambria Math" panose="02040503050406030204" pitchFamily="18" charset="0"/>
                                      <a:ea typeface="Cambria Math" panose="02040503050406030204" pitchFamily="18" charset="0"/>
                                    </a:rPr>
                                  </m:ctrlPr>
                                </m:sSubSupPr>
                                <m:e>
                                  <m:r>
                                    <m:rPr>
                                      <m:sty m:val="p"/>
                                    </m:rPr>
                                    <a:rPr lang="en-US" sz="2600">
                                      <a:latin typeface="Cambria Math" panose="02040503050406030204" pitchFamily="18" charset="0"/>
                                      <a:ea typeface="Cambria Math" panose="02040503050406030204" pitchFamily="18" charset="0"/>
                                    </a:rPr>
                                    <m:t>O</m:t>
                                  </m:r>
                                </m:e>
                                <m:sub>
                                  <m:r>
                                    <a:rPr lang="en-US" sz="2600">
                                      <a:latin typeface="Cambria Math" panose="02040503050406030204" pitchFamily="18" charset="0"/>
                                      <a:ea typeface="Cambria Math" panose="02040503050406030204" pitchFamily="18" charset="0"/>
                                    </a:rPr>
                                    <m:t>4</m:t>
                                  </m:r>
                                </m:sub>
                                <m:sup>
                                  <m:r>
                                    <a:rPr lang="en-US" sz="2600">
                                      <a:latin typeface="Cambria Math" panose="02040503050406030204" pitchFamily="18" charset="0"/>
                                      <a:ea typeface="Cambria Math" panose="02040503050406030204" pitchFamily="18" charset="0"/>
                                    </a:rPr>
                                    <m:t>−</m:t>
                                  </m:r>
                                </m:sup>
                              </m:sSubSup>
                            </m:e>
                          </m:d>
                        </m:num>
                        <m:den>
                          <m:d>
                            <m:dPr>
                              <m:begChr m:val="["/>
                              <m:endChr m:val="]"/>
                              <m:ctrlPr>
                                <a:rPr lang="en-US" sz="2600" i="1">
                                  <a:latin typeface="Cambria Math" panose="02040503050406030204" pitchFamily="18" charset="0"/>
                                  <a:ea typeface="Cambria Math" panose="02040503050406030204" pitchFamily="18" charset="0"/>
                                </a:rPr>
                              </m:ctrlPr>
                            </m:dPr>
                            <m:e>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HC</m:t>
                                  </m:r>
                                </m:e>
                                <m:sub>
                                  <m:r>
                                    <a:rPr lang="en-US" sz="2600">
                                      <a:latin typeface="Cambria Math" panose="02040503050406030204" pitchFamily="18" charset="0"/>
                                      <a:ea typeface="Cambria Math" panose="02040503050406030204" pitchFamily="18" charset="0"/>
                                    </a:rPr>
                                    <m:t>9</m:t>
                                  </m:r>
                                </m:sub>
                              </m:sSub>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H</m:t>
                                  </m:r>
                                </m:e>
                                <m:sub>
                                  <m:r>
                                    <a:rPr lang="en-US" sz="2600">
                                      <a:latin typeface="Cambria Math" panose="02040503050406030204" pitchFamily="18" charset="0"/>
                                      <a:ea typeface="Cambria Math" panose="02040503050406030204" pitchFamily="18" charset="0"/>
                                    </a:rPr>
                                    <m:t>7</m:t>
                                  </m:r>
                                </m:sub>
                              </m:sSub>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O</m:t>
                                  </m:r>
                                </m:e>
                                <m:sub>
                                  <m:r>
                                    <a:rPr lang="en-US" sz="2600">
                                      <a:latin typeface="Cambria Math" panose="02040503050406030204" pitchFamily="18" charset="0"/>
                                      <a:ea typeface="Cambria Math" panose="02040503050406030204" pitchFamily="18" charset="0"/>
                                    </a:rPr>
                                    <m:t>4</m:t>
                                  </m:r>
                                </m:sub>
                              </m:sSub>
                            </m:e>
                          </m:d>
                        </m:den>
                      </m:f>
                      <m:r>
                        <a:rPr lang="en-US" sz="2600">
                          <a:latin typeface="Cambria Math" panose="02040503050406030204" pitchFamily="18" charset="0"/>
                          <a:ea typeface="Cambria Math" panose="02040503050406030204" pitchFamily="18" charset="0"/>
                        </a:rPr>
                        <m:t>=</m:t>
                      </m:r>
                      <m:f>
                        <m:fPr>
                          <m:ctrlPr>
                            <a:rPr lang="en-US" sz="2600" i="1">
                              <a:latin typeface="Cambria Math" panose="02040503050406030204" pitchFamily="18" charset="0"/>
                              <a:ea typeface="Cambria Math" panose="02040503050406030204" pitchFamily="18" charset="0"/>
                            </a:rPr>
                          </m:ctrlPr>
                        </m:fPr>
                        <m:num>
                          <m:sSup>
                            <m:sSupPr>
                              <m:ctrlPr>
                                <a:rPr lang="en-US" sz="2600" i="1">
                                  <a:latin typeface="Cambria Math" panose="02040503050406030204" pitchFamily="18" charset="0"/>
                                  <a:ea typeface="Cambria Math" panose="02040503050406030204" pitchFamily="18" charset="0"/>
                                </a:rPr>
                              </m:ctrlPr>
                            </m:sSupPr>
                            <m:e>
                              <m:d>
                                <m:dPr>
                                  <m:ctrlPr>
                                    <a:rPr lang="en-US" sz="2600" i="1">
                                      <a:latin typeface="Cambria Math" panose="02040503050406030204" pitchFamily="18" charset="0"/>
                                      <a:ea typeface="Cambria Math" panose="02040503050406030204" pitchFamily="18" charset="0"/>
                                    </a:rPr>
                                  </m:ctrlPr>
                                </m:dPr>
                                <m:e>
                                  <m:r>
                                    <a:rPr lang="en-US" sz="2600">
                                      <a:latin typeface="Cambria Math" panose="02040503050406030204" pitchFamily="18" charset="0"/>
                                      <a:ea typeface="Cambria Math" panose="02040503050406030204" pitchFamily="18" charset="0"/>
                                    </a:rPr>
                                    <m:t>5.37×</m:t>
                                  </m:r>
                                  <m:sSup>
                                    <m:sSupPr>
                                      <m:ctrlPr>
                                        <a:rPr lang="en-US" sz="2600" i="1">
                                          <a:latin typeface="Cambria Math" panose="02040503050406030204" pitchFamily="18" charset="0"/>
                                          <a:ea typeface="Cambria Math" panose="02040503050406030204" pitchFamily="18" charset="0"/>
                                        </a:rPr>
                                      </m:ctrlPr>
                                    </m:sSupPr>
                                    <m:e>
                                      <m:r>
                                        <a:rPr lang="en-US" sz="2600">
                                          <a:latin typeface="Cambria Math" panose="02040503050406030204" pitchFamily="18" charset="0"/>
                                          <a:ea typeface="Cambria Math" panose="02040503050406030204" pitchFamily="18" charset="0"/>
                                        </a:rPr>
                                        <m:t>10</m:t>
                                      </m:r>
                                    </m:e>
                                    <m:sup>
                                      <m:r>
                                        <a:rPr lang="en-US" sz="2600">
                                          <a:latin typeface="Cambria Math" panose="02040503050406030204" pitchFamily="18" charset="0"/>
                                          <a:ea typeface="Cambria Math" panose="02040503050406030204" pitchFamily="18" charset="0"/>
                                        </a:rPr>
                                        <m:t>−3</m:t>
                                      </m:r>
                                    </m:sup>
                                  </m:sSup>
                                </m:e>
                              </m:d>
                            </m:e>
                            <m:sup>
                              <m:r>
                                <a:rPr lang="en-US" sz="2600">
                                  <a:latin typeface="Cambria Math" panose="02040503050406030204" pitchFamily="18" charset="0"/>
                                  <a:ea typeface="Cambria Math" panose="02040503050406030204" pitchFamily="18" charset="0"/>
                                </a:rPr>
                                <m:t>2</m:t>
                              </m:r>
                            </m:sup>
                          </m:sSup>
                        </m:num>
                        <m:den>
                          <m:r>
                            <a:rPr lang="en-US" sz="2600">
                              <a:latin typeface="Cambria Math" panose="02040503050406030204" pitchFamily="18" charset="0"/>
                              <a:ea typeface="Cambria Math" panose="02040503050406030204" pitchFamily="18" charset="0"/>
                            </a:rPr>
                            <m:t>0.095</m:t>
                          </m:r>
                        </m:den>
                      </m:f>
                      <m:r>
                        <a:rPr lang="en-US" sz="2600">
                          <a:latin typeface="Cambria Math" panose="02040503050406030204" pitchFamily="18" charset="0"/>
                          <a:ea typeface="Cambria Math" panose="02040503050406030204" pitchFamily="18" charset="0"/>
                        </a:rPr>
                        <m:t>=3.0×</m:t>
                      </m:r>
                      <m:sSup>
                        <m:sSupPr>
                          <m:ctrlPr>
                            <a:rPr lang="en-US" sz="2600" i="1">
                              <a:latin typeface="Cambria Math" panose="02040503050406030204" pitchFamily="18" charset="0"/>
                              <a:ea typeface="Cambria Math" panose="02040503050406030204" pitchFamily="18" charset="0"/>
                            </a:rPr>
                          </m:ctrlPr>
                        </m:sSupPr>
                        <m:e>
                          <m:r>
                            <a:rPr lang="en-US" sz="2600">
                              <a:latin typeface="Cambria Math" panose="02040503050406030204" pitchFamily="18" charset="0"/>
                              <a:ea typeface="Cambria Math" panose="02040503050406030204" pitchFamily="18" charset="0"/>
                            </a:rPr>
                            <m:t>10</m:t>
                          </m:r>
                        </m:e>
                        <m:sup>
                          <m:r>
                            <a:rPr lang="en-US" sz="2600">
                              <a:latin typeface="Cambria Math" panose="02040503050406030204" pitchFamily="18" charset="0"/>
                              <a:ea typeface="Cambria Math" panose="02040503050406030204" pitchFamily="18" charset="0"/>
                            </a:rPr>
                            <m:t>−4</m:t>
                          </m:r>
                        </m:sup>
                      </m:sSup>
                    </m:oMath>
                  </m:oMathPara>
                </a14:m>
                <a:endParaRPr lang="en-US" sz="2600" dirty="0"/>
              </a:p>
            </p:txBody>
          </p:sp>
        </mc:Choice>
        <mc:Fallback xmlns="">
          <p:sp>
            <p:nvSpPr>
              <p:cNvPr id="5" name="Content Placeholder 4"/>
              <p:cNvSpPr>
                <a:spLocks noGrp="1" noRot="1" noChangeAspect="1" noMove="1" noResize="1" noEditPoints="1" noAdjustHandles="1" noChangeArrowheads="1" noChangeShapeType="1" noTextEdit="1"/>
              </p:cNvSpPr>
              <p:nvPr>
                <p:ph sz="quarter" idx="28"/>
              </p:nvPr>
            </p:nvSpPr>
            <p:spPr>
              <a:xfrm>
                <a:off x="37069" y="3429000"/>
                <a:ext cx="8878846" cy="1760220"/>
              </a:xfrm>
              <a:blipFill>
                <a:blip r:embed="rId5"/>
                <a:stretch>
                  <a:fillRect l="-1373" t="-3472"/>
                </a:stretch>
              </a:blipFill>
            </p:spPr>
            <p:txBody>
              <a:bodyPr/>
              <a:lstStyle/>
              <a:p>
                <a:r>
                  <a:rPr lang="en-US">
                    <a:noFill/>
                  </a:rPr>
                  <a:t> </a:t>
                </a:r>
              </a:p>
            </p:txBody>
          </p:sp>
        </mc:Fallback>
      </mc:AlternateContent>
    </p:spTree>
    <p:extLst>
      <p:ext uri="{BB962C8B-B14F-4D97-AF65-F5344CB8AC3E}">
        <p14:creationId xmlns:p14="http://schemas.microsoft.com/office/powerpoint/2010/main" val="160790876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1"/>
            <a:ext cx="8839200" cy="457199"/>
          </a:xfrm>
        </p:spPr>
        <p:txBody>
          <a:bodyPr anchor="ctr"/>
          <a:lstStyle/>
          <a:p>
            <a:pPr>
              <a:tabLst>
                <a:tab pos="1138238" algn="l"/>
                <a:tab pos="1371600" algn="l"/>
                <a:tab pos="1485900" algn="l"/>
              </a:tabLst>
            </a:pPr>
            <a:r>
              <a:rPr lang="en-US" dirty="0">
                <a:solidFill>
                  <a:schemeClr val="bg1"/>
                </a:solidFill>
                <a:latin typeface="Calibri"/>
              </a:rPr>
              <a:t>16.6	</a:t>
            </a:r>
            <a:r>
              <a:rPr lang="en-US" dirty="0">
                <a:latin typeface="Calibri"/>
              </a:rPr>
              <a:t>Weak Bases and Base Ionization Constants</a:t>
            </a:r>
            <a:endParaRPr lang="en-US" dirty="0"/>
          </a:p>
        </p:txBody>
      </p:sp>
      <p:sp>
        <p:nvSpPr>
          <p:cNvPr id="2" name="Content Placeholder 1"/>
          <p:cNvSpPr>
            <a:spLocks noGrp="1"/>
          </p:cNvSpPr>
          <p:nvPr>
            <p:ph sz="quarter" idx="11"/>
          </p:nvPr>
        </p:nvSpPr>
        <p:spPr>
          <a:xfrm>
            <a:off x="0" y="1219200"/>
            <a:ext cx="9144000" cy="533400"/>
          </a:xfrm>
        </p:spPr>
        <p:txBody>
          <a:bodyPr/>
          <a:lstStyle/>
          <a:p>
            <a:pPr algn="ctr"/>
            <a:r>
              <a:rPr lang="en-US" dirty="0"/>
              <a:t>Topics</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10"/>
              </p:nvPr>
            </p:nvSpPr>
            <p:spPr>
              <a:xfrm>
                <a:off x="29496" y="1843548"/>
                <a:ext cx="9114504" cy="1447800"/>
              </a:xfrm>
            </p:spPr>
            <p:txBody>
              <a:bodyPr/>
              <a:lstStyle/>
              <a:p>
                <a:pPr fontAlgn="t">
                  <a:spcBef>
                    <a:spcPts val="0"/>
                  </a:spcBef>
                </a:pPr>
                <a:r>
                  <a:rPr lang="en-US" dirty="0"/>
                  <a:t>The Ionization Constant,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b</m:t>
                        </m:r>
                      </m:sub>
                    </m:sSub>
                  </m:oMath>
                </a14:m>
                <a:endParaRPr lang="en-US" dirty="0"/>
              </a:p>
              <a:p>
                <a:pPr>
                  <a:spcBef>
                    <a:spcPts val="0"/>
                  </a:spcBef>
                </a:pPr>
                <a:r>
                  <a:rPr lang="en-US" dirty="0"/>
                  <a:t>Calculating pH from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b</m:t>
                        </m:r>
                      </m:sub>
                    </m:sSub>
                  </m:oMath>
                </a14:m>
                <a:endParaRPr lang="en-US" dirty="0"/>
              </a:p>
              <a:p>
                <a:pPr>
                  <a:spcBef>
                    <a:spcPts val="0"/>
                  </a:spcBef>
                </a:pPr>
                <a:r>
                  <a:rPr lang="en-US" dirty="0"/>
                  <a:t>Using pH to Determine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oMath>
                </a14:m>
                <a:endParaRPr lang="en-US"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10"/>
              </p:nvPr>
            </p:nvSpPr>
            <p:spPr>
              <a:xfrm>
                <a:off x="29496" y="1843548"/>
                <a:ext cx="9114504" cy="1447800"/>
              </a:xfrm>
              <a:blipFill>
                <a:blip r:embed="rId2"/>
                <a:stretch>
                  <a:fillRect t="-4202" b="-6723"/>
                </a:stretch>
              </a:blipFill>
            </p:spPr>
            <p:txBody>
              <a:bodyPr/>
              <a:lstStyle/>
              <a:p>
                <a:r>
                  <a:rPr lang="en-US">
                    <a:noFill/>
                  </a:rPr>
                  <a:t> </a:t>
                </a:r>
              </a:p>
            </p:txBody>
          </p:sp>
        </mc:Fallback>
      </mc:AlternateContent>
    </p:spTree>
    <p:extLst>
      <p:ext uri="{BB962C8B-B14F-4D97-AF65-F5344CB8AC3E}">
        <p14:creationId xmlns:p14="http://schemas.microsoft.com/office/powerpoint/2010/main" val="367008042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1"/>
            <a:ext cx="8915400" cy="533400"/>
          </a:xfrm>
        </p:spPr>
        <p:txBody>
          <a:bodyPr anchor="ctr"/>
          <a:lstStyle/>
          <a:p>
            <a:pPr marL="1138238" indent="-1138238">
              <a:tabLst>
                <a:tab pos="1138238" algn="l"/>
                <a:tab pos="1322388" algn="l"/>
                <a:tab pos="1436688" algn="l"/>
              </a:tabLst>
            </a:pPr>
            <a:r>
              <a:rPr lang="en-US" dirty="0">
                <a:solidFill>
                  <a:schemeClr val="bg1"/>
                </a:solidFill>
                <a:latin typeface="Calibri"/>
              </a:rPr>
              <a:t>16.6	</a:t>
            </a:r>
            <a:r>
              <a:rPr lang="en-US" dirty="0">
                <a:latin typeface="Calibri"/>
              </a:rPr>
              <a:t>Weak Bases and Base Ionization Constants (1)</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1066800"/>
                <a:ext cx="9127958" cy="514350"/>
              </a:xfrm>
            </p:spPr>
            <p:txBody>
              <a:bodyPr/>
              <a:lstStyle/>
              <a:p>
                <a:r>
                  <a:rPr lang="en-US" dirty="0">
                    <a:latin typeface="Calibri"/>
                  </a:rPr>
                  <a:t>The Ionization Constant,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oMath>
                </a14:m>
                <a:endParaRPr lang="en-US" baseline="-25000" dirty="0">
                  <a:latin typeface="Calibri"/>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1066800"/>
                <a:ext cx="9127958" cy="514350"/>
              </a:xfrm>
              <a:blipFill>
                <a:blip r:embed="rId2"/>
                <a:stretch>
                  <a:fillRect l="-1336" t="-10714" b="-357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6329" y="1524000"/>
                <a:ext cx="9127671" cy="4591050"/>
              </a:xfrm>
            </p:spPr>
            <p:txBody>
              <a:bodyPr/>
              <a:lstStyle/>
              <a:p>
                <a:pPr>
                  <a:spcBef>
                    <a:spcPts val="0"/>
                  </a:spcBef>
                  <a:spcAft>
                    <a:spcPts val="1800"/>
                  </a:spcAft>
                </a:pPr>
                <a:r>
                  <a:rPr lang="en-US" dirty="0"/>
                  <a:t>Just as most acids are weak, most bases are also weak. </a:t>
                </a:r>
              </a:p>
              <a:p>
                <a:pPr>
                  <a:spcAft>
                    <a:spcPts val="3000"/>
                  </a:spcAft>
                </a:pPr>
                <a:r>
                  <a:rPr lang="en-US" dirty="0"/>
                  <a:t>The ionization of a </a:t>
                </a:r>
                <a:r>
                  <a:rPr lang="en-US" b="1" i="1" dirty="0"/>
                  <a:t>weak base </a:t>
                </a:r>
                <a:r>
                  <a:rPr lang="en-US" dirty="0"/>
                  <a:t>is incomplete and is treated in the same way as the ionization of a weak acid. </a:t>
                </a:r>
              </a:p>
              <a:p>
                <a:pPr>
                  <a:spcAft>
                    <a:spcPts val="30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B</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HB</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HB</m:t>
                                  </m:r>
                                </m:e>
                                <m:sup>
                                  <m:r>
                                    <a:rPr lang="en-US" i="1">
                                      <a:latin typeface="Cambria Math" panose="02040503050406030204" pitchFamily="18" charset="0"/>
                                      <a:ea typeface="Cambria Math" panose="02040503050406030204" pitchFamily="18" charset="0"/>
                                    </a:rPr>
                                    <m:t>+</m:t>
                                  </m:r>
                                </m:sup>
                              </m:sSup>
                            </m:e>
                          </m:d>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OH</m:t>
                                  </m:r>
                                </m:e>
                                <m:sup>
                                  <m:r>
                                    <a:rPr lang="en-US" i="1">
                                      <a:latin typeface="Cambria Math" panose="02040503050406030204" pitchFamily="18" charset="0"/>
                                      <a:ea typeface="Cambria Math" panose="02040503050406030204" pitchFamily="18" charset="0"/>
                                    </a:rPr>
                                    <m:t>−</m:t>
                                  </m:r>
                                </m:sup>
                              </m:sSup>
                            </m:e>
                          </m:d>
                        </m:num>
                        <m:den>
                          <m:d>
                            <m:dPr>
                              <m:begChr m:val="["/>
                              <m:endChr m:val="]"/>
                              <m:ctrlPr>
                                <a:rPr lang="en-US"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B</m:t>
                              </m:r>
                            </m:e>
                          </m:d>
                        </m:den>
                      </m:f>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6329" y="1524000"/>
                <a:ext cx="9127671" cy="4591050"/>
              </a:xfrm>
              <a:blipFill>
                <a:blip r:embed="rId3"/>
                <a:stretch>
                  <a:fillRect l="-1403" t="-1195"/>
                </a:stretch>
              </a:blipFill>
            </p:spPr>
            <p:txBody>
              <a:bodyPr/>
              <a:lstStyle/>
              <a:p>
                <a:r>
                  <a:rPr lang="en-US">
                    <a:noFill/>
                  </a:rPr>
                  <a:t> </a:t>
                </a:r>
              </a:p>
            </p:txBody>
          </p:sp>
        </mc:Fallback>
      </mc:AlternateContent>
    </p:spTree>
    <p:extLst>
      <p:ext uri="{BB962C8B-B14F-4D97-AF65-F5344CB8AC3E}">
        <p14:creationId xmlns:p14="http://schemas.microsoft.com/office/powerpoint/2010/main" val="27304770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01601" y="84668"/>
            <a:ext cx="8991600" cy="338666"/>
          </a:xfrm>
        </p:spPr>
        <p:txBody>
          <a:bodyPr anchor="ctr"/>
          <a:lstStyle/>
          <a:p>
            <a:pPr marL="1250950" indent="-1022350">
              <a:tabLst>
                <a:tab pos="1371600" algn="l"/>
                <a:tab pos="1485900" algn="l"/>
              </a:tabLst>
            </a:pPr>
            <a:r>
              <a:rPr lang="en-US" dirty="0">
                <a:solidFill>
                  <a:schemeClr val="bg1"/>
                </a:solidFill>
                <a:latin typeface="Calibri"/>
              </a:rPr>
              <a:t>16.6	</a:t>
            </a:r>
            <a:r>
              <a:rPr lang="en-US" dirty="0">
                <a:latin typeface="Calibri"/>
              </a:rPr>
              <a:t>Weak Bases and Base Ionization Constants (2)</a:t>
            </a:r>
            <a:endParaRPr lang="en-US" dirty="0"/>
          </a:p>
        </p:txBody>
      </p:sp>
      <mc:AlternateContent xmlns:mc="http://schemas.openxmlformats.org/markup-compatibility/2006" xmlns:a14="http://schemas.microsoft.com/office/drawing/2010/main">
        <mc:Choice Requires="a14">
          <p:sp>
            <p:nvSpPr>
              <p:cNvPr id="18" name="Content Placeholder 17"/>
              <p:cNvSpPr>
                <a:spLocks noGrp="1"/>
              </p:cNvSpPr>
              <p:nvPr>
                <p:ph sz="quarter" idx="23"/>
              </p:nvPr>
            </p:nvSpPr>
            <p:spPr>
              <a:xfrm>
                <a:off x="110068" y="630767"/>
                <a:ext cx="6290732" cy="436033"/>
              </a:xfrm>
            </p:spPr>
            <p:txBody>
              <a:bodyPr/>
              <a:lstStyle/>
              <a:p>
                <a:r>
                  <a:rPr lang="en-US" dirty="0">
                    <a:latin typeface="Calibri"/>
                  </a:rPr>
                  <a:t>The Ionization Constant,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oMath>
                </a14:m>
                <a:endParaRPr lang="en-US" baseline="-25000" dirty="0">
                  <a:latin typeface="Calibri"/>
                </a:endParaRPr>
              </a:p>
            </p:txBody>
          </p:sp>
        </mc:Choice>
        <mc:Fallback xmlns="">
          <p:sp>
            <p:nvSpPr>
              <p:cNvPr id="18" name="Content Placeholder 17"/>
              <p:cNvSpPr>
                <a:spLocks noGrp="1" noRot="1" noChangeAspect="1" noMove="1" noResize="1" noEditPoints="1" noAdjustHandles="1" noChangeArrowheads="1" noChangeShapeType="1" noTextEdit="1"/>
              </p:cNvSpPr>
              <p:nvPr>
                <p:ph sz="quarter" idx="23"/>
              </p:nvPr>
            </p:nvSpPr>
            <p:spPr>
              <a:xfrm>
                <a:off x="110068" y="630767"/>
                <a:ext cx="6290732" cy="436033"/>
              </a:xfrm>
              <a:blipFill>
                <a:blip r:embed="rId3"/>
                <a:stretch>
                  <a:fillRect l="-1938" t="-12500" b="-5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Content Placeholder 1"/>
              <p:cNvSpPr>
                <a:spLocks noGrp="1"/>
              </p:cNvSpPr>
              <p:nvPr>
                <p:ph sz="quarter" idx="24"/>
              </p:nvPr>
            </p:nvSpPr>
            <p:spPr>
              <a:xfrm>
                <a:off x="304800" y="1143000"/>
                <a:ext cx="8382000" cy="381000"/>
              </a:xfrm>
            </p:spPr>
            <p:txBody>
              <a:bodyPr/>
              <a:lstStyle/>
              <a:p>
                <a:r>
                  <a:rPr lang="en-US" sz="2400" b="1" dirty="0"/>
                  <a:t>TABLE 16.7 </a:t>
                </a:r>
                <a:r>
                  <a:rPr lang="en-US" sz="2200" dirty="0"/>
                  <a:t>Ionization Constants of Some Weak Bases at </a:t>
                </a:r>
                <a14:m>
                  <m:oMath xmlns:m="http://schemas.openxmlformats.org/officeDocument/2006/math">
                    <m:r>
                      <a:rPr lang="en-US" sz="2200" b="0" i="1" smtClean="0">
                        <a:latin typeface="Cambria Math" panose="02040503050406030204" pitchFamily="18" charset="0"/>
                      </a:rPr>
                      <m:t>25</m:t>
                    </m:r>
                    <m:r>
                      <a:rPr lang="en-US" sz="2200" b="0" i="1" smtClean="0">
                        <a:latin typeface="Cambria Math" panose="02040503050406030204" pitchFamily="18" charset="0"/>
                        <a:ea typeface="Cambria Math" panose="02040503050406030204" pitchFamily="18" charset="0"/>
                      </a:rPr>
                      <m:t>°∁</m:t>
                    </m:r>
                  </m:oMath>
                </a14:m>
                <a:endParaRPr lang="en-US" sz="22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24"/>
              </p:nvPr>
            </p:nvSpPr>
            <p:spPr>
              <a:xfrm>
                <a:off x="304800" y="1143000"/>
                <a:ext cx="8382000" cy="381000"/>
              </a:xfrm>
              <a:blipFill>
                <a:blip r:embed="rId4"/>
                <a:stretch>
                  <a:fillRect l="-1091" t="-12903" b="-564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 name="Table Placeholder 3"/>
              <p:cNvGraphicFramePr>
                <a:graphicFrameLocks noGrp="1"/>
              </p:cNvGraphicFramePr>
              <p:nvPr>
                <p:ph type="tbl" sz="quarter" idx="25"/>
                <p:extLst>
                  <p:ext uri="{D42A27DB-BD31-4B8C-83A1-F6EECF244321}">
                    <p14:modId xmlns:p14="http://schemas.microsoft.com/office/powerpoint/2010/main" val="750496983"/>
                  </p:ext>
                </p:extLst>
              </p:nvPr>
            </p:nvGraphicFramePr>
            <p:xfrm>
              <a:off x="397931" y="1600200"/>
              <a:ext cx="8136468" cy="4724398"/>
            </p:xfrm>
            <a:graphic>
              <a:graphicData uri="http://schemas.openxmlformats.org/drawingml/2006/table">
                <a:tbl>
                  <a:tblPr firstRow="1" bandRow="1">
                    <a:tableStyleId>{5C22544A-7EE6-4342-B048-85BDC9FD1C3A}</a:tableStyleId>
                  </a:tblPr>
                  <a:tblGrid>
                    <a:gridCol w="2034117">
                      <a:extLst>
                        <a:ext uri="{9D8B030D-6E8A-4147-A177-3AD203B41FA5}">
                          <a16:colId xmlns="" xmlns:a16="http://schemas.microsoft.com/office/drawing/2014/main" val="1931854833"/>
                        </a:ext>
                      </a:extLst>
                    </a:gridCol>
                    <a:gridCol w="2034117">
                      <a:extLst>
                        <a:ext uri="{9D8B030D-6E8A-4147-A177-3AD203B41FA5}">
                          <a16:colId xmlns="" xmlns:a16="http://schemas.microsoft.com/office/drawing/2014/main" val="82795652"/>
                        </a:ext>
                      </a:extLst>
                    </a:gridCol>
                    <a:gridCol w="2034117">
                      <a:extLst>
                        <a:ext uri="{9D8B030D-6E8A-4147-A177-3AD203B41FA5}">
                          <a16:colId xmlns="" xmlns:a16="http://schemas.microsoft.com/office/drawing/2014/main" val="743770817"/>
                        </a:ext>
                      </a:extLst>
                    </a:gridCol>
                    <a:gridCol w="2034117">
                      <a:extLst>
                        <a:ext uri="{9D8B030D-6E8A-4147-A177-3AD203B41FA5}">
                          <a16:colId xmlns="" xmlns:a16="http://schemas.microsoft.com/office/drawing/2014/main" val="3461626365"/>
                        </a:ext>
                      </a:extLst>
                    </a:gridCol>
                  </a:tblGrid>
                  <a:tr h="576146">
                    <a:tc>
                      <a:txBody>
                        <a:bodyPr/>
                        <a:lstStyle/>
                        <a:p>
                          <a:pPr algn="ctr"/>
                          <a:r>
                            <a:rPr lang="en-US" dirty="0">
                              <a:solidFill>
                                <a:schemeClr val="tx1"/>
                              </a:solidFill>
                            </a:rPr>
                            <a:t>Name of Base</a:t>
                          </a:r>
                        </a:p>
                      </a:txBody>
                      <a:tcPr anchor="ctr">
                        <a:lnL w="12700" cap="flat" cmpd="sng" algn="ctr">
                          <a:solidFill>
                            <a:srgbClr val="F3F3F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pPr algn="ctr"/>
                          <a:r>
                            <a:rPr lang="en-US" dirty="0">
                              <a:solidFill>
                                <a:schemeClr val="tx1"/>
                              </a:solidFill>
                            </a:rPr>
                            <a:t>Formula</a:t>
                          </a: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pPr algn="ctr"/>
                          <a:r>
                            <a:rPr lang="en-US" dirty="0">
                              <a:solidFill>
                                <a:schemeClr val="tx1"/>
                              </a:solidFill>
                            </a:rPr>
                            <a:t>Structure</a:t>
                          </a: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r>
                                      <a:rPr lang="en-US" b="1" i="0" smtClean="0">
                                        <a:solidFill>
                                          <a:schemeClr val="tx1"/>
                                        </a:solidFill>
                                        <a:latin typeface="Cambria Math" panose="02040503050406030204" pitchFamily="18" charset="0"/>
                                      </a:rPr>
                                      <m:t>𝐛</m:t>
                                    </m:r>
                                  </m:sub>
                                </m:sSub>
                              </m:oMath>
                            </m:oMathPara>
                          </a14:m>
                          <a:endParaRPr lang="en-US" dirty="0">
                            <a:solidFill>
                              <a:schemeClr val="tx1"/>
                            </a:solidFill>
                          </a:endParaRPr>
                        </a:p>
                      </a:txBody>
                      <a:tcPr anchor="ctr">
                        <a:lnL w="12700" cap="flat" cmpd="sng" algn="ctr">
                          <a:solidFill>
                            <a:srgbClr val="E2E3E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extLst>
                      <a:ext uri="{0D108BD9-81ED-4DB2-BD59-A6C34878D82A}">
                        <a16:rowId xmlns="" xmlns:a16="http://schemas.microsoft.com/office/drawing/2014/main" val="3296579688"/>
                      </a:ext>
                    </a:extLst>
                  </a:tr>
                  <a:tr h="1037063">
                    <a:tc>
                      <a:txBody>
                        <a:bodyPr/>
                        <a:lstStyle/>
                        <a:p>
                          <a:pPr algn="ctr"/>
                          <a:r>
                            <a:rPr lang="en-US" dirty="0">
                              <a:solidFill>
                                <a:schemeClr val="tx1"/>
                              </a:solidFill>
                            </a:rPr>
                            <a:t>Ethylamine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m:t>
                                    </m:r>
                                  </m:e>
                                  <m:sub>
                                    <m:r>
                                      <a:rPr lang="en-US" b="0" i="0" smtClean="0">
                                        <a:solidFill>
                                          <a:schemeClr val="tx1"/>
                                        </a:solidFill>
                                        <a:latin typeface="Cambria Math" panose="02040503050406030204" pitchFamily="18" charset="0"/>
                                      </a:rPr>
                                      <m:t>2</m:t>
                                    </m:r>
                                  </m:sub>
                                </m:sSub>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5</m:t>
                                    </m:r>
                                  </m:sub>
                                </m:sSub>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2</m:t>
                                    </m:r>
                                  </m:sub>
                                </m:sSub>
                              </m:oMath>
                            </m:oMathPara>
                          </a14:m>
                          <a:endParaRPr lang="en-US"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5.6</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−4</m:t>
                                    </m:r>
                                  </m:sup>
                                </m:sSup>
                              </m:oMath>
                            </m:oMathPara>
                          </a14:m>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896907044"/>
                      </a:ext>
                    </a:extLst>
                  </a:tr>
                  <a:tr h="1037063">
                    <a:tc>
                      <a:txBody>
                        <a:bodyPr/>
                        <a:lstStyle/>
                        <a:p>
                          <a:pPr algn="ctr"/>
                          <a:r>
                            <a:rPr lang="en-US" dirty="0">
                              <a:solidFill>
                                <a:schemeClr val="tx1"/>
                              </a:solidFill>
                            </a:rPr>
                            <a:t>Methylamine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CH</m:t>
                                    </m:r>
                                  </m:e>
                                  <m:sub>
                                    <m:r>
                                      <a:rPr lang="en-US" b="0" i="0" smtClean="0">
                                        <a:solidFill>
                                          <a:schemeClr val="tx1"/>
                                        </a:solidFill>
                                        <a:latin typeface="Cambria Math" panose="02040503050406030204" pitchFamily="18" charset="0"/>
                                      </a:rPr>
                                      <m:t>3</m:t>
                                    </m:r>
                                  </m:sub>
                                </m:sSub>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2</m:t>
                                    </m:r>
                                  </m:sub>
                                </m:sSub>
                              </m:oMath>
                            </m:oMathPara>
                          </a14:m>
                          <a:endParaRPr lang="en-US"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4.4×</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−4</m:t>
                                    </m:r>
                                  </m:sup>
                                </m:sSup>
                              </m:oMath>
                            </m:oMathPara>
                          </a14:m>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258413770"/>
                      </a:ext>
                    </a:extLst>
                  </a:tr>
                  <a:tr h="1037063">
                    <a:tc>
                      <a:txBody>
                        <a:bodyPr/>
                        <a:lstStyle/>
                        <a:p>
                          <a:pPr algn="ctr"/>
                          <a:r>
                            <a:rPr lang="en-US" dirty="0">
                              <a:solidFill>
                                <a:schemeClr val="tx1"/>
                              </a:solidFill>
                            </a:rPr>
                            <a:t>Ammonia</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3</m:t>
                                    </m:r>
                                  </m:sub>
                                </m:sSub>
                              </m:oMath>
                            </m:oMathPara>
                          </a14:m>
                          <a:endParaRPr lang="en-US"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1.8×</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−5</m:t>
                                    </m:r>
                                  </m:sup>
                                </m:sSup>
                              </m:oMath>
                            </m:oMathPara>
                          </a14:m>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3168258344"/>
                      </a:ext>
                    </a:extLst>
                  </a:tr>
                  <a:tr h="1037063">
                    <a:tc>
                      <a:txBody>
                        <a:bodyPr/>
                        <a:lstStyle/>
                        <a:p>
                          <a:pPr algn="ctr"/>
                          <a:r>
                            <a:rPr lang="en-US" dirty="0">
                              <a:solidFill>
                                <a:schemeClr val="tx1"/>
                              </a:solidFill>
                            </a:rPr>
                            <a:t>Pyridine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m:t>
                                    </m:r>
                                  </m:e>
                                  <m:sub>
                                    <m:r>
                                      <a:rPr lang="en-US" b="0" i="0" smtClean="0">
                                        <a:solidFill>
                                          <a:schemeClr val="tx1"/>
                                        </a:solidFill>
                                        <a:latin typeface="Cambria Math" panose="02040503050406030204" pitchFamily="18" charset="0"/>
                                      </a:rPr>
                                      <m:t>5</m:t>
                                    </m:r>
                                  </m:sub>
                                </m:sSub>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5</m:t>
                                    </m:r>
                                  </m:sub>
                                </m:sSub>
                                <m:r>
                                  <m:rPr>
                                    <m:sty m:val="p"/>
                                  </m:rPr>
                                  <a:rPr lang="en-US" b="0" i="0" smtClean="0">
                                    <a:solidFill>
                                      <a:schemeClr val="tx1"/>
                                    </a:solidFill>
                                    <a:latin typeface="Cambria Math" panose="02040503050406030204" pitchFamily="18" charset="0"/>
                                  </a:rPr>
                                  <m:t>N</m:t>
                                </m:r>
                              </m:oMath>
                            </m:oMathPara>
                          </a14:m>
                          <a:endParaRPr lang="en-US"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1.7×</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−9</m:t>
                                    </m:r>
                                  </m:sup>
                                </m:sSup>
                              </m:oMath>
                            </m:oMathPara>
                          </a14:m>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3034982436"/>
                      </a:ext>
                    </a:extLst>
                  </a:tr>
                </a:tbl>
              </a:graphicData>
            </a:graphic>
          </p:graphicFrame>
        </mc:Choice>
        <mc:Fallback xmlns="">
          <p:graphicFrame>
            <p:nvGraphicFramePr>
              <p:cNvPr id="4" name="Table Placeholder 3"/>
              <p:cNvGraphicFramePr>
                <a:graphicFrameLocks noGrp="1"/>
              </p:cNvGraphicFramePr>
              <p:nvPr>
                <p:ph type="tbl" sz="quarter" idx="25"/>
                <p:extLst>
                  <p:ext uri="{D42A27DB-BD31-4B8C-83A1-F6EECF244321}">
                    <p14:modId xmlns:p14="http://schemas.microsoft.com/office/powerpoint/2010/main" val="750496983"/>
                  </p:ext>
                </p:extLst>
              </p:nvPr>
            </p:nvGraphicFramePr>
            <p:xfrm>
              <a:off x="397931" y="1600200"/>
              <a:ext cx="8136468" cy="4724398"/>
            </p:xfrm>
            <a:graphic>
              <a:graphicData uri="http://schemas.openxmlformats.org/drawingml/2006/table">
                <a:tbl>
                  <a:tblPr firstRow="1" bandRow="1">
                    <a:tableStyleId>{5C22544A-7EE6-4342-B048-85BDC9FD1C3A}</a:tableStyleId>
                  </a:tblPr>
                  <a:tblGrid>
                    <a:gridCol w="2034117">
                      <a:extLst>
                        <a:ext uri="{9D8B030D-6E8A-4147-A177-3AD203B41FA5}">
                          <a16:colId xmlns:a16="http://schemas.microsoft.com/office/drawing/2014/main" val="1931854833"/>
                        </a:ext>
                      </a:extLst>
                    </a:gridCol>
                    <a:gridCol w="2034117">
                      <a:extLst>
                        <a:ext uri="{9D8B030D-6E8A-4147-A177-3AD203B41FA5}">
                          <a16:colId xmlns:a16="http://schemas.microsoft.com/office/drawing/2014/main" val="82795652"/>
                        </a:ext>
                      </a:extLst>
                    </a:gridCol>
                    <a:gridCol w="2034117">
                      <a:extLst>
                        <a:ext uri="{9D8B030D-6E8A-4147-A177-3AD203B41FA5}">
                          <a16:colId xmlns:a16="http://schemas.microsoft.com/office/drawing/2014/main" val="743770817"/>
                        </a:ext>
                      </a:extLst>
                    </a:gridCol>
                    <a:gridCol w="2034117">
                      <a:extLst>
                        <a:ext uri="{9D8B030D-6E8A-4147-A177-3AD203B41FA5}">
                          <a16:colId xmlns:a16="http://schemas.microsoft.com/office/drawing/2014/main" val="3461626365"/>
                        </a:ext>
                      </a:extLst>
                    </a:gridCol>
                  </a:tblGrid>
                  <a:tr h="576146">
                    <a:tc>
                      <a:txBody>
                        <a:bodyPr/>
                        <a:lstStyle/>
                        <a:p>
                          <a:pPr algn="ctr"/>
                          <a:r>
                            <a:rPr lang="en-US" dirty="0">
                              <a:solidFill>
                                <a:schemeClr val="tx1"/>
                              </a:solidFill>
                            </a:rPr>
                            <a:t>Name of Base</a:t>
                          </a:r>
                        </a:p>
                      </a:txBody>
                      <a:tcPr anchor="ctr">
                        <a:lnL w="12700" cap="flat" cmpd="sng" algn="ctr">
                          <a:solidFill>
                            <a:srgbClr val="F3F3F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pPr algn="ctr"/>
                          <a:r>
                            <a:rPr lang="en-US" dirty="0">
                              <a:solidFill>
                                <a:schemeClr val="tx1"/>
                              </a:solidFill>
                            </a:rPr>
                            <a:t>Formula</a:t>
                          </a: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pPr algn="ctr"/>
                          <a:r>
                            <a:rPr lang="en-US" dirty="0">
                              <a:solidFill>
                                <a:schemeClr val="tx1"/>
                              </a:solidFill>
                            </a:rPr>
                            <a:t>Structure</a:t>
                          </a: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endParaRPr lang="en-US"/>
                        </a:p>
                      </a:txBody>
                      <a:tcPr anchor="ctr">
                        <a:lnL w="12700" cap="flat" cmpd="sng" algn="ctr">
                          <a:solidFill>
                            <a:srgbClr val="E2E3E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5"/>
                          <a:stretch>
                            <a:fillRect l="-300000" t="-1053" r="-898" b="-718947"/>
                          </a:stretch>
                        </a:blipFill>
                      </a:tcPr>
                    </a:tc>
                    <a:extLst>
                      <a:ext uri="{0D108BD9-81ED-4DB2-BD59-A6C34878D82A}">
                        <a16:rowId xmlns:a16="http://schemas.microsoft.com/office/drawing/2014/main" val="3296579688"/>
                      </a:ext>
                    </a:extLst>
                  </a:tr>
                  <a:tr h="1037063">
                    <a:tc>
                      <a:txBody>
                        <a:bodyPr/>
                        <a:lstStyle/>
                        <a:p>
                          <a:pPr algn="ctr"/>
                          <a:r>
                            <a:rPr lang="en-US" dirty="0">
                              <a:solidFill>
                                <a:schemeClr val="tx1"/>
                              </a:solidFill>
                            </a:rPr>
                            <a:t>Ethylamine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5"/>
                          <a:stretch>
                            <a:fillRect l="-100299" t="-56471" r="-200599" b="-301765"/>
                          </a:stretch>
                        </a:blipFill>
                      </a:tcPr>
                    </a:tc>
                    <a:tc>
                      <a:txBody>
                        <a:bodyPr/>
                        <a:lstStyle/>
                        <a:p>
                          <a:pPr algn="ctr"/>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5"/>
                          <a:stretch>
                            <a:fillRect l="-300000" t="-56471" r="-898" b="-301765"/>
                          </a:stretch>
                        </a:blipFill>
                      </a:tcPr>
                    </a:tc>
                    <a:extLst>
                      <a:ext uri="{0D108BD9-81ED-4DB2-BD59-A6C34878D82A}">
                        <a16:rowId xmlns:a16="http://schemas.microsoft.com/office/drawing/2014/main" val="896907044"/>
                      </a:ext>
                    </a:extLst>
                  </a:tr>
                  <a:tr h="1037063">
                    <a:tc>
                      <a:txBody>
                        <a:bodyPr/>
                        <a:lstStyle/>
                        <a:p>
                          <a:pPr algn="ctr"/>
                          <a:r>
                            <a:rPr lang="en-US" dirty="0">
                              <a:solidFill>
                                <a:schemeClr val="tx1"/>
                              </a:solidFill>
                            </a:rPr>
                            <a:t>Methylamine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5"/>
                          <a:stretch>
                            <a:fillRect l="-100299" t="-156471" r="-200599" b="-201765"/>
                          </a:stretch>
                        </a:blipFill>
                      </a:tcPr>
                    </a:tc>
                    <a:tc>
                      <a:txBody>
                        <a:bodyPr/>
                        <a:lstStyle/>
                        <a:p>
                          <a:pPr algn="ctr"/>
                          <a:endParaRPr lang="en-US">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5"/>
                          <a:stretch>
                            <a:fillRect l="-300000" t="-156471" r="-898" b="-201765"/>
                          </a:stretch>
                        </a:blipFill>
                      </a:tcPr>
                    </a:tc>
                    <a:extLst>
                      <a:ext uri="{0D108BD9-81ED-4DB2-BD59-A6C34878D82A}">
                        <a16:rowId xmlns:a16="http://schemas.microsoft.com/office/drawing/2014/main" val="258413770"/>
                      </a:ext>
                    </a:extLst>
                  </a:tr>
                  <a:tr h="1037063">
                    <a:tc>
                      <a:txBody>
                        <a:bodyPr/>
                        <a:lstStyle/>
                        <a:p>
                          <a:pPr algn="ctr"/>
                          <a:r>
                            <a:rPr lang="en-US" dirty="0">
                              <a:solidFill>
                                <a:schemeClr val="tx1"/>
                              </a:solidFill>
                            </a:rPr>
                            <a:t>Ammonia</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5"/>
                          <a:stretch>
                            <a:fillRect l="-100299" t="-254971" r="-200599" b="-100585"/>
                          </a:stretch>
                        </a:blipFill>
                      </a:tcPr>
                    </a:tc>
                    <a:tc>
                      <a:txBody>
                        <a:bodyPr/>
                        <a:lstStyle/>
                        <a:p>
                          <a:pPr algn="ctr"/>
                          <a:endParaRPr lang="en-US">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5"/>
                          <a:stretch>
                            <a:fillRect l="-300000" t="-254971" r="-898" b="-100585"/>
                          </a:stretch>
                        </a:blipFill>
                      </a:tcPr>
                    </a:tc>
                    <a:extLst>
                      <a:ext uri="{0D108BD9-81ED-4DB2-BD59-A6C34878D82A}">
                        <a16:rowId xmlns:a16="http://schemas.microsoft.com/office/drawing/2014/main" val="3168258344"/>
                      </a:ext>
                    </a:extLst>
                  </a:tr>
                  <a:tr h="1037063">
                    <a:tc>
                      <a:txBody>
                        <a:bodyPr/>
                        <a:lstStyle/>
                        <a:p>
                          <a:pPr algn="ctr"/>
                          <a:r>
                            <a:rPr lang="en-US" dirty="0">
                              <a:solidFill>
                                <a:schemeClr val="tx1"/>
                              </a:solidFill>
                            </a:rPr>
                            <a:t>Pyridine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5"/>
                          <a:stretch>
                            <a:fillRect l="-100299" t="-357059" r="-200599" b="-1176"/>
                          </a:stretch>
                        </a:blipFill>
                      </a:tcPr>
                    </a:tc>
                    <a:tc>
                      <a:txBody>
                        <a:bodyPr/>
                        <a:lstStyle/>
                        <a:p>
                          <a:pPr algn="ctr"/>
                          <a:endParaRPr lang="en-US">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5"/>
                          <a:stretch>
                            <a:fillRect l="-300000" t="-357059" r="-898" b="-1176"/>
                          </a:stretch>
                        </a:blipFill>
                      </a:tcPr>
                    </a:tc>
                    <a:extLst>
                      <a:ext uri="{0D108BD9-81ED-4DB2-BD59-A6C34878D82A}">
                        <a16:rowId xmlns:a16="http://schemas.microsoft.com/office/drawing/2014/main" val="3034982436"/>
                      </a:ext>
                    </a:extLst>
                  </a:tr>
                </a:tbl>
              </a:graphicData>
            </a:graphic>
          </p:graphicFrame>
        </mc:Fallback>
      </mc:AlternateContent>
      <p:pic>
        <p:nvPicPr>
          <p:cNvPr id="5" name="Picture 4" descr="CH3 single bonded to CH2 single bonded to NH2."/>
          <p:cNvPicPr>
            <a:picLocks noChangeAspect="1"/>
          </p:cNvPicPr>
          <p:nvPr/>
        </p:nvPicPr>
        <p:blipFill>
          <a:blip r:embed="rId6"/>
          <a:stretch>
            <a:fillRect/>
          </a:stretch>
        </p:blipFill>
        <p:spPr>
          <a:xfrm>
            <a:off x="4440765" y="2243666"/>
            <a:ext cx="2343150" cy="704850"/>
          </a:xfrm>
          <a:prstGeom prst="rect">
            <a:avLst/>
          </a:prstGeom>
        </p:spPr>
      </p:pic>
      <p:pic>
        <p:nvPicPr>
          <p:cNvPr id="6" name="Picture 5" descr="CH3 single bonded to NH2."/>
          <p:cNvPicPr>
            <a:picLocks noChangeAspect="1"/>
          </p:cNvPicPr>
          <p:nvPr/>
        </p:nvPicPr>
        <p:blipFill>
          <a:blip r:embed="rId7"/>
          <a:stretch>
            <a:fillRect/>
          </a:stretch>
        </p:blipFill>
        <p:spPr>
          <a:xfrm>
            <a:off x="4562475" y="3301998"/>
            <a:ext cx="1838325" cy="762000"/>
          </a:xfrm>
          <a:prstGeom prst="rect">
            <a:avLst/>
          </a:prstGeom>
        </p:spPr>
      </p:pic>
      <p:pic>
        <p:nvPicPr>
          <p:cNvPr id="7" name="Picture 6" descr="NH3."/>
          <p:cNvPicPr>
            <a:picLocks noChangeAspect="1"/>
          </p:cNvPicPr>
          <p:nvPr/>
        </p:nvPicPr>
        <p:blipFill>
          <a:blip r:embed="rId8"/>
          <a:stretch>
            <a:fillRect/>
          </a:stretch>
        </p:blipFill>
        <p:spPr>
          <a:xfrm>
            <a:off x="4748212" y="4417480"/>
            <a:ext cx="1466850" cy="752475"/>
          </a:xfrm>
          <a:prstGeom prst="rect">
            <a:avLst/>
          </a:prstGeom>
        </p:spPr>
      </p:pic>
      <p:pic>
        <p:nvPicPr>
          <p:cNvPr id="8" name="Picture 7" descr="A six membered ring with five carbons and one nitrogen."/>
          <p:cNvPicPr>
            <a:picLocks noChangeAspect="1"/>
          </p:cNvPicPr>
          <p:nvPr/>
        </p:nvPicPr>
        <p:blipFill>
          <a:blip r:embed="rId9"/>
          <a:stretch>
            <a:fillRect/>
          </a:stretch>
        </p:blipFill>
        <p:spPr>
          <a:xfrm>
            <a:off x="4805362" y="5313889"/>
            <a:ext cx="1409700" cy="866775"/>
          </a:xfrm>
          <a:prstGeom prst="rect">
            <a:avLst/>
          </a:prstGeom>
        </p:spPr>
      </p:pic>
    </p:spTree>
    <p:extLst>
      <p:ext uri="{BB962C8B-B14F-4D97-AF65-F5344CB8AC3E}">
        <p14:creationId xmlns:p14="http://schemas.microsoft.com/office/powerpoint/2010/main" val="36568863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marL="1371600" indent="-1090613">
              <a:tabLst>
                <a:tab pos="1208088" algn="l"/>
                <a:tab pos="1257300" algn="l"/>
                <a:tab pos="1371600" algn="l"/>
              </a:tabLst>
            </a:pPr>
            <a:r>
              <a:rPr lang="en-US" dirty="0">
                <a:solidFill>
                  <a:schemeClr val="bg1"/>
                </a:solidFill>
                <a:latin typeface="Calibri"/>
              </a:rPr>
              <a:t>16.6	</a:t>
            </a:r>
            <a:r>
              <a:rPr lang="en-US" dirty="0">
                <a:latin typeface="Calibri"/>
              </a:rPr>
              <a:t>Weak Bases and Base Ionization Constants (3)</a:t>
            </a:r>
            <a:endParaRPr lang="en-US" dirty="0"/>
          </a:p>
        </p:txBody>
      </p:sp>
      <mc:AlternateContent xmlns:mc="http://schemas.openxmlformats.org/markup-compatibility/2006" xmlns:a14="http://schemas.microsoft.com/office/drawing/2010/main">
        <mc:Choice Requires="a14">
          <p:sp>
            <p:nvSpPr>
              <p:cNvPr id="15" name="Content Placeholder 14"/>
              <p:cNvSpPr>
                <a:spLocks noGrp="1"/>
              </p:cNvSpPr>
              <p:nvPr>
                <p:ph sz="quarter" idx="23"/>
              </p:nvPr>
            </p:nvSpPr>
            <p:spPr>
              <a:xfrm>
                <a:off x="0" y="1066800"/>
                <a:ext cx="6248400" cy="609600"/>
              </a:xfrm>
            </p:spPr>
            <p:txBody>
              <a:bodyPr/>
              <a:lstStyle/>
              <a:p>
                <a:r>
                  <a:rPr lang="en-US" dirty="0">
                    <a:latin typeface="Calibri"/>
                  </a:rPr>
                  <a:t>The Ionization Constant,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b</m:t>
                        </m:r>
                      </m:sub>
                    </m:sSub>
                  </m:oMath>
                </a14:m>
                <a:endParaRPr lang="en-US" b="1" baseline="-25000" dirty="0">
                  <a:latin typeface="Calibri"/>
                </a:endParaRPr>
              </a:p>
            </p:txBody>
          </p:sp>
        </mc:Choice>
        <mc:Fallback xmlns="">
          <p:sp>
            <p:nvSpPr>
              <p:cNvPr id="15" name="Content Placeholder 14"/>
              <p:cNvSpPr>
                <a:spLocks noGrp="1" noRot="1" noChangeAspect="1" noMove="1" noResize="1" noEditPoints="1" noAdjustHandles="1" noChangeArrowheads="1" noChangeShapeType="1" noTextEdit="1"/>
              </p:cNvSpPr>
              <p:nvPr>
                <p:ph sz="quarter" idx="23"/>
              </p:nvPr>
            </p:nvSpPr>
            <p:spPr>
              <a:xfrm>
                <a:off x="0" y="1066800"/>
                <a:ext cx="6248400" cy="609600"/>
              </a:xfrm>
              <a:blipFill>
                <a:blip r:embed="rId3"/>
                <a:stretch>
                  <a:fillRect l="-1951" t="-9000" b="-1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 name="Content Placeholder 3"/>
              <p:cNvGraphicFramePr>
                <a:graphicFrameLocks noGrp="1"/>
              </p:cNvGraphicFramePr>
              <p:nvPr>
                <p:ph sz="quarter" idx="24"/>
                <p:extLst>
                  <p:ext uri="{D42A27DB-BD31-4B8C-83A1-F6EECF244321}">
                    <p14:modId xmlns:p14="http://schemas.microsoft.com/office/powerpoint/2010/main" val="1328066420"/>
                  </p:ext>
                </p:extLst>
              </p:nvPr>
            </p:nvGraphicFramePr>
            <p:xfrm>
              <a:off x="67732" y="2263195"/>
              <a:ext cx="8991600" cy="3508926"/>
            </p:xfrm>
            <a:graphic>
              <a:graphicData uri="http://schemas.openxmlformats.org/drawingml/2006/table">
                <a:tbl>
                  <a:tblPr firstRow="1" bandRow="1">
                    <a:tableStyleId>{5C22544A-7EE6-4342-B048-85BDC9FD1C3A}</a:tableStyleId>
                  </a:tblPr>
                  <a:tblGrid>
                    <a:gridCol w="2247900">
                      <a:extLst>
                        <a:ext uri="{9D8B030D-6E8A-4147-A177-3AD203B41FA5}">
                          <a16:colId xmlns="" xmlns:a16="http://schemas.microsoft.com/office/drawing/2014/main" val="3539340510"/>
                        </a:ext>
                      </a:extLst>
                    </a:gridCol>
                    <a:gridCol w="2247900">
                      <a:extLst>
                        <a:ext uri="{9D8B030D-6E8A-4147-A177-3AD203B41FA5}">
                          <a16:colId xmlns="" xmlns:a16="http://schemas.microsoft.com/office/drawing/2014/main" val="1252636144"/>
                        </a:ext>
                      </a:extLst>
                    </a:gridCol>
                    <a:gridCol w="2247900">
                      <a:extLst>
                        <a:ext uri="{9D8B030D-6E8A-4147-A177-3AD203B41FA5}">
                          <a16:colId xmlns="" xmlns:a16="http://schemas.microsoft.com/office/drawing/2014/main" val="119874153"/>
                        </a:ext>
                      </a:extLst>
                    </a:gridCol>
                    <a:gridCol w="2247900">
                      <a:extLst>
                        <a:ext uri="{9D8B030D-6E8A-4147-A177-3AD203B41FA5}">
                          <a16:colId xmlns="" xmlns:a16="http://schemas.microsoft.com/office/drawing/2014/main" val="4153775123"/>
                        </a:ext>
                      </a:extLst>
                    </a:gridCol>
                  </a:tblGrid>
                  <a:tr h="1169642">
                    <a:tc>
                      <a:txBody>
                        <a:bodyPr/>
                        <a:lstStyle/>
                        <a:p>
                          <a:pPr algn="ctr"/>
                          <a:r>
                            <a:rPr lang="en-US" dirty="0">
                              <a:solidFill>
                                <a:schemeClr val="tx1"/>
                              </a:solidFill>
                            </a:rPr>
                            <a:t>Name of Base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dirty="0">
                              <a:solidFill>
                                <a:schemeClr val="tx1"/>
                              </a:solidFill>
                            </a:rPr>
                            <a:t>Formula</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dirty="0">
                              <a:solidFill>
                                <a:schemeClr val="tx1"/>
                              </a:solidFill>
                            </a:rPr>
                            <a:t>Structure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r>
                                      <a:rPr lang="en-US" b="1" i="0" smtClean="0">
                                        <a:solidFill>
                                          <a:schemeClr val="tx1"/>
                                        </a:solidFill>
                                        <a:latin typeface="Cambria Math" panose="02040503050406030204" pitchFamily="18" charset="0"/>
                                      </a:rPr>
                                      <m:t>𝐛</m:t>
                                    </m:r>
                                  </m:sub>
                                </m:sSub>
                              </m:oMath>
                            </m:oMathPara>
                          </a14:m>
                          <a:endParaRPr lang="en-US"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1724963223"/>
                      </a:ext>
                    </a:extLst>
                  </a:tr>
                  <a:tr h="1169642">
                    <a:tc>
                      <a:txBody>
                        <a:bodyPr/>
                        <a:lstStyle/>
                        <a:p>
                          <a:pPr algn="ctr"/>
                          <a:r>
                            <a:rPr lang="en-US" b="0" dirty="0">
                              <a:solidFill>
                                <a:schemeClr val="tx1"/>
                              </a:solidFill>
                            </a:rPr>
                            <a:t>Aniline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m:t>
                                    </m:r>
                                  </m:e>
                                  <m:sub>
                                    <m:r>
                                      <a:rPr lang="en-US" b="0" i="0" smtClean="0">
                                        <a:solidFill>
                                          <a:schemeClr val="tx1"/>
                                        </a:solidFill>
                                        <a:latin typeface="Cambria Math" panose="02040503050406030204" pitchFamily="18" charset="0"/>
                                      </a:rPr>
                                      <m:t>6</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5</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2</m:t>
                                    </m:r>
                                  </m:sub>
                                </m:sSub>
                              </m:oMath>
                            </m:oMathPara>
                          </a14:m>
                          <a:endParaRPr lang="en-US" b="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b="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3.8</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−10</m:t>
                                    </m:r>
                                  </m:sup>
                                </m:sSup>
                              </m:oMath>
                            </m:oMathPara>
                          </a14:m>
                          <a:endParaRPr lang="en-US" b="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3005858917"/>
                      </a:ext>
                    </a:extLst>
                  </a:tr>
                  <a:tr h="1169642">
                    <a:tc>
                      <a:txBody>
                        <a:bodyPr/>
                        <a:lstStyle/>
                        <a:p>
                          <a:pPr algn="ctr"/>
                          <a:r>
                            <a:rPr lang="en-US" b="0" dirty="0">
                              <a:solidFill>
                                <a:schemeClr val="tx1"/>
                              </a:solidFill>
                            </a:rPr>
                            <a:t>Urae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2</m:t>
                                    </m:r>
                                  </m:sub>
                                </m:sSub>
                                <m:r>
                                  <m:rPr>
                                    <m:sty m:val="p"/>
                                  </m:rPr>
                                  <a:rPr lang="en-US" b="0" i="0" smtClean="0">
                                    <a:solidFill>
                                      <a:schemeClr val="tx1"/>
                                    </a:solidFill>
                                    <a:latin typeface="Cambria Math" panose="02040503050406030204" pitchFamily="18" charset="0"/>
                                  </a:rPr>
                                  <m:t>NCON</m:t>
                                </m:r>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2</m:t>
                                    </m:r>
                                  </m:sub>
                                </m:sSub>
                              </m:oMath>
                            </m:oMathPara>
                          </a14:m>
                          <a:endParaRPr lang="en-US" b="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b="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1.5×</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−14</m:t>
                                    </m:r>
                                  </m:sup>
                                </m:sSup>
                              </m:oMath>
                            </m:oMathPara>
                          </a14:m>
                          <a:endParaRPr lang="en-US" b="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4153483759"/>
                      </a:ext>
                    </a:extLst>
                  </a:tr>
                </a:tbl>
              </a:graphicData>
            </a:graphic>
          </p:graphicFrame>
        </mc:Choice>
        <mc:Fallback xmlns="">
          <p:graphicFrame>
            <p:nvGraphicFramePr>
              <p:cNvPr id="4" name="Content Placeholder 3"/>
              <p:cNvGraphicFramePr>
                <a:graphicFrameLocks noGrp="1"/>
              </p:cNvGraphicFramePr>
              <p:nvPr>
                <p:ph sz="quarter" idx="24"/>
                <p:extLst>
                  <p:ext uri="{D42A27DB-BD31-4B8C-83A1-F6EECF244321}">
                    <p14:modId xmlns:p14="http://schemas.microsoft.com/office/powerpoint/2010/main" val="1328066420"/>
                  </p:ext>
                </p:extLst>
              </p:nvPr>
            </p:nvGraphicFramePr>
            <p:xfrm>
              <a:off x="67732" y="2263195"/>
              <a:ext cx="8991600" cy="3508926"/>
            </p:xfrm>
            <a:graphic>
              <a:graphicData uri="http://schemas.openxmlformats.org/drawingml/2006/table">
                <a:tbl>
                  <a:tblPr firstRow="1" bandRow="1">
                    <a:tableStyleId>{5C22544A-7EE6-4342-B048-85BDC9FD1C3A}</a:tableStyleId>
                  </a:tblPr>
                  <a:tblGrid>
                    <a:gridCol w="2247900">
                      <a:extLst>
                        <a:ext uri="{9D8B030D-6E8A-4147-A177-3AD203B41FA5}">
                          <a16:colId xmlns:a16="http://schemas.microsoft.com/office/drawing/2014/main" val="3539340510"/>
                        </a:ext>
                      </a:extLst>
                    </a:gridCol>
                    <a:gridCol w="2247900">
                      <a:extLst>
                        <a:ext uri="{9D8B030D-6E8A-4147-A177-3AD203B41FA5}">
                          <a16:colId xmlns:a16="http://schemas.microsoft.com/office/drawing/2014/main" val="1252636144"/>
                        </a:ext>
                      </a:extLst>
                    </a:gridCol>
                    <a:gridCol w="2247900">
                      <a:extLst>
                        <a:ext uri="{9D8B030D-6E8A-4147-A177-3AD203B41FA5}">
                          <a16:colId xmlns:a16="http://schemas.microsoft.com/office/drawing/2014/main" val="119874153"/>
                        </a:ext>
                      </a:extLst>
                    </a:gridCol>
                    <a:gridCol w="2247900">
                      <a:extLst>
                        <a:ext uri="{9D8B030D-6E8A-4147-A177-3AD203B41FA5}">
                          <a16:colId xmlns:a16="http://schemas.microsoft.com/office/drawing/2014/main" val="4153775123"/>
                        </a:ext>
                      </a:extLst>
                    </a:gridCol>
                  </a:tblGrid>
                  <a:tr h="1169642">
                    <a:tc>
                      <a:txBody>
                        <a:bodyPr/>
                        <a:lstStyle/>
                        <a:p>
                          <a:pPr algn="ctr"/>
                          <a:r>
                            <a:rPr lang="en-US" dirty="0">
                              <a:solidFill>
                                <a:schemeClr val="tx1"/>
                              </a:solidFill>
                            </a:rPr>
                            <a:t>Name of Base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dirty="0">
                              <a:solidFill>
                                <a:schemeClr val="tx1"/>
                              </a:solidFill>
                            </a:rPr>
                            <a:t>Formula</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dirty="0">
                              <a:solidFill>
                                <a:schemeClr val="tx1"/>
                              </a:solidFill>
                            </a:rPr>
                            <a:t>Structure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300271" t="-521" r="-542" b="-201042"/>
                          </a:stretch>
                        </a:blipFill>
                      </a:tcPr>
                    </a:tc>
                    <a:extLst>
                      <a:ext uri="{0D108BD9-81ED-4DB2-BD59-A6C34878D82A}">
                        <a16:rowId xmlns:a16="http://schemas.microsoft.com/office/drawing/2014/main" val="1724963223"/>
                      </a:ext>
                    </a:extLst>
                  </a:tr>
                  <a:tr h="1169642">
                    <a:tc>
                      <a:txBody>
                        <a:bodyPr/>
                        <a:lstStyle/>
                        <a:p>
                          <a:pPr algn="ctr"/>
                          <a:r>
                            <a:rPr lang="en-US" b="0" dirty="0">
                              <a:solidFill>
                                <a:schemeClr val="tx1"/>
                              </a:solidFill>
                            </a:rPr>
                            <a:t>Aniline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00271" t="-100521" r="-200542" b="-101042"/>
                          </a:stretch>
                        </a:blipFill>
                      </a:tcPr>
                    </a:tc>
                    <a:tc>
                      <a:txBody>
                        <a:bodyPr/>
                        <a:lstStyle/>
                        <a:p>
                          <a:pPr algn="ctr"/>
                          <a:endParaRPr lang="en-US" b="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300271" t="-100521" r="-542" b="-101042"/>
                          </a:stretch>
                        </a:blipFill>
                      </a:tcPr>
                    </a:tc>
                    <a:extLst>
                      <a:ext uri="{0D108BD9-81ED-4DB2-BD59-A6C34878D82A}">
                        <a16:rowId xmlns:a16="http://schemas.microsoft.com/office/drawing/2014/main" val="3005858917"/>
                      </a:ext>
                    </a:extLst>
                  </a:tr>
                  <a:tr h="1169642">
                    <a:tc>
                      <a:txBody>
                        <a:bodyPr/>
                        <a:lstStyle/>
                        <a:p>
                          <a:pPr algn="ctr"/>
                          <a:r>
                            <a:rPr lang="en-US" b="0" dirty="0" err="1">
                              <a:solidFill>
                                <a:schemeClr val="tx1"/>
                              </a:solidFill>
                            </a:rPr>
                            <a:t>Urae</a:t>
                          </a:r>
                          <a:endParaRPr lang="en-US" b="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00271" t="-200521" r="-200542" b="-1042"/>
                          </a:stretch>
                        </a:blipFill>
                      </a:tcPr>
                    </a:tc>
                    <a:tc>
                      <a:txBody>
                        <a:bodyPr/>
                        <a:lstStyle/>
                        <a:p>
                          <a:pPr algn="ctr"/>
                          <a:endParaRPr lang="en-US" b="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300271" t="-200521" r="-542" b="-1042"/>
                          </a:stretch>
                        </a:blipFill>
                      </a:tcPr>
                    </a:tc>
                    <a:extLst>
                      <a:ext uri="{0D108BD9-81ED-4DB2-BD59-A6C34878D82A}">
                        <a16:rowId xmlns:a16="http://schemas.microsoft.com/office/drawing/2014/main" val="4153483759"/>
                      </a:ext>
                    </a:extLst>
                  </a:tr>
                </a:tbl>
              </a:graphicData>
            </a:graphic>
          </p:graphicFrame>
        </mc:Fallback>
      </mc:AlternateContent>
      <p:pic>
        <p:nvPicPr>
          <p:cNvPr id="5" name="Picture 4" descr="A benzene ring attached to a NH2 group."/>
          <p:cNvPicPr>
            <a:picLocks noChangeAspect="1"/>
          </p:cNvPicPr>
          <p:nvPr/>
        </p:nvPicPr>
        <p:blipFill>
          <a:blip r:embed="rId5"/>
          <a:stretch>
            <a:fillRect/>
          </a:stretch>
        </p:blipFill>
        <p:spPr>
          <a:xfrm>
            <a:off x="4749798" y="3409950"/>
            <a:ext cx="2085975" cy="1085850"/>
          </a:xfrm>
          <a:prstGeom prst="rect">
            <a:avLst/>
          </a:prstGeom>
        </p:spPr>
      </p:pic>
      <p:pic>
        <p:nvPicPr>
          <p:cNvPr id="6" name="Picture 5" descr="A C double bonded to an O, and single bonded to two NH2 groups."/>
          <p:cNvPicPr>
            <a:picLocks noChangeAspect="1"/>
          </p:cNvPicPr>
          <p:nvPr/>
        </p:nvPicPr>
        <p:blipFill>
          <a:blip r:embed="rId6"/>
          <a:stretch>
            <a:fillRect/>
          </a:stretch>
        </p:blipFill>
        <p:spPr>
          <a:xfrm>
            <a:off x="4749801" y="4422279"/>
            <a:ext cx="2111375" cy="1140321"/>
          </a:xfrm>
          <a:prstGeom prst="rect">
            <a:avLst/>
          </a:prstGeom>
        </p:spPr>
      </p:pic>
    </p:spTree>
    <p:extLst>
      <p:ext uri="{BB962C8B-B14F-4D97-AF65-F5344CB8AC3E}">
        <p14:creationId xmlns:p14="http://schemas.microsoft.com/office/powerpoint/2010/main" val="32771373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609600"/>
          </a:xfrm>
        </p:spPr>
        <p:txBody>
          <a:bodyPr/>
          <a:lstStyle/>
          <a:p>
            <a:pPr>
              <a:tabLst>
                <a:tab pos="1028700" algn="l"/>
                <a:tab pos="1138238" algn="l"/>
                <a:tab pos="1436688" algn="l"/>
              </a:tabLst>
            </a:pPr>
            <a:r>
              <a:rPr lang="en-US" dirty="0">
                <a:solidFill>
                  <a:schemeClr val="bg1"/>
                </a:solidFill>
                <a:latin typeface="Calibri"/>
              </a:rPr>
              <a:t>16.6	</a:t>
            </a:r>
            <a:r>
              <a:rPr lang="en-US" dirty="0">
                <a:latin typeface="Calibri"/>
              </a:rPr>
              <a:t>Weak Bases and Base Ionization Constants (4)</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23"/>
              </p:nvPr>
            </p:nvSpPr>
            <p:spPr>
              <a:xfrm>
                <a:off x="0" y="1143000"/>
                <a:ext cx="9144000" cy="457200"/>
              </a:xfrm>
            </p:spPr>
            <p:txBody>
              <a:bodyPr/>
              <a:lstStyle/>
              <a:p>
                <a:r>
                  <a:rPr lang="en-US" dirty="0">
                    <a:latin typeface="Calibri"/>
                  </a:rPr>
                  <a:t>Calculating pH from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b</m:t>
                        </m:r>
                      </m:sub>
                    </m:sSub>
                  </m:oMath>
                </a14:m>
                <a:endParaRPr lang="en-US" baseline="-25000" dirty="0">
                  <a:latin typeface="Calibri"/>
                </a:endParaRPr>
              </a:p>
            </p:txBody>
          </p:sp>
        </mc:Choice>
        <mc:Fallback xmlns="">
          <p:sp>
            <p:nvSpPr>
              <p:cNvPr id="2" name="Content Placeholder 1"/>
              <p:cNvSpPr>
                <a:spLocks noGrp="1" noRot="1" noChangeAspect="1" noMove="1" noResize="1" noEditPoints="1" noAdjustHandles="1" noChangeArrowheads="1" noChangeShapeType="1" noTextEdit="1"/>
              </p:cNvSpPr>
              <p:nvPr>
                <p:ph sz="quarter" idx="23"/>
              </p:nvPr>
            </p:nvSpPr>
            <p:spPr>
              <a:xfrm>
                <a:off x="0" y="1143000"/>
                <a:ext cx="9144000" cy="457200"/>
              </a:xfrm>
              <a:blipFill>
                <a:blip r:embed="rId2"/>
                <a:stretch>
                  <a:fillRect l="-1333" t="-13333" b="-50667"/>
                </a:stretch>
              </a:blipFill>
            </p:spPr>
            <p:txBody>
              <a:bodyPr/>
              <a:lstStyle/>
              <a:p>
                <a:r>
                  <a:rPr lang="en-US">
                    <a:noFill/>
                  </a:rPr>
                  <a:t> </a:t>
                </a:r>
              </a:p>
            </p:txBody>
          </p:sp>
        </mc:Fallback>
      </mc:AlternateContent>
      <p:sp>
        <p:nvSpPr>
          <p:cNvPr id="16" name="Content Placeholder 15"/>
          <p:cNvSpPr>
            <a:spLocks noGrp="1"/>
          </p:cNvSpPr>
          <p:nvPr>
            <p:ph sz="quarter" idx="24"/>
          </p:nvPr>
        </p:nvSpPr>
        <p:spPr>
          <a:xfrm>
            <a:off x="0" y="1600200"/>
            <a:ext cx="9144000" cy="2971800"/>
          </a:xfrm>
        </p:spPr>
        <p:txBody>
          <a:bodyPr/>
          <a:lstStyle/>
          <a:p>
            <a:pPr>
              <a:spcAft>
                <a:spcPts val="3000"/>
              </a:spcAft>
            </a:pPr>
            <a:r>
              <a:rPr lang="en-US" dirty="0"/>
              <a:t>Solving problems involving weak bases requires the same approach we used for weak acids. </a:t>
            </a:r>
          </a:p>
          <a:p>
            <a:r>
              <a:rPr lang="en-US" dirty="0"/>
              <a:t>It is important to remember, though, that solving for </a:t>
            </a:r>
            <a:r>
              <a:rPr lang="en-US" i="1" dirty="0"/>
              <a:t>x </a:t>
            </a:r>
            <a:r>
              <a:rPr lang="en-US" dirty="0"/>
              <a:t>in a typical weak base problem gives us the hydroxide ion concentration rather than the hydronium ion concentration. </a:t>
            </a:r>
          </a:p>
        </p:txBody>
      </p:sp>
    </p:spTree>
    <p:extLst>
      <p:ext uri="{BB962C8B-B14F-4D97-AF65-F5344CB8AC3E}">
        <p14:creationId xmlns:p14="http://schemas.microsoft.com/office/powerpoint/2010/main" val="34550083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 y="228600"/>
            <a:ext cx="5638800" cy="609600"/>
          </a:xfrm>
        </p:spPr>
        <p:txBody>
          <a:bodyPr/>
          <a:lstStyle/>
          <a:p>
            <a:pPr marL="3314700" indent="-3314700" algn="ctr"/>
            <a:r>
              <a:rPr lang="en-US" kern="0" dirty="0"/>
              <a:t> SAMPLE PROBLEM	</a:t>
            </a:r>
            <a:r>
              <a:rPr lang="en-US" kern="0" dirty="0">
                <a:solidFill>
                  <a:schemeClr val="bg1"/>
                </a:solidFill>
              </a:rPr>
              <a:t>16.15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9" name="Content Placeholder 18"/>
              <p:cNvSpPr>
                <a:spLocks noGrp="1"/>
              </p:cNvSpPr>
              <p:nvPr>
                <p:ph sz="quarter" idx="24"/>
              </p:nvPr>
            </p:nvSpPr>
            <p:spPr>
              <a:xfrm>
                <a:off x="68263" y="1102938"/>
                <a:ext cx="9021146" cy="1219200"/>
              </a:xfrm>
            </p:spPr>
            <p:txBody>
              <a:bodyPr/>
              <a:lstStyle/>
              <a:p>
                <a:pPr>
                  <a:spcAft>
                    <a:spcPts val="2400"/>
                  </a:spcAft>
                </a:pPr>
                <a:r>
                  <a:rPr lang="en-US" b="0" dirty="0">
                    <a:solidFill>
                      <a:schemeClr val="tx1"/>
                    </a:solidFill>
                  </a:rPr>
                  <a:t>What is the pH of a 0.040 </a:t>
                </a:r>
                <a:r>
                  <a:rPr lang="en-US" b="0" i="1" dirty="0">
                    <a:solidFill>
                      <a:schemeClr val="tx1"/>
                    </a:solidFill>
                  </a:rPr>
                  <a:t>M </a:t>
                </a:r>
                <a:r>
                  <a:rPr lang="en-US" b="0" dirty="0">
                    <a:solidFill>
                      <a:schemeClr val="tx1"/>
                    </a:solidFill>
                  </a:rPr>
                  <a:t>ammonia solution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a:t>
                </a:r>
                <a:endParaRPr lang="en-US" dirty="0"/>
              </a:p>
              <a:p>
                <a:pPr>
                  <a:spcAft>
                    <a:spcPts val="15000"/>
                  </a:spcAft>
                </a:pPr>
                <a:r>
                  <a:rPr lang="en-US" dirty="0">
                    <a:solidFill>
                      <a:srgbClr val="43618E"/>
                    </a:solidFill>
                  </a:rPr>
                  <a:t>Setup</a:t>
                </a:r>
              </a:p>
            </p:txBody>
          </p:sp>
        </mc:Choice>
        <mc:Fallback xmlns="">
          <p:sp>
            <p:nvSpPr>
              <p:cNvPr id="19" name="Content Placeholder 18"/>
              <p:cNvSpPr>
                <a:spLocks noGrp="1" noRot="1" noChangeAspect="1" noMove="1" noResize="1" noEditPoints="1" noAdjustHandles="1" noChangeArrowheads="1" noChangeShapeType="1" noTextEdit="1"/>
              </p:cNvSpPr>
              <p:nvPr>
                <p:ph sz="quarter" idx="24"/>
              </p:nvPr>
            </p:nvSpPr>
            <p:spPr>
              <a:xfrm>
                <a:off x="68263" y="1102938"/>
                <a:ext cx="9021146" cy="1219200"/>
              </a:xfrm>
              <a:blipFill>
                <a:blip r:embed="rId3"/>
                <a:stretch>
                  <a:fillRect l="-1351" t="-5000" b="-2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Content Placeholder 4"/>
              <p:cNvSpPr>
                <a:spLocks noGrp="1"/>
              </p:cNvSpPr>
              <p:nvPr>
                <p:ph sz="quarter" idx="28"/>
              </p:nvPr>
            </p:nvSpPr>
            <p:spPr>
              <a:xfrm>
                <a:off x="4016992" y="2250989"/>
                <a:ext cx="5127008" cy="416011"/>
              </a:xfrm>
            </p:spPr>
            <p:txBody>
              <a:bodyPr/>
              <a:lstStyle/>
              <a:p>
                <a:pPr/>
                <a14:m>
                  <m:oMathPara xmlns:m="http://schemas.openxmlformats.org/officeDocument/2006/math">
                    <m:oMathParaPr>
                      <m:jc m:val="centerGroup"/>
                    </m:oMathParaPr>
                    <m:oMath xmlns:m="http://schemas.openxmlformats.org/officeDocument/2006/math">
                      <m:sSub>
                        <m:sSubPr>
                          <m:ctrlPr>
                            <a:rPr lang="en-US" sz="2000" i="1">
                              <a:solidFill>
                                <a:srgbClr val="000000"/>
                              </a:solidFill>
                              <a:latin typeface="Cambria Math" panose="02040503050406030204" pitchFamily="18" charset="0"/>
                            </a:rPr>
                          </m:ctrlPr>
                        </m:sSubPr>
                        <m:e>
                          <m:r>
                            <m:rPr>
                              <m:sty m:val="p"/>
                            </m:rPr>
                            <a:rPr lang="en-US" sz="2000">
                              <a:solidFill>
                                <a:srgbClr val="000000"/>
                              </a:solidFill>
                              <a:latin typeface="Cambria Math" panose="02040503050406030204" pitchFamily="18" charset="0"/>
                            </a:rPr>
                            <m:t>NH</m:t>
                          </m:r>
                        </m:e>
                        <m:sub>
                          <m:r>
                            <a:rPr lang="en-US" sz="2000">
                              <a:solidFill>
                                <a:srgbClr val="000000"/>
                              </a:solidFill>
                              <a:latin typeface="Cambria Math" panose="02040503050406030204" pitchFamily="18" charset="0"/>
                            </a:rPr>
                            <m:t>3</m:t>
                          </m:r>
                        </m:sub>
                      </m:sSub>
                      <m:d>
                        <m:dPr>
                          <m:ctrlPr>
                            <a:rPr lang="en-US" sz="2000" i="1">
                              <a:solidFill>
                                <a:srgbClr val="000000"/>
                              </a:solidFill>
                              <a:latin typeface="Cambria Math" panose="02040503050406030204" pitchFamily="18" charset="0"/>
                            </a:rPr>
                          </m:ctrlPr>
                        </m:dPr>
                        <m:e>
                          <m:r>
                            <a:rPr lang="en-US" sz="2000" i="1">
                              <a:solidFill>
                                <a:srgbClr val="000000"/>
                              </a:solidFill>
                              <a:latin typeface="Cambria Math" panose="02040503050406030204" pitchFamily="18" charset="0"/>
                            </a:rPr>
                            <m:t>𝑎𝑞</m:t>
                          </m:r>
                        </m:e>
                      </m:d>
                      <m:r>
                        <a:rPr lang="en-US" sz="2000" i="1">
                          <a:solidFill>
                            <a:srgbClr val="000000"/>
                          </a:solidFill>
                          <a:latin typeface="Cambria Math" panose="02040503050406030204" pitchFamily="18" charset="0"/>
                          <a:ea typeface="Cambria Math" panose="02040503050406030204" pitchFamily="18" charset="0"/>
                        </a:rPr>
                        <m:t>+</m:t>
                      </m:r>
                      <m:sSub>
                        <m:sSubPr>
                          <m:ctrlPr>
                            <a:rPr lang="en-US" sz="2000" i="1">
                              <a:solidFill>
                                <a:srgbClr val="000000"/>
                              </a:solidFill>
                              <a:latin typeface="Cambria Math" panose="02040503050406030204" pitchFamily="18" charset="0"/>
                              <a:ea typeface="Cambria Math" panose="02040503050406030204" pitchFamily="18" charset="0"/>
                            </a:rPr>
                          </m:ctrlPr>
                        </m:sSubPr>
                        <m:e>
                          <m:r>
                            <m:rPr>
                              <m:sty m:val="p"/>
                            </m:rPr>
                            <a:rPr lang="en-US" sz="2000">
                              <a:solidFill>
                                <a:srgbClr val="000000"/>
                              </a:solidFill>
                              <a:latin typeface="Cambria Math" panose="02040503050406030204" pitchFamily="18" charset="0"/>
                              <a:ea typeface="Cambria Math" panose="02040503050406030204" pitchFamily="18" charset="0"/>
                            </a:rPr>
                            <m:t>H</m:t>
                          </m:r>
                        </m:e>
                        <m:sub>
                          <m:r>
                            <a:rPr lang="en-US" sz="2000">
                              <a:solidFill>
                                <a:srgbClr val="000000"/>
                              </a:solidFill>
                              <a:latin typeface="Cambria Math" panose="02040503050406030204" pitchFamily="18" charset="0"/>
                              <a:ea typeface="Cambria Math" panose="02040503050406030204" pitchFamily="18" charset="0"/>
                            </a:rPr>
                            <m:t>2</m:t>
                          </m:r>
                        </m:sub>
                      </m:sSub>
                      <m:r>
                        <m:rPr>
                          <m:sty m:val="p"/>
                        </m:rPr>
                        <a:rPr lang="en-US" sz="2000">
                          <a:solidFill>
                            <a:srgbClr val="000000"/>
                          </a:solidFill>
                          <a:latin typeface="Cambria Math" panose="02040503050406030204" pitchFamily="18" charset="0"/>
                          <a:ea typeface="Cambria Math" panose="02040503050406030204" pitchFamily="18" charset="0"/>
                        </a:rPr>
                        <m:t>O</m:t>
                      </m:r>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𝑙</m:t>
                          </m:r>
                        </m:e>
                      </m:d>
                      <m:r>
                        <a:rPr lang="en-US" sz="2000" i="1">
                          <a:solidFill>
                            <a:srgbClr val="000000"/>
                          </a:solidFill>
                          <a:latin typeface="Cambria Math" panose="02040503050406030204" pitchFamily="18" charset="0"/>
                          <a:ea typeface="Cambria Math" panose="02040503050406030204" pitchFamily="18" charset="0"/>
                        </a:rPr>
                        <m:t>⇄</m:t>
                      </m:r>
                      <m:sSubSup>
                        <m:sSubSupPr>
                          <m:ctrlPr>
                            <a:rPr lang="en-US" sz="2000" i="1">
                              <a:solidFill>
                                <a:srgbClr val="000000"/>
                              </a:solidFill>
                              <a:latin typeface="Cambria Math" panose="02040503050406030204" pitchFamily="18" charset="0"/>
                              <a:ea typeface="Cambria Math" panose="02040503050406030204" pitchFamily="18" charset="0"/>
                            </a:rPr>
                          </m:ctrlPr>
                        </m:sSubSupPr>
                        <m:e>
                          <m:r>
                            <m:rPr>
                              <m:sty m:val="p"/>
                            </m:rPr>
                            <a:rPr lang="en-US" sz="2000">
                              <a:solidFill>
                                <a:srgbClr val="000000"/>
                              </a:solidFill>
                              <a:latin typeface="Cambria Math" panose="02040503050406030204" pitchFamily="18" charset="0"/>
                              <a:ea typeface="Cambria Math" panose="02040503050406030204" pitchFamily="18" charset="0"/>
                            </a:rPr>
                            <m:t>NH</m:t>
                          </m:r>
                        </m:e>
                        <m:sub>
                          <m:r>
                            <a:rPr lang="en-US" sz="2000">
                              <a:solidFill>
                                <a:srgbClr val="000000"/>
                              </a:solidFill>
                              <a:latin typeface="Cambria Math" panose="02040503050406030204" pitchFamily="18" charset="0"/>
                              <a:ea typeface="Cambria Math" panose="02040503050406030204" pitchFamily="18" charset="0"/>
                            </a:rPr>
                            <m:t>4</m:t>
                          </m:r>
                        </m:sub>
                        <m:sup>
                          <m:r>
                            <a:rPr lang="en-US" sz="2000">
                              <a:solidFill>
                                <a:srgbClr val="000000"/>
                              </a:solidFill>
                              <a:latin typeface="Cambria Math" panose="02040503050406030204" pitchFamily="18" charset="0"/>
                              <a:ea typeface="Cambria Math" panose="02040503050406030204" pitchFamily="18" charset="0"/>
                            </a:rPr>
                            <m:t>+</m:t>
                          </m:r>
                        </m:sup>
                      </m:sSub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r>
                        <a:rPr lang="en-US" sz="2000" i="1">
                          <a:solidFill>
                            <a:srgbClr val="000000"/>
                          </a:solidFill>
                          <a:latin typeface="Cambria Math" panose="02040503050406030204" pitchFamily="18" charset="0"/>
                          <a:ea typeface="Cambria Math" panose="02040503050406030204" pitchFamily="18" charset="0"/>
                        </a:rPr>
                        <m:t>+</m:t>
                      </m:r>
                      <m:sSup>
                        <m:sSupPr>
                          <m:ctrlPr>
                            <a:rPr lang="en-US" sz="2000" i="1">
                              <a:solidFill>
                                <a:srgbClr val="000000"/>
                              </a:solidFill>
                              <a:latin typeface="Cambria Math" panose="02040503050406030204" pitchFamily="18" charset="0"/>
                              <a:ea typeface="Cambria Math" panose="02040503050406030204" pitchFamily="18" charset="0"/>
                            </a:rPr>
                          </m:ctrlPr>
                        </m:sSupPr>
                        <m:e>
                          <m:r>
                            <m:rPr>
                              <m:sty m:val="p"/>
                            </m:rPr>
                            <a:rPr lang="en-US" sz="2000">
                              <a:solidFill>
                                <a:srgbClr val="000000"/>
                              </a:solidFill>
                              <a:latin typeface="Cambria Math" panose="02040503050406030204" pitchFamily="18" charset="0"/>
                              <a:ea typeface="Cambria Math" panose="02040503050406030204" pitchFamily="18" charset="0"/>
                            </a:rPr>
                            <m:t>OH</m:t>
                          </m:r>
                        </m:e>
                        <m:sup>
                          <m:r>
                            <a:rPr lang="en-US" sz="2000">
                              <a:solidFill>
                                <a:srgbClr val="000000"/>
                              </a:solidFill>
                              <a:latin typeface="Cambria Math" panose="02040503050406030204" pitchFamily="18" charset="0"/>
                              <a:ea typeface="Cambria Math" panose="02040503050406030204" pitchFamily="18" charset="0"/>
                            </a:rPr>
                            <m:t>−</m:t>
                          </m:r>
                        </m:sup>
                      </m:sSup>
                      <m:d>
                        <m:dPr>
                          <m:ctrlPr>
                            <a:rPr lang="en-US" sz="2000" i="1">
                              <a:solidFill>
                                <a:srgbClr val="000000"/>
                              </a:solidFill>
                              <a:latin typeface="Cambria Math" panose="02040503050406030204" pitchFamily="18" charset="0"/>
                              <a:ea typeface="Cambria Math" panose="02040503050406030204" pitchFamily="18" charset="0"/>
                            </a:rPr>
                          </m:ctrlPr>
                        </m:dPr>
                        <m:e>
                          <m:r>
                            <a:rPr lang="en-US" sz="2000" i="1">
                              <a:solidFill>
                                <a:srgbClr val="000000"/>
                              </a:solidFill>
                              <a:latin typeface="Cambria Math" panose="02040503050406030204" pitchFamily="18" charset="0"/>
                              <a:ea typeface="Cambria Math" panose="02040503050406030204" pitchFamily="18" charset="0"/>
                            </a:rPr>
                            <m:t>𝑎𝑞</m:t>
                          </m:r>
                        </m:e>
                      </m:d>
                    </m:oMath>
                  </m:oMathPara>
                </a14:m>
                <a:endParaRPr lang="en-US" sz="2000" dirty="0">
                  <a:solidFill>
                    <a:srgbClr val="000000"/>
                  </a:solidFill>
                </a:endParaRPr>
              </a:p>
            </p:txBody>
          </p:sp>
        </mc:Choice>
        <mc:Fallback xmlns="">
          <p:sp>
            <p:nvSpPr>
              <p:cNvPr id="5" name="Content Placeholder 4"/>
              <p:cNvSpPr>
                <a:spLocks noGrp="1" noRot="1" noChangeAspect="1" noMove="1" noResize="1" noEditPoints="1" noAdjustHandles="1" noChangeArrowheads="1" noChangeShapeType="1" noTextEdit="1"/>
              </p:cNvSpPr>
              <p:nvPr>
                <p:ph sz="quarter" idx="28"/>
              </p:nvPr>
            </p:nvSpPr>
            <p:spPr>
              <a:xfrm>
                <a:off x="4016992" y="2250989"/>
                <a:ext cx="5127008" cy="416011"/>
              </a:xfrm>
              <a:blipFill>
                <a:blip r:embed="rId4"/>
                <a:stretch>
                  <a:fillRect b="-289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 name="Table Placeholder 2"/>
              <p:cNvGraphicFramePr>
                <a:graphicFrameLocks noGrp="1"/>
              </p:cNvGraphicFramePr>
              <p:nvPr>
                <p:ph type="tbl" sz="quarter" idx="25"/>
                <p:extLst>
                  <p:ext uri="{D42A27DB-BD31-4B8C-83A1-F6EECF244321}">
                    <p14:modId xmlns:p14="http://schemas.microsoft.com/office/powerpoint/2010/main" val="1407441320"/>
                  </p:ext>
                </p:extLst>
              </p:nvPr>
            </p:nvGraphicFramePr>
            <p:xfrm>
              <a:off x="135146" y="2667000"/>
              <a:ext cx="8954262" cy="1241820"/>
            </p:xfrm>
            <a:graphic>
              <a:graphicData uri="http://schemas.openxmlformats.org/drawingml/2006/table">
                <a:tbl>
                  <a:tblPr firstRow="1" bandRow="1">
                    <a:tableStyleId>{5C22544A-7EE6-4342-B048-85BDC9FD1C3A}</a:tableStyleId>
                  </a:tblPr>
                  <a:tblGrid>
                    <a:gridCol w="3723244">
                      <a:extLst>
                        <a:ext uri="{9D8B030D-6E8A-4147-A177-3AD203B41FA5}">
                          <a16:colId xmlns="" xmlns:a16="http://schemas.microsoft.com/office/drawing/2014/main" val="1469814633"/>
                        </a:ext>
                      </a:extLst>
                    </a:gridCol>
                    <a:gridCol w="1437066">
                      <a:extLst>
                        <a:ext uri="{9D8B030D-6E8A-4147-A177-3AD203B41FA5}">
                          <a16:colId xmlns="" xmlns:a16="http://schemas.microsoft.com/office/drawing/2014/main" val="2634612920"/>
                        </a:ext>
                      </a:extLst>
                    </a:gridCol>
                    <a:gridCol w="1058891">
                      <a:extLst>
                        <a:ext uri="{9D8B030D-6E8A-4147-A177-3AD203B41FA5}">
                          <a16:colId xmlns="" xmlns:a16="http://schemas.microsoft.com/office/drawing/2014/main" val="1244675819"/>
                        </a:ext>
                      </a:extLst>
                    </a:gridCol>
                    <a:gridCol w="1361431">
                      <a:extLst>
                        <a:ext uri="{9D8B030D-6E8A-4147-A177-3AD203B41FA5}">
                          <a16:colId xmlns="" xmlns:a16="http://schemas.microsoft.com/office/drawing/2014/main" val="1126494435"/>
                        </a:ext>
                      </a:extLst>
                    </a:gridCol>
                    <a:gridCol w="1373630">
                      <a:extLst>
                        <a:ext uri="{9D8B030D-6E8A-4147-A177-3AD203B41FA5}">
                          <a16:colId xmlns="" xmlns:a16="http://schemas.microsoft.com/office/drawing/2014/main" val="2680971144"/>
                        </a:ext>
                      </a:extLst>
                    </a:gridCol>
                  </a:tblGrid>
                  <a:tr h="413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i="1" kern="1200" dirty="0">
                              <a:solidFill>
                                <a:srgbClr val="000000"/>
                              </a:solidFill>
                              <a:effectLst/>
                              <a:latin typeface="+mn-lt"/>
                              <a:ea typeface="+mn-ea"/>
                              <a:cs typeface="+mn-cs"/>
                            </a:rPr>
                            <a:t>Initial concentration (M):</a:t>
                          </a:r>
                          <a:endParaRPr lang="en-US" sz="2000" b="0" i="1" dirty="0">
                            <a:solidFill>
                              <a:srgbClr val="000000"/>
                            </a:solidFill>
                          </a:endParaRPr>
                        </a:p>
                      </a:txBody>
                      <a:tcPr marL="41009" marR="41009">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0.040</a:t>
                          </a:r>
                        </a:p>
                      </a:txBody>
                      <a:tcPr marL="41009" marR="41009">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a:t>
                          </a:r>
                        </a:p>
                      </a:txBody>
                      <a:tcPr marL="41009" marR="41009">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2288056348"/>
                      </a:ext>
                    </a:extLst>
                  </a:tr>
                  <a:tr h="413940">
                    <a:tc>
                      <a:txBody>
                        <a:bodyPr/>
                        <a:lstStyle/>
                        <a:p>
                          <a:pPr algn="l"/>
                          <a:r>
                            <a:rPr lang="en-US" sz="2000" i="1" kern="1200" dirty="0">
                              <a:solidFill>
                                <a:srgbClr val="000000"/>
                              </a:solidFill>
                              <a:effectLst/>
                              <a:latin typeface="+mn-lt"/>
                              <a:ea typeface="+mn-ea"/>
                              <a:cs typeface="+mn-cs"/>
                            </a:rPr>
                            <a:t>Change in concentration (M):</a:t>
                          </a:r>
                          <a:endParaRPr lang="en-US" sz="2000" i="1" dirty="0">
                            <a:solidFill>
                              <a:srgbClr val="000000"/>
                            </a:solidFill>
                          </a:endParaRPr>
                        </a:p>
                      </a:txBody>
                      <a:tcPr marL="41009" marR="4100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i="1" smtClean="0">
                                    <a:solidFill>
                                      <a:srgbClr val="000000"/>
                                    </a:solidFill>
                                    <a:latin typeface="Cambria Math" panose="02040503050406030204" pitchFamily="18" charset="0"/>
                                    <a:ea typeface="Cambria Math" panose="02040503050406030204" pitchFamily="18" charset="0"/>
                                  </a:rPr>
                                  <m:t>−</m:t>
                                </m:r>
                                <m:r>
                                  <a:rPr lang="en-US" sz="2000" b="0" i="1" smtClean="0">
                                    <a:solidFill>
                                      <a:srgbClr val="000000"/>
                                    </a:solidFill>
                                    <a:latin typeface="Cambria Math" panose="02040503050406030204" pitchFamily="18" charset="0"/>
                                    <a:ea typeface="Cambria Math" panose="02040503050406030204" pitchFamily="18" charset="0"/>
                                  </a:rPr>
                                  <m:t>𝑥</m:t>
                                </m:r>
                              </m:oMath>
                            </m:oMathPara>
                          </a14:m>
                          <a:endParaRPr lang="en-US" sz="2000" i="1" dirty="0">
                            <a:solidFill>
                              <a:srgbClr val="000000"/>
                            </a:solidFill>
                          </a:endParaRPr>
                        </a:p>
                      </a:txBody>
                      <a:tcPr marL="41009" marR="4100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i="1" smtClean="0">
                                    <a:solidFill>
                                      <a:srgbClr val="000000"/>
                                    </a:solidFill>
                                    <a:latin typeface="Cambria Math" panose="02040503050406030204" pitchFamily="18" charset="0"/>
                                    <a:ea typeface="Cambria Math" panose="02040503050406030204" pitchFamily="18" charset="0"/>
                                  </a:rPr>
                                  <m:t>+</m:t>
                                </m:r>
                                <m:r>
                                  <a:rPr lang="en-US" sz="2000" b="0" i="1" smtClean="0">
                                    <a:solidFill>
                                      <a:srgbClr val="000000"/>
                                    </a:solidFill>
                                    <a:latin typeface="Cambria Math" panose="02040503050406030204" pitchFamily="18" charset="0"/>
                                    <a:ea typeface="Cambria Math" panose="02040503050406030204" pitchFamily="18" charset="0"/>
                                  </a:rPr>
                                  <m:t>𝑥</m:t>
                                </m:r>
                              </m:oMath>
                            </m:oMathPara>
                          </a14:m>
                          <a:endParaRPr lang="en-US" sz="2000" i="1" dirty="0">
                            <a:solidFill>
                              <a:srgbClr val="000000"/>
                            </a:solidFill>
                          </a:endParaRP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i="1" smtClean="0">
                                    <a:solidFill>
                                      <a:srgbClr val="000000"/>
                                    </a:solidFill>
                                    <a:latin typeface="Cambria Math" panose="02040503050406030204" pitchFamily="18" charset="0"/>
                                    <a:ea typeface="Cambria Math" panose="02040503050406030204" pitchFamily="18" charset="0"/>
                                  </a:rPr>
                                  <m:t>+</m:t>
                                </m:r>
                                <m:r>
                                  <a:rPr lang="en-US" sz="2000" b="0" i="1" smtClean="0">
                                    <a:solidFill>
                                      <a:srgbClr val="000000"/>
                                    </a:solidFill>
                                    <a:latin typeface="Cambria Math" panose="02040503050406030204" pitchFamily="18" charset="0"/>
                                    <a:ea typeface="Cambria Math" panose="02040503050406030204" pitchFamily="18" charset="0"/>
                                  </a:rPr>
                                  <m:t>𝑥</m:t>
                                </m:r>
                              </m:oMath>
                            </m:oMathPara>
                          </a14:m>
                          <a:endParaRPr lang="en-US" sz="2000" i="1" dirty="0">
                            <a:solidFill>
                              <a:srgbClr val="000000"/>
                            </a:solidFill>
                          </a:endParaRPr>
                        </a:p>
                      </a:txBody>
                      <a:tcPr marL="41009" marR="4100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454379569"/>
                      </a:ext>
                    </a:extLst>
                  </a:tr>
                  <a:tr h="413940">
                    <a:tc>
                      <a:txBody>
                        <a:bodyPr/>
                        <a:lstStyle/>
                        <a:p>
                          <a:pPr algn="l"/>
                          <a:r>
                            <a:rPr lang="en-US" sz="2000" i="1" kern="1200" dirty="0">
                              <a:solidFill>
                                <a:srgbClr val="000000"/>
                              </a:solidFill>
                              <a:effectLst/>
                              <a:latin typeface="+mn-lt"/>
                              <a:ea typeface="+mn-ea"/>
                              <a:cs typeface="+mn-cs"/>
                            </a:rPr>
                            <a:t>Equilibrium concentration (M):</a:t>
                          </a:r>
                          <a:endParaRPr lang="en-US" sz="2000" i="1" dirty="0">
                            <a:solidFill>
                              <a:srgbClr val="000000"/>
                            </a:solidFill>
                          </a:endParaRPr>
                        </a:p>
                      </a:txBody>
                      <a:tcPr marL="41009" marR="4100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b="0" i="1" smtClean="0">
                                    <a:solidFill>
                                      <a:srgbClr val="000000"/>
                                    </a:solidFill>
                                    <a:latin typeface="Cambria Math" panose="02040503050406030204" pitchFamily="18" charset="0"/>
                                  </a:rPr>
                                  <m:t>0.040</m:t>
                                </m:r>
                                <m:r>
                                  <a:rPr lang="en-US" sz="2000" b="0" i="1" smtClean="0">
                                    <a:solidFill>
                                      <a:srgbClr val="000000"/>
                                    </a:solidFill>
                                    <a:latin typeface="Cambria Math" panose="02040503050406030204" pitchFamily="18" charset="0"/>
                                    <a:ea typeface="Cambria Math" panose="02040503050406030204" pitchFamily="18" charset="0"/>
                                  </a:rPr>
                                  <m:t>−</m:t>
                                </m:r>
                                <m:r>
                                  <a:rPr lang="en-US" sz="2000" b="0" i="1" smtClean="0">
                                    <a:solidFill>
                                      <a:srgbClr val="000000"/>
                                    </a:solidFill>
                                    <a:latin typeface="Cambria Math" panose="02040503050406030204" pitchFamily="18" charset="0"/>
                                    <a:ea typeface="Cambria Math" panose="02040503050406030204" pitchFamily="18" charset="0"/>
                                  </a:rPr>
                                  <m:t>𝑥</m:t>
                                </m:r>
                              </m:oMath>
                            </m:oMathPara>
                          </a14:m>
                          <a:endParaRPr lang="en-US" sz="2000" i="1" dirty="0">
                            <a:solidFill>
                              <a:srgbClr val="000000"/>
                            </a:solidFill>
                          </a:endParaRPr>
                        </a:p>
                      </a:txBody>
                      <a:tcPr marL="41009" marR="4100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b="0" i="1" smtClean="0">
                                    <a:solidFill>
                                      <a:srgbClr val="000000"/>
                                    </a:solidFill>
                                    <a:latin typeface="Cambria Math" panose="02040503050406030204" pitchFamily="18" charset="0"/>
                                  </a:rPr>
                                  <m:t>𝑥</m:t>
                                </m:r>
                              </m:oMath>
                            </m:oMathPara>
                          </a14:m>
                          <a:endParaRPr lang="en-US" sz="2000" i="1" dirty="0">
                            <a:solidFill>
                              <a:srgbClr val="000000"/>
                            </a:solidFill>
                          </a:endParaRP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sz="2000" b="0" i="1" smtClean="0">
                                    <a:solidFill>
                                      <a:srgbClr val="000000"/>
                                    </a:solidFill>
                                    <a:latin typeface="Cambria Math" panose="02040503050406030204" pitchFamily="18" charset="0"/>
                                  </a:rPr>
                                  <m:t>𝑥</m:t>
                                </m:r>
                              </m:oMath>
                            </m:oMathPara>
                          </a14:m>
                          <a:endParaRPr lang="en-US" sz="2000" i="1" dirty="0">
                            <a:solidFill>
                              <a:srgbClr val="000000"/>
                            </a:solidFill>
                          </a:endParaRPr>
                        </a:p>
                      </a:txBody>
                      <a:tcPr marL="41009" marR="4100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375486108"/>
                      </a:ext>
                    </a:extLst>
                  </a:tr>
                </a:tbl>
              </a:graphicData>
            </a:graphic>
          </p:graphicFrame>
        </mc:Choice>
        <mc:Fallback xmlns="">
          <p:graphicFrame>
            <p:nvGraphicFramePr>
              <p:cNvPr id="3" name="Table Placeholder 2"/>
              <p:cNvGraphicFramePr>
                <a:graphicFrameLocks noGrp="1"/>
              </p:cNvGraphicFramePr>
              <p:nvPr>
                <p:ph type="tbl" sz="quarter" idx="25"/>
                <p:extLst>
                  <p:ext uri="{D42A27DB-BD31-4B8C-83A1-F6EECF244321}">
                    <p14:modId xmlns:p14="http://schemas.microsoft.com/office/powerpoint/2010/main" val="1407441320"/>
                  </p:ext>
                </p:extLst>
              </p:nvPr>
            </p:nvGraphicFramePr>
            <p:xfrm>
              <a:off x="135146" y="2667000"/>
              <a:ext cx="8954262" cy="1241820"/>
            </p:xfrm>
            <a:graphic>
              <a:graphicData uri="http://schemas.openxmlformats.org/drawingml/2006/table">
                <a:tbl>
                  <a:tblPr firstRow="1" bandRow="1">
                    <a:tableStyleId>{5C22544A-7EE6-4342-B048-85BDC9FD1C3A}</a:tableStyleId>
                  </a:tblPr>
                  <a:tblGrid>
                    <a:gridCol w="3723244">
                      <a:extLst>
                        <a:ext uri="{9D8B030D-6E8A-4147-A177-3AD203B41FA5}">
                          <a16:colId xmlns:a16="http://schemas.microsoft.com/office/drawing/2014/main" val="1469814633"/>
                        </a:ext>
                      </a:extLst>
                    </a:gridCol>
                    <a:gridCol w="1437066">
                      <a:extLst>
                        <a:ext uri="{9D8B030D-6E8A-4147-A177-3AD203B41FA5}">
                          <a16:colId xmlns:a16="http://schemas.microsoft.com/office/drawing/2014/main" val="2634612920"/>
                        </a:ext>
                      </a:extLst>
                    </a:gridCol>
                    <a:gridCol w="1058891">
                      <a:extLst>
                        <a:ext uri="{9D8B030D-6E8A-4147-A177-3AD203B41FA5}">
                          <a16:colId xmlns:a16="http://schemas.microsoft.com/office/drawing/2014/main" val="1244675819"/>
                        </a:ext>
                      </a:extLst>
                    </a:gridCol>
                    <a:gridCol w="1361431">
                      <a:extLst>
                        <a:ext uri="{9D8B030D-6E8A-4147-A177-3AD203B41FA5}">
                          <a16:colId xmlns:a16="http://schemas.microsoft.com/office/drawing/2014/main" val="1126494435"/>
                        </a:ext>
                      </a:extLst>
                    </a:gridCol>
                    <a:gridCol w="1373630">
                      <a:extLst>
                        <a:ext uri="{9D8B030D-6E8A-4147-A177-3AD203B41FA5}">
                          <a16:colId xmlns:a16="http://schemas.microsoft.com/office/drawing/2014/main" val="2680971144"/>
                        </a:ext>
                      </a:extLst>
                    </a:gridCol>
                  </a:tblGrid>
                  <a:tr h="413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i="1" kern="1200" dirty="0">
                              <a:solidFill>
                                <a:srgbClr val="000000"/>
                              </a:solidFill>
                              <a:effectLst/>
                              <a:latin typeface="+mn-lt"/>
                              <a:ea typeface="+mn-ea"/>
                              <a:cs typeface="+mn-cs"/>
                            </a:rPr>
                            <a:t>Initial concentration (M):</a:t>
                          </a:r>
                          <a:endParaRPr lang="en-US" sz="2000" b="0" i="1" dirty="0">
                            <a:solidFill>
                              <a:srgbClr val="000000"/>
                            </a:solidFill>
                          </a:endParaRPr>
                        </a:p>
                      </a:txBody>
                      <a:tcPr marL="41009" marR="41009">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0.040</a:t>
                          </a:r>
                        </a:p>
                      </a:txBody>
                      <a:tcPr marL="41009" marR="41009">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sz="2000" b="0" dirty="0">
                              <a:solidFill>
                                <a:srgbClr val="000000"/>
                              </a:solidFill>
                            </a:rPr>
                            <a:t>0</a:t>
                          </a:r>
                        </a:p>
                      </a:txBody>
                      <a:tcPr marL="41009" marR="41009">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2288056348"/>
                      </a:ext>
                    </a:extLst>
                  </a:tr>
                  <a:tr h="413940">
                    <a:tc>
                      <a:txBody>
                        <a:bodyPr/>
                        <a:lstStyle/>
                        <a:p>
                          <a:pPr algn="l"/>
                          <a:r>
                            <a:rPr lang="en-US" sz="2000" i="1" kern="1200" dirty="0">
                              <a:solidFill>
                                <a:srgbClr val="000000"/>
                              </a:solidFill>
                              <a:effectLst/>
                              <a:latin typeface="+mn-lt"/>
                              <a:ea typeface="+mn-ea"/>
                              <a:cs typeface="+mn-cs"/>
                            </a:rPr>
                            <a:t>Change in concentration (M):</a:t>
                          </a:r>
                          <a:endParaRPr lang="en-US" sz="2000" i="1" dirty="0">
                            <a:solidFill>
                              <a:srgbClr val="000000"/>
                            </a:solidFill>
                          </a:endParaRPr>
                        </a:p>
                      </a:txBody>
                      <a:tcPr marL="41009" marR="4100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009" marR="4100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5"/>
                          <a:stretch>
                            <a:fillRect l="-258898" t="-105797" r="-264407" b="-118841"/>
                          </a:stretch>
                        </a:blipFill>
                      </a:tcPr>
                    </a:tc>
                    <a:tc>
                      <a:txBody>
                        <a:bodyPr/>
                        <a:lstStyle/>
                        <a:p>
                          <a:pPr algn="ctr"/>
                          <a:r>
                            <a:rPr lang="en-US" sz="2000"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5"/>
                          <a:stretch>
                            <a:fillRect l="-457848" t="-105797" r="-101794" b="-118841"/>
                          </a:stretch>
                        </a:blipFill>
                      </a:tcPr>
                    </a:tc>
                    <a:tc>
                      <a:txBody>
                        <a:bodyPr/>
                        <a:lstStyle/>
                        <a:p>
                          <a:endParaRPr lang="en-US"/>
                        </a:p>
                      </a:txBody>
                      <a:tcPr marL="41009" marR="4100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5"/>
                          <a:stretch>
                            <a:fillRect l="-550442" t="-105797" r="-442" b="-118841"/>
                          </a:stretch>
                        </a:blipFill>
                      </a:tcPr>
                    </a:tc>
                    <a:extLst>
                      <a:ext uri="{0D108BD9-81ED-4DB2-BD59-A6C34878D82A}">
                        <a16:rowId xmlns:a16="http://schemas.microsoft.com/office/drawing/2014/main" val="3454379569"/>
                      </a:ext>
                    </a:extLst>
                  </a:tr>
                  <a:tr h="413940">
                    <a:tc>
                      <a:txBody>
                        <a:bodyPr/>
                        <a:lstStyle/>
                        <a:p>
                          <a:pPr algn="l"/>
                          <a:r>
                            <a:rPr lang="en-US" sz="2000" i="1" kern="1200" dirty="0">
                              <a:solidFill>
                                <a:srgbClr val="000000"/>
                              </a:solidFill>
                              <a:effectLst/>
                              <a:latin typeface="+mn-lt"/>
                              <a:ea typeface="+mn-ea"/>
                              <a:cs typeface="+mn-cs"/>
                            </a:rPr>
                            <a:t>Equilibrium concentration (M):</a:t>
                          </a:r>
                          <a:endParaRPr lang="en-US" sz="2000" i="1" dirty="0">
                            <a:solidFill>
                              <a:srgbClr val="000000"/>
                            </a:solidFill>
                          </a:endParaRPr>
                        </a:p>
                      </a:txBody>
                      <a:tcPr marL="41009" marR="41009">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009" marR="41009">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5"/>
                          <a:stretch>
                            <a:fillRect l="-258898" t="-208824" r="-264407" b="-20588"/>
                          </a:stretch>
                        </a:blipFill>
                      </a:tcPr>
                    </a:tc>
                    <a:tc>
                      <a:txBody>
                        <a:bodyPr/>
                        <a:lstStyle/>
                        <a:p>
                          <a:pPr algn="ctr"/>
                          <a:r>
                            <a:rPr lang="en-US" sz="2000" dirty="0">
                              <a:solidFill>
                                <a:srgbClr val="000000"/>
                              </a:solidFill>
                            </a:rPr>
                            <a:t>-</a:t>
                          </a:r>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009" marR="4100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5"/>
                          <a:stretch>
                            <a:fillRect l="-457848" t="-208824" r="-101794" b="-20588"/>
                          </a:stretch>
                        </a:blipFill>
                      </a:tcPr>
                    </a:tc>
                    <a:tc>
                      <a:txBody>
                        <a:bodyPr/>
                        <a:lstStyle/>
                        <a:p>
                          <a:endParaRPr lang="en-US"/>
                        </a:p>
                      </a:txBody>
                      <a:tcPr marL="41009" marR="41009">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5"/>
                          <a:stretch>
                            <a:fillRect l="-550442" t="-208824" r="-442" b="-20588"/>
                          </a:stretch>
                        </a:blipFill>
                      </a:tcPr>
                    </a:tc>
                    <a:extLst>
                      <a:ext uri="{0D108BD9-81ED-4DB2-BD59-A6C34878D82A}">
                        <a16:rowId xmlns:a16="http://schemas.microsoft.com/office/drawing/2014/main" val="3375486108"/>
                      </a:ext>
                    </a:extLst>
                  </a:tr>
                </a:tbl>
              </a:graphicData>
            </a:graphic>
          </p:graphicFrame>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27"/>
              </p:nvPr>
            </p:nvSpPr>
            <p:spPr>
              <a:xfrm>
                <a:off x="68263" y="3962400"/>
                <a:ext cx="9021144" cy="1963438"/>
              </a:xfrm>
            </p:spPr>
            <p:txBody>
              <a:bodyPr/>
              <a:lstStyle/>
              <a:p>
                <a:pPr>
                  <a:spcBef>
                    <a:spcPts val="0"/>
                  </a:spcBef>
                </a:pPr>
                <a:r>
                  <a:rPr lang="en-US" sz="2800" b="1" dirty="0">
                    <a:solidFill>
                      <a:srgbClr val="43618E"/>
                    </a:solidFill>
                    <a:latin typeface="+mn-lt"/>
                  </a:rPr>
                  <a:t>Solution</a:t>
                </a:r>
              </a:p>
              <a:p>
                <a:pPr>
                  <a:tabLst>
                    <a:tab pos="7780338" algn="l"/>
                  </a:tabLst>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𝐾</m:t>
                          </m:r>
                        </m:e>
                        <m:sub>
                          <m:r>
                            <m:rPr>
                              <m:sty m:val="p"/>
                            </m:rPr>
                            <a:rPr lang="en-US" sz="2400">
                              <a:latin typeface="Cambria Math" panose="02040503050406030204" pitchFamily="18" charset="0"/>
                            </a:rPr>
                            <m:t>b</m:t>
                          </m:r>
                        </m:sub>
                      </m:sSub>
                      <m:r>
                        <a:rPr lang="en-US" sz="2400" i="1">
                          <a:latin typeface="Cambria Math" panose="02040503050406030204" pitchFamily="18" charset="0"/>
                          <a:ea typeface="Cambria Math" panose="02040503050406030204" pitchFamily="18" charset="0"/>
                        </a:rPr>
                        <m:t>=</m:t>
                      </m:r>
                      <m:f>
                        <m:fPr>
                          <m:ctrlPr>
                            <a:rPr lang="en-US" sz="2400" i="1">
                              <a:latin typeface="Cambria Math" panose="02040503050406030204" pitchFamily="18" charset="0"/>
                              <a:ea typeface="Cambria Math" panose="02040503050406030204" pitchFamily="18" charset="0"/>
                            </a:rPr>
                          </m:ctrlPr>
                        </m:fPr>
                        <m:num>
                          <m:d>
                            <m:dPr>
                              <m:begChr m:val="["/>
                              <m:endChr m:val="]"/>
                              <m:ctrlPr>
                                <a:rPr lang="en-US" sz="2400" i="1">
                                  <a:latin typeface="Cambria Math" panose="02040503050406030204" pitchFamily="18" charset="0"/>
                                  <a:ea typeface="Cambria Math" panose="02040503050406030204" pitchFamily="18" charset="0"/>
                                </a:rPr>
                              </m:ctrlPr>
                            </m:dPr>
                            <m:e>
                              <m:sSubSup>
                                <m:sSubSupPr>
                                  <m:ctrlPr>
                                    <a:rPr lang="en-US" sz="2400" i="1">
                                      <a:latin typeface="Cambria Math" panose="02040503050406030204" pitchFamily="18" charset="0"/>
                                      <a:ea typeface="Cambria Math" panose="02040503050406030204" pitchFamily="18" charset="0"/>
                                    </a:rPr>
                                  </m:ctrlPr>
                                </m:sSubSupPr>
                                <m:e>
                                  <m:r>
                                    <m:rPr>
                                      <m:sty m:val="p"/>
                                    </m:rPr>
                                    <a:rPr lang="en-US" sz="2400">
                                      <a:latin typeface="Cambria Math" panose="02040503050406030204" pitchFamily="18" charset="0"/>
                                      <a:ea typeface="Cambria Math" panose="02040503050406030204" pitchFamily="18" charset="0"/>
                                    </a:rPr>
                                    <m:t>NH</m:t>
                                  </m:r>
                                </m:e>
                                <m:sub>
                                  <m:r>
                                    <a:rPr lang="en-US" sz="2400">
                                      <a:latin typeface="Cambria Math" panose="02040503050406030204" pitchFamily="18" charset="0"/>
                                      <a:ea typeface="Cambria Math" panose="02040503050406030204" pitchFamily="18" charset="0"/>
                                    </a:rPr>
                                    <m:t>4</m:t>
                                  </m:r>
                                </m:sub>
                                <m:sup>
                                  <m:r>
                                    <a:rPr lang="en-US" sz="2400">
                                      <a:latin typeface="Cambria Math" panose="02040503050406030204" pitchFamily="18" charset="0"/>
                                      <a:ea typeface="Cambria Math" panose="02040503050406030204" pitchFamily="18" charset="0"/>
                                    </a:rPr>
                                    <m:t>+</m:t>
                                  </m:r>
                                </m:sup>
                              </m:sSubSup>
                            </m:e>
                          </m:d>
                          <m:d>
                            <m:dPr>
                              <m:begChr m:val="["/>
                              <m:endChr m:val="]"/>
                              <m:ctrlPr>
                                <a:rPr lang="en-US" sz="2400" i="1">
                                  <a:latin typeface="Cambria Math" panose="02040503050406030204" pitchFamily="18" charset="0"/>
                                  <a:ea typeface="Cambria Math" panose="02040503050406030204" pitchFamily="18" charset="0"/>
                                </a:rPr>
                              </m:ctrlPr>
                            </m:dPr>
                            <m:e>
                              <m:sSup>
                                <m:sSupPr>
                                  <m:ctrlPr>
                                    <a:rPr lang="en-US" sz="2400" i="1">
                                      <a:latin typeface="Cambria Math" panose="02040503050406030204" pitchFamily="18" charset="0"/>
                                      <a:ea typeface="Cambria Math" panose="02040503050406030204" pitchFamily="18" charset="0"/>
                                    </a:rPr>
                                  </m:ctrlPr>
                                </m:sSupPr>
                                <m:e>
                                  <m:r>
                                    <m:rPr>
                                      <m:sty m:val="p"/>
                                    </m:rPr>
                                    <a:rPr lang="en-US" sz="2400">
                                      <a:latin typeface="Cambria Math" panose="02040503050406030204" pitchFamily="18" charset="0"/>
                                      <a:ea typeface="Cambria Math" panose="02040503050406030204" pitchFamily="18" charset="0"/>
                                    </a:rPr>
                                    <m:t>OH</m:t>
                                  </m:r>
                                </m:e>
                                <m:sup>
                                  <m:r>
                                    <a:rPr lang="en-US" sz="2400">
                                      <a:latin typeface="Cambria Math" panose="02040503050406030204" pitchFamily="18" charset="0"/>
                                      <a:ea typeface="Cambria Math" panose="02040503050406030204" pitchFamily="18" charset="0"/>
                                    </a:rPr>
                                    <m:t>−</m:t>
                                  </m:r>
                                </m:sup>
                              </m:sSup>
                            </m:e>
                          </m:d>
                        </m:num>
                        <m:den>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NH</m:t>
                              </m:r>
                            </m:e>
                            <m:sub>
                              <m:r>
                                <a:rPr lang="en-US" sz="2400">
                                  <a:latin typeface="Cambria Math" panose="02040503050406030204" pitchFamily="18" charset="0"/>
                                  <a:ea typeface="Cambria Math" panose="02040503050406030204" pitchFamily="18" charset="0"/>
                                </a:rPr>
                                <m:t>3</m:t>
                              </m:r>
                            </m:sub>
                          </m:sSub>
                        </m:den>
                      </m:f>
                      <m:r>
                        <a:rPr lang="en-US" sz="2400">
                          <a:latin typeface="Cambria Math" panose="02040503050406030204" pitchFamily="18" charset="0"/>
                          <a:ea typeface="Cambria Math" panose="02040503050406030204" pitchFamily="18" charset="0"/>
                        </a:rPr>
                        <m:t>=</m:t>
                      </m:r>
                      <m:f>
                        <m:fPr>
                          <m:ctrlPr>
                            <a:rPr lang="en-US" sz="2400" i="1">
                              <a:latin typeface="Cambria Math" panose="02040503050406030204" pitchFamily="18" charset="0"/>
                              <a:ea typeface="Cambria Math" panose="02040503050406030204" pitchFamily="18" charset="0"/>
                            </a:rPr>
                          </m:ctrlPr>
                        </m:fPr>
                        <m:num>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𝑥</m:t>
                              </m:r>
                            </m:e>
                          </m:d>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𝑥</m:t>
                              </m:r>
                            </m:e>
                          </m:d>
                        </m:num>
                        <m:den>
                          <m:r>
                            <a:rPr lang="en-US" sz="2400">
                              <a:latin typeface="Cambria Math" panose="02040503050406030204" pitchFamily="18" charset="0"/>
                              <a:ea typeface="Cambria Math" panose="02040503050406030204" pitchFamily="18" charset="0"/>
                            </a:rPr>
                            <m:t>0.040−</m:t>
                          </m:r>
                          <m:r>
                            <m:rPr>
                              <m:sty m:val="p"/>
                            </m:rPr>
                            <a:rPr lang="en-US" sz="2400">
                              <a:latin typeface="Cambria Math" panose="02040503050406030204" pitchFamily="18" charset="0"/>
                              <a:ea typeface="Cambria Math" panose="02040503050406030204" pitchFamily="18" charset="0"/>
                            </a:rPr>
                            <m:t>x</m:t>
                          </m:r>
                        </m:den>
                      </m:f>
                      <m:r>
                        <a:rPr lang="en-US" sz="2400">
                          <a:latin typeface="Cambria Math" panose="02040503050406030204" pitchFamily="18" charset="0"/>
                          <a:ea typeface="Cambria Math" panose="02040503050406030204" pitchFamily="18" charset="0"/>
                        </a:rPr>
                        <m:t>=1.8×</m:t>
                      </m:r>
                      <m:sSup>
                        <m:sSupPr>
                          <m:ctrlPr>
                            <a:rPr lang="en-US" sz="2400" i="1">
                              <a:latin typeface="Cambria Math" panose="02040503050406030204" pitchFamily="18" charset="0"/>
                              <a:ea typeface="Cambria Math" panose="02040503050406030204" pitchFamily="18" charset="0"/>
                            </a:rPr>
                          </m:ctrlPr>
                        </m:sSupPr>
                        <m:e>
                          <m:r>
                            <a:rPr lang="en-US" sz="2400">
                              <a:latin typeface="Cambria Math" panose="02040503050406030204" pitchFamily="18" charset="0"/>
                              <a:ea typeface="Cambria Math" panose="02040503050406030204" pitchFamily="18" charset="0"/>
                            </a:rPr>
                            <m:t>10</m:t>
                          </m:r>
                        </m:e>
                        <m:sup>
                          <m:r>
                            <a:rPr lang="en-US" sz="2400">
                              <a:latin typeface="Cambria Math" panose="02040503050406030204" pitchFamily="18" charset="0"/>
                              <a:ea typeface="Cambria Math" panose="02040503050406030204" pitchFamily="18" charset="0"/>
                            </a:rPr>
                            <m:t>−5</m:t>
                          </m:r>
                        </m:sup>
                      </m:sSup>
                    </m:oMath>
                  </m:oMathPara>
                </a14:m>
                <a:endParaRPr lang="en-US" sz="2400" dirty="0"/>
              </a:p>
            </p:txBody>
          </p:sp>
        </mc:Choice>
        <mc:Fallback xmlns="">
          <p:sp>
            <p:nvSpPr>
              <p:cNvPr id="4" name="Content Placeholder 3"/>
              <p:cNvSpPr>
                <a:spLocks noGrp="1" noRot="1" noChangeAspect="1" noMove="1" noResize="1" noEditPoints="1" noAdjustHandles="1" noChangeArrowheads="1" noChangeShapeType="1" noTextEdit="1"/>
              </p:cNvSpPr>
              <p:nvPr>
                <p:ph sz="quarter" idx="27"/>
              </p:nvPr>
            </p:nvSpPr>
            <p:spPr>
              <a:xfrm>
                <a:off x="68263" y="3962400"/>
                <a:ext cx="9021144" cy="1963438"/>
              </a:xfrm>
              <a:blipFill>
                <a:blip r:embed="rId6"/>
                <a:stretch>
                  <a:fillRect l="-1351" t="-2795"/>
                </a:stretch>
              </a:blipFill>
            </p:spPr>
            <p:txBody>
              <a:bodyPr/>
              <a:lstStyle/>
              <a:p>
                <a:r>
                  <a:rPr lang="en-US">
                    <a:noFill/>
                  </a:rPr>
                  <a:t> </a:t>
                </a:r>
              </a:p>
            </p:txBody>
          </p:sp>
        </mc:Fallback>
      </mc:AlternateContent>
    </p:spTree>
    <p:extLst>
      <p:ext uri="{BB962C8B-B14F-4D97-AF65-F5344CB8AC3E}">
        <p14:creationId xmlns:p14="http://schemas.microsoft.com/office/powerpoint/2010/main" val="31681562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96000" cy="457200"/>
          </a:xfrm>
        </p:spPr>
        <p:txBody>
          <a:bodyPr/>
          <a:lstStyle/>
          <a:p>
            <a:pPr marL="3314700" indent="-3314700" algn="ctr"/>
            <a:r>
              <a:rPr lang="en-US" kern="0" dirty="0"/>
              <a:t> SAMPLE PROBLEM	</a:t>
            </a:r>
            <a:r>
              <a:rPr lang="en-US" kern="0" dirty="0">
                <a:solidFill>
                  <a:schemeClr val="bg1"/>
                </a:solidFill>
              </a:rPr>
              <a:t>16.15	</a:t>
            </a:r>
            <a:r>
              <a:rPr lang="en-US" dirty="0"/>
              <a:t>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 y="914400"/>
                <a:ext cx="9144001" cy="5486400"/>
              </a:xfrm>
            </p:spPr>
            <p:txBody>
              <a:bodyPr/>
              <a:lstStyle/>
              <a:p>
                <a:pPr>
                  <a:spcBef>
                    <a:spcPts val="0"/>
                  </a:spcBef>
                </a:pPr>
                <a:r>
                  <a:rPr lang="en-US" dirty="0">
                    <a:solidFill>
                      <a:srgbClr val="43618E"/>
                    </a:solidFill>
                  </a:rPr>
                  <a:t>Solution</a:t>
                </a:r>
              </a:p>
              <a:p>
                <a:pPr>
                  <a:spcAft>
                    <a:spcPts val="1000"/>
                  </a:spcAft>
                </a:pPr>
                <a14:m>
                  <m:oMathPara xmlns:m="http://schemas.openxmlformats.org/officeDocument/2006/math">
                    <m:oMathParaPr>
                      <m:jc m:val="centerGroup"/>
                    </m:oMathParaPr>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𝐾</m:t>
                          </m:r>
                        </m:e>
                        <m:sub>
                          <m:r>
                            <m:rPr>
                              <m:sty m:val="p"/>
                            </m:rPr>
                            <a:rPr lang="en-US" sz="2400" b="0" i="0" smtClean="0">
                              <a:solidFill>
                                <a:schemeClr val="tx1"/>
                              </a:solidFill>
                              <a:latin typeface="Cambria Math" panose="02040503050406030204" pitchFamily="18" charset="0"/>
                            </a:rPr>
                            <m:t>b</m:t>
                          </m:r>
                        </m:sub>
                      </m:sSub>
                      <m:r>
                        <a:rPr lang="en-US" sz="2400" b="0" i="1" smtClean="0">
                          <a:solidFill>
                            <a:schemeClr val="tx1"/>
                          </a:solidFill>
                          <a:latin typeface="Cambria Math" panose="02040503050406030204" pitchFamily="18" charset="0"/>
                          <a:ea typeface="Cambria Math" panose="02040503050406030204" pitchFamily="18" charset="0"/>
                        </a:rPr>
                        <m:t>=</m:t>
                      </m:r>
                      <m:f>
                        <m:fPr>
                          <m:ctrlPr>
                            <a:rPr lang="en-US" sz="2400" b="0" i="1" smtClean="0">
                              <a:solidFill>
                                <a:schemeClr val="tx1"/>
                              </a:solidFill>
                              <a:latin typeface="Cambria Math" panose="02040503050406030204" pitchFamily="18" charset="0"/>
                              <a:ea typeface="Cambria Math" panose="02040503050406030204" pitchFamily="18" charset="0"/>
                            </a:rPr>
                          </m:ctrlPr>
                        </m:fPr>
                        <m:num>
                          <m:d>
                            <m:dPr>
                              <m:begChr m:val="["/>
                              <m:endChr m:val="]"/>
                              <m:ctrlPr>
                                <a:rPr lang="en-US" sz="2400" b="0" i="1" smtClean="0">
                                  <a:solidFill>
                                    <a:schemeClr val="tx1"/>
                                  </a:solidFill>
                                  <a:latin typeface="Cambria Math" panose="02040503050406030204" pitchFamily="18" charset="0"/>
                                  <a:ea typeface="Cambria Math" panose="02040503050406030204" pitchFamily="18" charset="0"/>
                                </a:rPr>
                              </m:ctrlPr>
                            </m:dPr>
                            <m:e>
                              <m:sSubSup>
                                <m:sSubSupPr>
                                  <m:ctrlPr>
                                    <a:rPr lang="en-US" sz="2400" b="0" i="1" smtClean="0">
                                      <a:solidFill>
                                        <a:schemeClr val="tx1"/>
                                      </a:solidFill>
                                      <a:latin typeface="Cambria Math" panose="02040503050406030204" pitchFamily="18" charset="0"/>
                                      <a:ea typeface="Cambria Math" panose="02040503050406030204" pitchFamily="18" charset="0"/>
                                    </a:rPr>
                                  </m:ctrlPr>
                                </m:sSubSupPr>
                                <m:e>
                                  <m:r>
                                    <m:rPr>
                                      <m:sty m:val="p"/>
                                    </m:rPr>
                                    <a:rPr lang="en-US" sz="2400" b="0" i="0" smtClean="0">
                                      <a:solidFill>
                                        <a:schemeClr val="tx1"/>
                                      </a:solidFill>
                                      <a:latin typeface="Cambria Math" panose="02040503050406030204" pitchFamily="18" charset="0"/>
                                      <a:ea typeface="Cambria Math" panose="02040503050406030204" pitchFamily="18" charset="0"/>
                                    </a:rPr>
                                    <m:t>NH</m:t>
                                  </m:r>
                                </m:e>
                                <m:sub>
                                  <m:r>
                                    <a:rPr lang="en-US" sz="2400" b="0" i="0" smtClean="0">
                                      <a:solidFill>
                                        <a:schemeClr val="tx1"/>
                                      </a:solidFill>
                                      <a:latin typeface="Cambria Math" panose="02040503050406030204" pitchFamily="18" charset="0"/>
                                      <a:ea typeface="Cambria Math" panose="02040503050406030204" pitchFamily="18" charset="0"/>
                                    </a:rPr>
                                    <m:t>4</m:t>
                                  </m:r>
                                </m:sub>
                                <m:sup>
                                  <m:r>
                                    <a:rPr lang="en-US" sz="2400" b="0" i="0" smtClean="0">
                                      <a:solidFill>
                                        <a:schemeClr val="tx1"/>
                                      </a:solidFill>
                                      <a:latin typeface="Cambria Math" panose="02040503050406030204" pitchFamily="18" charset="0"/>
                                      <a:ea typeface="Cambria Math" panose="02040503050406030204" pitchFamily="18" charset="0"/>
                                    </a:rPr>
                                    <m:t>+</m:t>
                                  </m:r>
                                </m:sup>
                              </m:sSubSup>
                            </m:e>
                          </m:d>
                          <m:d>
                            <m:dPr>
                              <m:begChr m:val="["/>
                              <m:endChr m:val="]"/>
                              <m:ctrlPr>
                                <a:rPr lang="en-US" sz="2400" b="0" i="1" smtClean="0">
                                  <a:solidFill>
                                    <a:schemeClr val="tx1"/>
                                  </a:solidFill>
                                  <a:latin typeface="Cambria Math" panose="02040503050406030204" pitchFamily="18" charset="0"/>
                                  <a:ea typeface="Cambria Math" panose="02040503050406030204" pitchFamily="18" charset="0"/>
                                </a:rPr>
                              </m:ctrlPr>
                            </m:dPr>
                            <m:e>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m:rPr>
                                      <m:sty m:val="p"/>
                                    </m:rPr>
                                    <a:rPr lang="en-US" sz="2400" b="0" i="0" smtClean="0">
                                      <a:solidFill>
                                        <a:schemeClr val="tx1"/>
                                      </a:solidFill>
                                      <a:latin typeface="Cambria Math" panose="02040503050406030204" pitchFamily="18" charset="0"/>
                                      <a:ea typeface="Cambria Math" panose="02040503050406030204" pitchFamily="18" charset="0"/>
                                    </a:rPr>
                                    <m:t>OH</m:t>
                                  </m:r>
                                </m:e>
                                <m:sup>
                                  <m:r>
                                    <a:rPr lang="en-US" sz="2400" b="0" i="0" smtClean="0">
                                      <a:solidFill>
                                        <a:schemeClr val="tx1"/>
                                      </a:solidFill>
                                      <a:latin typeface="Cambria Math" panose="02040503050406030204" pitchFamily="18" charset="0"/>
                                      <a:ea typeface="Cambria Math" panose="02040503050406030204" pitchFamily="18" charset="0"/>
                                    </a:rPr>
                                    <m:t>−</m:t>
                                  </m:r>
                                </m:sup>
                              </m:sSup>
                            </m:e>
                          </m:d>
                        </m:num>
                        <m:den>
                          <m:d>
                            <m:dPr>
                              <m:begChr m:val="["/>
                              <m:endChr m:val="]"/>
                              <m:ctrlPr>
                                <a:rPr lang="en-US" sz="2400" b="0" i="1" smtClean="0">
                                  <a:solidFill>
                                    <a:schemeClr val="tx1"/>
                                  </a:solidFill>
                                  <a:latin typeface="Cambria Math" panose="02040503050406030204" pitchFamily="18" charset="0"/>
                                  <a:ea typeface="Cambria Math" panose="02040503050406030204" pitchFamily="18" charset="0"/>
                                </a:rPr>
                              </m:ctrlPr>
                            </m:dPr>
                            <m:e>
                              <m:sSub>
                                <m:sSubPr>
                                  <m:ctrlPr>
                                    <a:rPr lang="en-US" sz="2400" b="0" i="1" smtClean="0">
                                      <a:solidFill>
                                        <a:schemeClr val="tx1"/>
                                      </a:solidFill>
                                      <a:latin typeface="Cambria Math" panose="02040503050406030204" pitchFamily="18" charset="0"/>
                                      <a:ea typeface="Cambria Math" panose="02040503050406030204" pitchFamily="18" charset="0"/>
                                    </a:rPr>
                                  </m:ctrlPr>
                                </m:sSubPr>
                                <m:e>
                                  <m:r>
                                    <m:rPr>
                                      <m:sty m:val="p"/>
                                    </m:rPr>
                                    <a:rPr lang="en-US" sz="2400" b="0" i="0" smtClean="0">
                                      <a:solidFill>
                                        <a:schemeClr val="tx1"/>
                                      </a:solidFill>
                                      <a:latin typeface="Cambria Math" panose="02040503050406030204" pitchFamily="18" charset="0"/>
                                      <a:ea typeface="Cambria Math" panose="02040503050406030204" pitchFamily="18" charset="0"/>
                                    </a:rPr>
                                    <m:t>NH</m:t>
                                  </m:r>
                                </m:e>
                                <m:sub>
                                  <m:r>
                                    <a:rPr lang="en-US" sz="2400" b="0" i="0" smtClean="0">
                                      <a:solidFill>
                                        <a:schemeClr val="tx1"/>
                                      </a:solidFill>
                                      <a:latin typeface="Cambria Math" panose="02040503050406030204" pitchFamily="18" charset="0"/>
                                      <a:ea typeface="Cambria Math" panose="02040503050406030204" pitchFamily="18" charset="0"/>
                                    </a:rPr>
                                    <m:t>3</m:t>
                                  </m:r>
                                </m:sub>
                              </m:sSub>
                            </m:e>
                          </m:d>
                        </m:den>
                      </m:f>
                      <m:r>
                        <a:rPr lang="en-US" sz="2400" b="0" i="1" smtClean="0">
                          <a:solidFill>
                            <a:schemeClr val="tx1"/>
                          </a:solidFill>
                          <a:latin typeface="Cambria Math" panose="02040503050406030204" pitchFamily="18" charset="0"/>
                          <a:ea typeface="Cambria Math" panose="02040503050406030204" pitchFamily="18" charset="0"/>
                        </a:rPr>
                        <m:t>=</m:t>
                      </m:r>
                      <m:f>
                        <m:fPr>
                          <m:ctrlPr>
                            <a:rPr lang="en-US" sz="2400" b="0" i="1" smtClean="0">
                              <a:solidFill>
                                <a:schemeClr val="tx1"/>
                              </a:solidFill>
                              <a:latin typeface="Cambria Math" panose="02040503050406030204" pitchFamily="18" charset="0"/>
                              <a:ea typeface="Cambria Math" panose="02040503050406030204" pitchFamily="18" charset="0"/>
                            </a:rPr>
                          </m:ctrlPr>
                        </m:fPr>
                        <m:num>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𝑥</m:t>
                              </m:r>
                            </m:e>
                          </m:d>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𝑥</m:t>
                              </m:r>
                            </m:e>
                          </m:d>
                        </m:num>
                        <m:den>
                          <m:r>
                            <a:rPr lang="en-US" sz="2400" b="0" i="1" smtClean="0">
                              <a:solidFill>
                                <a:schemeClr val="tx1"/>
                              </a:solidFill>
                              <a:latin typeface="Cambria Math" panose="02040503050406030204" pitchFamily="18" charset="0"/>
                              <a:ea typeface="Cambria Math" panose="02040503050406030204" pitchFamily="18" charset="0"/>
                            </a:rPr>
                            <m:t>0.040−</m:t>
                          </m:r>
                          <m:r>
                            <a:rPr lang="en-US" sz="2400" b="0" i="1" smtClean="0">
                              <a:solidFill>
                                <a:schemeClr val="tx1"/>
                              </a:solidFill>
                              <a:latin typeface="Cambria Math" panose="02040503050406030204" pitchFamily="18" charset="0"/>
                              <a:ea typeface="Cambria Math" panose="02040503050406030204" pitchFamily="18" charset="0"/>
                            </a:rPr>
                            <m:t>𝑥</m:t>
                          </m:r>
                        </m:den>
                      </m:f>
                      <m:r>
                        <a:rPr lang="en-US" sz="2400" b="0" i="1" smtClean="0">
                          <a:solidFill>
                            <a:schemeClr val="tx1"/>
                          </a:solidFill>
                          <a:latin typeface="Cambria Math" panose="02040503050406030204" pitchFamily="18" charset="0"/>
                          <a:ea typeface="Cambria Math" panose="02040503050406030204" pitchFamily="18" charset="0"/>
                        </a:rPr>
                        <m:t>=1.8×</m:t>
                      </m:r>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−5</m:t>
                          </m:r>
                        </m:sup>
                      </m:sSup>
                    </m:oMath>
                  </m:oMathPara>
                </a14:m>
                <a:endParaRPr lang="en-US" sz="2400" b="0" dirty="0"/>
              </a:p>
              <a:p>
                <a:pPr>
                  <a:spcAft>
                    <a:spcPts val="1000"/>
                  </a:spcAft>
                </a:pPr>
                <a14:m>
                  <m:oMathPara xmlns:m="http://schemas.openxmlformats.org/officeDocument/2006/math">
                    <m:oMathParaPr>
                      <m:jc m:val="center"/>
                    </m:oMathParaPr>
                    <m:oMath xmlns:m="http://schemas.openxmlformats.org/officeDocument/2006/math">
                      <m:r>
                        <m:rPr>
                          <m:sty m:val="p"/>
                        </m:rPr>
                        <a:rPr lang="en-US" sz="2400" b="0" i="0" smtClean="0">
                          <a:solidFill>
                            <a:schemeClr val="tx1"/>
                          </a:solidFill>
                          <a:latin typeface="Cambria Math" panose="02040503050406030204" pitchFamily="18" charset="0"/>
                        </a:rPr>
                        <m:t>Assuming</m:t>
                      </m:r>
                      <m:r>
                        <a:rPr lang="en-US" sz="2400" b="0" i="0" smtClean="0">
                          <a:solidFill>
                            <a:schemeClr val="tx1"/>
                          </a:solidFill>
                          <a:latin typeface="Cambria Math" panose="02040503050406030204" pitchFamily="18" charset="0"/>
                        </a:rPr>
                        <m:t> </m:t>
                      </m:r>
                      <m:r>
                        <m:rPr>
                          <m:sty m:val="p"/>
                        </m:rPr>
                        <a:rPr lang="en-US" sz="2400" b="0" i="0" smtClean="0">
                          <a:solidFill>
                            <a:schemeClr val="tx1"/>
                          </a:solidFill>
                          <a:latin typeface="Cambria Math" panose="02040503050406030204" pitchFamily="18" charset="0"/>
                        </a:rPr>
                        <m:t>that</m:t>
                      </m:r>
                      <m:r>
                        <a:rPr lang="en-US" sz="2400" b="0" i="0" smtClean="0">
                          <a:solidFill>
                            <a:schemeClr val="tx1"/>
                          </a:solidFill>
                          <a:latin typeface="Cambria Math" panose="02040503050406030204" pitchFamily="18" charset="0"/>
                        </a:rPr>
                        <m:t> 0.040−</m:t>
                      </m:r>
                      <m:r>
                        <m:rPr>
                          <m:sty m:val="p"/>
                        </m:rPr>
                        <a:rPr lang="en-US" sz="2400" b="0" i="0" smtClean="0">
                          <a:solidFill>
                            <a:schemeClr val="tx1"/>
                          </a:solidFill>
                          <a:latin typeface="Cambria Math" panose="02040503050406030204" pitchFamily="18" charset="0"/>
                          <a:ea typeface="Cambria Math" panose="02040503050406030204" pitchFamily="18" charset="0"/>
                        </a:rPr>
                        <m:t>x</m:t>
                      </m:r>
                      <m:r>
                        <a:rPr lang="en-US" sz="2400" b="0" i="0" smtClean="0">
                          <a:solidFill>
                            <a:schemeClr val="tx1"/>
                          </a:solidFill>
                          <a:latin typeface="Cambria Math" panose="02040503050406030204" pitchFamily="18" charset="0"/>
                          <a:ea typeface="Cambria Math" panose="02040503050406030204" pitchFamily="18" charset="0"/>
                        </a:rPr>
                        <m:t>≈0.</m:t>
                      </m:r>
                      <m:r>
                        <m:rPr>
                          <m:nor/>
                        </m:rPr>
                        <a:rPr lang="en-US" sz="2400" b="0" dirty="0">
                          <a:solidFill>
                            <a:schemeClr val="tx1"/>
                          </a:solidFill>
                        </a:rPr>
                        <m:t>040 </m:t>
                      </m:r>
                      <m:r>
                        <m:rPr>
                          <m:nor/>
                        </m:rPr>
                        <a:rPr lang="en-US" sz="2400" b="0" dirty="0">
                          <a:solidFill>
                            <a:schemeClr val="tx1"/>
                          </a:solidFill>
                        </a:rPr>
                        <m:t>and</m:t>
                      </m:r>
                      <m:r>
                        <m:rPr>
                          <m:nor/>
                        </m:rPr>
                        <a:rPr lang="en-US" sz="2400" b="0" dirty="0">
                          <a:solidFill>
                            <a:schemeClr val="tx1"/>
                          </a:solidFill>
                        </a:rPr>
                        <m:t> </m:t>
                      </m:r>
                      <m:r>
                        <m:rPr>
                          <m:nor/>
                        </m:rPr>
                        <a:rPr lang="en-US" sz="2400" b="0" dirty="0">
                          <a:solidFill>
                            <a:schemeClr val="tx1"/>
                          </a:solidFill>
                        </a:rPr>
                        <m:t>solving</m:t>
                      </m:r>
                      <m:r>
                        <m:rPr>
                          <m:nor/>
                        </m:rPr>
                        <a:rPr lang="en-US" sz="2400" b="0" dirty="0">
                          <a:solidFill>
                            <a:schemeClr val="tx1"/>
                          </a:solidFill>
                        </a:rPr>
                        <m:t> </m:t>
                      </m:r>
                      <m:r>
                        <m:rPr>
                          <m:nor/>
                        </m:rPr>
                        <a:rPr lang="en-US" sz="2400" b="0" dirty="0">
                          <a:solidFill>
                            <a:schemeClr val="tx1"/>
                          </a:solidFill>
                        </a:rPr>
                        <m:t>for</m:t>
                      </m:r>
                      <m:r>
                        <m:rPr>
                          <m:nor/>
                        </m:rPr>
                        <a:rPr lang="en-US" sz="2400" b="0" dirty="0">
                          <a:solidFill>
                            <a:schemeClr val="tx1"/>
                          </a:solidFill>
                        </a:rPr>
                        <m:t> </m:t>
                      </m:r>
                      <m:r>
                        <m:rPr>
                          <m:nor/>
                        </m:rPr>
                        <a:rPr lang="en-US" sz="2400" b="0" dirty="0">
                          <a:solidFill>
                            <a:schemeClr val="tx1"/>
                          </a:solidFill>
                        </a:rPr>
                        <m:t>x</m:t>
                      </m:r>
                      <m:r>
                        <m:rPr>
                          <m:nor/>
                        </m:rPr>
                        <a:rPr lang="en-US" sz="2400" b="0" dirty="0">
                          <a:solidFill>
                            <a:schemeClr val="tx1"/>
                          </a:solidFill>
                        </a:rPr>
                        <m:t> </m:t>
                      </m:r>
                      <m:r>
                        <m:rPr>
                          <m:nor/>
                        </m:rPr>
                        <a:rPr lang="en-US" sz="2400" b="0" dirty="0">
                          <a:solidFill>
                            <a:schemeClr val="tx1"/>
                          </a:solidFill>
                        </a:rPr>
                        <m:t>gives</m:t>
                      </m:r>
                    </m:oMath>
                  </m:oMathPara>
                </a14:m>
                <a:endParaRPr lang="en-US" sz="2400" b="0" dirty="0">
                  <a:solidFill>
                    <a:schemeClr val="tx1"/>
                  </a:solidFill>
                </a:endParaRPr>
              </a:p>
              <a:p>
                <a:pPr>
                  <a:spcAft>
                    <a:spcPts val="2000"/>
                  </a:spcAft>
                </a:pPr>
                <a14:m>
                  <m:oMathPara xmlns:m="http://schemas.openxmlformats.org/officeDocument/2006/math">
                    <m:oMathParaPr>
                      <m:jc m:val="center"/>
                    </m:oMathParaPr>
                    <m:oMath xmlns:m="http://schemas.openxmlformats.org/officeDocument/2006/math">
                      <m:f>
                        <m:fPr>
                          <m:ctrlPr>
                            <a:rPr lang="en-US" sz="2400" b="0" i="1" smtClean="0">
                              <a:solidFill>
                                <a:schemeClr val="tx1"/>
                              </a:solidFill>
                              <a:latin typeface="Cambria Math" panose="02040503050406030204" pitchFamily="18" charset="0"/>
                            </a:rPr>
                          </m:ctrlPr>
                        </m:fPr>
                        <m:num>
                          <m:d>
                            <m:dPr>
                              <m:ctrlPr>
                                <a:rPr lang="en-US" sz="2400" b="0" i="1" smtClean="0">
                                  <a:solidFill>
                                    <a:schemeClr val="tx1"/>
                                  </a:solidFill>
                                  <a:latin typeface="Cambria Math" panose="02040503050406030204" pitchFamily="18" charset="0"/>
                                </a:rPr>
                              </m:ctrlPr>
                            </m:dPr>
                            <m:e>
                              <m:r>
                                <a:rPr lang="en-US" sz="2400" b="0" i="1" smtClean="0">
                                  <a:solidFill>
                                    <a:schemeClr val="tx1"/>
                                  </a:solidFill>
                                  <a:latin typeface="Cambria Math" panose="02040503050406030204" pitchFamily="18" charset="0"/>
                                </a:rPr>
                                <m:t>𝑥</m:t>
                              </m:r>
                            </m:e>
                          </m:d>
                          <m:d>
                            <m:dPr>
                              <m:ctrlPr>
                                <a:rPr lang="en-US" sz="2400" b="0" i="1" smtClean="0">
                                  <a:solidFill>
                                    <a:schemeClr val="tx1"/>
                                  </a:solidFill>
                                  <a:latin typeface="Cambria Math" panose="02040503050406030204" pitchFamily="18" charset="0"/>
                                </a:rPr>
                              </m:ctrlPr>
                            </m:dPr>
                            <m:e>
                              <m:r>
                                <a:rPr lang="en-US" sz="2400" b="0" i="1" smtClean="0">
                                  <a:solidFill>
                                    <a:schemeClr val="tx1"/>
                                  </a:solidFill>
                                  <a:latin typeface="Cambria Math" panose="02040503050406030204" pitchFamily="18" charset="0"/>
                                </a:rPr>
                                <m:t>𝑥</m:t>
                              </m:r>
                            </m:e>
                          </m:d>
                        </m:num>
                        <m:den>
                          <m:r>
                            <a:rPr lang="en-US" sz="2400" b="0" i="1" smtClean="0">
                              <a:solidFill>
                                <a:schemeClr val="tx1"/>
                              </a:solidFill>
                              <a:latin typeface="Cambria Math" panose="02040503050406030204" pitchFamily="18" charset="0"/>
                            </a:rPr>
                            <m:t>0.040</m:t>
                          </m:r>
                          <m:r>
                            <a:rPr lang="en-US" sz="2400" b="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ea typeface="Cambria Math" panose="02040503050406030204" pitchFamily="18" charset="0"/>
                            </a:rPr>
                            <m:t>𝑥</m:t>
                          </m:r>
                        </m:den>
                      </m:f>
                      <m:r>
                        <a:rPr lang="en-US" sz="2400" b="0" i="1" smtClean="0">
                          <a:solidFill>
                            <a:schemeClr val="tx1"/>
                          </a:solidFill>
                          <a:latin typeface="Cambria Math" panose="02040503050406030204" pitchFamily="18" charset="0"/>
                          <a:ea typeface="Cambria Math" panose="02040503050406030204" pitchFamily="18" charset="0"/>
                        </a:rPr>
                        <m:t>≈</m:t>
                      </m:r>
                      <m:f>
                        <m:fPr>
                          <m:ctrlPr>
                            <a:rPr lang="en-US" sz="2400" b="0" i="1" smtClean="0">
                              <a:solidFill>
                                <a:schemeClr val="tx1"/>
                              </a:solidFill>
                              <a:latin typeface="Cambria Math" panose="02040503050406030204" pitchFamily="18" charset="0"/>
                              <a:ea typeface="Cambria Math" panose="02040503050406030204" pitchFamily="18" charset="0"/>
                            </a:rPr>
                          </m:ctrlPr>
                        </m:fPr>
                        <m:num>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𝑥</m:t>
                              </m:r>
                            </m:e>
                          </m:d>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𝑥</m:t>
                              </m:r>
                            </m:e>
                          </m:d>
                        </m:num>
                        <m:den>
                          <m:r>
                            <a:rPr lang="en-US" sz="2400" b="0" i="1" smtClean="0">
                              <a:solidFill>
                                <a:schemeClr val="tx1"/>
                              </a:solidFill>
                              <a:latin typeface="Cambria Math" panose="02040503050406030204" pitchFamily="18" charset="0"/>
                              <a:ea typeface="Cambria Math" panose="02040503050406030204" pitchFamily="18" charset="0"/>
                            </a:rPr>
                            <m:t>0.040</m:t>
                          </m:r>
                        </m:den>
                      </m:f>
                      <m:r>
                        <a:rPr lang="en-US" sz="2400" b="0" i="1" smtClean="0">
                          <a:solidFill>
                            <a:schemeClr val="tx1"/>
                          </a:solidFill>
                          <a:latin typeface="Cambria Math" panose="02040503050406030204" pitchFamily="18" charset="0"/>
                          <a:ea typeface="Cambria Math" panose="02040503050406030204" pitchFamily="18" charset="0"/>
                        </a:rPr>
                        <m:t>=1.8×</m:t>
                      </m:r>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−5</m:t>
                          </m:r>
                        </m:sup>
                      </m:sSup>
                    </m:oMath>
                  </m:oMathPara>
                </a14:m>
                <a:endParaRPr lang="en-US" sz="2400" b="0" dirty="0">
                  <a:solidFill>
                    <a:schemeClr val="tx1"/>
                  </a:solidFill>
                </a:endParaRPr>
              </a:p>
              <a:p>
                <a:pPr>
                  <a:spcAft>
                    <a:spcPts val="1000"/>
                  </a:spcAft>
                </a:pPr>
                <a14:m>
                  <m:oMathPara xmlns:m="http://schemas.openxmlformats.org/officeDocument/2006/math">
                    <m:oMathParaPr>
                      <m:jc m:val="center"/>
                    </m:oMathParaPr>
                    <m:oMath xmlns:m="http://schemas.openxmlformats.org/officeDocument/2006/math">
                      <m:sSup>
                        <m:sSupPr>
                          <m:ctrlPr>
                            <a:rPr lang="en-US" sz="2400" b="0" i="1" smtClean="0">
                              <a:solidFill>
                                <a:schemeClr val="tx1"/>
                              </a:solidFill>
                              <a:latin typeface="Cambria Math" panose="02040503050406030204" pitchFamily="18" charset="0"/>
                            </a:rPr>
                          </m:ctrlPr>
                        </m:sSupPr>
                        <m:e>
                          <m:r>
                            <a:rPr lang="en-US" sz="2400" b="0" i="1" smtClean="0">
                              <a:solidFill>
                                <a:schemeClr val="tx1"/>
                              </a:solidFill>
                              <a:latin typeface="Cambria Math" panose="02040503050406030204" pitchFamily="18" charset="0"/>
                            </a:rPr>
                            <m:t>𝑥</m:t>
                          </m:r>
                        </m:e>
                        <m:sup>
                          <m:r>
                            <a:rPr lang="en-US" sz="2400" b="0" i="1" smtClean="0">
                              <a:solidFill>
                                <a:schemeClr val="tx1"/>
                              </a:solidFill>
                              <a:latin typeface="Cambria Math" panose="02040503050406030204" pitchFamily="18" charset="0"/>
                            </a:rPr>
                            <m:t>2</m:t>
                          </m:r>
                        </m:sup>
                      </m:sSup>
                      <m:r>
                        <a:rPr lang="en-US" sz="2400" b="0" i="1" smtClean="0">
                          <a:solidFill>
                            <a:schemeClr val="tx1"/>
                          </a:solidFill>
                          <a:latin typeface="Cambria Math" panose="02040503050406030204" pitchFamily="18" charset="0"/>
                          <a:ea typeface="Cambria Math" panose="02040503050406030204" pitchFamily="18" charset="0"/>
                        </a:rPr>
                        <m:t>=</m:t>
                      </m:r>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1.8×</m:t>
                          </m:r>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−5</m:t>
                              </m:r>
                            </m:sup>
                          </m:sSup>
                        </m:e>
                      </m:d>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0.040</m:t>
                          </m:r>
                        </m:e>
                      </m:d>
                      <m:r>
                        <a:rPr lang="en-US" sz="2400" b="0" i="1" smtClean="0">
                          <a:solidFill>
                            <a:schemeClr val="tx1"/>
                          </a:solidFill>
                          <a:latin typeface="Cambria Math" panose="02040503050406030204" pitchFamily="18" charset="0"/>
                          <a:ea typeface="Cambria Math" panose="02040503050406030204" pitchFamily="18" charset="0"/>
                        </a:rPr>
                        <m:t>=7.2×</m:t>
                      </m:r>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−7</m:t>
                          </m:r>
                        </m:sup>
                      </m:sSup>
                    </m:oMath>
                  </m:oMathPara>
                </a14:m>
                <a:endParaRPr lang="en-US" sz="2400" b="0" dirty="0">
                  <a:solidFill>
                    <a:schemeClr val="tx1"/>
                  </a:solidFill>
                </a:endParaRPr>
              </a:p>
              <a:p>
                <a:pPr>
                  <a:spcAft>
                    <a:spcPts val="2000"/>
                  </a:spcAft>
                </a:pPr>
                <a14:m>
                  <m:oMathPara xmlns:m="http://schemas.openxmlformats.org/officeDocument/2006/math">
                    <m:oMathParaPr>
                      <m:jc m:val="center"/>
                    </m:oMathParaPr>
                    <m:oMath xmlns:m="http://schemas.openxmlformats.org/officeDocument/2006/math">
                      <m:r>
                        <a:rPr lang="en-US" sz="2400" b="0" i="1" smtClean="0">
                          <a:solidFill>
                            <a:schemeClr val="tx1"/>
                          </a:solidFill>
                          <a:latin typeface="Cambria Math" panose="02040503050406030204" pitchFamily="18" charset="0"/>
                        </a:rPr>
                        <m:t>𝑥</m:t>
                      </m:r>
                      <m:r>
                        <a:rPr lang="en-US" sz="2400" b="0" i="1" smtClean="0">
                          <a:solidFill>
                            <a:schemeClr val="tx1"/>
                          </a:solidFill>
                          <a:latin typeface="Cambria Math" panose="02040503050406030204" pitchFamily="18" charset="0"/>
                          <a:ea typeface="Cambria Math" panose="02040503050406030204" pitchFamily="18" charset="0"/>
                        </a:rPr>
                        <m:t>=</m:t>
                      </m:r>
                      <m:rad>
                        <m:radPr>
                          <m:degHide m:val="on"/>
                          <m:ctrlPr>
                            <a:rPr lang="en-US" sz="2400" b="0" i="1" smtClean="0">
                              <a:solidFill>
                                <a:schemeClr val="tx1"/>
                              </a:solidFill>
                              <a:latin typeface="Cambria Math" panose="02040503050406030204" pitchFamily="18" charset="0"/>
                              <a:ea typeface="Cambria Math" panose="02040503050406030204" pitchFamily="18" charset="0"/>
                            </a:rPr>
                          </m:ctrlPr>
                        </m:radPr>
                        <m:deg/>
                        <m:e>
                          <m:r>
                            <a:rPr lang="en-US" sz="2400" b="0" i="1" smtClean="0">
                              <a:solidFill>
                                <a:schemeClr val="tx1"/>
                              </a:solidFill>
                              <a:latin typeface="Cambria Math" panose="02040503050406030204" pitchFamily="18" charset="0"/>
                              <a:ea typeface="Cambria Math" panose="02040503050406030204" pitchFamily="18" charset="0"/>
                            </a:rPr>
                            <m:t>7.2×</m:t>
                          </m:r>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−7</m:t>
                              </m:r>
                            </m:sup>
                          </m:sSup>
                        </m:e>
                      </m:rad>
                      <m:r>
                        <a:rPr lang="en-US" sz="2400" b="0" i="1" smtClean="0">
                          <a:solidFill>
                            <a:schemeClr val="tx1"/>
                          </a:solidFill>
                          <a:latin typeface="Cambria Math" panose="02040503050406030204" pitchFamily="18" charset="0"/>
                          <a:ea typeface="Cambria Math" panose="02040503050406030204" pitchFamily="18" charset="0"/>
                        </a:rPr>
                        <m:t>=8.25×</m:t>
                      </m:r>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−4</m:t>
                          </m:r>
                        </m:sup>
                      </m:sSup>
                      <m:r>
                        <a:rPr lang="en-US" sz="2400" b="0" i="1" smtClean="0">
                          <a:solidFill>
                            <a:schemeClr val="tx1"/>
                          </a:solidFill>
                          <a:latin typeface="Cambria Math" panose="02040503050406030204" pitchFamily="18" charset="0"/>
                          <a:ea typeface="Cambria Math" panose="02040503050406030204" pitchFamily="18" charset="0"/>
                        </a:rPr>
                        <m:t> </m:t>
                      </m:r>
                      <m:r>
                        <a:rPr lang="en-US" sz="2400" b="0" i="1" smtClean="0">
                          <a:solidFill>
                            <a:schemeClr val="tx1"/>
                          </a:solidFill>
                          <a:latin typeface="Cambria Math" panose="02040503050406030204" pitchFamily="18" charset="0"/>
                          <a:ea typeface="Cambria Math" panose="02040503050406030204" pitchFamily="18" charset="0"/>
                        </a:rPr>
                        <m:t>𝑀</m:t>
                      </m:r>
                    </m:oMath>
                  </m:oMathPara>
                </a14:m>
                <a:endParaRPr lang="en-US" sz="2400" b="0" dirty="0">
                  <a:solidFill>
                    <a:schemeClr val="tx1"/>
                  </a:solidFill>
                </a:endParaRPr>
              </a:p>
              <a:p>
                <a:pPr>
                  <a:spcAft>
                    <a:spcPts val="1000"/>
                  </a:spcAft>
                </a:pPr>
                <a14:m>
                  <m:oMathPara xmlns:m="http://schemas.openxmlformats.org/officeDocument/2006/math">
                    <m:oMathParaPr>
                      <m:jc m:val="center"/>
                    </m:oMathParaPr>
                    <m:oMath xmlns:m="http://schemas.openxmlformats.org/officeDocument/2006/math">
                      <m:d>
                        <m:dPr>
                          <m:ctrlPr>
                            <a:rPr lang="en-US" sz="2400" b="0" i="1" smtClean="0">
                              <a:solidFill>
                                <a:schemeClr val="tx1"/>
                              </a:solidFill>
                              <a:latin typeface="Cambria Math" panose="02040503050406030204" pitchFamily="18" charset="0"/>
                            </a:rPr>
                          </m:ctrlPr>
                        </m:dPr>
                        <m:e>
                          <m:r>
                            <a:rPr lang="en-US" sz="2400" b="0" i="1" smtClean="0">
                              <a:solidFill>
                                <a:schemeClr val="tx1"/>
                              </a:solidFill>
                              <a:latin typeface="Cambria Math" panose="02040503050406030204" pitchFamily="18" charset="0"/>
                            </a:rPr>
                            <m:t>8.49</m:t>
                          </m:r>
                          <m:r>
                            <a:rPr lang="en-US" sz="2400" b="0" i="1" smtClean="0">
                              <a:solidFill>
                                <a:schemeClr val="tx1"/>
                              </a:solidFill>
                              <a:latin typeface="Cambria Math" panose="02040503050406030204" pitchFamily="18" charset="0"/>
                              <a:ea typeface="Cambria Math" panose="02040503050406030204" pitchFamily="18" charset="0"/>
                            </a:rPr>
                            <m:t>×</m:t>
                          </m:r>
                          <m:f>
                            <m:fPr>
                              <m:type m:val="lin"/>
                              <m:ctrlPr>
                                <a:rPr lang="en-US" sz="2400" b="0" i="1" smtClean="0">
                                  <a:solidFill>
                                    <a:schemeClr val="tx1"/>
                                  </a:solidFill>
                                  <a:latin typeface="Cambria Math" panose="02040503050406030204" pitchFamily="18" charset="0"/>
                                  <a:ea typeface="Cambria Math" panose="02040503050406030204" pitchFamily="18" charset="0"/>
                                </a:rPr>
                              </m:ctrlPr>
                            </m:fPr>
                            <m:num>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−4</m:t>
                                  </m:r>
                                </m:sup>
                              </m:sSup>
                            </m:num>
                            <m:den>
                              <m:r>
                                <a:rPr lang="en-US" sz="2400" b="0" i="1" smtClean="0">
                                  <a:solidFill>
                                    <a:schemeClr val="tx1"/>
                                  </a:solidFill>
                                  <a:latin typeface="Cambria Math" panose="02040503050406030204" pitchFamily="18" charset="0"/>
                                  <a:ea typeface="Cambria Math" panose="02040503050406030204" pitchFamily="18" charset="0"/>
                                </a:rPr>
                                <m:t>0.040</m:t>
                              </m:r>
                            </m:den>
                          </m:f>
                        </m:e>
                      </m:d>
                      <m:r>
                        <a:rPr lang="en-US" sz="2400" b="0" i="1" smtClean="0">
                          <a:solidFill>
                            <a:schemeClr val="tx1"/>
                          </a:solidFill>
                          <a:latin typeface="Cambria Math" panose="02040503050406030204" pitchFamily="18" charset="0"/>
                          <a:ea typeface="Cambria Math" panose="02040503050406030204" pitchFamily="18" charset="0"/>
                        </a:rPr>
                        <m:t>×100%=2%</m:t>
                      </m:r>
                    </m:oMath>
                  </m:oMathPara>
                </a14:m>
                <a:endParaRPr lang="en-US" sz="2400" b="0" dirty="0">
                  <a:solidFill>
                    <a:schemeClr val="tx1"/>
                  </a:solidFill>
                </a:endParaRPr>
              </a:p>
              <a:p>
                <a:pPr/>
                <a14:m>
                  <m:oMathPara xmlns:m="http://schemas.openxmlformats.org/officeDocument/2006/math">
                    <m:oMathParaPr>
                      <m:jc m:val="center"/>
                    </m:oMathParaPr>
                    <m:oMath xmlns:m="http://schemas.openxmlformats.org/officeDocument/2006/math">
                      <m:r>
                        <a:rPr lang="en-US" sz="2400" b="0" i="1" smtClean="0">
                          <a:solidFill>
                            <a:schemeClr val="tx1"/>
                          </a:solidFill>
                          <a:latin typeface="Cambria Math" panose="02040503050406030204" pitchFamily="18" charset="0"/>
                          <a:ea typeface="Cambria Math" panose="02040503050406030204" pitchFamily="18" charset="0"/>
                        </a:rPr>
                        <m:t>−</m:t>
                      </m:r>
                      <m:func>
                        <m:funcPr>
                          <m:ctrlPr>
                            <a:rPr lang="en-US" sz="2400" b="0" i="1" smtClean="0">
                              <a:solidFill>
                                <a:schemeClr val="tx1"/>
                              </a:solidFill>
                              <a:latin typeface="Cambria Math" panose="02040503050406030204" pitchFamily="18" charset="0"/>
                              <a:ea typeface="Cambria Math" panose="02040503050406030204" pitchFamily="18" charset="0"/>
                            </a:rPr>
                          </m:ctrlPr>
                        </m:funcPr>
                        <m:fName>
                          <m:r>
                            <m:rPr>
                              <m:sty m:val="p"/>
                            </m:rPr>
                            <a:rPr lang="en-US" sz="2400" b="0" i="0" smtClean="0">
                              <a:solidFill>
                                <a:schemeClr val="tx1"/>
                              </a:solidFill>
                              <a:latin typeface="Cambria Math" panose="02040503050406030204" pitchFamily="18" charset="0"/>
                              <a:ea typeface="Cambria Math" panose="02040503050406030204" pitchFamily="18" charset="0"/>
                            </a:rPr>
                            <m:t>log</m:t>
                          </m:r>
                        </m:fName>
                        <m:e>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8.5×</m:t>
                              </m:r>
                              <m:sSup>
                                <m:sSupPr>
                                  <m:ctrlPr>
                                    <a:rPr lang="en-US" sz="2400" b="0" i="1" smtClean="0">
                                      <a:solidFill>
                                        <a:schemeClr val="tx1"/>
                                      </a:solidFill>
                                      <a:latin typeface="Cambria Math" panose="02040503050406030204" pitchFamily="18" charset="0"/>
                                      <a:ea typeface="Cambria Math" panose="02040503050406030204" pitchFamily="18" charset="0"/>
                                    </a:rPr>
                                  </m:ctrlPr>
                                </m:sSupPr>
                                <m:e>
                                  <m:r>
                                    <a:rPr lang="en-US" sz="2400" b="0" i="1" smtClean="0">
                                      <a:solidFill>
                                        <a:schemeClr val="tx1"/>
                                      </a:solidFill>
                                      <a:latin typeface="Cambria Math" panose="02040503050406030204" pitchFamily="18" charset="0"/>
                                      <a:ea typeface="Cambria Math" panose="02040503050406030204" pitchFamily="18" charset="0"/>
                                    </a:rPr>
                                    <m:t>10</m:t>
                                  </m:r>
                                </m:e>
                                <m:sup>
                                  <m:r>
                                    <a:rPr lang="en-US" sz="2400" b="0" i="1" smtClean="0">
                                      <a:solidFill>
                                        <a:schemeClr val="tx1"/>
                                      </a:solidFill>
                                      <a:latin typeface="Cambria Math" panose="02040503050406030204" pitchFamily="18" charset="0"/>
                                      <a:ea typeface="Cambria Math" panose="02040503050406030204" pitchFamily="18" charset="0"/>
                                    </a:rPr>
                                    <m:t>−4</m:t>
                                  </m:r>
                                </m:sup>
                              </m:sSup>
                            </m:e>
                          </m:d>
                          <m:r>
                            <a:rPr lang="en-US" sz="2400" b="0" i="1" smtClean="0">
                              <a:solidFill>
                                <a:schemeClr val="tx1"/>
                              </a:solidFill>
                              <a:latin typeface="Cambria Math" panose="02040503050406030204" pitchFamily="18" charset="0"/>
                              <a:ea typeface="Cambria Math" panose="02040503050406030204" pitchFamily="18" charset="0"/>
                            </a:rPr>
                            <m:t>=3.07</m:t>
                          </m:r>
                        </m:e>
                      </m:func>
                    </m:oMath>
                  </m:oMathPara>
                </a14:m>
                <a:endParaRPr lang="en-US" sz="2400" b="0" dirty="0">
                  <a:solidFill>
                    <a:schemeClr val="tx1"/>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 y="914400"/>
                <a:ext cx="9144001" cy="5486400"/>
              </a:xfrm>
              <a:blipFill>
                <a:blip r:embed="rId3"/>
                <a:stretch>
                  <a:fillRect l="-1333" t="-1000"/>
                </a:stretch>
              </a:blipFill>
            </p:spPr>
            <p:txBody>
              <a:bodyPr/>
              <a:lstStyle/>
              <a:p>
                <a:r>
                  <a:rPr lang="en-US">
                    <a:noFill/>
                  </a:rPr>
                  <a:t> </a:t>
                </a:r>
              </a:p>
            </p:txBody>
          </p:sp>
        </mc:Fallback>
      </mc:AlternateContent>
    </p:spTree>
    <p:extLst>
      <p:ext uri="{BB962C8B-B14F-4D97-AF65-F5344CB8AC3E}">
        <p14:creationId xmlns:p14="http://schemas.microsoft.com/office/powerpoint/2010/main" val="8666343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096000" cy="457200"/>
          </a:xfrm>
        </p:spPr>
        <p:txBody>
          <a:bodyPr/>
          <a:lstStyle/>
          <a:p>
            <a:pPr marL="3314700" indent="-3314700" algn="ctr"/>
            <a:r>
              <a:rPr lang="en-US" kern="0" dirty="0"/>
              <a:t>SAMPLE PROBLEM	</a:t>
            </a:r>
            <a:r>
              <a:rPr lang="en-US" kern="0" dirty="0">
                <a:solidFill>
                  <a:schemeClr val="bg1"/>
                </a:solidFill>
              </a:rPr>
              <a:t>16.15	</a:t>
            </a:r>
            <a:r>
              <a:rPr lang="en-US" dirty="0"/>
              <a:t> </a:t>
            </a:r>
            <a:r>
              <a:rPr lang="en-US"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 y="975852"/>
                <a:ext cx="9144001" cy="2667000"/>
              </a:xfrm>
            </p:spPr>
            <p:txBody>
              <a:bodyPr/>
              <a:lstStyle/>
              <a:p>
                <a:pPr>
                  <a:spcAft>
                    <a:spcPts val="1800"/>
                  </a:spcAft>
                </a:pPr>
                <a:r>
                  <a:rPr lang="en-US" dirty="0">
                    <a:solidFill>
                      <a:srgbClr val="43618E"/>
                    </a:solidFill>
                  </a:rPr>
                  <a:t>Solution</a:t>
                </a:r>
              </a:p>
              <a:p>
                <a:pPr>
                  <a:spcAft>
                    <a:spcPts val="3000"/>
                  </a:spcAft>
                </a:pP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pH</m:t>
                      </m:r>
                      <m:r>
                        <a:rPr lang="en-US" b="0" i="0" smtClean="0">
                          <a:solidFill>
                            <a:schemeClr val="tx1"/>
                          </a:solidFill>
                          <a:latin typeface="Cambria Math" panose="02040503050406030204" pitchFamily="18" charset="0"/>
                          <a:ea typeface="Cambria Math" panose="02040503050406030204" pitchFamily="18" charset="0"/>
                        </a:rPr>
                        <m:t>=14.00−</m:t>
                      </m:r>
                      <m:r>
                        <m:rPr>
                          <m:sty m:val="p"/>
                        </m:rPr>
                        <a:rPr lang="en-US" b="0" i="0" smtClean="0">
                          <a:solidFill>
                            <a:schemeClr val="tx1"/>
                          </a:solidFill>
                          <a:latin typeface="Cambria Math" panose="02040503050406030204" pitchFamily="18" charset="0"/>
                          <a:ea typeface="Cambria Math" panose="02040503050406030204" pitchFamily="18" charset="0"/>
                        </a:rPr>
                        <m:t>pOH</m:t>
                      </m:r>
                      <m:r>
                        <a:rPr lang="en-US" b="0" i="0" smtClean="0">
                          <a:solidFill>
                            <a:schemeClr val="tx1"/>
                          </a:solidFill>
                          <a:latin typeface="Cambria Math" panose="02040503050406030204" pitchFamily="18" charset="0"/>
                          <a:ea typeface="Cambria Math" panose="02040503050406030204" pitchFamily="18" charset="0"/>
                        </a:rPr>
                        <m:t>=14.00−3.07=10.93</m:t>
                      </m:r>
                    </m:oMath>
                  </m:oMathPara>
                </a14:m>
                <a:endParaRPr lang="en-US" b="0" dirty="0">
                  <a:solidFill>
                    <a:schemeClr val="tx1"/>
                  </a:solidFill>
                </a:endParaRPr>
              </a:p>
              <a:p>
                <a:pPr/>
                <a14:m>
                  <m:oMathPara xmlns:m="http://schemas.openxmlformats.org/officeDocument/2006/math">
                    <m:oMathParaPr>
                      <m:jc m:val="center"/>
                    </m:oMathParaPr>
                    <m:oMath xmlns:m="http://schemas.openxmlformats.org/officeDocument/2006/math">
                      <m:r>
                        <m:rPr>
                          <m:sty m:val="p"/>
                        </m:rPr>
                        <a:rPr lang="en-US" b="0">
                          <a:solidFill>
                            <a:schemeClr val="tx1"/>
                          </a:solidFill>
                          <a:latin typeface="Cambria Math" panose="02040503050406030204" pitchFamily="18" charset="0"/>
                        </a:rPr>
                        <m:t>The</m:t>
                      </m:r>
                      <m:r>
                        <a:rPr lang="en-US" b="0">
                          <a:solidFill>
                            <a:schemeClr val="tx1"/>
                          </a:solidFill>
                          <a:latin typeface="Cambria Math" panose="02040503050406030204" pitchFamily="18" charset="0"/>
                        </a:rPr>
                        <m:t> </m:t>
                      </m:r>
                      <m:r>
                        <m:rPr>
                          <m:sty m:val="p"/>
                        </m:rPr>
                        <a:rPr lang="en-US" b="0">
                          <a:solidFill>
                            <a:schemeClr val="tx1"/>
                          </a:solidFill>
                          <a:latin typeface="Cambria Math" panose="02040503050406030204" pitchFamily="18" charset="0"/>
                        </a:rPr>
                        <m:t>pH</m:t>
                      </m:r>
                      <m:r>
                        <a:rPr lang="en-US" b="0">
                          <a:solidFill>
                            <a:schemeClr val="tx1"/>
                          </a:solidFill>
                          <a:latin typeface="Cambria Math" panose="02040503050406030204" pitchFamily="18" charset="0"/>
                        </a:rPr>
                        <m:t> </m:t>
                      </m:r>
                      <m:r>
                        <m:rPr>
                          <m:sty m:val="p"/>
                        </m:rPr>
                        <a:rPr lang="en-US" b="0">
                          <a:solidFill>
                            <a:schemeClr val="tx1"/>
                          </a:solidFill>
                          <a:latin typeface="Cambria Math" panose="02040503050406030204" pitchFamily="18" charset="0"/>
                        </a:rPr>
                        <m:t>of</m:t>
                      </m:r>
                      <m:r>
                        <a:rPr lang="en-US" b="0">
                          <a:solidFill>
                            <a:schemeClr val="tx1"/>
                          </a:solidFill>
                          <a:latin typeface="Cambria Math" panose="02040503050406030204" pitchFamily="18" charset="0"/>
                        </a:rPr>
                        <m:t> </m:t>
                      </m:r>
                      <m:r>
                        <m:rPr>
                          <m:sty m:val="p"/>
                        </m:rPr>
                        <a:rPr lang="en-US" b="0">
                          <a:solidFill>
                            <a:schemeClr val="tx1"/>
                          </a:solidFill>
                          <a:latin typeface="Cambria Math" panose="02040503050406030204" pitchFamily="18" charset="0"/>
                        </a:rPr>
                        <m:t>a</m:t>
                      </m:r>
                      <m:r>
                        <a:rPr lang="en-US" b="0">
                          <a:solidFill>
                            <a:schemeClr val="tx1"/>
                          </a:solidFill>
                          <a:latin typeface="Cambria Math" panose="02040503050406030204" pitchFamily="18" charset="0"/>
                        </a:rPr>
                        <m:t> 0.040</m:t>
                      </m:r>
                      <m:r>
                        <a:rPr lang="en-US" b="0" i="1">
                          <a:solidFill>
                            <a:schemeClr val="tx1"/>
                          </a:solidFill>
                          <a:latin typeface="Cambria Math" panose="02040503050406030204" pitchFamily="18" charset="0"/>
                          <a:ea typeface="Cambria Math" panose="02040503050406030204" pitchFamily="18" charset="0"/>
                        </a:rPr>
                        <m:t>−</m:t>
                      </m:r>
                      <m:r>
                        <a:rPr lang="en-US" b="0" i="1">
                          <a:solidFill>
                            <a:schemeClr val="tx1"/>
                          </a:solidFill>
                          <a:latin typeface="Cambria Math" panose="02040503050406030204" pitchFamily="18" charset="0"/>
                        </a:rPr>
                        <m:t>𝑀</m:t>
                      </m:r>
                      <m:r>
                        <a:rPr lang="en-US" b="0">
                          <a:solidFill>
                            <a:schemeClr val="tx1"/>
                          </a:solidFill>
                          <a:latin typeface="Cambria Math" panose="02040503050406030204" pitchFamily="18" charset="0"/>
                        </a:rPr>
                        <m:t> </m:t>
                      </m:r>
                      <m:r>
                        <m:rPr>
                          <m:sty m:val="p"/>
                        </m:rPr>
                        <a:rPr lang="en-US" b="0">
                          <a:solidFill>
                            <a:schemeClr val="tx1"/>
                          </a:solidFill>
                          <a:latin typeface="Cambria Math" panose="02040503050406030204" pitchFamily="18" charset="0"/>
                        </a:rPr>
                        <m:t>solution</m:t>
                      </m:r>
                      <m:r>
                        <a:rPr lang="en-US" b="0">
                          <a:solidFill>
                            <a:schemeClr val="tx1"/>
                          </a:solidFill>
                          <a:latin typeface="Cambria Math" panose="02040503050406030204" pitchFamily="18" charset="0"/>
                        </a:rPr>
                        <m:t> </m:t>
                      </m:r>
                      <m:r>
                        <m:rPr>
                          <m:sty m:val="p"/>
                        </m:rPr>
                        <a:rPr lang="en-US" b="0">
                          <a:solidFill>
                            <a:schemeClr val="tx1"/>
                          </a:solidFill>
                          <a:latin typeface="Cambria Math" panose="02040503050406030204" pitchFamily="18" charset="0"/>
                        </a:rPr>
                        <m:t>of</m:t>
                      </m:r>
                      <m:r>
                        <a:rPr lang="en-US" b="0">
                          <a:solidFill>
                            <a:schemeClr val="tx1"/>
                          </a:solidFill>
                          <a:latin typeface="Cambria Math" panose="02040503050406030204" pitchFamily="18" charset="0"/>
                        </a:rPr>
                        <m:t> </m:t>
                      </m:r>
                      <m:sSub>
                        <m:sSubPr>
                          <m:ctrlPr>
                            <a:rPr lang="en-US" b="0" i="1">
                              <a:solidFill>
                                <a:schemeClr val="tx1"/>
                              </a:solidFill>
                              <a:latin typeface="Cambria Math" panose="02040503050406030204" pitchFamily="18" charset="0"/>
                            </a:rPr>
                          </m:ctrlPr>
                        </m:sSubPr>
                        <m:e>
                          <m:r>
                            <m:rPr>
                              <m:sty m:val="p"/>
                            </m:rPr>
                            <a:rPr lang="en-US" b="0">
                              <a:solidFill>
                                <a:schemeClr val="tx1"/>
                              </a:solidFill>
                              <a:latin typeface="Cambria Math" panose="02040503050406030204" pitchFamily="18" charset="0"/>
                            </a:rPr>
                            <m:t>NH</m:t>
                          </m:r>
                        </m:e>
                        <m:sub>
                          <m:r>
                            <a:rPr lang="en-US" b="0">
                              <a:solidFill>
                                <a:schemeClr val="tx1"/>
                              </a:solidFill>
                              <a:latin typeface="Cambria Math" panose="02040503050406030204" pitchFamily="18" charset="0"/>
                            </a:rPr>
                            <m:t>3</m:t>
                          </m:r>
                        </m:sub>
                      </m:sSub>
                      <m:r>
                        <a:rPr lang="en-US" b="0">
                          <a:solidFill>
                            <a:schemeClr val="tx1"/>
                          </a:solidFill>
                          <a:latin typeface="Cambria Math" panose="02040503050406030204" pitchFamily="18" charset="0"/>
                        </a:rPr>
                        <m:t> </m:t>
                      </m:r>
                      <m:r>
                        <m:rPr>
                          <m:sty m:val="p"/>
                        </m:rPr>
                        <a:rPr lang="en-US" b="0">
                          <a:solidFill>
                            <a:schemeClr val="tx1"/>
                          </a:solidFill>
                          <a:latin typeface="Cambria Math" panose="02040503050406030204" pitchFamily="18" charset="0"/>
                        </a:rPr>
                        <m:t>at</m:t>
                      </m:r>
                      <m:r>
                        <a:rPr lang="en-US" b="0">
                          <a:solidFill>
                            <a:schemeClr val="tx1"/>
                          </a:solidFill>
                          <a:latin typeface="Cambria Math" panose="02040503050406030204" pitchFamily="18" charset="0"/>
                        </a:rPr>
                        <m:t> 25°</m:t>
                      </m:r>
                      <m:r>
                        <m:rPr>
                          <m:sty m:val="p"/>
                        </m:rPr>
                        <a:rPr lang="en-US" b="0">
                          <a:solidFill>
                            <a:schemeClr val="tx1"/>
                          </a:solidFill>
                          <a:latin typeface="Cambria Math" panose="02040503050406030204" pitchFamily="18" charset="0"/>
                          <a:ea typeface="Cambria Math" panose="02040503050406030204" pitchFamily="18" charset="0"/>
                        </a:rPr>
                        <m:t>C</m:t>
                      </m:r>
                      <m:r>
                        <a:rPr lang="en-US" b="0">
                          <a:solidFill>
                            <a:schemeClr val="tx1"/>
                          </a:solidFill>
                          <a:latin typeface="Cambria Math" panose="02040503050406030204" pitchFamily="18" charset="0"/>
                          <a:ea typeface="Cambria Math" panose="02040503050406030204" pitchFamily="18" charset="0"/>
                        </a:rPr>
                        <m:t> </m:t>
                      </m:r>
                      <m:r>
                        <m:rPr>
                          <m:sty m:val="p"/>
                        </m:rPr>
                        <a:rPr lang="en-US" b="0">
                          <a:solidFill>
                            <a:schemeClr val="tx1"/>
                          </a:solidFill>
                          <a:latin typeface="Cambria Math" panose="02040503050406030204" pitchFamily="18" charset="0"/>
                          <a:ea typeface="Cambria Math" panose="02040503050406030204" pitchFamily="18" charset="0"/>
                        </a:rPr>
                        <m:t>is</m:t>
                      </m:r>
                      <m:r>
                        <a:rPr lang="en-US" b="0">
                          <a:solidFill>
                            <a:schemeClr val="tx1"/>
                          </a:solidFill>
                          <a:latin typeface="Cambria Math" panose="02040503050406030204" pitchFamily="18" charset="0"/>
                          <a:ea typeface="Cambria Math" panose="02040503050406030204" pitchFamily="18" charset="0"/>
                        </a:rPr>
                        <m:t> 10.93</m:t>
                      </m:r>
                    </m:oMath>
                  </m:oMathPara>
                </a14:m>
                <a:endParaRPr lang="en-US" b="0" dirty="0">
                  <a:solidFill>
                    <a:schemeClr val="tx1"/>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 y="975852"/>
                <a:ext cx="9144001" cy="2667000"/>
              </a:xfrm>
              <a:blipFill>
                <a:blip r:embed="rId3"/>
                <a:stretch>
                  <a:fillRect l="-1333" t="-2055"/>
                </a:stretch>
              </a:blipFill>
            </p:spPr>
            <p:txBody>
              <a:bodyPr/>
              <a:lstStyle/>
              <a:p>
                <a:r>
                  <a:rPr lang="en-US">
                    <a:noFill/>
                  </a:rPr>
                  <a:t> </a:t>
                </a:r>
              </a:p>
            </p:txBody>
          </p:sp>
        </mc:Fallback>
      </mc:AlternateContent>
    </p:spTree>
    <p:extLst>
      <p:ext uri="{BB962C8B-B14F-4D97-AF65-F5344CB8AC3E}">
        <p14:creationId xmlns:p14="http://schemas.microsoft.com/office/powerpoint/2010/main" val="38840804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90945" y="48490"/>
            <a:ext cx="8763000" cy="457200"/>
          </a:xfrm>
        </p:spPr>
        <p:txBody>
          <a:bodyPr anchor="ctr"/>
          <a:lstStyle/>
          <a:p>
            <a:pPr>
              <a:tabLst>
                <a:tab pos="1028700" algn="l"/>
                <a:tab pos="1371600" algn="l"/>
              </a:tabLst>
            </a:pPr>
            <a:r>
              <a:rPr lang="en-US" dirty="0">
                <a:solidFill>
                  <a:schemeClr val="bg1"/>
                </a:solidFill>
                <a:latin typeface="Calibri"/>
              </a:rPr>
              <a:t>16.6	</a:t>
            </a:r>
            <a:r>
              <a:rPr lang="en-US" dirty="0">
                <a:latin typeface="Calibri"/>
              </a:rPr>
              <a:t>Weak Bases and Base Ionization Constants (5)</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1066800"/>
                <a:ext cx="9144000" cy="533400"/>
              </a:xfrm>
            </p:spPr>
            <p:txBody>
              <a:bodyPr/>
              <a:lstStyle/>
              <a:p>
                <a:r>
                  <a:rPr lang="en-US" dirty="0">
                    <a:latin typeface="Calibri"/>
                  </a:rPr>
                  <a:t>Using pH to Determine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b</m:t>
                        </m:r>
                      </m:sub>
                    </m:sSub>
                  </m:oMath>
                </a14:m>
                <a:endParaRPr lang="en-US" baseline="-25000" dirty="0">
                  <a:latin typeface="Calibri"/>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1066800"/>
                <a:ext cx="9144000" cy="533400"/>
              </a:xfrm>
              <a:blipFill>
                <a:blip r:embed="rId2"/>
                <a:stretch>
                  <a:fillRect l="-1333" t="-10227" b="-29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00200"/>
                <a:ext cx="9144000" cy="1066800"/>
              </a:xfrm>
            </p:spPr>
            <p:txBody>
              <a:bodyPr/>
              <a:lstStyle/>
              <a:p>
                <a:r>
                  <a:rPr lang="en-US" dirty="0"/>
                  <a:t>Just as we can use pH to determine the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oMath>
                </a14:m>
                <a:r>
                  <a:rPr lang="en-US" dirty="0"/>
                  <a:t> of a weak acid, we can also use it to determine the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oMath>
                </a14:m>
                <a:r>
                  <a:rPr lang="en-US" dirty="0"/>
                  <a:t> of a weak base. </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00200"/>
                <a:ext cx="9144000" cy="1066800"/>
              </a:xfrm>
              <a:blipFill>
                <a:blip r:embed="rId3"/>
                <a:stretch>
                  <a:fillRect l="-1333" t="-5714" r="-933" b="-4571"/>
                </a:stretch>
              </a:blipFill>
            </p:spPr>
            <p:txBody>
              <a:bodyPr/>
              <a:lstStyle/>
              <a:p>
                <a:r>
                  <a:rPr lang="en-US">
                    <a:noFill/>
                  </a:rPr>
                  <a:t> </a:t>
                </a:r>
              </a:p>
            </p:txBody>
          </p:sp>
        </mc:Fallback>
      </mc:AlternateContent>
    </p:spTree>
    <p:extLst>
      <p:ext uri="{BB962C8B-B14F-4D97-AF65-F5344CB8AC3E}">
        <p14:creationId xmlns:p14="http://schemas.microsoft.com/office/powerpoint/2010/main" val="2510975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57175" y="27709"/>
            <a:ext cx="8886825" cy="471055"/>
          </a:xfrm>
        </p:spPr>
        <p:txBody>
          <a:bodyPr anchor="ctr"/>
          <a:lstStyle/>
          <a:p>
            <a:pPr>
              <a:tabLst>
                <a:tab pos="1149350" algn="l"/>
                <a:tab pos="1371600" algn="l"/>
                <a:tab pos="1489075" algn="l"/>
              </a:tabLst>
            </a:pPr>
            <a:r>
              <a:rPr lang="en-US" dirty="0">
                <a:solidFill>
                  <a:schemeClr val="bg1"/>
                </a:solidFill>
                <a:latin typeface="Calibri"/>
              </a:rPr>
              <a:t>16.1	</a:t>
            </a:r>
            <a:r>
              <a:rPr lang="en-US" dirty="0">
                <a:latin typeface="Calibri"/>
              </a:rPr>
              <a:t>Brønsted Acids and Bases (4)</a:t>
            </a:r>
            <a:endParaRPr lang="en-US" dirty="0"/>
          </a:p>
        </p:txBody>
      </p:sp>
      <p:sp>
        <p:nvSpPr>
          <p:cNvPr id="15" name="Content Placeholder 14"/>
          <p:cNvSpPr>
            <a:spLocks noGrp="1"/>
          </p:cNvSpPr>
          <p:nvPr>
            <p:ph sz="quarter" idx="23"/>
          </p:nvPr>
        </p:nvSpPr>
        <p:spPr>
          <a:xfrm>
            <a:off x="0" y="1143000"/>
            <a:ext cx="9144000" cy="533400"/>
          </a:xfrm>
        </p:spPr>
        <p:txBody>
          <a:bodyPr/>
          <a:lstStyle/>
          <a:p>
            <a:r>
              <a:rPr lang="en-US" dirty="0">
                <a:latin typeface="Calibri"/>
              </a:rPr>
              <a:t>Brønsted Acids and Bases</a:t>
            </a:r>
          </a:p>
        </p:txBody>
      </p:sp>
      <p:pic>
        <p:nvPicPr>
          <p:cNvPr id="61442" name="Picture 2" descr="For a reaction of acid with water as a base, our acid donates or loses a proton and our base (water) gains a pro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75" y="1900238"/>
            <a:ext cx="8629650"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860953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4343400" cy="457200"/>
          </a:xfrm>
        </p:spPr>
        <p:txBody>
          <a:bodyPr/>
          <a:lstStyle/>
          <a:p>
            <a:pPr marL="3314700" indent="-3314700" algn="ctr"/>
            <a:r>
              <a:rPr lang="en-US" kern="0" dirty="0"/>
              <a:t> SAMPLE PROBLEM	</a:t>
            </a:r>
            <a:r>
              <a:rPr lang="en-US" kern="0" dirty="0">
                <a:solidFill>
                  <a:schemeClr val="bg1"/>
                </a:solidFill>
              </a:rPr>
              <a:t>16.16</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914400"/>
                <a:ext cx="9144000" cy="5381625"/>
              </a:xfrm>
            </p:spPr>
            <p:txBody>
              <a:bodyPr/>
              <a:lstStyle/>
              <a:p>
                <a:pPr>
                  <a:spcAft>
                    <a:spcPts val="2000"/>
                  </a:spcAft>
                  <a:tabLst>
                    <a:tab pos="5486400" algn="l"/>
                  </a:tabLst>
                </a:pPr>
                <a:r>
                  <a:rPr lang="en-US" b="0" dirty="0">
                    <a:solidFill>
                      <a:schemeClr val="tx1"/>
                    </a:solidFill>
                  </a:rPr>
                  <a:t>Caffeine, the stimulant in coffee and tea, is a weak base that ionizes in water according to the equation </a:t>
                </a:r>
              </a:p>
              <a:p>
                <a:pPr>
                  <a:spcAft>
                    <a:spcPts val="6500"/>
                  </a:spcAft>
                </a:pPr>
                <a14:m>
                  <m:oMathPara xmlns:m="http://schemas.openxmlformats.org/officeDocument/2006/math">
                    <m:oMathParaPr>
                      <m:jc m:val="center"/>
                    </m:oMathParaPr>
                    <m:oMath xmlns:m="http://schemas.openxmlformats.org/officeDocument/2006/math">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m:t>
                          </m:r>
                        </m:e>
                        <m:sub>
                          <m:r>
                            <a:rPr lang="en-US" b="0" i="0" smtClean="0">
                              <a:solidFill>
                                <a:schemeClr val="tx1"/>
                              </a:solidFill>
                              <a:latin typeface="Cambria Math" panose="02040503050406030204" pitchFamily="18" charset="0"/>
                            </a:rPr>
                            <m:t>8</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10</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m:t>
                          </m:r>
                        </m:e>
                        <m:sub>
                          <m:r>
                            <a:rPr lang="en-US" b="0" i="0" smtClean="0">
                              <a:solidFill>
                                <a:schemeClr val="tx1"/>
                              </a:solidFill>
                              <a:latin typeface="Cambria Math" panose="02040503050406030204" pitchFamily="18" charset="0"/>
                            </a:rPr>
                            <m:t>4</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O</m:t>
                          </m:r>
                        </m:e>
                        <m:sub>
                          <m:r>
                            <a:rPr lang="en-US" b="0" i="0" smtClean="0">
                              <a:solidFill>
                                <a:schemeClr val="tx1"/>
                              </a:solidFill>
                              <a:latin typeface="Cambria Math" panose="02040503050406030204" pitchFamily="18" charset="0"/>
                            </a:rPr>
                            <m:t>2</m:t>
                          </m:r>
                        </m:sub>
                      </m:sSub>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HC</m:t>
                          </m:r>
                        </m:e>
                        <m:sub>
                          <m:r>
                            <a:rPr lang="en-US" b="0" i="0" smtClean="0">
                              <a:solidFill>
                                <a:schemeClr val="tx1"/>
                              </a:solidFill>
                              <a:latin typeface="Cambria Math" panose="02040503050406030204" pitchFamily="18" charset="0"/>
                              <a:ea typeface="Cambria Math" panose="02040503050406030204" pitchFamily="18" charset="0"/>
                            </a:rPr>
                            <m:t>8</m:t>
                          </m:r>
                        </m:sub>
                      </m:sSub>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10</m:t>
                          </m:r>
                        </m:sub>
                      </m:sSub>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N</m:t>
                          </m:r>
                        </m:e>
                        <m:sub>
                          <m:r>
                            <a:rPr lang="en-US" b="0" i="0" smtClean="0">
                              <a:solidFill>
                                <a:schemeClr val="tx1"/>
                              </a:solidFill>
                              <a:latin typeface="Cambria Math" panose="02040503050406030204" pitchFamily="18" charset="0"/>
                              <a:ea typeface="Cambria Math" panose="02040503050406030204" pitchFamily="18" charset="0"/>
                            </a:rPr>
                            <m:t>4</m:t>
                          </m:r>
                        </m:sub>
                      </m:sSub>
                      <m:sSubSup>
                        <m:sSubSupPr>
                          <m:ctrlPr>
                            <a:rPr lang="en-US" b="0" i="1" smtClean="0">
                              <a:solidFill>
                                <a:schemeClr val="tx1"/>
                              </a:solidFill>
                              <a:latin typeface="Cambria Math" panose="02040503050406030204" pitchFamily="18" charset="0"/>
                              <a:ea typeface="Cambria Math" panose="02040503050406030204" pitchFamily="18" charset="0"/>
                            </a:rPr>
                          </m:ctrlPr>
                        </m:sSubSupPr>
                        <m:e>
                          <m:r>
                            <m:rPr>
                              <m:sty m:val="p"/>
                            </m:rPr>
                            <a:rPr lang="en-US" b="0" i="0" smtClean="0">
                              <a:solidFill>
                                <a:schemeClr val="tx1"/>
                              </a:solidFill>
                              <a:latin typeface="Cambria Math" panose="02040503050406030204" pitchFamily="18" charset="0"/>
                              <a:ea typeface="Cambria Math" panose="02040503050406030204" pitchFamily="18" charset="0"/>
                            </a:rPr>
                            <m:t>O</m:t>
                          </m:r>
                        </m:e>
                        <m:sub>
                          <m:r>
                            <a:rPr lang="en-US" b="0" i="0" smtClean="0">
                              <a:solidFill>
                                <a:schemeClr val="tx1"/>
                              </a:solidFill>
                              <a:latin typeface="Cambria Math" panose="02040503050406030204" pitchFamily="18" charset="0"/>
                              <a:ea typeface="Cambria Math" panose="02040503050406030204" pitchFamily="18" charset="0"/>
                            </a:rPr>
                            <m:t>2</m:t>
                          </m:r>
                        </m:sub>
                        <m:sup>
                          <m:r>
                            <a:rPr lang="en-US" b="0" i="0" smtClean="0">
                              <a:solidFill>
                                <a:schemeClr val="tx1"/>
                              </a:solidFill>
                              <a:latin typeface="Cambria Math" panose="02040503050406030204" pitchFamily="18" charset="0"/>
                              <a:ea typeface="Cambria Math" panose="02040503050406030204" pitchFamily="18" charset="0"/>
                            </a:rPr>
                            <m:t>+</m:t>
                          </m:r>
                        </m:sup>
                      </m:sSub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b="0" dirty="0">
                  <a:solidFill>
                    <a:schemeClr val="tx1"/>
                  </a:solidFill>
                </a:endParaRPr>
              </a:p>
              <a:p>
                <a:r>
                  <a:rPr lang="en-US" b="0" dirty="0">
                    <a:solidFill>
                      <a:schemeClr val="tx1"/>
                    </a:solidFill>
                  </a:rPr>
                  <a:t>A 0.15-</a:t>
                </a:r>
                <a:r>
                  <a:rPr lang="en-US" b="0" i="1" dirty="0">
                    <a:solidFill>
                      <a:schemeClr val="tx1"/>
                    </a:solidFill>
                  </a:rPr>
                  <a:t>M </a:t>
                </a:r>
                <a:r>
                  <a:rPr lang="en-US" b="0" dirty="0">
                    <a:solidFill>
                      <a:schemeClr val="tx1"/>
                    </a:solidFill>
                  </a:rPr>
                  <a:t>solution of caffeine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a:t>
                </a:r>
              </a:p>
              <a:p>
                <a:r>
                  <a:rPr lang="en-US" b="0" dirty="0">
                    <a:solidFill>
                      <a:schemeClr val="tx1"/>
                    </a:solidFill>
                  </a:rPr>
                  <a:t>has a pH of 8.45. Determine the </a:t>
                </a:r>
                <a14:m>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b</m:t>
                        </m:r>
                      </m:sub>
                    </m:sSub>
                  </m:oMath>
                </a14:m>
                <a:r>
                  <a:rPr lang="en-US" b="0" dirty="0">
                    <a:solidFill>
                      <a:schemeClr val="tx1"/>
                    </a:solidFill>
                  </a:rPr>
                  <a:t> </a:t>
                </a:r>
              </a:p>
              <a:p>
                <a:r>
                  <a:rPr lang="en-US" b="0" dirty="0">
                    <a:solidFill>
                      <a:schemeClr val="tx1"/>
                    </a:solidFill>
                  </a:rPr>
                  <a:t>of caffeine.</a:t>
                </a: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914400"/>
                <a:ext cx="9144000" cy="5381625"/>
              </a:xfrm>
              <a:blipFill>
                <a:blip r:embed="rId2"/>
                <a:stretch>
                  <a:fillRect l="-1333" t="-1019"/>
                </a:stretch>
              </a:blipFill>
            </p:spPr>
            <p:txBody>
              <a:bodyPr/>
              <a:lstStyle/>
              <a:p>
                <a:r>
                  <a:rPr lang="en-US">
                    <a:noFill/>
                  </a:rPr>
                  <a:t> </a:t>
                </a:r>
              </a:p>
            </p:txBody>
          </p:sp>
        </mc:Fallback>
      </mc:AlternateContent>
      <p:pic>
        <p:nvPicPr>
          <p:cNvPr id="27651" name="Picture 3" descr="The chemical structure of caffeine is sh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6425" y="2743200"/>
            <a:ext cx="3381375"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26325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142569" y="199103"/>
            <a:ext cx="6019800" cy="541756"/>
          </a:xfrm>
        </p:spPr>
        <p:txBody>
          <a:bodyPr anchor="ctr"/>
          <a:lstStyle/>
          <a:p>
            <a:pPr marL="3314700" indent="-3314700" algn="ctr"/>
            <a:r>
              <a:rPr lang="en-US" kern="0" dirty="0"/>
              <a:t>SAMPLE PROBLEM	</a:t>
            </a:r>
            <a:r>
              <a:rPr lang="en-US" kern="0" dirty="0">
                <a:solidFill>
                  <a:schemeClr val="bg1"/>
                </a:solidFill>
              </a:rPr>
              <a:t>16.16	</a:t>
            </a:r>
            <a:r>
              <a:rPr lang="en-US" dirty="0"/>
              <a:t>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0" name="Content Placeholder 19"/>
              <p:cNvSpPr>
                <a:spLocks noGrp="1"/>
              </p:cNvSpPr>
              <p:nvPr>
                <p:ph sz="quarter" idx="24"/>
              </p:nvPr>
            </p:nvSpPr>
            <p:spPr>
              <a:xfrm>
                <a:off x="0" y="990600"/>
                <a:ext cx="9144000" cy="1750586"/>
              </a:xfrm>
            </p:spPr>
            <p:txBody>
              <a:bodyPr/>
              <a:lstStyle/>
              <a:p>
                <a:pPr>
                  <a:spcBef>
                    <a:spcPts val="0"/>
                  </a:spcBef>
                  <a:spcAft>
                    <a:spcPts val="1000"/>
                  </a:spcAft>
                </a:pPr>
                <a:r>
                  <a:rPr lang="en-US" dirty="0">
                    <a:solidFill>
                      <a:srgbClr val="43618E"/>
                    </a:solidFill>
                  </a:rPr>
                  <a:t>Setup </a:t>
                </a:r>
                <a:r>
                  <a:rPr lang="en-US" dirty="0"/>
                  <a:t>		</a:t>
                </a:r>
                <a14:m>
                  <m:oMath xmlns:m="http://schemas.openxmlformats.org/officeDocument/2006/math">
                    <m:r>
                      <a:rPr lang="en-US" b="1" i="0" smtClean="0">
                        <a:solidFill>
                          <a:schemeClr val="tx1"/>
                        </a:solidFill>
                        <a:latin typeface="Cambria Math" panose="02040503050406030204" pitchFamily="18" charset="0"/>
                      </a:rPr>
                      <m:t> </m:t>
                    </m:r>
                    <m:r>
                      <m:rPr>
                        <m:sty m:val="p"/>
                      </m:rPr>
                      <a:rPr lang="en-US" b="0" i="0" smtClean="0">
                        <a:solidFill>
                          <a:schemeClr val="tx1"/>
                        </a:solidFill>
                        <a:latin typeface="Cambria Math" panose="02040503050406030204" pitchFamily="18" charset="0"/>
                      </a:rPr>
                      <m:t>pOH</m:t>
                    </m:r>
                    <m:r>
                      <a:rPr lang="en-US" b="0" i="1" smtClean="0">
                        <a:solidFill>
                          <a:schemeClr val="tx1"/>
                        </a:solidFill>
                        <a:latin typeface="Cambria Math" panose="02040503050406030204" pitchFamily="18" charset="0"/>
                        <a:ea typeface="Cambria Math" panose="02040503050406030204" pitchFamily="18" charset="0"/>
                      </a:rPr>
                      <m:t>=</m:t>
                    </m:r>
                    <m:r>
                      <a:rPr lang="en-US" b="0" i="0" smtClean="0">
                        <a:solidFill>
                          <a:schemeClr val="tx1"/>
                        </a:solidFill>
                        <a:latin typeface="Cambria Math" panose="02040503050406030204" pitchFamily="18" charset="0"/>
                        <a:ea typeface="Cambria Math" panose="02040503050406030204" pitchFamily="18" charset="0"/>
                      </a:rPr>
                      <m:t>14.00−8.45=5.55</m:t>
                    </m:r>
                  </m:oMath>
                </a14:m>
                <a:endParaRPr lang="en-US" b="0" dirty="0">
                  <a:solidFill>
                    <a:schemeClr val="tx1"/>
                  </a:solidFill>
                </a:endParaRPr>
              </a:p>
              <a:p>
                <a:pPr marL="336550" indent="241300" defTabSz="820738">
                  <a:spcBef>
                    <a:spcPts val="0"/>
                  </a:spcBef>
                  <a:spcAft>
                    <a:spcPts val="1000"/>
                  </a:spcAft>
                </a:pPr>
                <a:r>
                  <a:rPr lang="en-US" b="0" dirty="0">
                    <a:solidFill>
                      <a:schemeClr val="tx1"/>
                    </a:solidFill>
                  </a:rPr>
                  <a:t>			</a:t>
                </a:r>
                <a14:m>
                  <m:oMath xmlns:m="http://schemas.openxmlformats.org/officeDocument/2006/math">
                    <m:d>
                      <m:dPr>
                        <m:begChr m:val="["/>
                        <m:endChr m:val="]"/>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e>
                    </m:d>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−5.55</m:t>
                        </m:r>
                      </m:sup>
                    </m:sSup>
                    <m:r>
                      <a:rPr lang="en-US" b="0" i="0" smtClean="0">
                        <a:solidFill>
                          <a:schemeClr val="tx1"/>
                        </a:solidFill>
                        <a:latin typeface="Cambria Math" panose="02040503050406030204" pitchFamily="18" charset="0"/>
                        <a:ea typeface="Cambria Math" panose="02040503050406030204" pitchFamily="18" charset="0"/>
                      </a:rPr>
                      <m:t>=2.28×</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0" smtClean="0">
                            <a:solidFill>
                              <a:schemeClr val="tx1"/>
                            </a:solidFill>
                            <a:latin typeface="Cambria Math" panose="02040503050406030204" pitchFamily="18" charset="0"/>
                            <a:ea typeface="Cambria Math" panose="02040503050406030204" pitchFamily="18" charset="0"/>
                          </a:rPr>
                          <m:t>10</m:t>
                        </m:r>
                      </m:e>
                      <m:sup>
                        <m:r>
                          <a:rPr lang="en-US" b="0" i="0" smtClean="0">
                            <a:solidFill>
                              <a:schemeClr val="tx1"/>
                            </a:solidFill>
                            <a:latin typeface="Cambria Math" panose="02040503050406030204" pitchFamily="18" charset="0"/>
                            <a:ea typeface="Cambria Math" panose="02040503050406030204" pitchFamily="18" charset="0"/>
                          </a:rPr>
                          <m:t>−6</m:t>
                        </m:r>
                      </m:sup>
                    </m:sSup>
                    <m:r>
                      <a:rPr lang="en-US" b="0" i="1" smtClean="0">
                        <a:solidFill>
                          <a:schemeClr val="tx1"/>
                        </a:solidFill>
                        <a:latin typeface="Cambria Math" panose="02040503050406030204" pitchFamily="18" charset="0"/>
                        <a:ea typeface="Cambria Math" panose="02040503050406030204" pitchFamily="18" charset="0"/>
                      </a:rPr>
                      <m:t>𝑀</m:t>
                    </m:r>
                  </m:oMath>
                </a14:m>
                <a:endParaRPr lang="en-US" b="0" dirty="0">
                  <a:solidFill>
                    <a:schemeClr val="tx1"/>
                  </a:solidFill>
                </a:endParaRPr>
              </a:p>
              <a:p>
                <a:pPr>
                  <a:spcBef>
                    <a:spcPts val="0"/>
                  </a:spcBef>
                  <a:spcAft>
                    <a:spcPts val="18600"/>
                  </a:spcAft>
                </a:pPr>
                <a:r>
                  <a:rPr lang="en-US" b="0" dirty="0">
                    <a:solidFill>
                      <a:prstClr val="black"/>
                    </a:solidFill>
                  </a:rPr>
                  <a:t>				</a:t>
                </a:r>
                <a14:m>
                  <m:oMath xmlns:m="http://schemas.openxmlformats.org/officeDocument/2006/math">
                    <m:d>
                      <m:dPr>
                        <m:begChr m:val="["/>
                        <m:endChr m:val="]"/>
                        <m:ctrlPr>
                          <a:rPr lang="en-US" b="0" i="1" smtClean="0">
                            <a:solidFill>
                              <a:prstClr val="black"/>
                            </a:solidFill>
                            <a:latin typeface="Cambria Math" panose="02040503050406030204" pitchFamily="18" charset="0"/>
                          </a:rPr>
                        </m:ctrlPr>
                      </m:dPr>
                      <m:e>
                        <m:sSub>
                          <m:sSubPr>
                            <m:ctrlPr>
                              <a:rPr lang="en-US" b="0" i="1" smtClean="0">
                                <a:solidFill>
                                  <a:prstClr val="black"/>
                                </a:solidFill>
                                <a:latin typeface="Cambria Math" panose="02040503050406030204" pitchFamily="18" charset="0"/>
                              </a:rPr>
                            </m:ctrlPr>
                          </m:sSubPr>
                          <m:e>
                            <m:r>
                              <m:rPr>
                                <m:sty m:val="p"/>
                              </m:rPr>
                              <a:rPr lang="en-US" b="0" i="0" smtClean="0">
                                <a:solidFill>
                                  <a:prstClr val="black"/>
                                </a:solidFill>
                                <a:latin typeface="Cambria Math" panose="02040503050406030204" pitchFamily="18" charset="0"/>
                              </a:rPr>
                              <m:t>HC</m:t>
                            </m:r>
                          </m:e>
                          <m:sub>
                            <m:r>
                              <a:rPr lang="en-US" b="0" i="0" smtClean="0">
                                <a:solidFill>
                                  <a:prstClr val="black"/>
                                </a:solidFill>
                                <a:latin typeface="Cambria Math" panose="02040503050406030204" pitchFamily="18" charset="0"/>
                              </a:rPr>
                              <m:t>8</m:t>
                            </m:r>
                          </m:sub>
                        </m:sSub>
                        <m:sSub>
                          <m:sSubPr>
                            <m:ctrlPr>
                              <a:rPr lang="en-US" b="0" i="1" smtClean="0">
                                <a:solidFill>
                                  <a:prstClr val="black"/>
                                </a:solidFill>
                                <a:latin typeface="Cambria Math" panose="02040503050406030204" pitchFamily="18" charset="0"/>
                              </a:rPr>
                            </m:ctrlPr>
                          </m:sSubPr>
                          <m:e>
                            <m:r>
                              <m:rPr>
                                <m:sty m:val="p"/>
                              </m:rPr>
                              <a:rPr lang="en-US" b="0" i="0" smtClean="0">
                                <a:solidFill>
                                  <a:prstClr val="black"/>
                                </a:solidFill>
                                <a:latin typeface="Cambria Math" panose="02040503050406030204" pitchFamily="18" charset="0"/>
                              </a:rPr>
                              <m:t>H</m:t>
                            </m:r>
                          </m:e>
                          <m:sub>
                            <m:r>
                              <a:rPr lang="en-US" b="0" i="0" smtClean="0">
                                <a:solidFill>
                                  <a:prstClr val="black"/>
                                </a:solidFill>
                                <a:latin typeface="Cambria Math" panose="02040503050406030204" pitchFamily="18" charset="0"/>
                              </a:rPr>
                              <m:t>10</m:t>
                            </m:r>
                          </m:sub>
                        </m:sSub>
                        <m:sSub>
                          <m:sSubPr>
                            <m:ctrlPr>
                              <a:rPr lang="en-US" b="0" i="1" smtClean="0">
                                <a:solidFill>
                                  <a:prstClr val="black"/>
                                </a:solidFill>
                                <a:latin typeface="Cambria Math" panose="02040503050406030204" pitchFamily="18" charset="0"/>
                              </a:rPr>
                            </m:ctrlPr>
                          </m:sSubPr>
                          <m:e>
                            <m:r>
                              <m:rPr>
                                <m:sty m:val="p"/>
                              </m:rPr>
                              <a:rPr lang="en-US" b="0" i="0" smtClean="0">
                                <a:solidFill>
                                  <a:prstClr val="black"/>
                                </a:solidFill>
                                <a:latin typeface="Cambria Math" panose="02040503050406030204" pitchFamily="18" charset="0"/>
                              </a:rPr>
                              <m:t>N</m:t>
                            </m:r>
                          </m:e>
                          <m:sub>
                            <m:r>
                              <a:rPr lang="en-US" b="0" i="0" smtClean="0">
                                <a:solidFill>
                                  <a:prstClr val="black"/>
                                </a:solidFill>
                                <a:latin typeface="Cambria Math" panose="02040503050406030204" pitchFamily="18" charset="0"/>
                              </a:rPr>
                              <m:t>4</m:t>
                            </m:r>
                          </m:sub>
                        </m:sSub>
                        <m:sSubSup>
                          <m:sSubSupPr>
                            <m:ctrlPr>
                              <a:rPr lang="en-US" b="0" i="1" smtClean="0">
                                <a:solidFill>
                                  <a:prstClr val="black"/>
                                </a:solidFill>
                                <a:latin typeface="Cambria Math" panose="02040503050406030204" pitchFamily="18" charset="0"/>
                              </a:rPr>
                            </m:ctrlPr>
                          </m:sSubSupPr>
                          <m:e>
                            <m:r>
                              <m:rPr>
                                <m:sty m:val="p"/>
                              </m:rPr>
                              <a:rPr lang="en-US" b="0" i="0" smtClean="0">
                                <a:solidFill>
                                  <a:prstClr val="black"/>
                                </a:solidFill>
                                <a:latin typeface="Cambria Math" panose="02040503050406030204" pitchFamily="18" charset="0"/>
                              </a:rPr>
                              <m:t>O</m:t>
                            </m:r>
                          </m:e>
                          <m:sub>
                            <m:r>
                              <a:rPr lang="en-US" b="0" i="0" smtClean="0">
                                <a:solidFill>
                                  <a:prstClr val="black"/>
                                </a:solidFill>
                                <a:latin typeface="Cambria Math" panose="02040503050406030204" pitchFamily="18" charset="0"/>
                              </a:rPr>
                              <m:t>2</m:t>
                            </m:r>
                          </m:sub>
                          <m:sup>
                            <m:r>
                              <a:rPr lang="en-US" b="0" i="0" smtClean="0">
                                <a:solidFill>
                                  <a:prstClr val="black"/>
                                </a:solidFill>
                                <a:latin typeface="Cambria Math" panose="02040503050406030204" pitchFamily="18" charset="0"/>
                                <a:ea typeface="Cambria Math" panose="02040503050406030204" pitchFamily="18" charset="0"/>
                              </a:rPr>
                              <m:t>+</m:t>
                            </m:r>
                          </m:sup>
                        </m:sSubSup>
                      </m:e>
                    </m:d>
                    <m:r>
                      <a:rPr lang="en-US" b="0" i="0" smtClean="0">
                        <a:solidFill>
                          <a:prstClr val="black"/>
                        </a:solidFill>
                        <a:latin typeface="Cambria Math" panose="02040503050406030204" pitchFamily="18" charset="0"/>
                        <a:ea typeface="Cambria Math" panose="02040503050406030204" pitchFamily="18" charset="0"/>
                      </a:rPr>
                      <m:t>=</m:t>
                    </m:r>
                    <m:d>
                      <m:dPr>
                        <m:begChr m:val="["/>
                        <m:endChr m:val="]"/>
                        <m:ctrlPr>
                          <a:rPr lang="en-US" b="0" i="1" smtClean="0">
                            <a:solidFill>
                              <a:prstClr val="black"/>
                            </a:solidFill>
                            <a:latin typeface="Cambria Math" panose="02040503050406030204" pitchFamily="18" charset="0"/>
                            <a:ea typeface="Cambria Math" panose="02040503050406030204" pitchFamily="18" charset="0"/>
                          </a:rPr>
                        </m:ctrlPr>
                      </m:dPr>
                      <m:e>
                        <m:sSup>
                          <m:sSupPr>
                            <m:ctrlPr>
                              <a:rPr lang="en-US" b="0" i="1" smtClean="0">
                                <a:solidFill>
                                  <a:prstClr val="black"/>
                                </a:solidFill>
                                <a:latin typeface="Cambria Math" panose="02040503050406030204" pitchFamily="18" charset="0"/>
                                <a:ea typeface="Cambria Math" panose="02040503050406030204" pitchFamily="18" charset="0"/>
                              </a:rPr>
                            </m:ctrlPr>
                          </m:sSupPr>
                          <m:e>
                            <m:r>
                              <m:rPr>
                                <m:sty m:val="p"/>
                              </m:rPr>
                              <a:rPr lang="en-US" b="0" i="0" smtClean="0">
                                <a:solidFill>
                                  <a:prstClr val="black"/>
                                </a:solidFill>
                                <a:latin typeface="Cambria Math" panose="02040503050406030204" pitchFamily="18" charset="0"/>
                                <a:ea typeface="Cambria Math" panose="02040503050406030204" pitchFamily="18" charset="0"/>
                              </a:rPr>
                              <m:t>OH</m:t>
                            </m:r>
                          </m:e>
                          <m:sup>
                            <m:r>
                              <a:rPr lang="en-US" b="0" i="0" smtClean="0">
                                <a:solidFill>
                                  <a:prstClr val="black"/>
                                </a:solidFill>
                                <a:latin typeface="Cambria Math" panose="02040503050406030204" pitchFamily="18" charset="0"/>
                                <a:ea typeface="Cambria Math" panose="02040503050406030204" pitchFamily="18" charset="0"/>
                              </a:rPr>
                              <m:t>−</m:t>
                            </m:r>
                          </m:sup>
                        </m:sSup>
                      </m:e>
                    </m:d>
                  </m:oMath>
                </a14:m>
                <a:endParaRPr lang="en-US" dirty="0">
                  <a:solidFill>
                    <a:prstClr val="black"/>
                  </a:solidFill>
                </a:endParaRPr>
              </a:p>
            </p:txBody>
          </p:sp>
        </mc:Choice>
        <mc:Fallback xmlns="">
          <p:sp>
            <p:nvSpPr>
              <p:cNvPr id="20" name="Content Placeholder 19"/>
              <p:cNvSpPr>
                <a:spLocks noGrp="1" noRot="1" noChangeAspect="1" noMove="1" noResize="1" noEditPoints="1" noAdjustHandles="1" noChangeArrowheads="1" noChangeShapeType="1" noTextEdit="1"/>
              </p:cNvSpPr>
              <p:nvPr>
                <p:ph sz="quarter" idx="24"/>
              </p:nvPr>
            </p:nvSpPr>
            <p:spPr>
              <a:xfrm>
                <a:off x="0" y="990600"/>
                <a:ext cx="9144000" cy="1750586"/>
              </a:xfrm>
              <a:blipFill>
                <a:blip r:embed="rId2"/>
                <a:stretch>
                  <a:fillRect l="-1333" t="-348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26"/>
              </p:nvPr>
            </p:nvSpPr>
            <p:spPr>
              <a:xfrm>
                <a:off x="2514600" y="2741186"/>
                <a:ext cx="6553200" cy="687814"/>
              </a:xfrm>
            </p:spPr>
            <p:txBody>
              <a:bodyPr anchor="ctr"/>
              <a:lstStyle/>
              <a:p>
                <a:pPr algn="r" fontAlgn="t"/>
                <a14:m>
                  <m:oMathPara xmlns:m="http://schemas.openxmlformats.org/officeDocument/2006/math">
                    <m:oMathParaPr>
                      <m:jc m:val="right"/>
                    </m:oMathParaPr>
                    <m:oMath xmlns:m="http://schemas.openxmlformats.org/officeDocument/2006/math">
                      <m:d>
                        <m:dPr>
                          <m:begChr m:val="["/>
                          <m:endChr m:val="]"/>
                          <m:ctrlPr>
                            <a:rPr lang="en-US" b="1"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a:latin typeface="Cambria Math" panose="02040503050406030204" pitchFamily="18" charset="0"/>
                                </a:rPr>
                                <m:t>C</m:t>
                              </m:r>
                            </m:e>
                            <m:sub>
                              <m:r>
                                <a:rPr lang="en-US">
                                  <a:latin typeface="Cambria Math" panose="02040503050406030204" pitchFamily="18" charset="0"/>
                                </a:rPr>
                                <m:t>8</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10</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N</m:t>
                              </m:r>
                            </m:e>
                            <m:sub>
                              <m:r>
                                <a:rPr lang="en-US">
                                  <a:latin typeface="Cambria Math" panose="02040503050406030204" pitchFamily="18" charset="0"/>
                                </a:rPr>
                                <m:t>4</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i="1">
                                  <a:latin typeface="Cambria Math" panose="02040503050406030204" pitchFamily="18" charset="0"/>
                                </a:rPr>
                                <m:t>2</m:t>
                              </m:r>
                            </m:sub>
                          </m:sSub>
                        </m:e>
                      </m:d>
                      <m:r>
                        <a:rPr lang="en-US" b="1" i="1">
                          <a:latin typeface="Cambria Math" panose="02040503050406030204" pitchFamily="18" charset="0"/>
                        </a:rPr>
                        <m:t>=</m:t>
                      </m:r>
                      <m:d>
                        <m:dPr>
                          <m:ctrlPr>
                            <a:rPr lang="en-US" i="1">
                              <a:latin typeface="Cambria Math" panose="02040503050406030204" pitchFamily="18" charset="0"/>
                            </a:rPr>
                          </m:ctrlPr>
                        </m:dPr>
                        <m:e>
                          <m:r>
                            <a:rPr lang="en-US">
                              <a:latin typeface="Cambria Math" panose="02040503050406030204" pitchFamily="18" charset="0"/>
                            </a:rPr>
                            <m:t>0.15−2.82×</m:t>
                          </m:r>
                          <m:sSup>
                            <m:sSupPr>
                              <m:ctrlPr>
                                <a:rPr lang="en-US" i="1">
                                  <a:latin typeface="Cambria Math" panose="02040503050406030204" pitchFamily="18" charset="0"/>
                                </a:rPr>
                              </m:ctrlPr>
                            </m:sSupPr>
                            <m:e>
                              <m:r>
                                <a:rPr lang="en-US">
                                  <a:latin typeface="Cambria Math" panose="02040503050406030204" pitchFamily="18" charset="0"/>
                                </a:rPr>
                                <m:t>10</m:t>
                              </m:r>
                            </m:e>
                            <m:sup>
                              <m:r>
                                <a:rPr lang="en-US">
                                  <a:latin typeface="Cambria Math" panose="02040503050406030204" pitchFamily="18" charset="0"/>
                                </a:rPr>
                                <m:t>−6</m:t>
                              </m:r>
                            </m:sup>
                          </m:sSup>
                        </m:e>
                      </m:d>
                      <m:r>
                        <a:rPr lang="en-US" i="1">
                          <a:latin typeface="Cambria Math" panose="02040503050406030204" pitchFamily="18" charset="0"/>
                        </a:rPr>
                        <m:t> </m:t>
                      </m:r>
                      <m:r>
                        <a:rPr lang="en-US" i="1">
                          <a:latin typeface="Cambria Math" panose="02040503050406030204" pitchFamily="18" charset="0"/>
                        </a:rPr>
                        <m:t>𝑀</m:t>
                      </m:r>
                      <m:r>
                        <a:rPr lang="en-US" i="1">
                          <a:latin typeface="Cambria Math" panose="02040503050406030204" pitchFamily="18" charset="0"/>
                        </a:rPr>
                        <m:t>≈</m:t>
                      </m:r>
                      <m:r>
                        <a:rPr lang="en-US">
                          <a:latin typeface="Cambria Math" panose="02040503050406030204" pitchFamily="18" charset="0"/>
                        </a:rPr>
                        <m:t>0.15</m:t>
                      </m:r>
                      <m:r>
                        <a:rPr lang="en-US" i="1">
                          <a:latin typeface="Cambria Math" panose="02040503050406030204" pitchFamily="18" charset="0"/>
                        </a:rPr>
                        <m:t> </m:t>
                      </m:r>
                      <m:r>
                        <a:rPr lang="en-US" i="1">
                          <a:latin typeface="Cambria Math" panose="02040503050406030204" pitchFamily="18" charset="0"/>
                        </a:rPr>
                        <m:t>𝑀</m:t>
                      </m:r>
                    </m:oMath>
                  </m:oMathPara>
                </a14:m>
                <a:endParaRPr lang="en-US" dirty="0"/>
              </a:p>
              <a:p>
                <a:pPr algn="r" fontAlgn="t"/>
                <a14:m>
                  <m:oMathPara xmlns:m="http://schemas.openxmlformats.org/officeDocument/2006/math">
                    <m:oMathParaPr>
                      <m:jc m:val="right"/>
                    </m:oMathParaPr>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m:t>
                          </m:r>
                        </m:e>
                        <m:sub>
                          <m:r>
                            <a:rPr lang="en-US">
                              <a:latin typeface="Cambria Math" panose="02040503050406030204" pitchFamily="18" charset="0"/>
                            </a:rPr>
                            <m:t>8</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10</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N</m:t>
                          </m:r>
                        </m:e>
                        <m:sub>
                          <m:r>
                            <a:rPr lang="en-US">
                              <a:latin typeface="Cambria Math" panose="02040503050406030204" pitchFamily="18" charset="0"/>
                            </a:rPr>
                            <m:t>4</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𝑎𝑞</m:t>
                          </m:r>
                        </m:e>
                      </m:d>
                      <m:r>
                        <a:rPr lang="en-US" i="1">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r>
                        <m:rPr>
                          <m:sty m:val="p"/>
                        </m:rPr>
                        <a:rPr lang="en-US">
                          <a:latin typeface="Cambria Math" panose="02040503050406030204" pitchFamily="18" charset="0"/>
                        </a:rPr>
                        <m:t>O</m:t>
                      </m:r>
                      <m:d>
                        <m:dPr>
                          <m:ctrlPr>
                            <a:rPr lang="en-US" i="1">
                              <a:latin typeface="Cambria Math" panose="02040503050406030204" pitchFamily="18" charset="0"/>
                            </a:rPr>
                          </m:ctrlPr>
                        </m:dPr>
                        <m:e>
                          <m:r>
                            <a:rPr lang="en-US" i="1">
                              <a:latin typeface="Cambria Math" panose="02040503050406030204" pitchFamily="18" charset="0"/>
                            </a:rPr>
                            <m:t>𝑙</m:t>
                          </m:r>
                        </m:e>
                      </m:d>
                      <m:r>
                        <a:rPr lang="en-US" i="1">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HC</m:t>
                          </m:r>
                        </m:e>
                        <m:sub>
                          <m:r>
                            <a:rPr lang="en-US">
                              <a:latin typeface="Cambria Math" panose="02040503050406030204" pitchFamily="18" charset="0"/>
                            </a:rPr>
                            <m:t>8</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10</m:t>
                          </m:r>
                        </m:sub>
                      </m:sSub>
                      <m:sSub>
                        <m:sSubPr>
                          <m:ctrlPr>
                            <a:rPr lang="en-US" i="1">
                              <a:latin typeface="Cambria Math" panose="02040503050406030204" pitchFamily="18" charset="0"/>
                            </a:rPr>
                          </m:ctrlPr>
                        </m:sSubPr>
                        <m:e>
                          <m:r>
                            <m:rPr>
                              <m:sty m:val="p"/>
                            </m:rPr>
                            <a:rPr lang="en-US">
                              <a:latin typeface="Cambria Math" panose="02040503050406030204" pitchFamily="18" charset="0"/>
                            </a:rPr>
                            <m:t>N</m:t>
                          </m:r>
                        </m:e>
                        <m:sub>
                          <m:r>
                            <a:rPr lang="en-US">
                              <a:latin typeface="Cambria Math" panose="02040503050406030204" pitchFamily="18" charset="0"/>
                            </a:rPr>
                            <m:t>4</m:t>
                          </m:r>
                        </m:sub>
                      </m:sSub>
                      <m:sSubSup>
                        <m:sSubSupPr>
                          <m:ctrlPr>
                            <a:rPr lang="en-US" i="1">
                              <a:latin typeface="Cambria Math" panose="02040503050406030204" pitchFamily="18" charset="0"/>
                            </a:rPr>
                          </m:ctrlPr>
                        </m:sSubSupPr>
                        <m:e>
                          <m:r>
                            <m:rPr>
                              <m:sty m:val="p"/>
                            </m:rPr>
                            <a:rPr lang="en-US">
                              <a:latin typeface="Cambria Math" panose="02040503050406030204" pitchFamily="18" charset="0"/>
                            </a:rPr>
                            <m:t>O</m:t>
                          </m:r>
                        </m:e>
                        <m:sub>
                          <m:r>
                            <a:rPr lang="en-US">
                              <a:latin typeface="Cambria Math" panose="02040503050406030204" pitchFamily="18" charset="0"/>
                            </a:rPr>
                            <m:t>2</m:t>
                          </m:r>
                        </m:sub>
                        <m:sup>
                          <m:r>
                            <a:rPr lang="en-US">
                              <a:latin typeface="Cambria Math" panose="02040503050406030204" pitchFamily="18" charset="0"/>
                            </a:rPr>
                            <m:t>+</m:t>
                          </m:r>
                        </m:sup>
                      </m:sSubSup>
                      <m:d>
                        <m:dPr>
                          <m:ctrlPr>
                            <a:rPr lang="en-US" i="1">
                              <a:latin typeface="Cambria Math" panose="02040503050406030204" pitchFamily="18" charset="0"/>
                            </a:rPr>
                          </m:ctrlPr>
                        </m:dPr>
                        <m:e>
                          <m:r>
                            <a:rPr lang="en-US" i="1">
                              <a:latin typeface="Cambria Math" panose="02040503050406030204" pitchFamily="18" charset="0"/>
                            </a:rPr>
                            <m:t>𝑎𝑞</m:t>
                          </m:r>
                        </m:e>
                      </m:d>
                      <m:r>
                        <a:rPr lang="en-US" i="1">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OH</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𝑎𝑞</m:t>
                          </m:r>
                        </m:e>
                      </m:d>
                    </m:oMath>
                  </m:oMathPara>
                </a14:m>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quarter" idx="26"/>
              </p:nvPr>
            </p:nvSpPr>
            <p:spPr>
              <a:xfrm>
                <a:off x="2514600" y="2741186"/>
                <a:ext cx="6553200" cy="687814"/>
              </a:xfrm>
              <a:blipFill>
                <a:blip r:embed="rId3"/>
                <a:stretch>
                  <a:fillRect b="-35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21" name="Table Placeholder 20"/>
              <p:cNvGraphicFramePr>
                <a:graphicFrameLocks noGrp="1"/>
              </p:cNvGraphicFramePr>
              <p:nvPr>
                <p:ph type="tbl" sz="quarter" idx="25"/>
                <p:extLst>
                  <p:ext uri="{D42A27DB-BD31-4B8C-83A1-F6EECF244321}">
                    <p14:modId xmlns:p14="http://schemas.microsoft.com/office/powerpoint/2010/main" val="1177966701"/>
                  </p:ext>
                </p:extLst>
              </p:nvPr>
            </p:nvGraphicFramePr>
            <p:xfrm>
              <a:off x="76200" y="3429000"/>
              <a:ext cx="9067800" cy="1219200"/>
            </p:xfrm>
            <a:graphic>
              <a:graphicData uri="http://schemas.openxmlformats.org/drawingml/2006/table">
                <a:tbl>
                  <a:tblPr firstRow="1" bandRow="1">
                    <a:tableStyleId>{5C22544A-7EE6-4342-B048-85BDC9FD1C3A}</a:tableStyleId>
                  </a:tblPr>
                  <a:tblGrid>
                    <a:gridCol w="3200400">
                      <a:extLst>
                        <a:ext uri="{9D8B030D-6E8A-4147-A177-3AD203B41FA5}">
                          <a16:colId xmlns="" xmlns:a16="http://schemas.microsoft.com/office/drawing/2014/main" val="2995195219"/>
                        </a:ext>
                      </a:extLst>
                    </a:gridCol>
                    <a:gridCol w="1676400">
                      <a:extLst>
                        <a:ext uri="{9D8B030D-6E8A-4147-A177-3AD203B41FA5}">
                          <a16:colId xmlns="" xmlns:a16="http://schemas.microsoft.com/office/drawing/2014/main" val="3117731011"/>
                        </a:ext>
                      </a:extLst>
                    </a:gridCol>
                    <a:gridCol w="914400">
                      <a:extLst>
                        <a:ext uri="{9D8B030D-6E8A-4147-A177-3AD203B41FA5}">
                          <a16:colId xmlns="" xmlns:a16="http://schemas.microsoft.com/office/drawing/2014/main" val="3831070059"/>
                        </a:ext>
                      </a:extLst>
                    </a:gridCol>
                    <a:gridCol w="1828800">
                      <a:extLst>
                        <a:ext uri="{9D8B030D-6E8A-4147-A177-3AD203B41FA5}">
                          <a16:colId xmlns="" xmlns:a16="http://schemas.microsoft.com/office/drawing/2014/main" val="3784845707"/>
                        </a:ext>
                      </a:extLst>
                    </a:gridCol>
                    <a:gridCol w="1447800">
                      <a:extLst>
                        <a:ext uri="{9D8B030D-6E8A-4147-A177-3AD203B41FA5}">
                          <a16:colId xmlns="" xmlns:a16="http://schemas.microsoft.com/office/drawing/2014/main" val="1589175195"/>
                        </a:ext>
                      </a:extLst>
                    </a:gridCol>
                  </a:tblGrid>
                  <a:tr h="406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1" kern="1200" dirty="0">
                              <a:solidFill>
                                <a:srgbClr val="000000"/>
                              </a:solidFill>
                              <a:effectLst/>
                              <a:latin typeface="+mn-lt"/>
                              <a:ea typeface="+mn-ea"/>
                              <a:cs typeface="+mn-cs"/>
                            </a:rPr>
                            <a:t>Initial concentration (M):</a:t>
                          </a:r>
                          <a:endParaRPr lang="en-US" b="0" i="1" dirty="0">
                            <a:solidFill>
                              <a:srgbClr val="000000"/>
                            </a:solidFill>
                          </a:endParaRPr>
                        </a:p>
                      </a:txBody>
                      <a:tcPr marL="37102" marR="3710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0.15</a:t>
                          </a:r>
                        </a:p>
                      </a:txBody>
                      <a:tcPr marL="37102" marR="37102">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a:t>
                          </a: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a:t>
                          </a: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a:t>
                          </a:r>
                        </a:p>
                      </a:txBody>
                      <a:tcPr marL="37102" marR="37102">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582067960"/>
                      </a:ext>
                    </a:extLst>
                  </a:tr>
                  <a:tr h="40640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37102" marR="3710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2.82×</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−6</m:t>
                                    </m:r>
                                  </m:sup>
                                </m:sSup>
                              </m:oMath>
                            </m:oMathPara>
                          </a14:m>
                          <a:endParaRPr lang="en-US" i="1" dirty="0">
                            <a:solidFill>
                              <a:srgbClr val="000000"/>
                            </a:solidFill>
                          </a:endParaRPr>
                        </a:p>
                      </a:txBody>
                      <a:tcPr marL="37102" marR="37102">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2.82×</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−6</m:t>
                                    </m:r>
                                  </m:sup>
                                </m:sSup>
                              </m:oMath>
                            </m:oMathPara>
                          </a14:m>
                          <a:endParaRPr lang="en-US" i="1" dirty="0">
                            <a:solidFill>
                              <a:srgbClr val="000000"/>
                            </a:solidFill>
                          </a:endParaRP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2.82×</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−6</m:t>
                                    </m:r>
                                  </m:sup>
                                </m:sSup>
                              </m:oMath>
                            </m:oMathPara>
                          </a14:m>
                          <a:endParaRPr lang="en-US" i="1" dirty="0">
                            <a:solidFill>
                              <a:srgbClr val="000000"/>
                            </a:solidFill>
                          </a:endParaRPr>
                        </a:p>
                      </a:txBody>
                      <a:tcPr marL="37102" marR="37102">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115289281"/>
                      </a:ext>
                    </a:extLst>
                  </a:tr>
                  <a:tr h="40640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37102" marR="3710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i="0" dirty="0">
                              <a:solidFill>
                                <a:srgbClr val="000000"/>
                              </a:solidFill>
                            </a:rPr>
                            <a:t>0.15</a:t>
                          </a:r>
                        </a:p>
                      </a:txBody>
                      <a:tcPr marL="37102" marR="37102">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ea typeface="Cambria Math" panose="02040503050406030204" pitchFamily="18" charset="0"/>
                                  </a:rPr>
                                  <m:t>2.82×</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−6</m:t>
                                    </m:r>
                                  </m:sup>
                                </m:sSup>
                              </m:oMath>
                            </m:oMathPara>
                          </a14:m>
                          <a:endParaRPr lang="en-US" i="1" dirty="0">
                            <a:solidFill>
                              <a:srgbClr val="000000"/>
                            </a:solidFill>
                          </a:endParaRP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ea typeface="Cambria Math" panose="02040503050406030204" pitchFamily="18" charset="0"/>
                                  </a:rPr>
                                  <m:t>2.82×</m:t>
                                </m:r>
                                <m:sSup>
                                  <m:sSupPr>
                                    <m:ctrlPr>
                                      <a:rPr lang="en-US" b="0" i="1" smtClean="0">
                                        <a:solidFill>
                                          <a:srgbClr val="000000"/>
                                        </a:solidFill>
                                        <a:latin typeface="Cambria Math" panose="02040503050406030204" pitchFamily="18" charset="0"/>
                                        <a:ea typeface="Cambria Math" panose="02040503050406030204" pitchFamily="18" charset="0"/>
                                      </a:rPr>
                                    </m:ctrlPr>
                                  </m:sSupPr>
                                  <m:e>
                                    <m:r>
                                      <a:rPr lang="en-US" b="0" i="1" smtClean="0">
                                        <a:solidFill>
                                          <a:srgbClr val="000000"/>
                                        </a:solidFill>
                                        <a:latin typeface="Cambria Math" panose="02040503050406030204" pitchFamily="18" charset="0"/>
                                        <a:ea typeface="Cambria Math" panose="02040503050406030204" pitchFamily="18" charset="0"/>
                                      </a:rPr>
                                      <m:t>10</m:t>
                                    </m:r>
                                  </m:e>
                                  <m:sup>
                                    <m:r>
                                      <a:rPr lang="en-US" b="0" i="1" smtClean="0">
                                        <a:solidFill>
                                          <a:srgbClr val="000000"/>
                                        </a:solidFill>
                                        <a:latin typeface="Cambria Math" panose="02040503050406030204" pitchFamily="18" charset="0"/>
                                        <a:ea typeface="Cambria Math" panose="02040503050406030204" pitchFamily="18" charset="0"/>
                                      </a:rPr>
                                      <m:t>−6</m:t>
                                    </m:r>
                                  </m:sup>
                                </m:sSup>
                              </m:oMath>
                            </m:oMathPara>
                          </a14:m>
                          <a:endParaRPr lang="en-US" i="1" dirty="0">
                            <a:solidFill>
                              <a:srgbClr val="000000"/>
                            </a:solidFill>
                          </a:endParaRPr>
                        </a:p>
                      </a:txBody>
                      <a:tcPr marL="37102" marR="37102">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1454615500"/>
                      </a:ext>
                    </a:extLst>
                  </a:tr>
                </a:tbl>
              </a:graphicData>
            </a:graphic>
          </p:graphicFrame>
        </mc:Choice>
        <mc:Fallback xmlns="">
          <p:graphicFrame>
            <p:nvGraphicFramePr>
              <p:cNvPr id="21" name="Table Placeholder 20"/>
              <p:cNvGraphicFramePr>
                <a:graphicFrameLocks noGrp="1"/>
              </p:cNvGraphicFramePr>
              <p:nvPr>
                <p:ph type="tbl" sz="quarter" idx="25"/>
                <p:extLst>
                  <p:ext uri="{D42A27DB-BD31-4B8C-83A1-F6EECF244321}">
                    <p14:modId xmlns:p14="http://schemas.microsoft.com/office/powerpoint/2010/main" val="1177966701"/>
                  </p:ext>
                </p:extLst>
              </p:nvPr>
            </p:nvGraphicFramePr>
            <p:xfrm>
              <a:off x="76200" y="3429000"/>
              <a:ext cx="9067800" cy="1219200"/>
            </p:xfrm>
            <a:graphic>
              <a:graphicData uri="http://schemas.openxmlformats.org/drawingml/2006/table">
                <a:tbl>
                  <a:tblPr firstRow="1" bandRow="1">
                    <a:tableStyleId>{5C22544A-7EE6-4342-B048-85BDC9FD1C3A}</a:tableStyleId>
                  </a:tblPr>
                  <a:tblGrid>
                    <a:gridCol w="3200400">
                      <a:extLst>
                        <a:ext uri="{9D8B030D-6E8A-4147-A177-3AD203B41FA5}">
                          <a16:colId xmlns:a16="http://schemas.microsoft.com/office/drawing/2014/main" val="2995195219"/>
                        </a:ext>
                      </a:extLst>
                    </a:gridCol>
                    <a:gridCol w="1676400">
                      <a:extLst>
                        <a:ext uri="{9D8B030D-6E8A-4147-A177-3AD203B41FA5}">
                          <a16:colId xmlns:a16="http://schemas.microsoft.com/office/drawing/2014/main" val="3117731011"/>
                        </a:ext>
                      </a:extLst>
                    </a:gridCol>
                    <a:gridCol w="914400">
                      <a:extLst>
                        <a:ext uri="{9D8B030D-6E8A-4147-A177-3AD203B41FA5}">
                          <a16:colId xmlns:a16="http://schemas.microsoft.com/office/drawing/2014/main" val="3831070059"/>
                        </a:ext>
                      </a:extLst>
                    </a:gridCol>
                    <a:gridCol w="1828800">
                      <a:extLst>
                        <a:ext uri="{9D8B030D-6E8A-4147-A177-3AD203B41FA5}">
                          <a16:colId xmlns:a16="http://schemas.microsoft.com/office/drawing/2014/main" val="3784845707"/>
                        </a:ext>
                      </a:extLst>
                    </a:gridCol>
                    <a:gridCol w="1447800">
                      <a:extLst>
                        <a:ext uri="{9D8B030D-6E8A-4147-A177-3AD203B41FA5}">
                          <a16:colId xmlns:a16="http://schemas.microsoft.com/office/drawing/2014/main" val="1589175195"/>
                        </a:ext>
                      </a:extLst>
                    </a:gridCol>
                  </a:tblGrid>
                  <a:tr h="406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1" kern="1200" dirty="0">
                              <a:solidFill>
                                <a:srgbClr val="000000"/>
                              </a:solidFill>
                              <a:effectLst/>
                              <a:latin typeface="+mn-lt"/>
                              <a:ea typeface="+mn-ea"/>
                              <a:cs typeface="+mn-cs"/>
                            </a:rPr>
                            <a:t>Initial concentration (M):</a:t>
                          </a:r>
                          <a:endParaRPr lang="en-US" b="0" i="1" dirty="0">
                            <a:solidFill>
                              <a:srgbClr val="000000"/>
                            </a:solidFill>
                          </a:endParaRPr>
                        </a:p>
                      </a:txBody>
                      <a:tcPr marL="37102" marR="3710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0.15</a:t>
                          </a:r>
                        </a:p>
                      </a:txBody>
                      <a:tcPr marL="37102" marR="37102">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a:t>
                          </a: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a:t>
                          </a: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a:t>
                          </a:r>
                        </a:p>
                      </a:txBody>
                      <a:tcPr marL="37102" marR="37102">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582067960"/>
                      </a:ext>
                    </a:extLst>
                  </a:tr>
                  <a:tr h="40640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37102" marR="3710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37102" marR="37102">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190909" t="-107463" r="-250909" b="-113433"/>
                          </a:stretch>
                        </a:blipFill>
                      </a:tcPr>
                    </a:tc>
                    <a:tc>
                      <a:txBody>
                        <a:bodyPr/>
                        <a:lstStyle/>
                        <a:p>
                          <a:pPr algn="ctr"/>
                          <a:r>
                            <a:rPr lang="en-US" dirty="0">
                              <a:solidFill>
                                <a:srgbClr val="000000"/>
                              </a:solidFill>
                            </a:rPr>
                            <a:t>-</a:t>
                          </a: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316667" t="-107463" r="-80000" b="-113433"/>
                          </a:stretch>
                        </a:blipFill>
                      </a:tcPr>
                    </a:tc>
                    <a:tc>
                      <a:txBody>
                        <a:bodyPr/>
                        <a:lstStyle/>
                        <a:p>
                          <a:endParaRPr lang="en-US"/>
                        </a:p>
                      </a:txBody>
                      <a:tcPr marL="37102" marR="37102">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25210" t="-107463" r="-840" b="-113433"/>
                          </a:stretch>
                        </a:blipFill>
                      </a:tcPr>
                    </a:tc>
                    <a:extLst>
                      <a:ext uri="{0D108BD9-81ED-4DB2-BD59-A6C34878D82A}">
                        <a16:rowId xmlns:a16="http://schemas.microsoft.com/office/drawing/2014/main" val="3115289281"/>
                      </a:ext>
                    </a:extLst>
                  </a:tr>
                  <a:tr h="40640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37102" marR="3710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i="0" dirty="0">
                              <a:solidFill>
                                <a:srgbClr val="000000"/>
                              </a:solidFill>
                            </a:rPr>
                            <a:t>0.15</a:t>
                          </a:r>
                        </a:p>
                      </a:txBody>
                      <a:tcPr marL="37102" marR="37102">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37102" marR="371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316667" t="-207463" r="-80000" b="-13433"/>
                          </a:stretch>
                        </a:blipFill>
                      </a:tcPr>
                    </a:tc>
                    <a:tc>
                      <a:txBody>
                        <a:bodyPr/>
                        <a:lstStyle/>
                        <a:p>
                          <a:endParaRPr lang="en-US"/>
                        </a:p>
                      </a:txBody>
                      <a:tcPr marL="37102" marR="37102">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25210" t="-207463" r="-840" b="-13433"/>
                          </a:stretch>
                        </a:blipFill>
                      </a:tcPr>
                    </a:tc>
                    <a:extLst>
                      <a:ext uri="{0D108BD9-81ED-4DB2-BD59-A6C34878D82A}">
                        <a16:rowId xmlns:a16="http://schemas.microsoft.com/office/drawing/2014/main" val="1454615500"/>
                      </a:ext>
                    </a:extLst>
                  </a:tr>
                </a:tbl>
              </a:graphicData>
            </a:graphic>
          </p:graphicFrame>
        </mc:Fallback>
      </mc:AlternateContent>
      <mc:AlternateContent xmlns:mc="http://schemas.openxmlformats.org/markup-compatibility/2006" xmlns:a14="http://schemas.microsoft.com/office/drawing/2010/main">
        <mc:Choice Requires="a14">
          <p:sp>
            <p:nvSpPr>
              <p:cNvPr id="5" name="Content Placeholder 4"/>
              <p:cNvSpPr>
                <a:spLocks noGrp="1"/>
              </p:cNvSpPr>
              <p:nvPr>
                <p:ph sz="quarter" idx="27"/>
              </p:nvPr>
            </p:nvSpPr>
            <p:spPr>
              <a:xfrm>
                <a:off x="0" y="4875720"/>
                <a:ext cx="9067800" cy="1525079"/>
              </a:xfrm>
            </p:spPr>
            <p:txBody>
              <a:bodyPr/>
              <a:lstStyle/>
              <a:p>
                <a:pPr>
                  <a:spcBef>
                    <a:spcPts val="0"/>
                  </a:spcBef>
                  <a:spcAft>
                    <a:spcPts val="500"/>
                  </a:spcAft>
                </a:pPr>
                <a:r>
                  <a:rPr lang="en-US" sz="2800" b="1" dirty="0">
                    <a:solidFill>
                      <a:srgbClr val="43618E"/>
                    </a:solidFill>
                    <a:latin typeface="+mn-lt"/>
                  </a:rPr>
                  <a:t>Solution</a:t>
                </a:r>
              </a:p>
              <a:p>
                <a:pPr>
                  <a:spcBef>
                    <a:spcPts val="0"/>
                  </a:spcBef>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𝐾</m:t>
                          </m:r>
                        </m:e>
                        <m:sub>
                          <m:r>
                            <m:rPr>
                              <m:sty m:val="p"/>
                            </m:rPr>
                            <a:rPr lang="en-US" sz="2400">
                              <a:latin typeface="Cambria Math" panose="02040503050406030204" pitchFamily="18" charset="0"/>
                            </a:rPr>
                            <m:t>b</m:t>
                          </m:r>
                        </m:sub>
                      </m:sSub>
                      <m:r>
                        <a:rPr lang="en-US" sz="2400" i="1">
                          <a:latin typeface="Cambria Math" panose="02040503050406030204" pitchFamily="18" charset="0"/>
                          <a:ea typeface="Cambria Math" panose="02040503050406030204" pitchFamily="18" charset="0"/>
                        </a:rPr>
                        <m:t>=</m:t>
                      </m:r>
                      <m:f>
                        <m:fPr>
                          <m:ctrlPr>
                            <a:rPr lang="en-US" sz="2400" i="1">
                              <a:latin typeface="Cambria Math" panose="02040503050406030204" pitchFamily="18" charset="0"/>
                              <a:ea typeface="Cambria Math" panose="02040503050406030204" pitchFamily="18" charset="0"/>
                            </a:rPr>
                          </m:ctrlPr>
                        </m:fPr>
                        <m:num>
                          <m:d>
                            <m:dPr>
                              <m:begChr m:val="["/>
                              <m:endChr m:val="]"/>
                              <m:ctrlPr>
                                <a:rPr lang="en-US" sz="2400" i="1">
                                  <a:latin typeface="Cambria Math" panose="02040503050406030204" pitchFamily="18" charset="0"/>
                                  <a:ea typeface="Cambria Math" panose="02040503050406030204" pitchFamily="18" charset="0"/>
                                </a:rPr>
                              </m:ctrlPr>
                            </m:dPr>
                            <m:e>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HC</m:t>
                                  </m:r>
                                </m:e>
                                <m:sub>
                                  <m:r>
                                    <a:rPr lang="en-US" sz="2400">
                                      <a:latin typeface="Cambria Math" panose="02040503050406030204" pitchFamily="18" charset="0"/>
                                      <a:ea typeface="Cambria Math" panose="02040503050406030204" pitchFamily="18" charset="0"/>
                                    </a:rPr>
                                    <m:t>8</m:t>
                                  </m:r>
                                </m:sub>
                              </m:sSub>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H</m:t>
                                  </m:r>
                                </m:e>
                                <m:sub>
                                  <m:r>
                                    <a:rPr lang="en-US" sz="2400">
                                      <a:latin typeface="Cambria Math" panose="02040503050406030204" pitchFamily="18" charset="0"/>
                                      <a:ea typeface="Cambria Math" panose="02040503050406030204" pitchFamily="18" charset="0"/>
                                    </a:rPr>
                                    <m:t>10</m:t>
                                  </m:r>
                                </m:sub>
                              </m:sSub>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N</m:t>
                                  </m:r>
                                </m:e>
                                <m:sub>
                                  <m:r>
                                    <a:rPr lang="en-US" sz="2400">
                                      <a:latin typeface="Cambria Math" panose="02040503050406030204" pitchFamily="18" charset="0"/>
                                      <a:ea typeface="Cambria Math" panose="02040503050406030204" pitchFamily="18" charset="0"/>
                                    </a:rPr>
                                    <m:t>4</m:t>
                                  </m:r>
                                </m:sub>
                              </m:sSub>
                              <m:sSubSup>
                                <m:sSubSupPr>
                                  <m:ctrlPr>
                                    <a:rPr lang="en-US" sz="2400" i="1">
                                      <a:latin typeface="Cambria Math" panose="02040503050406030204" pitchFamily="18" charset="0"/>
                                      <a:ea typeface="Cambria Math" panose="02040503050406030204" pitchFamily="18" charset="0"/>
                                    </a:rPr>
                                  </m:ctrlPr>
                                </m:sSubSupPr>
                                <m:e>
                                  <m:r>
                                    <m:rPr>
                                      <m:sty m:val="p"/>
                                    </m:rPr>
                                    <a:rPr lang="en-US" sz="2400">
                                      <a:latin typeface="Cambria Math" panose="02040503050406030204" pitchFamily="18" charset="0"/>
                                      <a:ea typeface="Cambria Math" panose="02040503050406030204" pitchFamily="18" charset="0"/>
                                    </a:rPr>
                                    <m:t>O</m:t>
                                  </m:r>
                                </m:e>
                                <m:sub>
                                  <m:r>
                                    <a:rPr lang="en-US" sz="2400">
                                      <a:latin typeface="Cambria Math" panose="02040503050406030204" pitchFamily="18" charset="0"/>
                                      <a:ea typeface="Cambria Math" panose="02040503050406030204" pitchFamily="18" charset="0"/>
                                    </a:rPr>
                                    <m:t>2</m:t>
                                  </m:r>
                                </m:sub>
                                <m:sup>
                                  <m:r>
                                    <a:rPr lang="en-US" sz="2400">
                                      <a:latin typeface="Cambria Math" panose="02040503050406030204" pitchFamily="18" charset="0"/>
                                      <a:ea typeface="Cambria Math" panose="02040503050406030204" pitchFamily="18" charset="0"/>
                                    </a:rPr>
                                    <m:t>+</m:t>
                                  </m:r>
                                </m:sup>
                              </m:sSubSup>
                            </m:e>
                          </m:d>
                          <m:d>
                            <m:dPr>
                              <m:begChr m:val="["/>
                              <m:endChr m:val="]"/>
                              <m:ctrlPr>
                                <a:rPr lang="en-US" sz="2400" i="1">
                                  <a:latin typeface="Cambria Math" panose="02040503050406030204" pitchFamily="18" charset="0"/>
                                  <a:ea typeface="Cambria Math" panose="02040503050406030204" pitchFamily="18" charset="0"/>
                                </a:rPr>
                              </m:ctrlPr>
                            </m:dPr>
                            <m:e>
                              <m:sSup>
                                <m:sSupPr>
                                  <m:ctrlPr>
                                    <a:rPr lang="en-US" sz="2400" i="1">
                                      <a:latin typeface="Cambria Math" panose="02040503050406030204" pitchFamily="18" charset="0"/>
                                      <a:ea typeface="Cambria Math" panose="02040503050406030204" pitchFamily="18" charset="0"/>
                                    </a:rPr>
                                  </m:ctrlPr>
                                </m:sSupPr>
                                <m:e>
                                  <m:r>
                                    <m:rPr>
                                      <m:sty m:val="p"/>
                                    </m:rPr>
                                    <a:rPr lang="en-US" sz="2400">
                                      <a:latin typeface="Cambria Math" panose="02040503050406030204" pitchFamily="18" charset="0"/>
                                      <a:ea typeface="Cambria Math" panose="02040503050406030204" pitchFamily="18" charset="0"/>
                                    </a:rPr>
                                    <m:t>OH</m:t>
                                  </m:r>
                                </m:e>
                                <m:sup>
                                  <m:r>
                                    <a:rPr lang="en-US" sz="2400">
                                      <a:latin typeface="Cambria Math" panose="02040503050406030204" pitchFamily="18" charset="0"/>
                                      <a:ea typeface="Cambria Math" panose="02040503050406030204" pitchFamily="18" charset="0"/>
                                    </a:rPr>
                                    <m:t>−</m:t>
                                  </m:r>
                                </m:sup>
                              </m:sSup>
                            </m:e>
                          </m:d>
                        </m:num>
                        <m:den>
                          <m:d>
                            <m:dPr>
                              <m:begChr m:val="["/>
                              <m:endChr m:val="]"/>
                              <m:ctrlPr>
                                <a:rPr lang="en-US" sz="2400" i="1">
                                  <a:latin typeface="Cambria Math" panose="02040503050406030204" pitchFamily="18" charset="0"/>
                                  <a:ea typeface="Cambria Math" panose="02040503050406030204" pitchFamily="18" charset="0"/>
                                </a:rPr>
                              </m:ctrlPr>
                            </m:dPr>
                            <m:e>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C</m:t>
                                  </m:r>
                                </m:e>
                                <m:sub>
                                  <m:r>
                                    <a:rPr lang="en-US" sz="2400">
                                      <a:latin typeface="Cambria Math" panose="02040503050406030204" pitchFamily="18" charset="0"/>
                                      <a:ea typeface="Cambria Math" panose="02040503050406030204" pitchFamily="18" charset="0"/>
                                    </a:rPr>
                                    <m:t>8</m:t>
                                  </m:r>
                                </m:sub>
                              </m:sSub>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H</m:t>
                                  </m:r>
                                </m:e>
                                <m:sub>
                                  <m:r>
                                    <a:rPr lang="en-US" sz="2400">
                                      <a:latin typeface="Cambria Math" panose="02040503050406030204" pitchFamily="18" charset="0"/>
                                      <a:ea typeface="Cambria Math" panose="02040503050406030204" pitchFamily="18" charset="0"/>
                                    </a:rPr>
                                    <m:t>10</m:t>
                                  </m:r>
                                </m:sub>
                              </m:sSub>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N</m:t>
                                  </m:r>
                                </m:e>
                                <m:sub>
                                  <m:r>
                                    <a:rPr lang="en-US" sz="2400">
                                      <a:latin typeface="Cambria Math" panose="02040503050406030204" pitchFamily="18" charset="0"/>
                                      <a:ea typeface="Cambria Math" panose="02040503050406030204" pitchFamily="18" charset="0"/>
                                    </a:rPr>
                                    <m:t>4</m:t>
                                  </m:r>
                                </m:sub>
                              </m:sSub>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O</m:t>
                                  </m:r>
                                </m:e>
                                <m:sub>
                                  <m:r>
                                    <a:rPr lang="en-US" sz="2400">
                                      <a:latin typeface="Cambria Math" panose="02040503050406030204" pitchFamily="18" charset="0"/>
                                      <a:ea typeface="Cambria Math" panose="02040503050406030204" pitchFamily="18" charset="0"/>
                                    </a:rPr>
                                    <m:t>2</m:t>
                                  </m:r>
                                </m:sub>
                              </m:sSub>
                            </m:e>
                          </m:d>
                        </m:den>
                      </m:f>
                      <m:r>
                        <a:rPr lang="en-US" sz="2400" i="1">
                          <a:latin typeface="Cambria Math" panose="02040503050406030204" pitchFamily="18" charset="0"/>
                          <a:ea typeface="Cambria Math" panose="02040503050406030204" pitchFamily="18" charset="0"/>
                        </a:rPr>
                        <m:t>=</m:t>
                      </m:r>
                      <m:f>
                        <m:fPr>
                          <m:ctrlPr>
                            <a:rPr lang="en-US" sz="2400" i="1">
                              <a:latin typeface="Cambria Math" panose="02040503050406030204" pitchFamily="18" charset="0"/>
                              <a:ea typeface="Cambria Math" panose="02040503050406030204" pitchFamily="18" charset="0"/>
                            </a:rPr>
                          </m:ctrlPr>
                        </m:fPr>
                        <m:num>
                          <m:sSup>
                            <m:sSupPr>
                              <m:ctrlPr>
                                <a:rPr lang="en-US" sz="2400" i="1">
                                  <a:latin typeface="Cambria Math" panose="02040503050406030204" pitchFamily="18" charset="0"/>
                                  <a:ea typeface="Cambria Math" panose="02040503050406030204" pitchFamily="18" charset="0"/>
                                </a:rPr>
                              </m:ctrlPr>
                            </m:sSupPr>
                            <m:e>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2.82×</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−6</m:t>
                                      </m:r>
                                    </m:sup>
                                  </m:sSup>
                                </m:e>
                              </m:d>
                            </m:e>
                            <m:sup>
                              <m:r>
                                <a:rPr lang="en-US" sz="2400" i="1">
                                  <a:latin typeface="Cambria Math" panose="02040503050406030204" pitchFamily="18" charset="0"/>
                                  <a:ea typeface="Cambria Math" panose="02040503050406030204" pitchFamily="18" charset="0"/>
                                </a:rPr>
                                <m:t>2</m:t>
                              </m:r>
                            </m:sup>
                          </m:sSup>
                        </m:num>
                        <m:den>
                          <m:r>
                            <a:rPr lang="en-US" sz="2400" i="1">
                              <a:latin typeface="Cambria Math" panose="02040503050406030204" pitchFamily="18" charset="0"/>
                              <a:ea typeface="Cambria Math" panose="02040503050406030204" pitchFamily="18" charset="0"/>
                            </a:rPr>
                            <m:t>0.15</m:t>
                          </m:r>
                        </m:den>
                      </m:f>
                      <m:r>
                        <a:rPr lang="en-US" sz="2400" i="1">
                          <a:latin typeface="Cambria Math" panose="02040503050406030204" pitchFamily="18" charset="0"/>
                          <a:ea typeface="Cambria Math" panose="02040503050406030204" pitchFamily="18" charset="0"/>
                        </a:rPr>
                        <m:t>=5.3×</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−11</m:t>
                          </m:r>
                        </m:sup>
                      </m:sSup>
                    </m:oMath>
                  </m:oMathPara>
                </a14:m>
                <a:endParaRPr lang="en-US" sz="2400" dirty="0"/>
              </a:p>
            </p:txBody>
          </p:sp>
        </mc:Choice>
        <mc:Fallback xmlns="">
          <p:sp>
            <p:nvSpPr>
              <p:cNvPr id="5" name="Content Placeholder 4"/>
              <p:cNvSpPr>
                <a:spLocks noGrp="1" noRot="1" noChangeAspect="1" noMove="1" noResize="1" noEditPoints="1" noAdjustHandles="1" noChangeArrowheads="1" noChangeShapeType="1" noTextEdit="1"/>
              </p:cNvSpPr>
              <p:nvPr>
                <p:ph sz="quarter" idx="27"/>
              </p:nvPr>
            </p:nvSpPr>
            <p:spPr>
              <a:xfrm>
                <a:off x="0" y="4875720"/>
                <a:ext cx="9067800" cy="1525079"/>
              </a:xfrm>
              <a:blipFill>
                <a:blip r:embed="rId5"/>
                <a:stretch>
                  <a:fillRect l="-1344" t="-4000"/>
                </a:stretch>
              </a:blipFill>
            </p:spPr>
            <p:txBody>
              <a:bodyPr/>
              <a:lstStyle/>
              <a:p>
                <a:r>
                  <a:rPr lang="en-US">
                    <a:noFill/>
                  </a:rPr>
                  <a:t> </a:t>
                </a:r>
              </a:p>
            </p:txBody>
          </p:sp>
        </mc:Fallback>
      </mc:AlternateContent>
    </p:spTree>
    <p:extLst>
      <p:ext uri="{BB962C8B-B14F-4D97-AF65-F5344CB8AC3E}">
        <p14:creationId xmlns:p14="http://schemas.microsoft.com/office/powerpoint/2010/main" val="24594984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27710"/>
            <a:ext cx="8839200" cy="457200"/>
          </a:xfrm>
        </p:spPr>
        <p:txBody>
          <a:bodyPr anchor="ctr"/>
          <a:lstStyle/>
          <a:p>
            <a:pPr>
              <a:tabLst>
                <a:tab pos="1138238" algn="l"/>
                <a:tab pos="1371600" algn="l"/>
                <a:tab pos="1436688" algn="l"/>
                <a:tab pos="1550988" algn="l"/>
              </a:tabLst>
            </a:pPr>
            <a:r>
              <a:rPr lang="en-US" dirty="0">
                <a:solidFill>
                  <a:schemeClr val="bg1"/>
                </a:solidFill>
                <a:latin typeface="Calibri"/>
              </a:rPr>
              <a:t>16.7	</a:t>
            </a:r>
            <a:r>
              <a:rPr lang="en-US" dirty="0">
                <a:latin typeface="Calibri"/>
              </a:rPr>
              <a:t>Conjugate Acid-Base Pairs</a:t>
            </a:r>
            <a:endParaRPr lang="en-US" dirty="0"/>
          </a:p>
        </p:txBody>
      </p:sp>
      <p:sp>
        <p:nvSpPr>
          <p:cNvPr id="2" name="Content Placeholder 1"/>
          <p:cNvSpPr>
            <a:spLocks noGrp="1"/>
          </p:cNvSpPr>
          <p:nvPr>
            <p:ph sz="quarter" idx="11"/>
          </p:nvPr>
        </p:nvSpPr>
        <p:spPr>
          <a:xfrm>
            <a:off x="0" y="1295400"/>
            <a:ext cx="9144000" cy="533400"/>
          </a:xfrm>
        </p:spPr>
        <p:txBody>
          <a:bodyPr/>
          <a:lstStyle/>
          <a:p>
            <a:pPr algn="ctr"/>
            <a:r>
              <a:rPr lang="en-US" dirty="0"/>
              <a:t>Topics</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10"/>
              </p:nvPr>
            </p:nvSpPr>
            <p:spPr>
              <a:xfrm>
                <a:off x="0" y="1905000"/>
                <a:ext cx="8991600" cy="1371600"/>
              </a:xfrm>
            </p:spPr>
            <p:txBody>
              <a:bodyPr/>
              <a:lstStyle/>
              <a:p>
                <a:pPr fontAlgn="t">
                  <a:spcBef>
                    <a:spcPts val="0"/>
                  </a:spcBef>
                </a:pPr>
                <a:r>
                  <a:rPr lang="en-US" dirty="0"/>
                  <a:t>The Strength of a Conjugate Acid or Base</a:t>
                </a:r>
              </a:p>
              <a:p>
                <a:pPr fontAlgn="t">
                  <a:spcBef>
                    <a:spcPts val="0"/>
                  </a:spcBef>
                </a:pPr>
                <a:r>
                  <a:rPr lang="en-US" dirty="0"/>
                  <a:t>The Relationship Between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𝑎</m:t>
                        </m:r>
                      </m:sub>
                    </m:sSub>
                  </m:oMath>
                </a14:m>
                <a:r>
                  <a:rPr lang="en-US" dirty="0"/>
                  <a:t> and </a:t>
                </a:r>
                <a14:m>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𝐾</m:t>
                        </m:r>
                      </m:e>
                      <m:sub>
                        <m:r>
                          <m:rPr>
                            <m:sty m:val="p"/>
                          </m:rPr>
                          <a:rPr lang="en-US" b="0" i="0" dirty="0" smtClean="0">
                            <a:latin typeface="Cambria Math" panose="02040503050406030204" pitchFamily="18" charset="0"/>
                          </a:rPr>
                          <m:t>b</m:t>
                        </m:r>
                      </m:sub>
                    </m:sSub>
                  </m:oMath>
                </a14:m>
                <a:r>
                  <a:rPr lang="en-US" dirty="0"/>
                  <a:t> of a Conjugate Acid-Base Pair</a:t>
                </a:r>
              </a:p>
            </p:txBody>
          </p:sp>
        </mc:Choice>
        <mc:Fallback xmlns="">
          <p:sp>
            <p:nvSpPr>
              <p:cNvPr id="16" name="Content Placeholder 15"/>
              <p:cNvSpPr>
                <a:spLocks noGrp="1" noRot="1" noChangeAspect="1" noMove="1" noResize="1" noEditPoints="1" noAdjustHandles="1" noChangeArrowheads="1" noChangeShapeType="1" noTextEdit="1"/>
              </p:cNvSpPr>
              <p:nvPr>
                <p:ph sz="quarter" idx="10"/>
              </p:nvPr>
            </p:nvSpPr>
            <p:spPr>
              <a:xfrm>
                <a:off x="0" y="1905000"/>
                <a:ext cx="8991600" cy="1371600"/>
              </a:xfrm>
              <a:blipFill>
                <a:blip r:embed="rId2"/>
                <a:stretch>
                  <a:fillRect t="-4889" b="-12000"/>
                </a:stretch>
              </a:blipFill>
            </p:spPr>
            <p:txBody>
              <a:bodyPr/>
              <a:lstStyle/>
              <a:p>
                <a:r>
                  <a:rPr lang="en-US">
                    <a:noFill/>
                  </a:rPr>
                  <a:t> </a:t>
                </a:r>
              </a:p>
            </p:txBody>
          </p:sp>
        </mc:Fallback>
      </mc:AlternateContent>
    </p:spTree>
    <p:extLst>
      <p:ext uri="{BB962C8B-B14F-4D97-AF65-F5344CB8AC3E}">
        <p14:creationId xmlns:p14="http://schemas.microsoft.com/office/powerpoint/2010/main" val="413662025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8839200" cy="457200"/>
          </a:xfrm>
        </p:spPr>
        <p:txBody>
          <a:bodyPr/>
          <a:lstStyle/>
          <a:p>
            <a:pPr>
              <a:tabLst>
                <a:tab pos="1138238" algn="l"/>
                <a:tab pos="1371600" algn="l"/>
              </a:tabLst>
            </a:pPr>
            <a:r>
              <a:rPr lang="en-US" dirty="0">
                <a:solidFill>
                  <a:schemeClr val="bg1"/>
                </a:solidFill>
                <a:latin typeface="Calibri"/>
              </a:rPr>
              <a:t>16.7	</a:t>
            </a:r>
            <a:r>
              <a:rPr lang="en-US" dirty="0">
                <a:latin typeface="Calibri"/>
              </a:rPr>
              <a:t>Conjugate Acid-Base Pairs (1)</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990600"/>
                <a:ext cx="9144000" cy="2209800"/>
              </a:xfrm>
            </p:spPr>
            <p:txBody>
              <a:bodyPr/>
              <a:lstStyle/>
              <a:p>
                <a:pPr>
                  <a:spcAft>
                    <a:spcPts val="2000"/>
                  </a:spcAft>
                </a:pPr>
                <a:r>
                  <a:rPr lang="en-US" dirty="0">
                    <a:latin typeface="Calibri"/>
                  </a:rPr>
                  <a:t>The Strength of a Conjugate Acid or Base</a:t>
                </a:r>
              </a:p>
              <a:p>
                <a:pPr>
                  <a:spcAft>
                    <a:spcPts val="2000"/>
                  </a:spcAft>
                </a:pP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HCl</m:t>
                      </m:r>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m:t>
                      </m:r>
                      <m:sSup>
                        <m:sSupPr>
                          <m:ctrlPr>
                            <a:rPr lang="en-US"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Cl</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a:p>
                <a:pPr/>
                <a14:m>
                  <m:oMathPara xmlns:m="http://schemas.openxmlformats.org/officeDocument/2006/math">
                    <m:oMathParaPr>
                      <m:jc m:val="centerGroup"/>
                    </m:oMathParaPr>
                    <m:oMath xmlns:m="http://schemas.openxmlformats.org/officeDocument/2006/math">
                      <m:sSup>
                        <m:sSupPr>
                          <m:ctrlPr>
                            <a:rPr lang="en-US"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Cl</m:t>
                          </m:r>
                        </m:e>
                        <m:sup>
                          <m:r>
                            <a:rPr lang="en-US" i="1" smtClean="0">
                              <a:solidFill>
                                <a:schemeClr val="tx1"/>
                              </a:solidFill>
                              <a:latin typeface="Cambria Math" panose="02040503050406030204" pitchFamily="18" charset="0"/>
                              <a:ea typeface="Cambria Math" panose="02040503050406030204" pitchFamily="18" charset="0"/>
                            </a:rPr>
                            <m:t>−</m:t>
                          </m:r>
                        </m:sup>
                      </m:sSup>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i="1"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i="1" smtClean="0">
                              <a:solidFill>
                                <a:schemeClr val="tx1"/>
                              </a:solidFill>
                              <a:latin typeface="Cambria Math" panose="02040503050406030204" pitchFamily="18" charset="0"/>
                              <a:ea typeface="Cambria Math" panose="02040503050406030204" pitchFamily="18" charset="0"/>
                            </a:rPr>
                          </m:ctrlPr>
                        </m:dPr>
                        <m:e>
                          <m:r>
                            <m:rPr>
                              <m:sty m:val="p"/>
                            </m:rPr>
                            <a:rPr lang="en-US" b="0" i="0" smtClean="0">
                              <a:solidFill>
                                <a:schemeClr val="tx1"/>
                              </a:solidFill>
                              <a:latin typeface="Cambria Math" panose="02040503050406030204" pitchFamily="18" charset="0"/>
                              <a:ea typeface="Cambria Math" panose="02040503050406030204" pitchFamily="18" charset="0"/>
                            </a:rPr>
                            <m:t>l</m:t>
                          </m:r>
                        </m:e>
                      </m:d>
                      <m:r>
                        <a:rPr lang="en-US"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HCl</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990600"/>
                <a:ext cx="9144000" cy="2209800"/>
              </a:xfrm>
              <a:blipFill>
                <a:blip r:embed="rId2"/>
                <a:stretch>
                  <a:fillRect l="-1333" t="-2762"/>
                </a:stretch>
              </a:blipFill>
            </p:spPr>
            <p:txBody>
              <a:bodyPr/>
              <a:lstStyle/>
              <a:p>
                <a:r>
                  <a:rPr lang="en-US">
                    <a:noFill/>
                  </a:rPr>
                  <a:t> </a:t>
                </a:r>
              </a:p>
            </p:txBody>
          </p:sp>
        </mc:Fallback>
      </mc:AlternateContent>
      <p:cxnSp>
        <p:nvCxnSpPr>
          <p:cNvPr id="3" name="Straight Connector 2">
            <a:extLst>
              <a:ext uri="{C183D7F6-B498-43B3-948B-1728B52AA6E4}">
                <adec:decorative xmlns="" xmlns:adec="http://schemas.microsoft.com/office/drawing/2017/decorative" val="1"/>
              </a:ext>
            </a:extLst>
          </p:cNvPr>
          <p:cNvCxnSpPr/>
          <p:nvPr/>
        </p:nvCxnSpPr>
        <p:spPr>
          <a:xfrm>
            <a:off x="4267200" y="2514600"/>
            <a:ext cx="228600" cy="228600"/>
          </a:xfrm>
          <a:prstGeom prst="line">
            <a:avLst/>
          </a:prstGeom>
          <a:ln w="57150">
            <a:solidFill>
              <a:srgbClr val="ED008C"/>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C183D7F6-B498-43B3-948B-1728B52AA6E4}">
                <adec:decorative xmlns="" xmlns:adec="http://schemas.microsoft.com/office/drawing/2017/decorative" val="1"/>
              </a:ext>
            </a:extLst>
          </p:cNvPr>
          <p:cNvCxnSpPr/>
          <p:nvPr/>
        </p:nvCxnSpPr>
        <p:spPr>
          <a:xfrm flipH="1">
            <a:off x="4267200" y="2482596"/>
            <a:ext cx="228600" cy="260604"/>
          </a:xfrm>
          <a:prstGeom prst="line">
            <a:avLst/>
          </a:prstGeom>
          <a:ln w="57150">
            <a:solidFill>
              <a:srgbClr val="ED008C"/>
            </a:solidFill>
          </a:ln>
        </p:spPr>
        <p:style>
          <a:lnRef idx="1">
            <a:schemeClr val="accent1"/>
          </a:lnRef>
          <a:fillRef idx="0">
            <a:schemeClr val="accent1"/>
          </a:fillRef>
          <a:effectRef idx="0">
            <a:schemeClr val="accent1"/>
          </a:effectRef>
          <a:fontRef idx="minor">
            <a:schemeClr val="tx1"/>
          </a:fontRef>
        </p:style>
      </p:cxnSp>
      <p:sp>
        <p:nvSpPr>
          <p:cNvPr id="17" name="Content Placeholder 16"/>
          <p:cNvSpPr>
            <a:spLocks noGrp="1"/>
          </p:cNvSpPr>
          <p:nvPr>
            <p:ph sz="quarter" idx="24"/>
          </p:nvPr>
        </p:nvSpPr>
        <p:spPr>
          <a:xfrm>
            <a:off x="0" y="3352800"/>
            <a:ext cx="9144000" cy="1219200"/>
          </a:xfrm>
        </p:spPr>
        <p:txBody>
          <a:bodyPr/>
          <a:lstStyle/>
          <a:p>
            <a:r>
              <a:rPr lang="en-US" dirty="0"/>
              <a:t>The chloride ion, which is the conjugate base of a strong acid, is an example of a </a:t>
            </a:r>
            <a:r>
              <a:rPr lang="en-US" b="1" i="1" dirty="0"/>
              <a:t>weak conjugate base. </a:t>
            </a:r>
            <a:endParaRPr lang="en-US" dirty="0"/>
          </a:p>
        </p:txBody>
      </p:sp>
    </p:spTree>
    <p:extLst>
      <p:ext uri="{BB962C8B-B14F-4D97-AF65-F5344CB8AC3E}">
        <p14:creationId xmlns:p14="http://schemas.microsoft.com/office/powerpoint/2010/main" val="33607646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27710"/>
            <a:ext cx="8839200" cy="457200"/>
          </a:xfrm>
        </p:spPr>
        <p:txBody>
          <a:bodyPr anchor="ctr"/>
          <a:lstStyle/>
          <a:p>
            <a:pPr>
              <a:tabLst>
                <a:tab pos="1138238" algn="l"/>
                <a:tab pos="1371600" algn="l"/>
              </a:tabLst>
            </a:pPr>
            <a:r>
              <a:rPr lang="en-US" dirty="0">
                <a:solidFill>
                  <a:schemeClr val="bg1"/>
                </a:solidFill>
                <a:latin typeface="Calibri"/>
              </a:rPr>
              <a:t>16.7	</a:t>
            </a:r>
            <a:r>
              <a:rPr lang="en-US" dirty="0">
                <a:latin typeface="Calibri"/>
              </a:rPr>
              <a:t>Conjugate Acid-Base Pairs (2)</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1066799"/>
                <a:ext cx="8991600" cy="2133601"/>
              </a:xfrm>
            </p:spPr>
            <p:txBody>
              <a:bodyPr/>
              <a:lstStyle/>
              <a:p>
                <a:pPr>
                  <a:spcAft>
                    <a:spcPts val="2000"/>
                  </a:spcAft>
                </a:pPr>
                <a:r>
                  <a:rPr lang="en-US" dirty="0">
                    <a:latin typeface="Calibri"/>
                  </a:rPr>
                  <a:t>The Strength of a Conjugate Acid or Base</a:t>
                </a:r>
              </a:p>
              <a:p>
                <a:pPr>
                  <a:spcAft>
                    <a:spcPts val="3000"/>
                  </a:spcAft>
                </a:pP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HF</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b="0" i="1"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1" smtClean="0">
                          <a:solidFill>
                            <a:schemeClr val="tx1"/>
                          </a:solidFill>
                          <a:latin typeface="Cambria Math" panose="02040503050406030204" pitchFamily="18" charset="0"/>
                          <a:ea typeface="Cambria Math" panose="02040503050406030204" pitchFamily="18" charset="0"/>
                        </a:rPr>
                        <m:t>⇄</m:t>
                      </m:r>
                      <m:sSub>
                        <m:sSubPr>
                          <m:ctrlPr>
                            <a:rPr lang="en-US" b="0"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3</m:t>
                          </m:r>
                        </m:sub>
                      </m:sSub>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F</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a:p>
                <a:pPr/>
                <a14:m>
                  <m:oMathPara xmlns:m="http://schemas.openxmlformats.org/officeDocument/2006/math">
                    <m:oMathParaPr>
                      <m:jc m:val="centerGroup"/>
                    </m:oMathParaPr>
                    <m:oMath xmlns:m="http://schemas.openxmlformats.org/officeDocument/2006/math">
                      <m:sSup>
                        <m:sSupPr>
                          <m:ctrlPr>
                            <a:rPr lang="en-US"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F</m:t>
                          </m:r>
                        </m:e>
                        <m:sup>
                          <m:r>
                            <a:rPr lang="en-US" i="0" smtClean="0">
                              <a:solidFill>
                                <a:schemeClr val="tx1"/>
                              </a:solidFill>
                              <a:latin typeface="Cambria Math" panose="02040503050406030204" pitchFamily="18" charset="0"/>
                              <a:ea typeface="Cambria Math" panose="02040503050406030204" pitchFamily="18" charset="0"/>
                            </a:rPr>
                            <m:t>−</m:t>
                          </m:r>
                        </m:sup>
                      </m:sSup>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i="1"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𝑙</m:t>
                          </m:r>
                        </m:e>
                      </m:d>
                      <m:r>
                        <a:rPr lang="en-US" b="0" i="1"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HF</m:t>
                      </m:r>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OH</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latin typeface="Calibri"/>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1066799"/>
                <a:ext cx="8991600" cy="2133601"/>
              </a:xfrm>
              <a:blipFill>
                <a:blip r:embed="rId2"/>
                <a:stretch>
                  <a:fillRect l="-1356" t="-2571"/>
                </a:stretch>
              </a:blipFill>
            </p:spPr>
            <p:txBody>
              <a:bodyPr/>
              <a:lstStyle/>
              <a:p>
                <a:r>
                  <a:rPr lang="en-US">
                    <a:noFill/>
                  </a:rPr>
                  <a:t> </a:t>
                </a:r>
              </a:p>
            </p:txBody>
          </p:sp>
        </mc:Fallback>
      </mc:AlternateContent>
      <p:sp>
        <p:nvSpPr>
          <p:cNvPr id="17" name="Content Placeholder 16"/>
          <p:cNvSpPr>
            <a:spLocks noGrp="1"/>
          </p:cNvSpPr>
          <p:nvPr>
            <p:ph sz="quarter" idx="24"/>
          </p:nvPr>
        </p:nvSpPr>
        <p:spPr>
          <a:xfrm>
            <a:off x="0" y="3352800"/>
            <a:ext cx="9144000" cy="2667000"/>
          </a:xfrm>
        </p:spPr>
        <p:txBody>
          <a:bodyPr/>
          <a:lstStyle/>
          <a:p>
            <a:pPr>
              <a:spcAft>
                <a:spcPts val="2600"/>
              </a:spcAft>
            </a:pPr>
            <a:r>
              <a:rPr lang="en-US" dirty="0"/>
              <a:t>The fluoride ion, which is the conjugate base of a weak acid, is an example of a </a:t>
            </a:r>
            <a:r>
              <a:rPr lang="en-US" b="1" i="1" dirty="0"/>
              <a:t>strong conjugate base. </a:t>
            </a:r>
          </a:p>
          <a:p>
            <a:r>
              <a:rPr lang="en-US" dirty="0"/>
              <a:t>Conversely, a strong base has a </a:t>
            </a:r>
            <a:r>
              <a:rPr lang="en-US" b="1" i="1" dirty="0"/>
              <a:t>weak conjugate acid </a:t>
            </a:r>
            <a:r>
              <a:rPr lang="en-US" dirty="0"/>
              <a:t>and a weak base has a </a:t>
            </a:r>
            <a:r>
              <a:rPr lang="en-US" b="1" i="1" dirty="0"/>
              <a:t>strong conjugate acid. </a:t>
            </a:r>
            <a:endParaRPr lang="en-US" dirty="0"/>
          </a:p>
        </p:txBody>
      </p:sp>
    </p:spTree>
    <p:extLst>
      <p:ext uri="{BB962C8B-B14F-4D97-AF65-F5344CB8AC3E}">
        <p14:creationId xmlns:p14="http://schemas.microsoft.com/office/powerpoint/2010/main" val="23641499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0132" y="33866"/>
            <a:ext cx="8534400" cy="457200"/>
          </a:xfrm>
        </p:spPr>
        <p:txBody>
          <a:bodyPr anchor="ctr"/>
          <a:lstStyle/>
          <a:p>
            <a:pPr>
              <a:tabLst>
                <a:tab pos="1138238" algn="l"/>
                <a:tab pos="1371600" algn="l"/>
                <a:tab pos="1436688" algn="l"/>
              </a:tabLst>
            </a:pPr>
            <a:r>
              <a:rPr lang="en-US" dirty="0">
                <a:solidFill>
                  <a:schemeClr val="bg1"/>
                </a:solidFill>
                <a:latin typeface="Calibri"/>
              </a:rPr>
              <a:t>16.7	</a:t>
            </a:r>
            <a:r>
              <a:rPr lang="en-US" dirty="0">
                <a:latin typeface="Calibri"/>
              </a:rPr>
              <a:t>Conjugate Acid-Base Pairs (3)</a:t>
            </a:r>
            <a:endParaRPr lang="en-US" dirty="0"/>
          </a:p>
        </p:txBody>
      </p:sp>
      <p:sp>
        <p:nvSpPr>
          <p:cNvPr id="15" name="Content Placeholder 14"/>
          <p:cNvSpPr>
            <a:spLocks noGrp="1"/>
          </p:cNvSpPr>
          <p:nvPr>
            <p:ph sz="quarter" idx="23"/>
          </p:nvPr>
        </p:nvSpPr>
        <p:spPr>
          <a:xfrm>
            <a:off x="0" y="1094510"/>
            <a:ext cx="6248400" cy="609600"/>
          </a:xfrm>
        </p:spPr>
        <p:txBody>
          <a:bodyPr/>
          <a:lstStyle/>
          <a:p>
            <a:r>
              <a:rPr lang="en-US" dirty="0">
                <a:latin typeface="Calibri"/>
              </a:rPr>
              <a:t>The Strength of a Conjugate Acid or Base</a:t>
            </a:r>
          </a:p>
        </p:txBody>
      </p:sp>
      <mc:AlternateContent xmlns:mc="http://schemas.openxmlformats.org/markup-compatibility/2006" xmlns:a14="http://schemas.microsoft.com/office/drawing/2010/main">
        <mc:Choice Requires="a14">
          <p:graphicFrame>
            <p:nvGraphicFramePr>
              <p:cNvPr id="4" name="Content Placeholder 3"/>
              <p:cNvGraphicFramePr>
                <a:graphicFrameLocks noGrp="1"/>
              </p:cNvGraphicFramePr>
              <p:nvPr>
                <p:ph sz="quarter" idx="24"/>
                <p:extLst>
                  <p:ext uri="{D42A27DB-BD31-4B8C-83A1-F6EECF244321}">
                    <p14:modId xmlns:p14="http://schemas.microsoft.com/office/powerpoint/2010/main" val="572187965"/>
                  </p:ext>
                </p:extLst>
              </p:nvPr>
            </p:nvGraphicFramePr>
            <p:xfrm>
              <a:off x="1075272" y="1797473"/>
              <a:ext cx="6894512" cy="3671994"/>
            </p:xfrm>
            <a:graphic>
              <a:graphicData uri="http://schemas.openxmlformats.org/drawingml/2006/table">
                <a:tbl>
                  <a:tblPr firstRow="1" bandRow="1">
                    <a:tableStyleId>{5C22544A-7EE6-4342-B048-85BDC9FD1C3A}</a:tableStyleId>
                  </a:tblPr>
                  <a:tblGrid>
                    <a:gridCol w="1723628">
                      <a:extLst>
                        <a:ext uri="{9D8B030D-6E8A-4147-A177-3AD203B41FA5}">
                          <a16:colId xmlns="" xmlns:a16="http://schemas.microsoft.com/office/drawing/2014/main" val="156502466"/>
                        </a:ext>
                      </a:extLst>
                    </a:gridCol>
                    <a:gridCol w="1723628">
                      <a:extLst>
                        <a:ext uri="{9D8B030D-6E8A-4147-A177-3AD203B41FA5}">
                          <a16:colId xmlns="" xmlns:a16="http://schemas.microsoft.com/office/drawing/2014/main" val="135088940"/>
                        </a:ext>
                      </a:extLst>
                    </a:gridCol>
                    <a:gridCol w="1723628">
                      <a:extLst>
                        <a:ext uri="{9D8B030D-6E8A-4147-A177-3AD203B41FA5}">
                          <a16:colId xmlns="" xmlns:a16="http://schemas.microsoft.com/office/drawing/2014/main" val="2313442855"/>
                        </a:ext>
                      </a:extLst>
                    </a:gridCol>
                    <a:gridCol w="1723628">
                      <a:extLst>
                        <a:ext uri="{9D8B030D-6E8A-4147-A177-3AD203B41FA5}">
                          <a16:colId xmlns="" xmlns:a16="http://schemas.microsoft.com/office/drawing/2014/main" val="2367471598"/>
                        </a:ext>
                      </a:extLst>
                    </a:gridCol>
                  </a:tblGrid>
                  <a:tr h="1223998">
                    <a:tc>
                      <a:txBody>
                        <a:bodyPr/>
                        <a:lstStyle/>
                        <a:p>
                          <a:pPr algn="ctr"/>
                          <a:r>
                            <a:rPr lang="en-US" sz="2800" b="1" i="0" dirty="0">
                              <a:solidFill>
                                <a:schemeClr val="tx1"/>
                              </a:solidFill>
                            </a:rPr>
                            <a:t>Acid</a:t>
                          </a:r>
                        </a:p>
                      </a:txBody>
                      <a:tcPr anchor="ctr">
                        <a:solidFill>
                          <a:schemeClr val="bg1"/>
                        </a:solidFill>
                      </a:tcPr>
                    </a:tc>
                    <a:tc>
                      <a:txBody>
                        <a:bodyPr/>
                        <a:lstStyle/>
                        <a:p>
                          <a:pPr algn="ctr"/>
                          <a:r>
                            <a:rPr lang="en-US" sz="2800" b="0" i="0" dirty="0">
                              <a:solidFill>
                                <a:schemeClr val="tx1"/>
                              </a:solidFill>
                            </a:rPr>
                            <a:t>Example</a:t>
                          </a:r>
                        </a:p>
                      </a:txBody>
                      <a:tcPr anchor="ctr">
                        <a:solidFill>
                          <a:schemeClr val="bg1"/>
                        </a:solidFill>
                      </a:tcPr>
                    </a:tc>
                    <a:tc>
                      <a:txBody>
                        <a:bodyPr/>
                        <a:lstStyle/>
                        <a:p>
                          <a:pPr algn="ctr"/>
                          <a:r>
                            <a:rPr lang="en-US" sz="2800" b="1" i="0" dirty="0">
                              <a:solidFill>
                                <a:schemeClr val="tx1"/>
                              </a:solidFill>
                            </a:rPr>
                            <a:t>Conjugate base</a:t>
                          </a:r>
                        </a:p>
                      </a:txBody>
                      <a:tcPr anchor="ctr">
                        <a:solidFill>
                          <a:schemeClr val="bg1"/>
                        </a:solidFill>
                      </a:tcPr>
                    </a:tc>
                    <a:tc>
                      <a:txBody>
                        <a:bodyPr/>
                        <a:lstStyle/>
                        <a:p>
                          <a:pPr algn="ctr"/>
                          <a:r>
                            <a:rPr lang="en-US" sz="2800" b="0" i="0" dirty="0">
                              <a:solidFill>
                                <a:schemeClr val="tx1"/>
                              </a:solidFill>
                            </a:rPr>
                            <a:t>Formula</a:t>
                          </a:r>
                        </a:p>
                      </a:txBody>
                      <a:tcPr anchor="ctr">
                        <a:solidFill>
                          <a:schemeClr val="bg1"/>
                        </a:solidFill>
                      </a:tcPr>
                    </a:tc>
                    <a:extLst>
                      <a:ext uri="{0D108BD9-81ED-4DB2-BD59-A6C34878D82A}">
                        <a16:rowId xmlns="" xmlns:a16="http://schemas.microsoft.com/office/drawing/2014/main" val="3867708789"/>
                      </a:ext>
                    </a:extLst>
                  </a:tr>
                  <a:tr h="1223998">
                    <a:tc>
                      <a:txBody>
                        <a:bodyPr/>
                        <a:lstStyle/>
                        <a:p>
                          <a:pPr algn="ctr"/>
                          <a:r>
                            <a:rPr lang="en-US" sz="2800" b="0" i="0" dirty="0">
                              <a:solidFill>
                                <a:schemeClr val="tx1"/>
                              </a:solidFill>
                            </a:rPr>
                            <a:t>Strong</a:t>
                          </a:r>
                        </a:p>
                      </a:txBody>
                      <a:tcPr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sz="2800" b="0" i="0" smtClean="0">
                                    <a:solidFill>
                                      <a:schemeClr val="tx1"/>
                                    </a:solidFill>
                                    <a:latin typeface="Cambria Math" panose="02040503050406030204" pitchFamily="18" charset="0"/>
                                  </a:rPr>
                                  <m:t>HN</m:t>
                                </m:r>
                                <m:sSub>
                                  <m:sSubPr>
                                    <m:ctrlPr>
                                      <a:rPr lang="en-US" sz="2800" b="0" i="1" smtClean="0">
                                        <a:solidFill>
                                          <a:schemeClr val="tx1"/>
                                        </a:solidFill>
                                        <a:latin typeface="Cambria Math" panose="02040503050406030204" pitchFamily="18" charset="0"/>
                                      </a:rPr>
                                    </m:ctrlPr>
                                  </m:sSubPr>
                                  <m:e>
                                    <m:r>
                                      <m:rPr>
                                        <m:sty m:val="p"/>
                                      </m:rPr>
                                      <a:rPr lang="en-US" sz="2800" b="0" i="0" smtClean="0">
                                        <a:solidFill>
                                          <a:schemeClr val="tx1"/>
                                        </a:solidFill>
                                        <a:latin typeface="Cambria Math" panose="02040503050406030204" pitchFamily="18" charset="0"/>
                                      </a:rPr>
                                      <m:t>O</m:t>
                                    </m:r>
                                  </m:e>
                                  <m:sub>
                                    <m:r>
                                      <a:rPr lang="en-US" sz="2800" b="0" i="0" smtClean="0">
                                        <a:solidFill>
                                          <a:schemeClr val="tx1"/>
                                        </a:solidFill>
                                        <a:latin typeface="Cambria Math" panose="02040503050406030204" pitchFamily="18" charset="0"/>
                                      </a:rPr>
                                      <m:t>3</m:t>
                                    </m:r>
                                  </m:sub>
                                </m:sSub>
                              </m:oMath>
                            </m:oMathPara>
                          </a14:m>
                          <a:endParaRPr lang="en-US" sz="2800" b="0" i="0" dirty="0">
                            <a:solidFill>
                              <a:schemeClr val="tx1"/>
                            </a:solidFill>
                          </a:endParaRPr>
                        </a:p>
                      </a:txBody>
                      <a:tcPr anchor="ctr">
                        <a:solidFill>
                          <a:schemeClr val="bg1"/>
                        </a:solidFill>
                      </a:tcPr>
                    </a:tc>
                    <a:tc>
                      <a:txBody>
                        <a:bodyPr/>
                        <a:lstStyle/>
                        <a:p>
                          <a:pPr algn="ctr"/>
                          <a:r>
                            <a:rPr lang="en-US" sz="2800" b="0" i="0" dirty="0">
                              <a:solidFill>
                                <a:schemeClr val="tx1"/>
                              </a:solidFill>
                            </a:rPr>
                            <a:t>weak conjugate</a:t>
                          </a:r>
                        </a:p>
                      </a:txBody>
                      <a:tcPr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bSup>
                                  <m:sSubSupPr>
                                    <m:ctrlPr>
                                      <a:rPr lang="en-US" sz="2800" b="0" i="1" smtClean="0">
                                        <a:solidFill>
                                          <a:schemeClr val="tx1"/>
                                        </a:solidFill>
                                        <a:latin typeface="Cambria Math" panose="02040503050406030204" pitchFamily="18" charset="0"/>
                                      </a:rPr>
                                    </m:ctrlPr>
                                  </m:sSubSupPr>
                                  <m:e>
                                    <m:r>
                                      <m:rPr>
                                        <m:sty m:val="p"/>
                                      </m:rPr>
                                      <a:rPr lang="en-US" sz="2800" b="0" i="0" smtClean="0">
                                        <a:solidFill>
                                          <a:schemeClr val="tx1"/>
                                        </a:solidFill>
                                        <a:latin typeface="Cambria Math" panose="02040503050406030204" pitchFamily="18" charset="0"/>
                                      </a:rPr>
                                      <m:t>NO</m:t>
                                    </m:r>
                                  </m:e>
                                  <m:sub>
                                    <m:r>
                                      <a:rPr lang="en-US" sz="2800" b="0" i="0" smtClean="0">
                                        <a:solidFill>
                                          <a:schemeClr val="tx1"/>
                                        </a:solidFill>
                                        <a:latin typeface="Cambria Math" panose="02040503050406030204" pitchFamily="18" charset="0"/>
                                      </a:rPr>
                                      <m:t>3</m:t>
                                    </m:r>
                                  </m:sub>
                                  <m:sup>
                                    <m:r>
                                      <a:rPr lang="en-US" sz="2800" b="0" i="0" smtClean="0">
                                        <a:solidFill>
                                          <a:schemeClr val="tx1"/>
                                        </a:solidFill>
                                        <a:latin typeface="Cambria Math" panose="02040503050406030204" pitchFamily="18" charset="0"/>
                                      </a:rPr>
                                      <m:t>−</m:t>
                                    </m:r>
                                  </m:sup>
                                </m:sSubSup>
                              </m:oMath>
                            </m:oMathPara>
                          </a14:m>
                          <a:endParaRPr lang="en-US" sz="2800" b="0" i="0" dirty="0">
                            <a:solidFill>
                              <a:schemeClr val="tx1"/>
                            </a:solidFill>
                          </a:endParaRPr>
                        </a:p>
                      </a:txBody>
                      <a:tcPr anchor="ctr">
                        <a:solidFill>
                          <a:schemeClr val="bg1"/>
                        </a:solidFill>
                      </a:tcPr>
                    </a:tc>
                    <a:extLst>
                      <a:ext uri="{0D108BD9-81ED-4DB2-BD59-A6C34878D82A}">
                        <a16:rowId xmlns="" xmlns:a16="http://schemas.microsoft.com/office/drawing/2014/main" val="317559884"/>
                      </a:ext>
                    </a:extLst>
                  </a:tr>
                  <a:tr h="1223998">
                    <a:tc>
                      <a:txBody>
                        <a:bodyPr/>
                        <a:lstStyle/>
                        <a:p>
                          <a:pPr algn="ctr"/>
                          <a:r>
                            <a:rPr lang="en-US" sz="2800" b="0" i="0" dirty="0">
                              <a:solidFill>
                                <a:schemeClr val="tx1"/>
                              </a:solidFill>
                            </a:rPr>
                            <a:t>weak</a:t>
                          </a:r>
                        </a:p>
                      </a:txBody>
                      <a:tcPr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sz="2800" b="0" i="0" smtClean="0">
                                    <a:solidFill>
                                      <a:schemeClr val="tx1"/>
                                    </a:solidFill>
                                    <a:latin typeface="Cambria Math" panose="02040503050406030204" pitchFamily="18" charset="0"/>
                                  </a:rPr>
                                  <m:t>HCN</m:t>
                                </m:r>
                              </m:oMath>
                            </m:oMathPara>
                          </a14:m>
                          <a:endParaRPr lang="en-US" sz="2800" b="0" i="0" dirty="0">
                            <a:solidFill>
                              <a:schemeClr val="tx1"/>
                            </a:solidFill>
                          </a:endParaRPr>
                        </a:p>
                      </a:txBody>
                      <a:tcPr anchor="ctr">
                        <a:solidFill>
                          <a:schemeClr val="bg1"/>
                        </a:solidFill>
                      </a:tcPr>
                    </a:tc>
                    <a:tc>
                      <a:txBody>
                        <a:bodyPr/>
                        <a:lstStyle/>
                        <a:p>
                          <a:pPr algn="ctr"/>
                          <a:r>
                            <a:rPr lang="en-US" sz="2800" b="0" i="0" dirty="0">
                              <a:solidFill>
                                <a:schemeClr val="tx1"/>
                              </a:solidFill>
                            </a:rPr>
                            <a:t>strong conjugate</a:t>
                          </a:r>
                        </a:p>
                      </a:txBody>
                      <a:tcPr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2800" b="0" i="1" smtClean="0">
                                        <a:solidFill>
                                          <a:schemeClr val="tx1"/>
                                        </a:solidFill>
                                        <a:latin typeface="Cambria Math" panose="02040503050406030204" pitchFamily="18" charset="0"/>
                                      </a:rPr>
                                    </m:ctrlPr>
                                  </m:sSupPr>
                                  <m:e>
                                    <m:r>
                                      <m:rPr>
                                        <m:sty m:val="p"/>
                                      </m:rPr>
                                      <a:rPr lang="en-US" sz="2800" b="0" i="0" smtClean="0">
                                        <a:solidFill>
                                          <a:schemeClr val="tx1"/>
                                        </a:solidFill>
                                        <a:latin typeface="Cambria Math" panose="02040503050406030204" pitchFamily="18" charset="0"/>
                                      </a:rPr>
                                      <m:t>CN</m:t>
                                    </m:r>
                                  </m:e>
                                  <m:sup>
                                    <m:r>
                                      <a:rPr lang="en-US" sz="2800" b="0" i="0" smtClean="0">
                                        <a:solidFill>
                                          <a:schemeClr val="tx1"/>
                                        </a:solidFill>
                                        <a:latin typeface="Cambria Math" panose="02040503050406030204" pitchFamily="18" charset="0"/>
                                      </a:rPr>
                                      <m:t>−</m:t>
                                    </m:r>
                                  </m:sup>
                                </m:sSup>
                              </m:oMath>
                            </m:oMathPara>
                          </a14:m>
                          <a:endParaRPr lang="en-US" sz="2800" b="0" i="0" dirty="0">
                            <a:solidFill>
                              <a:schemeClr val="tx1"/>
                            </a:solidFill>
                          </a:endParaRPr>
                        </a:p>
                      </a:txBody>
                      <a:tcPr anchor="ctr">
                        <a:solidFill>
                          <a:schemeClr val="bg1"/>
                        </a:solidFill>
                      </a:tcPr>
                    </a:tc>
                    <a:extLst>
                      <a:ext uri="{0D108BD9-81ED-4DB2-BD59-A6C34878D82A}">
                        <a16:rowId xmlns="" xmlns:a16="http://schemas.microsoft.com/office/drawing/2014/main" val="3070488635"/>
                      </a:ext>
                    </a:extLst>
                  </a:tr>
                </a:tbl>
              </a:graphicData>
            </a:graphic>
          </p:graphicFrame>
        </mc:Choice>
        <mc:Fallback xmlns="">
          <p:graphicFrame>
            <p:nvGraphicFramePr>
              <p:cNvPr id="4" name="Content Placeholder 3"/>
              <p:cNvGraphicFramePr>
                <a:graphicFrameLocks noGrp="1"/>
              </p:cNvGraphicFramePr>
              <p:nvPr>
                <p:ph sz="quarter" idx="24"/>
                <p:extLst>
                  <p:ext uri="{D42A27DB-BD31-4B8C-83A1-F6EECF244321}">
                    <p14:modId xmlns:p14="http://schemas.microsoft.com/office/powerpoint/2010/main" val="572187965"/>
                  </p:ext>
                </p:extLst>
              </p:nvPr>
            </p:nvGraphicFramePr>
            <p:xfrm>
              <a:off x="1075272" y="1797473"/>
              <a:ext cx="6894512" cy="3671994"/>
            </p:xfrm>
            <a:graphic>
              <a:graphicData uri="http://schemas.openxmlformats.org/drawingml/2006/table">
                <a:tbl>
                  <a:tblPr firstRow="1" bandRow="1">
                    <a:tableStyleId>{5C22544A-7EE6-4342-B048-85BDC9FD1C3A}</a:tableStyleId>
                  </a:tblPr>
                  <a:tblGrid>
                    <a:gridCol w="1723628">
                      <a:extLst>
                        <a:ext uri="{9D8B030D-6E8A-4147-A177-3AD203B41FA5}">
                          <a16:colId xmlns:a16="http://schemas.microsoft.com/office/drawing/2014/main" val="156502466"/>
                        </a:ext>
                      </a:extLst>
                    </a:gridCol>
                    <a:gridCol w="1723628">
                      <a:extLst>
                        <a:ext uri="{9D8B030D-6E8A-4147-A177-3AD203B41FA5}">
                          <a16:colId xmlns:a16="http://schemas.microsoft.com/office/drawing/2014/main" val="135088940"/>
                        </a:ext>
                      </a:extLst>
                    </a:gridCol>
                    <a:gridCol w="1723628">
                      <a:extLst>
                        <a:ext uri="{9D8B030D-6E8A-4147-A177-3AD203B41FA5}">
                          <a16:colId xmlns:a16="http://schemas.microsoft.com/office/drawing/2014/main" val="2313442855"/>
                        </a:ext>
                      </a:extLst>
                    </a:gridCol>
                    <a:gridCol w="1723628">
                      <a:extLst>
                        <a:ext uri="{9D8B030D-6E8A-4147-A177-3AD203B41FA5}">
                          <a16:colId xmlns:a16="http://schemas.microsoft.com/office/drawing/2014/main" val="2367471598"/>
                        </a:ext>
                      </a:extLst>
                    </a:gridCol>
                  </a:tblGrid>
                  <a:tr h="1223998">
                    <a:tc>
                      <a:txBody>
                        <a:bodyPr/>
                        <a:lstStyle/>
                        <a:p>
                          <a:pPr algn="ctr"/>
                          <a:r>
                            <a:rPr lang="en-US" sz="2800" b="1" i="0" dirty="0">
                              <a:solidFill>
                                <a:schemeClr val="tx1"/>
                              </a:solidFill>
                            </a:rPr>
                            <a:t>Acid</a:t>
                          </a:r>
                        </a:p>
                      </a:txBody>
                      <a:tcPr anchor="ctr">
                        <a:solidFill>
                          <a:schemeClr val="bg1"/>
                        </a:solidFill>
                      </a:tcPr>
                    </a:tc>
                    <a:tc>
                      <a:txBody>
                        <a:bodyPr/>
                        <a:lstStyle/>
                        <a:p>
                          <a:pPr algn="ctr"/>
                          <a:r>
                            <a:rPr lang="en-US" sz="2800" b="0" i="0" dirty="0">
                              <a:solidFill>
                                <a:schemeClr val="tx1"/>
                              </a:solidFill>
                            </a:rPr>
                            <a:t>Example</a:t>
                          </a:r>
                        </a:p>
                      </a:txBody>
                      <a:tcPr anchor="ctr">
                        <a:solidFill>
                          <a:schemeClr val="bg1"/>
                        </a:solidFill>
                      </a:tcPr>
                    </a:tc>
                    <a:tc>
                      <a:txBody>
                        <a:bodyPr/>
                        <a:lstStyle/>
                        <a:p>
                          <a:pPr algn="ctr"/>
                          <a:r>
                            <a:rPr lang="en-US" sz="2800" b="1" i="0" dirty="0">
                              <a:solidFill>
                                <a:schemeClr val="tx1"/>
                              </a:solidFill>
                            </a:rPr>
                            <a:t>Conjugate base</a:t>
                          </a:r>
                        </a:p>
                      </a:txBody>
                      <a:tcPr anchor="ctr">
                        <a:solidFill>
                          <a:schemeClr val="bg1"/>
                        </a:solidFill>
                      </a:tcPr>
                    </a:tc>
                    <a:tc>
                      <a:txBody>
                        <a:bodyPr/>
                        <a:lstStyle/>
                        <a:p>
                          <a:pPr algn="ctr"/>
                          <a:r>
                            <a:rPr lang="en-US" sz="2800" b="0" i="0" dirty="0">
                              <a:solidFill>
                                <a:schemeClr val="tx1"/>
                              </a:solidFill>
                            </a:rPr>
                            <a:t>Formula</a:t>
                          </a:r>
                        </a:p>
                      </a:txBody>
                      <a:tcPr anchor="ctr">
                        <a:solidFill>
                          <a:schemeClr val="bg1"/>
                        </a:solidFill>
                      </a:tcPr>
                    </a:tc>
                    <a:extLst>
                      <a:ext uri="{0D108BD9-81ED-4DB2-BD59-A6C34878D82A}">
                        <a16:rowId xmlns:a16="http://schemas.microsoft.com/office/drawing/2014/main" val="3867708789"/>
                      </a:ext>
                    </a:extLst>
                  </a:tr>
                  <a:tr h="1223998">
                    <a:tc>
                      <a:txBody>
                        <a:bodyPr/>
                        <a:lstStyle/>
                        <a:p>
                          <a:pPr algn="ctr"/>
                          <a:r>
                            <a:rPr lang="en-US" sz="2800" b="0" i="0" dirty="0">
                              <a:solidFill>
                                <a:schemeClr val="tx1"/>
                              </a:solidFill>
                            </a:rPr>
                            <a:t>Strong</a:t>
                          </a:r>
                        </a:p>
                      </a:txBody>
                      <a:tcPr anchor="ctr">
                        <a:solidFill>
                          <a:schemeClr val="bg1"/>
                        </a:solidFill>
                      </a:tcPr>
                    </a:tc>
                    <a:tc>
                      <a:txBody>
                        <a:bodyPr/>
                        <a:lstStyle/>
                        <a:p>
                          <a:endParaRPr lang="en-US"/>
                        </a:p>
                      </a:txBody>
                      <a:tcPr anchor="ctr">
                        <a:blipFill>
                          <a:blip r:embed="rId2"/>
                          <a:stretch>
                            <a:fillRect l="-100353" t="-100000" r="-201413" b="-101980"/>
                          </a:stretch>
                        </a:blipFill>
                      </a:tcPr>
                    </a:tc>
                    <a:tc>
                      <a:txBody>
                        <a:bodyPr/>
                        <a:lstStyle/>
                        <a:p>
                          <a:pPr algn="ctr"/>
                          <a:r>
                            <a:rPr lang="en-US" sz="2800" b="0" i="0" dirty="0">
                              <a:solidFill>
                                <a:schemeClr val="tx1"/>
                              </a:solidFill>
                            </a:rPr>
                            <a:t>weak conjugate</a:t>
                          </a:r>
                        </a:p>
                      </a:txBody>
                      <a:tcPr anchor="ctr">
                        <a:solidFill>
                          <a:schemeClr val="bg1"/>
                        </a:solidFill>
                      </a:tcPr>
                    </a:tc>
                    <a:tc>
                      <a:txBody>
                        <a:bodyPr/>
                        <a:lstStyle/>
                        <a:p>
                          <a:endParaRPr lang="en-US"/>
                        </a:p>
                      </a:txBody>
                      <a:tcPr anchor="ctr">
                        <a:blipFill>
                          <a:blip r:embed="rId2"/>
                          <a:stretch>
                            <a:fillRect l="-300353" t="-100000" r="-1413" b="-101980"/>
                          </a:stretch>
                        </a:blipFill>
                      </a:tcPr>
                    </a:tc>
                    <a:extLst>
                      <a:ext uri="{0D108BD9-81ED-4DB2-BD59-A6C34878D82A}">
                        <a16:rowId xmlns:a16="http://schemas.microsoft.com/office/drawing/2014/main" val="317559884"/>
                      </a:ext>
                    </a:extLst>
                  </a:tr>
                  <a:tr h="1223998">
                    <a:tc>
                      <a:txBody>
                        <a:bodyPr/>
                        <a:lstStyle/>
                        <a:p>
                          <a:pPr algn="ctr"/>
                          <a:r>
                            <a:rPr lang="en-US" sz="2800" b="0" i="0" dirty="0">
                              <a:solidFill>
                                <a:schemeClr val="tx1"/>
                              </a:solidFill>
                            </a:rPr>
                            <a:t>weak</a:t>
                          </a:r>
                        </a:p>
                      </a:txBody>
                      <a:tcPr anchor="ctr">
                        <a:solidFill>
                          <a:schemeClr val="bg1"/>
                        </a:solidFill>
                      </a:tcPr>
                    </a:tc>
                    <a:tc>
                      <a:txBody>
                        <a:bodyPr/>
                        <a:lstStyle/>
                        <a:p>
                          <a:endParaRPr lang="en-US"/>
                        </a:p>
                      </a:txBody>
                      <a:tcPr anchor="ctr">
                        <a:blipFill>
                          <a:blip r:embed="rId2"/>
                          <a:stretch>
                            <a:fillRect l="-100353" t="-200995" r="-201413" b="-2488"/>
                          </a:stretch>
                        </a:blipFill>
                      </a:tcPr>
                    </a:tc>
                    <a:tc>
                      <a:txBody>
                        <a:bodyPr/>
                        <a:lstStyle/>
                        <a:p>
                          <a:pPr algn="ctr"/>
                          <a:r>
                            <a:rPr lang="en-US" sz="2800" b="0" i="0" dirty="0">
                              <a:solidFill>
                                <a:schemeClr val="tx1"/>
                              </a:solidFill>
                            </a:rPr>
                            <a:t>strong conjugate</a:t>
                          </a:r>
                        </a:p>
                      </a:txBody>
                      <a:tcPr anchor="ctr">
                        <a:solidFill>
                          <a:schemeClr val="bg1"/>
                        </a:solidFill>
                      </a:tcPr>
                    </a:tc>
                    <a:tc>
                      <a:txBody>
                        <a:bodyPr/>
                        <a:lstStyle/>
                        <a:p>
                          <a:endParaRPr lang="en-US"/>
                        </a:p>
                      </a:txBody>
                      <a:tcPr anchor="ctr">
                        <a:blipFill>
                          <a:blip r:embed="rId2"/>
                          <a:stretch>
                            <a:fillRect l="-300353" t="-200995" r="-1413" b="-2488"/>
                          </a:stretch>
                        </a:blipFill>
                      </a:tcPr>
                    </a:tc>
                    <a:extLst>
                      <a:ext uri="{0D108BD9-81ED-4DB2-BD59-A6C34878D82A}">
                        <a16:rowId xmlns:a16="http://schemas.microsoft.com/office/drawing/2014/main" val="3070488635"/>
                      </a:ext>
                    </a:extLst>
                  </a:tr>
                </a:tbl>
              </a:graphicData>
            </a:graphic>
          </p:graphicFrame>
        </mc:Fallback>
      </mc:AlternateContent>
    </p:spTree>
    <p:extLst>
      <p:ext uri="{BB962C8B-B14F-4D97-AF65-F5344CB8AC3E}">
        <p14:creationId xmlns:p14="http://schemas.microsoft.com/office/powerpoint/2010/main" val="32186185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chor="ctr"/>
          <a:lstStyle/>
          <a:p>
            <a:pPr>
              <a:tabLst>
                <a:tab pos="1138238" algn="l"/>
                <a:tab pos="1371600" algn="l"/>
              </a:tabLst>
            </a:pPr>
            <a:r>
              <a:rPr lang="en-US" dirty="0">
                <a:solidFill>
                  <a:schemeClr val="bg1"/>
                </a:solidFill>
                <a:latin typeface="Calibri"/>
              </a:rPr>
              <a:t>16.7	</a:t>
            </a:r>
            <a:r>
              <a:rPr lang="en-US" dirty="0">
                <a:latin typeface="Calibri"/>
              </a:rPr>
              <a:t>Conjugate Acid-Base Pairs (4)</a:t>
            </a:r>
            <a:endParaRPr lang="en-US" dirty="0"/>
          </a:p>
        </p:txBody>
      </p:sp>
      <p:sp>
        <p:nvSpPr>
          <p:cNvPr id="16" name="Content Placeholder 15"/>
          <p:cNvSpPr>
            <a:spLocks noGrp="1"/>
          </p:cNvSpPr>
          <p:nvPr>
            <p:ph sz="quarter" idx="23"/>
          </p:nvPr>
        </p:nvSpPr>
        <p:spPr>
          <a:xfrm>
            <a:off x="0" y="1115290"/>
            <a:ext cx="6248400" cy="609600"/>
          </a:xfrm>
        </p:spPr>
        <p:txBody>
          <a:bodyPr/>
          <a:lstStyle/>
          <a:p>
            <a:r>
              <a:rPr lang="en-US" dirty="0">
                <a:latin typeface="Calibri"/>
              </a:rPr>
              <a:t>The Strength of a Conjugate Acid or Base</a:t>
            </a:r>
          </a:p>
        </p:txBody>
      </p:sp>
      <mc:AlternateContent xmlns:mc="http://schemas.openxmlformats.org/markup-compatibility/2006" xmlns:a14="http://schemas.microsoft.com/office/drawing/2010/main">
        <mc:Choice Requires="a14">
          <p:graphicFrame>
            <p:nvGraphicFramePr>
              <p:cNvPr id="4" name="Content Placeholder 3"/>
              <p:cNvGraphicFramePr>
                <a:graphicFrameLocks noGrp="1"/>
              </p:cNvGraphicFramePr>
              <p:nvPr>
                <p:ph sz="quarter" idx="24"/>
                <p:extLst>
                  <p:ext uri="{D42A27DB-BD31-4B8C-83A1-F6EECF244321}">
                    <p14:modId xmlns:p14="http://schemas.microsoft.com/office/powerpoint/2010/main" val="534648059"/>
                  </p:ext>
                </p:extLst>
              </p:nvPr>
            </p:nvGraphicFramePr>
            <p:xfrm>
              <a:off x="1066800" y="2142067"/>
              <a:ext cx="6781800" cy="3514921"/>
            </p:xfrm>
            <a:graphic>
              <a:graphicData uri="http://schemas.openxmlformats.org/drawingml/2006/table">
                <a:tbl>
                  <a:tblPr firstRow="1" bandRow="1">
                    <a:tableStyleId>{5C22544A-7EE6-4342-B048-85BDC9FD1C3A}</a:tableStyleId>
                  </a:tblPr>
                  <a:tblGrid>
                    <a:gridCol w="1695450">
                      <a:extLst>
                        <a:ext uri="{9D8B030D-6E8A-4147-A177-3AD203B41FA5}">
                          <a16:colId xmlns="" xmlns:a16="http://schemas.microsoft.com/office/drawing/2014/main" val="3095817682"/>
                        </a:ext>
                      </a:extLst>
                    </a:gridCol>
                    <a:gridCol w="1695450">
                      <a:extLst>
                        <a:ext uri="{9D8B030D-6E8A-4147-A177-3AD203B41FA5}">
                          <a16:colId xmlns="" xmlns:a16="http://schemas.microsoft.com/office/drawing/2014/main" val="1917085232"/>
                        </a:ext>
                      </a:extLst>
                    </a:gridCol>
                    <a:gridCol w="1695450">
                      <a:extLst>
                        <a:ext uri="{9D8B030D-6E8A-4147-A177-3AD203B41FA5}">
                          <a16:colId xmlns="" xmlns:a16="http://schemas.microsoft.com/office/drawing/2014/main" val="2839128886"/>
                        </a:ext>
                      </a:extLst>
                    </a:gridCol>
                    <a:gridCol w="1695450">
                      <a:extLst>
                        <a:ext uri="{9D8B030D-6E8A-4147-A177-3AD203B41FA5}">
                          <a16:colId xmlns="" xmlns:a16="http://schemas.microsoft.com/office/drawing/2014/main" val="3912256626"/>
                        </a:ext>
                      </a:extLst>
                    </a:gridCol>
                  </a:tblGrid>
                  <a:tr h="942779">
                    <a:tc>
                      <a:txBody>
                        <a:bodyPr/>
                        <a:lstStyle/>
                        <a:p>
                          <a:pPr algn="ctr"/>
                          <a:r>
                            <a:rPr lang="en-US" sz="2800" b="1" i="0" dirty="0">
                              <a:solidFill>
                                <a:schemeClr val="tx1"/>
                              </a:solidFill>
                            </a:rPr>
                            <a:t>Base</a:t>
                          </a:r>
                        </a:p>
                      </a:txBody>
                      <a:tcPr anchor="ctr">
                        <a:solidFill>
                          <a:schemeClr val="bg1"/>
                        </a:solidFill>
                      </a:tcPr>
                    </a:tc>
                    <a:tc>
                      <a:txBody>
                        <a:bodyPr/>
                        <a:lstStyle/>
                        <a:p>
                          <a:pPr algn="ctr"/>
                          <a:r>
                            <a:rPr lang="en-US" sz="2800" b="0" i="0" dirty="0">
                              <a:solidFill>
                                <a:schemeClr val="tx1"/>
                              </a:solidFill>
                            </a:rPr>
                            <a:t>Example</a:t>
                          </a:r>
                        </a:p>
                      </a:txBody>
                      <a:tcPr anchor="ctr">
                        <a:solidFill>
                          <a:schemeClr val="bg1"/>
                        </a:solidFill>
                      </a:tcPr>
                    </a:tc>
                    <a:tc>
                      <a:txBody>
                        <a:bodyPr/>
                        <a:lstStyle/>
                        <a:p>
                          <a:pPr algn="ctr"/>
                          <a:r>
                            <a:rPr lang="en-US" sz="2800" b="1" i="0" dirty="0">
                              <a:solidFill>
                                <a:schemeClr val="tx1"/>
                              </a:solidFill>
                            </a:rPr>
                            <a:t>Conjugate</a:t>
                          </a:r>
                        </a:p>
                      </a:txBody>
                      <a:tcPr anchor="ctr">
                        <a:solidFill>
                          <a:schemeClr val="bg1"/>
                        </a:solidFill>
                      </a:tcPr>
                    </a:tc>
                    <a:tc>
                      <a:txBody>
                        <a:bodyPr/>
                        <a:lstStyle/>
                        <a:p>
                          <a:pPr algn="ctr"/>
                          <a:r>
                            <a:rPr lang="en-US" sz="2800" b="0" i="0" dirty="0">
                              <a:solidFill>
                                <a:schemeClr val="tx1"/>
                              </a:solidFill>
                            </a:rPr>
                            <a:t>Formula</a:t>
                          </a:r>
                        </a:p>
                      </a:txBody>
                      <a:tcPr anchor="ctr">
                        <a:solidFill>
                          <a:schemeClr val="bg1"/>
                        </a:solidFill>
                      </a:tcPr>
                    </a:tc>
                    <a:extLst>
                      <a:ext uri="{0D108BD9-81ED-4DB2-BD59-A6C34878D82A}">
                        <a16:rowId xmlns="" xmlns:a16="http://schemas.microsoft.com/office/drawing/2014/main" val="2521554370"/>
                      </a:ext>
                    </a:extLst>
                  </a:tr>
                  <a:tr h="942779">
                    <a:tc>
                      <a:txBody>
                        <a:bodyPr/>
                        <a:lstStyle/>
                        <a:p>
                          <a:pPr algn="ctr"/>
                          <a:r>
                            <a:rPr lang="en-US" sz="2800" b="0" i="0" dirty="0">
                              <a:solidFill>
                                <a:schemeClr val="tx1"/>
                              </a:solidFill>
                            </a:rPr>
                            <a:t>strong</a:t>
                          </a:r>
                        </a:p>
                      </a:txBody>
                      <a:tcPr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sz="2800" b="0" i="0" smtClean="0">
                                    <a:solidFill>
                                      <a:schemeClr val="tx1"/>
                                    </a:solidFill>
                                    <a:latin typeface="Cambria Math" panose="02040503050406030204" pitchFamily="18" charset="0"/>
                                  </a:rPr>
                                  <m:t>O</m:t>
                                </m:r>
                                <m:sSup>
                                  <m:sSupPr>
                                    <m:ctrlPr>
                                      <a:rPr lang="en-US" sz="2800" b="0" i="1" smtClean="0">
                                        <a:solidFill>
                                          <a:schemeClr val="tx1"/>
                                        </a:solidFill>
                                        <a:latin typeface="Cambria Math" panose="02040503050406030204" pitchFamily="18" charset="0"/>
                                      </a:rPr>
                                    </m:ctrlPr>
                                  </m:sSupPr>
                                  <m:e>
                                    <m:r>
                                      <m:rPr>
                                        <m:sty m:val="p"/>
                                      </m:rPr>
                                      <a:rPr lang="en-US" sz="2800" b="0" i="0" smtClean="0">
                                        <a:solidFill>
                                          <a:schemeClr val="tx1"/>
                                        </a:solidFill>
                                        <a:latin typeface="Cambria Math" panose="02040503050406030204" pitchFamily="18" charset="0"/>
                                      </a:rPr>
                                      <m:t>H</m:t>
                                    </m:r>
                                  </m:e>
                                  <m:sup>
                                    <m:r>
                                      <a:rPr lang="en-US" sz="2800" b="0" i="0" smtClean="0">
                                        <a:solidFill>
                                          <a:schemeClr val="tx1"/>
                                        </a:solidFill>
                                        <a:latin typeface="Cambria Math" panose="02040503050406030204" pitchFamily="18" charset="0"/>
                                      </a:rPr>
                                      <m:t>−</m:t>
                                    </m:r>
                                  </m:sup>
                                </m:sSup>
                              </m:oMath>
                            </m:oMathPara>
                          </a14:m>
                          <a:endParaRPr lang="en-US" sz="2800" b="0" i="0" dirty="0">
                            <a:solidFill>
                              <a:schemeClr val="tx1"/>
                            </a:solidFill>
                          </a:endParaRPr>
                        </a:p>
                      </a:txBody>
                      <a:tcPr anchor="ctr">
                        <a:solidFill>
                          <a:schemeClr val="bg1"/>
                        </a:solidFill>
                      </a:tcPr>
                    </a:tc>
                    <a:tc>
                      <a:txBody>
                        <a:bodyPr/>
                        <a:lstStyle/>
                        <a:p>
                          <a:pPr algn="ctr"/>
                          <a:r>
                            <a:rPr lang="en-US" sz="2800" b="0" i="0" dirty="0">
                              <a:solidFill>
                                <a:schemeClr val="tx1"/>
                              </a:solidFill>
                            </a:rPr>
                            <a:t>weak conjugate</a:t>
                          </a:r>
                        </a:p>
                      </a:txBody>
                      <a:tcPr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2800" b="0" i="1" smtClean="0">
                                        <a:solidFill>
                                          <a:schemeClr val="tx1"/>
                                        </a:solidFill>
                                        <a:latin typeface="Cambria Math" panose="02040503050406030204" pitchFamily="18" charset="0"/>
                                      </a:rPr>
                                    </m:ctrlPr>
                                  </m:sSubPr>
                                  <m:e>
                                    <m:r>
                                      <m:rPr>
                                        <m:sty m:val="p"/>
                                      </m:rPr>
                                      <a:rPr lang="en-US" sz="2800" b="0" i="0" smtClean="0">
                                        <a:solidFill>
                                          <a:schemeClr val="tx1"/>
                                        </a:solidFill>
                                        <a:latin typeface="Cambria Math" panose="02040503050406030204" pitchFamily="18" charset="0"/>
                                      </a:rPr>
                                      <m:t>H</m:t>
                                    </m:r>
                                  </m:e>
                                  <m:sub>
                                    <m:r>
                                      <a:rPr lang="en-US" sz="2800" b="0" i="0" smtClean="0">
                                        <a:solidFill>
                                          <a:schemeClr val="tx1"/>
                                        </a:solidFill>
                                        <a:latin typeface="Cambria Math" panose="02040503050406030204" pitchFamily="18" charset="0"/>
                                      </a:rPr>
                                      <m:t>2</m:t>
                                    </m:r>
                                  </m:sub>
                                </m:sSub>
                                <m:r>
                                  <m:rPr>
                                    <m:sty m:val="p"/>
                                  </m:rPr>
                                  <a:rPr lang="en-US" sz="2800" b="0" i="0" smtClean="0">
                                    <a:solidFill>
                                      <a:schemeClr val="tx1"/>
                                    </a:solidFill>
                                    <a:latin typeface="Cambria Math" panose="02040503050406030204" pitchFamily="18" charset="0"/>
                                  </a:rPr>
                                  <m:t>O</m:t>
                                </m:r>
                              </m:oMath>
                            </m:oMathPara>
                          </a14:m>
                          <a:endParaRPr lang="en-US" sz="2800" b="0" i="0" dirty="0">
                            <a:solidFill>
                              <a:schemeClr val="tx1"/>
                            </a:solidFill>
                          </a:endParaRPr>
                        </a:p>
                      </a:txBody>
                      <a:tcPr anchor="ctr">
                        <a:solidFill>
                          <a:schemeClr val="bg1"/>
                        </a:solidFill>
                      </a:tcPr>
                    </a:tc>
                    <a:extLst>
                      <a:ext uri="{0D108BD9-81ED-4DB2-BD59-A6C34878D82A}">
                        <a16:rowId xmlns="" xmlns:a16="http://schemas.microsoft.com/office/drawing/2014/main" val="3931467088"/>
                      </a:ext>
                    </a:extLst>
                  </a:tr>
                  <a:tr h="1627262">
                    <a:tc>
                      <a:txBody>
                        <a:bodyPr/>
                        <a:lstStyle/>
                        <a:p>
                          <a:pPr algn="ctr"/>
                          <a:r>
                            <a:rPr lang="en-US" sz="2800" b="0" i="0" dirty="0">
                              <a:solidFill>
                                <a:schemeClr val="tx1"/>
                              </a:solidFill>
                            </a:rPr>
                            <a:t>weak</a:t>
                          </a:r>
                        </a:p>
                      </a:txBody>
                      <a:tcPr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2800" b="0" i="1" smtClean="0">
                                        <a:solidFill>
                                          <a:schemeClr val="tx1"/>
                                        </a:solidFill>
                                        <a:latin typeface="Cambria Math" panose="02040503050406030204" pitchFamily="18" charset="0"/>
                                      </a:rPr>
                                    </m:ctrlPr>
                                  </m:sSubPr>
                                  <m:e>
                                    <m:r>
                                      <m:rPr>
                                        <m:sty m:val="p"/>
                                      </m:rPr>
                                      <a:rPr lang="en-US" sz="2800" b="0" i="0" smtClean="0">
                                        <a:solidFill>
                                          <a:schemeClr val="tx1"/>
                                        </a:solidFill>
                                        <a:latin typeface="Cambria Math" panose="02040503050406030204" pitchFamily="18" charset="0"/>
                                      </a:rPr>
                                      <m:t>NH</m:t>
                                    </m:r>
                                  </m:e>
                                  <m:sub>
                                    <m:r>
                                      <a:rPr lang="en-US" sz="2800" b="0" i="0" smtClean="0">
                                        <a:solidFill>
                                          <a:schemeClr val="tx1"/>
                                        </a:solidFill>
                                        <a:latin typeface="Cambria Math" panose="02040503050406030204" pitchFamily="18" charset="0"/>
                                      </a:rPr>
                                      <m:t>3</m:t>
                                    </m:r>
                                  </m:sub>
                                </m:sSub>
                              </m:oMath>
                            </m:oMathPara>
                          </a14:m>
                          <a:endParaRPr lang="en-US" sz="2800" b="0" i="0" dirty="0">
                            <a:solidFill>
                              <a:schemeClr val="tx1"/>
                            </a:solidFill>
                          </a:endParaRPr>
                        </a:p>
                      </a:txBody>
                      <a:tcPr anchor="ctr">
                        <a:solidFill>
                          <a:schemeClr val="bg1"/>
                        </a:solidFill>
                      </a:tcPr>
                    </a:tc>
                    <a:tc>
                      <a:txBody>
                        <a:bodyPr/>
                        <a:lstStyle/>
                        <a:p>
                          <a:pPr algn="ctr"/>
                          <a:r>
                            <a:rPr lang="en-US" sz="2800" b="0" i="0" dirty="0">
                              <a:solidFill>
                                <a:schemeClr val="tx1"/>
                              </a:solidFill>
                            </a:rPr>
                            <a:t>strong conjugate</a:t>
                          </a:r>
                        </a:p>
                      </a:txBody>
                      <a:tcPr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bSup>
                                  <m:sSubSupPr>
                                    <m:ctrlPr>
                                      <a:rPr lang="en-US" sz="2800" b="0" i="1" smtClean="0">
                                        <a:solidFill>
                                          <a:schemeClr val="tx1"/>
                                        </a:solidFill>
                                        <a:latin typeface="Cambria Math" panose="02040503050406030204" pitchFamily="18" charset="0"/>
                                      </a:rPr>
                                    </m:ctrlPr>
                                  </m:sSubSupPr>
                                  <m:e>
                                    <m:r>
                                      <m:rPr>
                                        <m:sty m:val="p"/>
                                      </m:rPr>
                                      <a:rPr lang="en-US" sz="2800" b="0" i="0" smtClean="0">
                                        <a:solidFill>
                                          <a:schemeClr val="tx1"/>
                                        </a:solidFill>
                                        <a:latin typeface="Cambria Math" panose="02040503050406030204" pitchFamily="18" charset="0"/>
                                      </a:rPr>
                                      <m:t>NH</m:t>
                                    </m:r>
                                  </m:e>
                                  <m:sub>
                                    <m:r>
                                      <a:rPr lang="en-US" sz="2800" b="0" i="0" smtClean="0">
                                        <a:solidFill>
                                          <a:schemeClr val="tx1"/>
                                        </a:solidFill>
                                        <a:latin typeface="Cambria Math" panose="02040503050406030204" pitchFamily="18" charset="0"/>
                                      </a:rPr>
                                      <m:t>4</m:t>
                                    </m:r>
                                  </m:sub>
                                  <m:sup>
                                    <m:r>
                                      <a:rPr lang="en-US" sz="2800" b="0" i="0" smtClean="0">
                                        <a:solidFill>
                                          <a:schemeClr val="tx1"/>
                                        </a:solidFill>
                                        <a:latin typeface="Cambria Math" panose="02040503050406030204" pitchFamily="18" charset="0"/>
                                      </a:rPr>
                                      <m:t>+</m:t>
                                    </m:r>
                                  </m:sup>
                                </m:sSubSup>
                              </m:oMath>
                            </m:oMathPara>
                          </a14:m>
                          <a:endParaRPr lang="en-US" sz="2800" b="0" i="0" dirty="0">
                            <a:solidFill>
                              <a:schemeClr val="tx1"/>
                            </a:solidFill>
                          </a:endParaRPr>
                        </a:p>
                      </a:txBody>
                      <a:tcPr anchor="ctr">
                        <a:solidFill>
                          <a:schemeClr val="bg1"/>
                        </a:solidFill>
                      </a:tcPr>
                    </a:tc>
                    <a:extLst>
                      <a:ext uri="{0D108BD9-81ED-4DB2-BD59-A6C34878D82A}">
                        <a16:rowId xmlns="" xmlns:a16="http://schemas.microsoft.com/office/drawing/2014/main" val="2692515234"/>
                      </a:ext>
                    </a:extLst>
                  </a:tr>
                </a:tbl>
              </a:graphicData>
            </a:graphic>
          </p:graphicFrame>
        </mc:Choice>
        <mc:Fallback xmlns="">
          <p:graphicFrame>
            <p:nvGraphicFramePr>
              <p:cNvPr id="4" name="Content Placeholder 3"/>
              <p:cNvGraphicFramePr>
                <a:graphicFrameLocks noGrp="1"/>
              </p:cNvGraphicFramePr>
              <p:nvPr>
                <p:ph sz="quarter" idx="24"/>
                <p:extLst>
                  <p:ext uri="{D42A27DB-BD31-4B8C-83A1-F6EECF244321}">
                    <p14:modId xmlns:p14="http://schemas.microsoft.com/office/powerpoint/2010/main" val="534648059"/>
                  </p:ext>
                </p:extLst>
              </p:nvPr>
            </p:nvGraphicFramePr>
            <p:xfrm>
              <a:off x="1066800" y="2142067"/>
              <a:ext cx="6781800" cy="3514921"/>
            </p:xfrm>
            <a:graphic>
              <a:graphicData uri="http://schemas.openxmlformats.org/drawingml/2006/table">
                <a:tbl>
                  <a:tblPr firstRow="1" bandRow="1">
                    <a:tableStyleId>{5C22544A-7EE6-4342-B048-85BDC9FD1C3A}</a:tableStyleId>
                  </a:tblPr>
                  <a:tblGrid>
                    <a:gridCol w="1695450">
                      <a:extLst>
                        <a:ext uri="{9D8B030D-6E8A-4147-A177-3AD203B41FA5}">
                          <a16:colId xmlns:a16="http://schemas.microsoft.com/office/drawing/2014/main" val="3095817682"/>
                        </a:ext>
                      </a:extLst>
                    </a:gridCol>
                    <a:gridCol w="1695450">
                      <a:extLst>
                        <a:ext uri="{9D8B030D-6E8A-4147-A177-3AD203B41FA5}">
                          <a16:colId xmlns:a16="http://schemas.microsoft.com/office/drawing/2014/main" val="1917085232"/>
                        </a:ext>
                      </a:extLst>
                    </a:gridCol>
                    <a:gridCol w="1695450">
                      <a:extLst>
                        <a:ext uri="{9D8B030D-6E8A-4147-A177-3AD203B41FA5}">
                          <a16:colId xmlns:a16="http://schemas.microsoft.com/office/drawing/2014/main" val="2839128886"/>
                        </a:ext>
                      </a:extLst>
                    </a:gridCol>
                    <a:gridCol w="1695450">
                      <a:extLst>
                        <a:ext uri="{9D8B030D-6E8A-4147-A177-3AD203B41FA5}">
                          <a16:colId xmlns:a16="http://schemas.microsoft.com/office/drawing/2014/main" val="3912256626"/>
                        </a:ext>
                      </a:extLst>
                    </a:gridCol>
                  </a:tblGrid>
                  <a:tr h="942779">
                    <a:tc>
                      <a:txBody>
                        <a:bodyPr/>
                        <a:lstStyle/>
                        <a:p>
                          <a:pPr algn="ctr"/>
                          <a:r>
                            <a:rPr lang="en-US" sz="2800" b="1" i="0" dirty="0">
                              <a:solidFill>
                                <a:schemeClr val="tx1"/>
                              </a:solidFill>
                            </a:rPr>
                            <a:t>Base</a:t>
                          </a:r>
                        </a:p>
                      </a:txBody>
                      <a:tcPr anchor="ctr">
                        <a:solidFill>
                          <a:schemeClr val="bg1"/>
                        </a:solidFill>
                      </a:tcPr>
                    </a:tc>
                    <a:tc>
                      <a:txBody>
                        <a:bodyPr/>
                        <a:lstStyle/>
                        <a:p>
                          <a:pPr algn="ctr"/>
                          <a:r>
                            <a:rPr lang="en-US" sz="2800" b="0" i="0" dirty="0">
                              <a:solidFill>
                                <a:schemeClr val="tx1"/>
                              </a:solidFill>
                            </a:rPr>
                            <a:t>Example</a:t>
                          </a:r>
                        </a:p>
                      </a:txBody>
                      <a:tcPr anchor="ctr">
                        <a:solidFill>
                          <a:schemeClr val="bg1"/>
                        </a:solidFill>
                      </a:tcPr>
                    </a:tc>
                    <a:tc>
                      <a:txBody>
                        <a:bodyPr/>
                        <a:lstStyle/>
                        <a:p>
                          <a:pPr algn="ctr"/>
                          <a:r>
                            <a:rPr lang="en-US" sz="2800" b="1" i="0" dirty="0">
                              <a:solidFill>
                                <a:schemeClr val="tx1"/>
                              </a:solidFill>
                            </a:rPr>
                            <a:t>Conjugate</a:t>
                          </a:r>
                        </a:p>
                      </a:txBody>
                      <a:tcPr anchor="ctr">
                        <a:solidFill>
                          <a:schemeClr val="bg1"/>
                        </a:solidFill>
                      </a:tcPr>
                    </a:tc>
                    <a:tc>
                      <a:txBody>
                        <a:bodyPr/>
                        <a:lstStyle/>
                        <a:p>
                          <a:pPr algn="ctr"/>
                          <a:r>
                            <a:rPr lang="en-US" sz="2800" b="0" i="0" dirty="0">
                              <a:solidFill>
                                <a:schemeClr val="tx1"/>
                              </a:solidFill>
                            </a:rPr>
                            <a:t>Formula</a:t>
                          </a:r>
                        </a:p>
                      </a:txBody>
                      <a:tcPr anchor="ctr">
                        <a:solidFill>
                          <a:schemeClr val="bg1"/>
                        </a:solidFill>
                      </a:tcPr>
                    </a:tc>
                    <a:extLst>
                      <a:ext uri="{0D108BD9-81ED-4DB2-BD59-A6C34878D82A}">
                        <a16:rowId xmlns:a16="http://schemas.microsoft.com/office/drawing/2014/main" val="2521554370"/>
                      </a:ext>
                    </a:extLst>
                  </a:tr>
                  <a:tr h="944880">
                    <a:tc>
                      <a:txBody>
                        <a:bodyPr/>
                        <a:lstStyle/>
                        <a:p>
                          <a:pPr algn="ctr"/>
                          <a:r>
                            <a:rPr lang="en-US" sz="2800" b="0" i="0" dirty="0">
                              <a:solidFill>
                                <a:schemeClr val="tx1"/>
                              </a:solidFill>
                            </a:rPr>
                            <a:t>strong</a:t>
                          </a:r>
                        </a:p>
                      </a:txBody>
                      <a:tcPr anchor="ctr">
                        <a:solidFill>
                          <a:schemeClr val="bg1"/>
                        </a:solidFill>
                      </a:tcPr>
                    </a:tc>
                    <a:tc>
                      <a:txBody>
                        <a:bodyPr/>
                        <a:lstStyle/>
                        <a:p>
                          <a:endParaRPr lang="en-US"/>
                        </a:p>
                      </a:txBody>
                      <a:tcPr anchor="ctr">
                        <a:blipFill>
                          <a:blip r:embed="rId2"/>
                          <a:stretch>
                            <a:fillRect l="-100358" t="-100645" r="-200717" b="-174194"/>
                          </a:stretch>
                        </a:blipFill>
                      </a:tcPr>
                    </a:tc>
                    <a:tc>
                      <a:txBody>
                        <a:bodyPr/>
                        <a:lstStyle/>
                        <a:p>
                          <a:pPr algn="ctr"/>
                          <a:r>
                            <a:rPr lang="en-US" sz="2800" b="0" i="0" dirty="0">
                              <a:solidFill>
                                <a:schemeClr val="tx1"/>
                              </a:solidFill>
                            </a:rPr>
                            <a:t>weak conjugate</a:t>
                          </a:r>
                        </a:p>
                      </a:txBody>
                      <a:tcPr anchor="ctr">
                        <a:solidFill>
                          <a:schemeClr val="bg1"/>
                        </a:solidFill>
                      </a:tcPr>
                    </a:tc>
                    <a:tc>
                      <a:txBody>
                        <a:bodyPr/>
                        <a:lstStyle/>
                        <a:p>
                          <a:endParaRPr lang="en-US"/>
                        </a:p>
                      </a:txBody>
                      <a:tcPr anchor="ctr">
                        <a:blipFill>
                          <a:blip r:embed="rId2"/>
                          <a:stretch>
                            <a:fillRect l="-301079" t="-100645" r="-1439" b="-174194"/>
                          </a:stretch>
                        </a:blipFill>
                      </a:tcPr>
                    </a:tc>
                    <a:extLst>
                      <a:ext uri="{0D108BD9-81ED-4DB2-BD59-A6C34878D82A}">
                        <a16:rowId xmlns:a16="http://schemas.microsoft.com/office/drawing/2014/main" val="3931467088"/>
                      </a:ext>
                    </a:extLst>
                  </a:tr>
                  <a:tr h="1627262">
                    <a:tc>
                      <a:txBody>
                        <a:bodyPr/>
                        <a:lstStyle/>
                        <a:p>
                          <a:pPr algn="ctr"/>
                          <a:r>
                            <a:rPr lang="en-US" sz="2800" b="0" i="0" dirty="0">
                              <a:solidFill>
                                <a:schemeClr val="tx1"/>
                              </a:solidFill>
                            </a:rPr>
                            <a:t>weak</a:t>
                          </a:r>
                        </a:p>
                      </a:txBody>
                      <a:tcPr anchor="ctr">
                        <a:solidFill>
                          <a:schemeClr val="bg1"/>
                        </a:solidFill>
                      </a:tcPr>
                    </a:tc>
                    <a:tc>
                      <a:txBody>
                        <a:bodyPr/>
                        <a:lstStyle/>
                        <a:p>
                          <a:endParaRPr lang="en-US"/>
                        </a:p>
                      </a:txBody>
                      <a:tcPr anchor="ctr">
                        <a:blipFill>
                          <a:blip r:embed="rId2"/>
                          <a:stretch>
                            <a:fillRect l="-100358" t="-116479" r="-200717" b="-1124"/>
                          </a:stretch>
                        </a:blipFill>
                      </a:tcPr>
                    </a:tc>
                    <a:tc>
                      <a:txBody>
                        <a:bodyPr/>
                        <a:lstStyle/>
                        <a:p>
                          <a:pPr algn="ctr"/>
                          <a:r>
                            <a:rPr lang="en-US" sz="2800" b="0" i="0" dirty="0">
                              <a:solidFill>
                                <a:schemeClr val="tx1"/>
                              </a:solidFill>
                            </a:rPr>
                            <a:t>strong conjugate</a:t>
                          </a:r>
                        </a:p>
                      </a:txBody>
                      <a:tcPr anchor="ctr">
                        <a:solidFill>
                          <a:schemeClr val="bg1"/>
                        </a:solidFill>
                      </a:tcPr>
                    </a:tc>
                    <a:tc>
                      <a:txBody>
                        <a:bodyPr/>
                        <a:lstStyle/>
                        <a:p>
                          <a:endParaRPr lang="en-US"/>
                        </a:p>
                      </a:txBody>
                      <a:tcPr anchor="ctr">
                        <a:blipFill>
                          <a:blip r:embed="rId2"/>
                          <a:stretch>
                            <a:fillRect l="-301079" t="-116479" r="-1439" b="-1124"/>
                          </a:stretch>
                        </a:blipFill>
                      </a:tcPr>
                    </a:tc>
                    <a:extLst>
                      <a:ext uri="{0D108BD9-81ED-4DB2-BD59-A6C34878D82A}">
                        <a16:rowId xmlns:a16="http://schemas.microsoft.com/office/drawing/2014/main" val="2692515234"/>
                      </a:ext>
                    </a:extLst>
                  </a:tr>
                </a:tbl>
              </a:graphicData>
            </a:graphic>
          </p:graphicFrame>
        </mc:Fallback>
      </mc:AlternateContent>
    </p:spTree>
    <p:extLst>
      <p:ext uri="{BB962C8B-B14F-4D97-AF65-F5344CB8AC3E}">
        <p14:creationId xmlns:p14="http://schemas.microsoft.com/office/powerpoint/2010/main" val="40870195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90945" y="41565"/>
            <a:ext cx="8839200" cy="457200"/>
          </a:xfrm>
        </p:spPr>
        <p:txBody>
          <a:bodyPr anchor="ctr"/>
          <a:lstStyle/>
          <a:p>
            <a:pPr>
              <a:tabLst>
                <a:tab pos="1138238" algn="l"/>
                <a:tab pos="1371600" algn="l"/>
                <a:tab pos="1436688" algn="l"/>
                <a:tab pos="1485900" algn="l"/>
              </a:tabLst>
            </a:pPr>
            <a:r>
              <a:rPr lang="en-US" dirty="0">
                <a:solidFill>
                  <a:schemeClr val="bg1"/>
                </a:solidFill>
                <a:latin typeface="Calibri"/>
              </a:rPr>
              <a:t>16.7	</a:t>
            </a:r>
            <a:r>
              <a:rPr lang="en-US" dirty="0">
                <a:latin typeface="Calibri"/>
              </a:rPr>
              <a:t>Conjugate Acid-Base Pairs (5)</a:t>
            </a:r>
            <a:endParaRPr lang="en-US" dirty="0"/>
          </a:p>
        </p:txBody>
      </p:sp>
      <p:sp>
        <p:nvSpPr>
          <p:cNvPr id="16" name="Content Placeholder 15"/>
          <p:cNvSpPr>
            <a:spLocks noGrp="1"/>
          </p:cNvSpPr>
          <p:nvPr>
            <p:ph sz="quarter" idx="23"/>
          </p:nvPr>
        </p:nvSpPr>
        <p:spPr>
          <a:xfrm>
            <a:off x="0" y="1008501"/>
            <a:ext cx="9144000" cy="515499"/>
          </a:xfrm>
        </p:spPr>
        <p:txBody>
          <a:bodyPr/>
          <a:lstStyle/>
          <a:p>
            <a:r>
              <a:rPr lang="en-US" dirty="0">
                <a:latin typeface="Calibri"/>
              </a:rPr>
              <a:t>The Strength of a Conjugate Acid or Base</a:t>
            </a:r>
          </a:p>
        </p:txBody>
      </p:sp>
      <p:sp>
        <p:nvSpPr>
          <p:cNvPr id="17" name="Content Placeholder 16"/>
          <p:cNvSpPr>
            <a:spLocks noGrp="1"/>
          </p:cNvSpPr>
          <p:nvPr>
            <p:ph sz="quarter" idx="24"/>
          </p:nvPr>
        </p:nvSpPr>
        <p:spPr>
          <a:xfrm>
            <a:off x="0" y="1524000"/>
            <a:ext cx="9144000" cy="3523101"/>
          </a:xfrm>
        </p:spPr>
        <p:txBody>
          <a:bodyPr/>
          <a:lstStyle/>
          <a:p>
            <a:pPr>
              <a:spcBef>
                <a:spcPts val="0"/>
              </a:spcBef>
              <a:spcAft>
                <a:spcPts val="3000"/>
              </a:spcAft>
            </a:pPr>
            <a:r>
              <a:rPr lang="en-US" dirty="0"/>
              <a:t>It is important to recognize that the words </a:t>
            </a:r>
            <a:r>
              <a:rPr lang="en-US" i="1" dirty="0"/>
              <a:t>strong </a:t>
            </a:r>
            <a:r>
              <a:rPr lang="en-US" dirty="0"/>
              <a:t>and </a:t>
            </a:r>
            <a:r>
              <a:rPr lang="en-US" i="1" dirty="0"/>
              <a:t>weak </a:t>
            </a:r>
            <a:r>
              <a:rPr lang="en-US" dirty="0"/>
              <a:t>do not mean the same thing in the context of </a:t>
            </a:r>
            <a:r>
              <a:rPr lang="en-US" i="1" dirty="0"/>
              <a:t>conjugate </a:t>
            </a:r>
            <a:r>
              <a:rPr lang="en-US" dirty="0"/>
              <a:t>acids and </a:t>
            </a:r>
            <a:r>
              <a:rPr lang="en-US" i="1" dirty="0"/>
              <a:t>conjugate </a:t>
            </a:r>
            <a:r>
              <a:rPr lang="en-US" dirty="0"/>
              <a:t>bases as they do in the context of acids and bases in general. </a:t>
            </a:r>
          </a:p>
          <a:p>
            <a:pPr>
              <a:spcBef>
                <a:spcPts val="0"/>
              </a:spcBef>
            </a:pPr>
            <a:r>
              <a:rPr lang="en-US" dirty="0"/>
              <a:t>A strong conjugate reacts with water—either accepting a proton from it or donating a proton to it—to a small but measurable extent. </a:t>
            </a:r>
          </a:p>
        </p:txBody>
      </p:sp>
    </p:spTree>
    <p:extLst>
      <p:ext uri="{BB962C8B-B14F-4D97-AF65-F5344CB8AC3E}">
        <p14:creationId xmlns:p14="http://schemas.microsoft.com/office/powerpoint/2010/main" val="186913586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27710"/>
            <a:ext cx="8839200" cy="457200"/>
          </a:xfrm>
        </p:spPr>
        <p:txBody>
          <a:bodyPr anchor="ctr"/>
          <a:lstStyle/>
          <a:p>
            <a:pPr>
              <a:tabLst>
                <a:tab pos="1138238" algn="l"/>
                <a:tab pos="1371600" algn="l"/>
              </a:tabLst>
            </a:pPr>
            <a:r>
              <a:rPr lang="en-US" dirty="0">
                <a:solidFill>
                  <a:schemeClr val="bg1"/>
                </a:solidFill>
                <a:latin typeface="Calibri"/>
              </a:rPr>
              <a:t>16.7	</a:t>
            </a:r>
            <a:r>
              <a:rPr lang="en-US" dirty="0">
                <a:latin typeface="Calibri"/>
              </a:rPr>
              <a:t>Conjugate Acid-Base Pairs (6)</a:t>
            </a:r>
            <a:endParaRPr lang="en-US" dirty="0"/>
          </a:p>
        </p:txBody>
      </p:sp>
      <p:sp>
        <p:nvSpPr>
          <p:cNvPr id="17" name="Content Placeholder 16"/>
          <p:cNvSpPr>
            <a:spLocks noGrp="1"/>
          </p:cNvSpPr>
          <p:nvPr>
            <p:ph sz="quarter" idx="23"/>
          </p:nvPr>
        </p:nvSpPr>
        <p:spPr>
          <a:xfrm>
            <a:off x="0" y="1066800"/>
            <a:ext cx="9144000" cy="533400"/>
          </a:xfrm>
        </p:spPr>
        <p:txBody>
          <a:bodyPr/>
          <a:lstStyle/>
          <a:p>
            <a:r>
              <a:rPr lang="en-US" dirty="0">
                <a:latin typeface="Calibri"/>
              </a:rPr>
              <a:t>The Strength of a Conjugate Acid or Base</a:t>
            </a:r>
          </a:p>
        </p:txBody>
      </p:sp>
      <p:sp>
        <p:nvSpPr>
          <p:cNvPr id="16" name="Content Placeholder 15"/>
          <p:cNvSpPr>
            <a:spLocks noGrp="1"/>
          </p:cNvSpPr>
          <p:nvPr>
            <p:ph sz="quarter" idx="24"/>
          </p:nvPr>
        </p:nvSpPr>
        <p:spPr>
          <a:xfrm>
            <a:off x="0" y="1524000"/>
            <a:ext cx="9144000" cy="3200400"/>
          </a:xfrm>
        </p:spPr>
        <p:txBody>
          <a:bodyPr/>
          <a:lstStyle/>
          <a:p>
            <a:pPr>
              <a:spcBef>
                <a:spcPts val="0"/>
              </a:spcBef>
              <a:spcAft>
                <a:spcPts val="3000"/>
              </a:spcAft>
            </a:pPr>
            <a:r>
              <a:rPr lang="en-US" dirty="0">
                <a:solidFill>
                  <a:prstClr val="black"/>
                </a:solidFill>
              </a:rPr>
              <a:t>A strong conjugate acid acts as a weak Brønsted acid in water; and a strong conjugate base acts as a weak Brønsted base in water.</a:t>
            </a:r>
          </a:p>
          <a:p>
            <a:pPr>
              <a:spcBef>
                <a:spcPts val="0"/>
              </a:spcBef>
            </a:pPr>
            <a:r>
              <a:rPr lang="en-US" dirty="0">
                <a:solidFill>
                  <a:prstClr val="black"/>
                </a:solidFill>
              </a:rPr>
              <a:t>A weak conjugate does not react with water to any measurable extent. </a:t>
            </a:r>
          </a:p>
        </p:txBody>
      </p:sp>
    </p:spTree>
    <p:extLst>
      <p:ext uri="{BB962C8B-B14F-4D97-AF65-F5344CB8AC3E}">
        <p14:creationId xmlns:p14="http://schemas.microsoft.com/office/powerpoint/2010/main" val="13115620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27710"/>
            <a:ext cx="8839200" cy="457200"/>
          </a:xfrm>
        </p:spPr>
        <p:txBody>
          <a:bodyPr anchor="ctr"/>
          <a:lstStyle/>
          <a:p>
            <a:pPr>
              <a:tabLst>
                <a:tab pos="1138238" algn="l"/>
                <a:tab pos="1371600" algn="l"/>
              </a:tabLst>
            </a:pPr>
            <a:r>
              <a:rPr lang="en-US" dirty="0">
                <a:solidFill>
                  <a:schemeClr val="bg1"/>
                </a:solidFill>
                <a:latin typeface="Calibri"/>
              </a:rPr>
              <a:t>16.7	</a:t>
            </a:r>
            <a:r>
              <a:rPr lang="en-US" dirty="0">
                <a:latin typeface="Calibri"/>
              </a:rPr>
              <a:t>Conjugate Acid-Base Pairs (7)</a:t>
            </a:r>
            <a:endParaRPr lang="en-US" dirty="0"/>
          </a:p>
        </p:txBody>
      </p:sp>
      <mc:AlternateContent xmlns:mc="http://schemas.openxmlformats.org/markup-compatibility/2006" xmlns:a14="http://schemas.microsoft.com/office/drawing/2010/main">
        <mc:Choice Requires="a14">
          <p:sp>
            <p:nvSpPr>
              <p:cNvPr id="15" name="Content Placeholder 14"/>
              <p:cNvSpPr>
                <a:spLocks noGrp="1"/>
              </p:cNvSpPr>
              <p:nvPr>
                <p:ph sz="quarter" idx="23"/>
              </p:nvPr>
            </p:nvSpPr>
            <p:spPr>
              <a:xfrm>
                <a:off x="0" y="1066800"/>
                <a:ext cx="9144000" cy="838200"/>
              </a:xfrm>
            </p:spPr>
            <p:txBody>
              <a:bodyPr/>
              <a:lstStyle/>
              <a:p>
                <a:pPr>
                  <a:spcBef>
                    <a:spcPts val="672"/>
                  </a:spcBef>
                </a:pPr>
                <a:r>
                  <a:rPr lang="en-US" dirty="0">
                    <a:latin typeface="Calibri"/>
                  </a:rPr>
                  <a:t>The Relationship Between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b="0" i="0" smtClean="0">
                            <a:latin typeface="Cambria Math" panose="02040503050406030204" pitchFamily="18" charset="0"/>
                          </a:rPr>
                          <m:t>a</m:t>
                        </m:r>
                      </m:sub>
                    </m:sSub>
                  </m:oMath>
                </a14:m>
                <a:r>
                  <a:rPr lang="en-US" dirty="0">
                    <a:latin typeface="Calibri"/>
                  </a:rPr>
                  <a:t> 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b</m:t>
                        </m:r>
                      </m:sub>
                    </m:sSub>
                  </m:oMath>
                </a14:m>
                <a:r>
                  <a:rPr lang="en-US" dirty="0">
                    <a:latin typeface="Calibri"/>
                  </a:rPr>
                  <a:t> of a Conjugate Acid-Base Pair</a:t>
                </a:r>
              </a:p>
            </p:txBody>
          </p:sp>
        </mc:Choice>
        <mc:Fallback xmlns="">
          <p:sp>
            <p:nvSpPr>
              <p:cNvPr id="15" name="Content Placeholder 14"/>
              <p:cNvSpPr>
                <a:spLocks noGrp="1" noRot="1" noChangeAspect="1" noMove="1" noResize="1" noEditPoints="1" noAdjustHandles="1" noChangeArrowheads="1" noChangeShapeType="1" noTextEdit="1"/>
              </p:cNvSpPr>
              <p:nvPr>
                <p:ph sz="quarter" idx="23"/>
              </p:nvPr>
            </p:nvSpPr>
            <p:spPr>
              <a:xfrm>
                <a:off x="0" y="1066800"/>
                <a:ext cx="9144000" cy="838200"/>
              </a:xfrm>
              <a:blipFill>
                <a:blip r:embed="rId2"/>
                <a:stretch>
                  <a:fillRect l="-1333" t="-6522" b="-3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2133600"/>
                <a:ext cx="9144000" cy="4296508"/>
              </a:xfrm>
            </p:spPr>
            <p:txBody>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COOH</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CH</m:t>
                          </m:r>
                        </m:e>
                        <m:sub>
                          <m:r>
                            <a:rPr lang="en-US" b="0" i="0" smtClean="0">
                              <a:latin typeface="Cambria Math" panose="02040503050406030204" pitchFamily="18" charset="0"/>
                              <a:ea typeface="Cambria Math" panose="02040503050406030204" pitchFamily="18" charset="0"/>
                            </a:rPr>
                            <m:t>3</m:t>
                          </m:r>
                        </m:sub>
                      </m:sSub>
                      <m:r>
                        <m:rPr>
                          <m:sty m:val="p"/>
                        </m:rPr>
                        <a:rPr lang="en-US" b="0" i="0" smtClean="0">
                          <a:latin typeface="Cambria Math" panose="02040503050406030204" pitchFamily="18" charset="0"/>
                          <a:ea typeface="Cambria Math" panose="02040503050406030204" pitchFamily="18" charset="0"/>
                        </a:rPr>
                        <m:t>CO</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b="0" dirty="0">
                  <a:ea typeface="Cambria Math" panose="02040503050406030204" pitchFamily="18" charset="0"/>
                </a:endParaRPr>
              </a:p>
              <a:p>
                <a:pPr marL="1028700" indent="120650">
                  <a:spcBef>
                    <a:spcPts val="672"/>
                  </a:spcBef>
                  <a:spcAft>
                    <a:spcPts val="2000"/>
                  </a:spcAft>
                  <a:tabLst>
                    <a:tab pos="6697663" algn="l"/>
                  </a:tabLst>
                </a:pPr>
                <a14:m>
                  <m:oMath xmlns:m="http://schemas.openxmlformats.org/officeDocument/2006/math">
                    <m:r>
                      <m:rPr>
                        <m:sty m:val="p"/>
                      </m:rPr>
                      <a:rPr lang="en-US" sz="2300" i="0" dirty="0" smtClean="0">
                        <a:latin typeface="Cambria Math" panose="02040503050406030204" pitchFamily="18" charset="0"/>
                      </a:rPr>
                      <m:t>acid</m:t>
                    </m:r>
                  </m:oMath>
                </a14:m>
                <a:r>
                  <a:rPr lang="en-US" sz="2300" i="0" dirty="0">
                    <a:latin typeface="+mj-lt"/>
                  </a:rPr>
                  <a:t>	</a:t>
                </a:r>
                <a14:m>
                  <m:oMath xmlns:m="http://schemas.openxmlformats.org/officeDocument/2006/math">
                    <m:r>
                      <m:rPr>
                        <m:sty m:val="p"/>
                      </m:rPr>
                      <a:rPr lang="en-US" sz="2300" i="0" dirty="0" smtClean="0">
                        <a:latin typeface="Cambria Math" panose="02040503050406030204" pitchFamily="18" charset="0"/>
                      </a:rPr>
                      <m:t>conjugate</m:t>
                    </m:r>
                    <m:r>
                      <a:rPr lang="en-US" sz="2300" i="0" dirty="0" smtClean="0">
                        <a:latin typeface="Cambria Math" panose="02040503050406030204" pitchFamily="18" charset="0"/>
                      </a:rPr>
                      <m:t> </m:t>
                    </m:r>
                    <m:r>
                      <m:rPr>
                        <m:sty m:val="p"/>
                      </m:rPr>
                      <a:rPr lang="en-US" sz="2300" i="0" dirty="0" smtClean="0">
                        <a:latin typeface="Cambria Math" panose="02040503050406030204" pitchFamily="18" charset="0"/>
                      </a:rPr>
                      <m:t>base</m:t>
                    </m:r>
                    <m:r>
                      <a:rPr lang="en-US" sz="2300" i="1" dirty="0" smtClean="0">
                        <a:latin typeface="Cambria Math" panose="02040503050406030204" pitchFamily="18" charset="0"/>
                      </a:rPr>
                      <m:t> </m:t>
                    </m:r>
                  </m:oMath>
                </a14:m>
                <a:endParaRPr lang="en-US" sz="2300" dirty="0"/>
              </a:p>
              <a:p>
                <a:pPr>
                  <a:spcAft>
                    <a:spcPts val="3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H</m:t>
                                  </m:r>
                                </m:e>
                                <m:sub>
                                  <m:r>
                                    <a:rPr lang="en-US" i="0">
                                      <a:latin typeface="Cambria Math" panose="02040503050406030204" pitchFamily="18" charset="0"/>
                                      <a:ea typeface="Cambria Math" panose="02040503050406030204" pitchFamily="18" charset="0"/>
                                    </a:rPr>
                                    <m:t>3</m:t>
                                  </m:r>
                                </m:sub>
                              </m:sSub>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O</m:t>
                                  </m:r>
                                </m:e>
                                <m:sup>
                                  <m:r>
                                    <a:rPr lang="en-US" i="0">
                                      <a:latin typeface="Cambria Math" panose="02040503050406030204" pitchFamily="18" charset="0"/>
                                      <a:ea typeface="Cambria Math" panose="02040503050406030204" pitchFamily="18" charset="0"/>
                                    </a:rPr>
                                    <m:t>+</m:t>
                                  </m:r>
                                </m:sup>
                              </m:sSup>
                            </m:e>
                          </m:d>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CH</m:t>
                                  </m:r>
                                </m:e>
                                <m:sub>
                                  <m:r>
                                    <a:rPr lang="en-US" b="0" i="0" smtClean="0">
                                      <a:latin typeface="Cambria Math" panose="02040503050406030204" pitchFamily="18" charset="0"/>
                                      <a:ea typeface="Cambria Math" panose="02040503050406030204" pitchFamily="18" charset="0"/>
                                    </a:rPr>
                                    <m:t>3</m:t>
                                  </m:r>
                                </m:sub>
                              </m:sSub>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COO</m:t>
                                  </m:r>
                                </m:e>
                                <m:sup>
                                  <m:r>
                                    <a:rPr lang="en-US" i="0" smtClean="0">
                                      <a:latin typeface="Cambria Math" panose="02040503050406030204" pitchFamily="18" charset="0"/>
                                      <a:ea typeface="Cambria Math" panose="02040503050406030204" pitchFamily="18" charset="0"/>
                                    </a:rPr>
                                    <m:t>−</m:t>
                                  </m:r>
                                </m:sup>
                              </m:sSup>
                            </m:e>
                          </m:d>
                        </m:num>
                        <m:den>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CH</m:t>
                                  </m:r>
                                </m:e>
                                <m:sub>
                                  <m:r>
                                    <a:rPr lang="en-US" b="0" i="0" smtClean="0">
                                      <a:latin typeface="Cambria Math" panose="02040503050406030204" pitchFamily="18" charset="0"/>
                                      <a:ea typeface="Cambria Math" panose="02040503050406030204" pitchFamily="18" charset="0"/>
                                    </a:rPr>
                                    <m:t>3</m:t>
                                  </m:r>
                                </m:sub>
                              </m:sSub>
                              <m:r>
                                <m:rPr>
                                  <m:sty m:val="p"/>
                                </m:rPr>
                                <a:rPr lang="en-US" b="0" i="0" smtClean="0">
                                  <a:latin typeface="Cambria Math" panose="02040503050406030204" pitchFamily="18" charset="0"/>
                                  <a:ea typeface="Cambria Math" panose="02040503050406030204" pitchFamily="18" charset="0"/>
                                </a:rPr>
                                <m:t>COOH</m:t>
                              </m:r>
                            </m:e>
                          </m:d>
                        </m:den>
                      </m:f>
                    </m:oMath>
                  </m:oMathPara>
                </a14:m>
                <a:endParaRPr lang="en-US" dirty="0"/>
              </a:p>
              <a:p>
                <a:pPr>
                  <a:spcAft>
                    <a:spcPts val="2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COO</m:t>
                          </m:r>
                        </m:e>
                        <m:sup>
                          <m:r>
                            <a:rPr lang="en-US" i="0" smtClean="0">
                              <a:latin typeface="Cambria Math" panose="02040503050406030204" pitchFamily="18" charset="0"/>
                              <a:ea typeface="Cambria Math" panose="02040503050406030204" pitchFamily="18" charset="0"/>
                            </a:rPr>
                            <m:t>−</m:t>
                          </m:r>
                        </m:sup>
                      </m:s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CH</m:t>
                          </m:r>
                        </m:e>
                        <m:sub>
                          <m:r>
                            <a:rPr lang="en-US" b="0" i="0" smtClean="0">
                              <a:latin typeface="Cambria Math" panose="02040503050406030204" pitchFamily="18" charset="0"/>
                              <a:ea typeface="Cambria Math" panose="02040503050406030204" pitchFamily="18" charset="0"/>
                            </a:rPr>
                            <m:t>3</m:t>
                          </m:r>
                        </m:sub>
                      </m:sSub>
                      <m:r>
                        <m:rPr>
                          <m:sty m:val="p"/>
                        </m:rPr>
                        <a:rPr lang="en-US" b="0" i="0" smtClean="0">
                          <a:latin typeface="Cambria Math" panose="02040503050406030204" pitchFamily="18" charset="0"/>
                          <a:ea typeface="Cambria Math" panose="02040503050406030204" pitchFamily="18" charset="0"/>
                        </a:rPr>
                        <m:t>COOH</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CH</m:t>
                                  </m:r>
                                </m:e>
                                <m:sub>
                                  <m:r>
                                    <a:rPr lang="en-US" b="0" i="0" smtClean="0">
                                      <a:latin typeface="Cambria Math" panose="02040503050406030204" pitchFamily="18" charset="0"/>
                                      <a:ea typeface="Cambria Math" panose="02040503050406030204" pitchFamily="18" charset="0"/>
                                    </a:rPr>
                                    <m:t>3</m:t>
                                  </m:r>
                                </m:sub>
                              </m:sSub>
                              <m:r>
                                <m:rPr>
                                  <m:sty m:val="p"/>
                                </m:rPr>
                                <a:rPr lang="en-US" b="0" i="0" smtClean="0">
                                  <a:latin typeface="Cambria Math" panose="02040503050406030204" pitchFamily="18" charset="0"/>
                                  <a:ea typeface="Cambria Math" panose="02040503050406030204" pitchFamily="18" charset="0"/>
                                </a:rPr>
                                <m:t>COOH</m:t>
                              </m:r>
                            </m:e>
                          </m:d>
                          <m:d>
                            <m:dPr>
                              <m:begChr m:val="["/>
                              <m:endChr m:val="]"/>
                              <m:ctrlPr>
                                <a:rPr lang="en-US" i="1" smtClean="0">
                                  <a:latin typeface="Cambria Math" panose="02040503050406030204" pitchFamily="18" charset="0"/>
                                  <a:ea typeface="Cambria Math" panose="02040503050406030204" pitchFamily="18" charset="0"/>
                                </a:rPr>
                              </m:ctrlPr>
                            </m:dPr>
                            <m:e>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i="0" smtClean="0">
                                      <a:latin typeface="Cambria Math" panose="02040503050406030204" pitchFamily="18" charset="0"/>
                                      <a:ea typeface="Cambria Math" panose="02040503050406030204" pitchFamily="18" charset="0"/>
                                    </a:rPr>
                                    <m:t>−</m:t>
                                  </m:r>
                                </m:sup>
                              </m:sSup>
                            </m:e>
                          </m:d>
                        </m:num>
                        <m:den>
                          <m:d>
                            <m:dPr>
                              <m:begChr m:val="["/>
                              <m:endChr m:val="]"/>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CH</m:t>
                                  </m:r>
                                </m:e>
                                <m:sub>
                                  <m:r>
                                    <a:rPr lang="en-US" b="0" i="0" smtClean="0">
                                      <a:latin typeface="Cambria Math" panose="02040503050406030204" pitchFamily="18" charset="0"/>
                                      <a:ea typeface="Cambria Math" panose="02040503050406030204" pitchFamily="18" charset="0"/>
                                    </a:rPr>
                                    <m:t>3</m:t>
                                  </m:r>
                                </m:sub>
                              </m:sSub>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COO</m:t>
                                  </m:r>
                                </m:e>
                                <m:sup>
                                  <m:r>
                                    <a:rPr lang="en-US" i="0" smtClean="0">
                                      <a:latin typeface="Cambria Math" panose="02040503050406030204" pitchFamily="18" charset="0"/>
                                      <a:ea typeface="Cambria Math" panose="02040503050406030204" pitchFamily="18" charset="0"/>
                                    </a:rPr>
                                    <m:t>−</m:t>
                                  </m:r>
                                </m:sup>
                              </m:sSup>
                            </m:e>
                          </m:d>
                        </m:den>
                      </m:f>
                    </m:oMath>
                  </m:oMathPara>
                </a14:m>
                <a:endParaRPr lang="en-US" i="1"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2133600"/>
                <a:ext cx="9144000" cy="4296508"/>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288471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56310" y="27710"/>
            <a:ext cx="8839200" cy="457200"/>
          </a:xfrm>
        </p:spPr>
        <p:txBody>
          <a:bodyPr anchor="ctr"/>
          <a:lstStyle/>
          <a:p>
            <a:pPr>
              <a:tabLst>
                <a:tab pos="1149350" algn="l"/>
                <a:tab pos="1260475" algn="l"/>
                <a:tab pos="1371600" algn="l"/>
                <a:tab pos="1436688" algn="l"/>
                <a:tab pos="1489075" algn="l"/>
              </a:tabLst>
            </a:pPr>
            <a:r>
              <a:rPr lang="en-US" dirty="0">
                <a:solidFill>
                  <a:schemeClr val="bg1"/>
                </a:solidFill>
              </a:rPr>
              <a:t>16.1	</a:t>
            </a:r>
            <a:r>
              <a:rPr lang="en-US" dirty="0">
                <a:latin typeface="Calibri"/>
              </a:rPr>
              <a:t>Brønsted Acids and Bases (5)</a:t>
            </a:r>
            <a:endParaRPr lang="en-US" dirty="0"/>
          </a:p>
        </p:txBody>
      </p:sp>
      <p:sp>
        <p:nvSpPr>
          <p:cNvPr id="16" name="Content Placeholder 15"/>
          <p:cNvSpPr>
            <a:spLocks noGrp="1"/>
          </p:cNvSpPr>
          <p:nvPr>
            <p:ph sz="quarter" idx="23"/>
          </p:nvPr>
        </p:nvSpPr>
        <p:spPr>
          <a:xfrm>
            <a:off x="9832" y="1066800"/>
            <a:ext cx="9134168" cy="457200"/>
          </a:xfrm>
        </p:spPr>
        <p:txBody>
          <a:bodyPr/>
          <a:lstStyle/>
          <a:p>
            <a:r>
              <a:rPr lang="en-US" dirty="0">
                <a:latin typeface="Calibri"/>
              </a:rPr>
              <a:t>Brønsted Acids and Bases</a:t>
            </a:r>
          </a:p>
        </p:txBody>
      </p:sp>
      <p:pic>
        <p:nvPicPr>
          <p:cNvPr id="62466" name="Picture 2" descr="For a reaction of a base with water as an acid, our base gains a proton and our acid (water) loses a pro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950" y="1933575"/>
            <a:ext cx="8420100"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620428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0"/>
            <a:ext cx="8839200" cy="457200"/>
          </a:xfrm>
        </p:spPr>
        <p:txBody>
          <a:bodyPr/>
          <a:lstStyle/>
          <a:p>
            <a:pPr>
              <a:tabLst>
                <a:tab pos="1138238" algn="l"/>
                <a:tab pos="1371600" algn="l"/>
              </a:tabLst>
            </a:pPr>
            <a:r>
              <a:rPr lang="en-US" dirty="0">
                <a:solidFill>
                  <a:schemeClr val="bg1"/>
                </a:solidFill>
                <a:latin typeface="Calibri"/>
              </a:rPr>
              <a:t>16.7	</a:t>
            </a:r>
            <a:r>
              <a:rPr lang="en-US" dirty="0">
                <a:latin typeface="Calibri"/>
              </a:rPr>
              <a:t>Conjugate Acid-Base Pairs (8)</a:t>
            </a:r>
            <a:endParaRPr lang="en-US" dirty="0"/>
          </a:p>
        </p:txBody>
      </p:sp>
      <mc:AlternateContent xmlns:mc="http://schemas.openxmlformats.org/markup-compatibility/2006" xmlns:a14="http://schemas.microsoft.com/office/drawing/2010/main">
        <mc:Choice Requires="a14">
          <p:sp>
            <p:nvSpPr>
              <p:cNvPr id="15" name="Content Placeholder 14"/>
              <p:cNvSpPr>
                <a:spLocks noGrp="1"/>
              </p:cNvSpPr>
              <p:nvPr>
                <p:ph sz="quarter" idx="23"/>
              </p:nvPr>
            </p:nvSpPr>
            <p:spPr>
              <a:xfrm>
                <a:off x="0" y="1066800"/>
                <a:ext cx="9144000" cy="838200"/>
              </a:xfrm>
            </p:spPr>
            <p:txBody>
              <a:bodyPr/>
              <a:lstStyle/>
              <a:p>
                <a:r>
                  <a:rPr lang="en-US" dirty="0">
                    <a:latin typeface="Calibri"/>
                  </a:rPr>
                  <a:t>The Relationship Between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b="0" i="0" smtClean="0">
                            <a:latin typeface="Cambria Math" panose="02040503050406030204" pitchFamily="18" charset="0"/>
                          </a:rPr>
                          <m:t>a</m:t>
                        </m:r>
                      </m:sub>
                    </m:sSub>
                  </m:oMath>
                </a14:m>
                <a:r>
                  <a:rPr lang="en-US" dirty="0">
                    <a:latin typeface="Calibri"/>
                  </a:rPr>
                  <a:t> 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b</m:t>
                        </m:r>
                      </m:sub>
                    </m:sSub>
                  </m:oMath>
                </a14:m>
                <a:r>
                  <a:rPr lang="en-US" dirty="0">
                    <a:latin typeface="Calibri"/>
                  </a:rPr>
                  <a:t> of a Conjugate Acid-Base Pair</a:t>
                </a:r>
              </a:p>
            </p:txBody>
          </p:sp>
        </mc:Choice>
        <mc:Fallback xmlns="">
          <p:sp>
            <p:nvSpPr>
              <p:cNvPr id="15" name="Content Placeholder 14"/>
              <p:cNvSpPr>
                <a:spLocks noGrp="1" noRot="1" noChangeAspect="1" noMove="1" noResize="1" noEditPoints="1" noAdjustHandles="1" noChangeArrowheads="1" noChangeShapeType="1" noTextEdit="1"/>
              </p:cNvSpPr>
              <p:nvPr>
                <p:ph sz="quarter" idx="23"/>
              </p:nvPr>
            </p:nvSpPr>
            <p:spPr>
              <a:xfrm>
                <a:off x="0" y="1066800"/>
                <a:ext cx="9144000" cy="838200"/>
              </a:xfrm>
              <a:blipFill>
                <a:blip r:embed="rId2"/>
                <a:stretch>
                  <a:fillRect l="-1333" t="-6522" b="-3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0" y="2209800"/>
                <a:ext cx="9144000" cy="1600200"/>
              </a:xfrm>
            </p:spPr>
            <p:txBody>
              <a:bodyPr/>
              <a:lstStyle/>
              <a:p>
                <a:pPr/>
                <a14:m>
                  <m:oMathPara xmlns:m="http://schemas.openxmlformats.org/officeDocument/2006/math">
                    <m:oMathParaPr>
                      <m:jc m:val="centerGroup"/>
                    </m:oMathParaPr>
                    <m:oMath xmlns:m="http://schemas.openxmlformats.org/officeDocument/2006/math">
                      <m:sSub>
                        <m:sSubPr>
                          <m:ctrlPr>
                            <a:rPr lang="en-US" i="1" strike="sngStrike" smtClean="0">
                              <a:latin typeface="Cambria Math" panose="02040503050406030204" pitchFamily="18" charset="0"/>
                            </a:rPr>
                          </m:ctrlPr>
                        </m:sSubPr>
                        <m:e>
                          <m:r>
                            <m:rPr>
                              <m:sty m:val="p"/>
                            </m:rPr>
                            <a:rPr lang="en-US" b="0" i="0" strike="sngStrike" smtClean="0">
                              <a:latin typeface="Cambria Math" panose="02040503050406030204" pitchFamily="18" charset="0"/>
                            </a:rPr>
                            <m:t>CH</m:t>
                          </m:r>
                        </m:e>
                        <m:sub>
                          <m:r>
                            <a:rPr lang="en-US" b="0" i="0" strike="sngStrike" smtClean="0">
                              <a:latin typeface="Cambria Math" panose="02040503050406030204" pitchFamily="18" charset="0"/>
                            </a:rPr>
                            <m:t>3</m:t>
                          </m:r>
                        </m:sub>
                      </m:sSub>
                      <m:r>
                        <m:rPr>
                          <m:sty m:val="p"/>
                        </m:rPr>
                        <a:rPr lang="en-US" b="0" i="0" strike="sngStrike" smtClean="0">
                          <a:latin typeface="Cambria Math" panose="02040503050406030204" pitchFamily="18" charset="0"/>
                        </a:rPr>
                        <m:t>COOH</m:t>
                      </m:r>
                      <m:d>
                        <m:dPr>
                          <m:ctrlPr>
                            <a:rPr lang="en-US" b="0" i="1" strike="sngStrike" smtClean="0">
                              <a:latin typeface="Cambria Math" panose="02040503050406030204" pitchFamily="18" charset="0"/>
                            </a:rPr>
                          </m:ctrlPr>
                        </m:dPr>
                        <m:e>
                          <m:r>
                            <a:rPr lang="en-US" b="0" i="1" strike="sngStrike" smtClean="0">
                              <a:latin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b="0" i="1" strike="sngStrike" smtClean="0">
                              <a:latin typeface="Cambria Math" panose="02040503050406030204" pitchFamily="18" charset="0"/>
                              <a:ea typeface="Cambria Math" panose="02040503050406030204" pitchFamily="18" charset="0"/>
                            </a:rPr>
                          </m:ctrlPr>
                        </m:sSubPr>
                        <m:e>
                          <m:r>
                            <m:rPr>
                              <m:sty m:val="p"/>
                            </m:rPr>
                            <a:rPr lang="en-US" b="0" i="0" strike="sngStrike" smtClean="0">
                              <a:latin typeface="Cambria Math" panose="02040503050406030204" pitchFamily="18" charset="0"/>
                              <a:ea typeface="Cambria Math" panose="02040503050406030204" pitchFamily="18" charset="0"/>
                            </a:rPr>
                            <m:t>CH</m:t>
                          </m:r>
                        </m:e>
                        <m:sub>
                          <m:r>
                            <a:rPr lang="en-US" b="0" i="0" strike="sngStrike" smtClean="0">
                              <a:latin typeface="Cambria Math" panose="02040503050406030204" pitchFamily="18" charset="0"/>
                              <a:ea typeface="Cambria Math" panose="02040503050406030204" pitchFamily="18" charset="0"/>
                            </a:rPr>
                            <m:t>3</m:t>
                          </m:r>
                        </m:sub>
                      </m:sSub>
                      <m:sSup>
                        <m:sSupPr>
                          <m:ctrlPr>
                            <a:rPr lang="en-US" b="0" i="1" strike="sngStrike" smtClean="0">
                              <a:latin typeface="Cambria Math" panose="02040503050406030204" pitchFamily="18" charset="0"/>
                              <a:ea typeface="Cambria Math" panose="02040503050406030204" pitchFamily="18" charset="0"/>
                            </a:rPr>
                          </m:ctrlPr>
                        </m:sSupPr>
                        <m:e>
                          <m:r>
                            <m:rPr>
                              <m:sty m:val="p"/>
                            </m:rPr>
                            <a:rPr lang="en-US" b="0" i="0" strike="sngStrike" smtClean="0">
                              <a:latin typeface="Cambria Math" panose="02040503050406030204" pitchFamily="18" charset="0"/>
                              <a:ea typeface="Cambria Math" panose="02040503050406030204" pitchFamily="18" charset="0"/>
                            </a:rPr>
                            <m:t>COO</m:t>
                          </m:r>
                        </m:e>
                        <m:sup>
                          <m:r>
                            <a:rPr lang="en-US" b="0" i="0" strike="sngStrike" smtClean="0">
                              <a:latin typeface="Cambria Math" panose="02040503050406030204" pitchFamily="18" charset="0"/>
                              <a:ea typeface="Cambria Math" panose="02040503050406030204" pitchFamily="18" charset="0"/>
                            </a:rPr>
                            <m:t>−</m:t>
                          </m:r>
                        </m:sup>
                      </m:sSup>
                      <m:d>
                        <m:dPr>
                          <m:ctrlPr>
                            <a:rPr lang="en-US" b="0" i="1" strike="sngStrike" smtClean="0">
                              <a:latin typeface="Cambria Math" panose="02040503050406030204" pitchFamily="18" charset="0"/>
                              <a:ea typeface="Cambria Math" panose="02040503050406030204" pitchFamily="18" charset="0"/>
                            </a:rPr>
                          </m:ctrlPr>
                        </m:dPr>
                        <m:e>
                          <m:r>
                            <a:rPr lang="en-US" b="0" i="1" strike="sngStrike" smtClean="0">
                              <a:latin typeface="Cambria Math" panose="02040503050406030204" pitchFamily="18" charset="0"/>
                              <a:ea typeface="Cambria Math" panose="02040503050406030204" pitchFamily="18" charset="0"/>
                            </a:rPr>
                            <m:t>𝑎𝑞</m:t>
                          </m:r>
                        </m:e>
                      </m:d>
                    </m:oMath>
                  </m:oMathPara>
                </a14:m>
                <a:endParaRPr lang="en-US" strike="sngStrike" dirty="0"/>
              </a:p>
              <a:p>
                <a:pPr>
                  <a:spcAft>
                    <a:spcPts val="10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sSub>
                        <m:sSubPr>
                          <m:ctrlPr>
                            <a:rPr lang="en-US" b="0" i="1" strike="sngStrike" smtClean="0">
                              <a:latin typeface="Cambria Math" panose="02040503050406030204" pitchFamily="18" charset="0"/>
                              <a:ea typeface="Cambria Math" panose="02040503050406030204" pitchFamily="18" charset="0"/>
                            </a:rPr>
                          </m:ctrlPr>
                        </m:sSubPr>
                        <m:e>
                          <m:r>
                            <m:rPr>
                              <m:sty m:val="p"/>
                            </m:rPr>
                            <a:rPr lang="en-US" b="0" i="0" strike="sngStrike" smtClean="0">
                              <a:latin typeface="Cambria Math" panose="02040503050406030204" pitchFamily="18" charset="0"/>
                              <a:ea typeface="Cambria Math" panose="02040503050406030204" pitchFamily="18" charset="0"/>
                            </a:rPr>
                            <m:t>CH</m:t>
                          </m:r>
                        </m:e>
                        <m:sub>
                          <m:r>
                            <a:rPr lang="en-US" b="0" i="0" strike="sngStrike" smtClean="0">
                              <a:latin typeface="Cambria Math" panose="02040503050406030204" pitchFamily="18" charset="0"/>
                              <a:ea typeface="Cambria Math" panose="02040503050406030204" pitchFamily="18" charset="0"/>
                            </a:rPr>
                            <m:t>3</m:t>
                          </m:r>
                        </m:sub>
                      </m:sSub>
                      <m:sSup>
                        <m:sSupPr>
                          <m:ctrlPr>
                            <a:rPr lang="en-US" b="0" i="1" strike="sngStrike" smtClean="0">
                              <a:latin typeface="Cambria Math" panose="02040503050406030204" pitchFamily="18" charset="0"/>
                              <a:ea typeface="Cambria Math" panose="02040503050406030204" pitchFamily="18" charset="0"/>
                            </a:rPr>
                          </m:ctrlPr>
                        </m:sSupPr>
                        <m:e>
                          <m:r>
                            <m:rPr>
                              <m:sty m:val="p"/>
                            </m:rPr>
                            <a:rPr lang="en-US" b="0" i="0" strike="sngStrike" smtClean="0">
                              <a:latin typeface="Cambria Math" panose="02040503050406030204" pitchFamily="18" charset="0"/>
                              <a:ea typeface="Cambria Math" panose="02040503050406030204" pitchFamily="18" charset="0"/>
                            </a:rPr>
                            <m:t>COO</m:t>
                          </m:r>
                        </m:e>
                        <m:sup>
                          <m:r>
                            <a:rPr lang="en-US" b="0" i="0" strike="sngStrike" smtClean="0">
                              <a:latin typeface="Cambria Math" panose="02040503050406030204" pitchFamily="18" charset="0"/>
                              <a:ea typeface="Cambria Math" panose="02040503050406030204" pitchFamily="18" charset="0"/>
                            </a:rPr>
                            <m:t>−</m:t>
                          </m:r>
                        </m:sup>
                      </m:sSup>
                      <m:d>
                        <m:dPr>
                          <m:ctrlPr>
                            <a:rPr lang="en-US" b="0" i="1" strike="sngStrike" smtClean="0">
                              <a:latin typeface="Cambria Math" panose="02040503050406030204" pitchFamily="18" charset="0"/>
                              <a:ea typeface="Cambria Math" panose="02040503050406030204" pitchFamily="18" charset="0"/>
                            </a:rPr>
                          </m:ctrlPr>
                        </m:dPr>
                        <m:e>
                          <m:r>
                            <a:rPr lang="en-US" b="0" i="1" strike="sngStrike"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H</m:t>
                          </m:r>
                        </m:e>
                        <m:sub>
                          <m:r>
                            <a:rPr lang="en-US" i="0">
                              <a:latin typeface="Cambria Math" panose="02040503050406030204" pitchFamily="18" charset="0"/>
                              <a:ea typeface="Cambria Math" panose="02040503050406030204" pitchFamily="18" charset="0"/>
                            </a:rPr>
                            <m:t>2</m:t>
                          </m:r>
                        </m:sub>
                      </m:sSub>
                      <m:r>
                        <m:rPr>
                          <m:sty m:val="p"/>
                        </m:rPr>
                        <a:rPr lang="en-US" i="0">
                          <a:latin typeface="Cambria Math" panose="02040503050406030204" pitchFamily="18" charset="0"/>
                          <a:ea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sSub>
                        <m:sSubPr>
                          <m:ctrlPr>
                            <a:rPr lang="en-US" i="1" strike="sngStrike" smtClean="0">
                              <a:latin typeface="Cambria Math" panose="02040503050406030204" pitchFamily="18" charset="0"/>
                              <a:ea typeface="Cambria Math" panose="02040503050406030204" pitchFamily="18" charset="0"/>
                            </a:rPr>
                          </m:ctrlPr>
                        </m:sSubPr>
                        <m:e>
                          <m:r>
                            <m:rPr>
                              <m:sty m:val="p"/>
                            </m:rPr>
                            <a:rPr lang="en-US" b="0" i="0" strike="sngStrike" smtClean="0">
                              <a:latin typeface="Cambria Math" panose="02040503050406030204" pitchFamily="18" charset="0"/>
                              <a:ea typeface="Cambria Math" panose="02040503050406030204" pitchFamily="18" charset="0"/>
                            </a:rPr>
                            <m:t>CH</m:t>
                          </m:r>
                        </m:e>
                        <m:sub>
                          <m:r>
                            <a:rPr lang="en-US" b="0" i="0" strike="sngStrike" smtClean="0">
                              <a:latin typeface="Cambria Math" panose="02040503050406030204" pitchFamily="18" charset="0"/>
                              <a:ea typeface="Cambria Math" panose="02040503050406030204" pitchFamily="18" charset="0"/>
                            </a:rPr>
                            <m:t>3</m:t>
                          </m:r>
                        </m:sub>
                      </m:sSub>
                      <m:r>
                        <m:rPr>
                          <m:sty m:val="p"/>
                        </m:rPr>
                        <a:rPr lang="en-US" b="0" i="0" strike="sngStrike" smtClean="0">
                          <a:latin typeface="Cambria Math" panose="02040503050406030204" pitchFamily="18" charset="0"/>
                          <a:ea typeface="Cambria Math" panose="02040503050406030204" pitchFamily="18" charset="0"/>
                        </a:rPr>
                        <m:t>COOH</m:t>
                      </m:r>
                      <m:d>
                        <m:dPr>
                          <m:ctrlPr>
                            <a:rPr lang="en-US" b="0" i="1" strike="sngStrike" smtClean="0">
                              <a:latin typeface="Cambria Math" panose="02040503050406030204" pitchFamily="18" charset="0"/>
                              <a:ea typeface="Cambria Math" panose="02040503050406030204" pitchFamily="18" charset="0"/>
                            </a:rPr>
                          </m:ctrlPr>
                        </m:dPr>
                        <m:e>
                          <m:r>
                            <a:rPr lang="en-US" b="0" i="1" strike="sngStrike"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b="0" dirty="0">
                  <a:ea typeface="Cambria Math" panose="02040503050406030204" pitchFamily="18" charset="0"/>
                </a:endParaRPr>
              </a:p>
              <a:p>
                <a:pPr marL="2743200" indent="-2743200"/>
                <a14:m>
                  <m:oMathPara xmlns:m="http://schemas.openxmlformats.org/officeDocument/2006/math">
                    <m:oMathParaPr>
                      <m:jc m:val="center"/>
                    </m:oMathParaPr>
                    <m:oMath xmlns:m="http://schemas.openxmlformats.org/officeDocument/2006/math">
                      <m:r>
                        <a:rPr lang="en-US" b="0" i="0" smtClean="0">
                          <a:latin typeface="Cambria Math" panose="02040503050406030204" pitchFamily="18" charset="0"/>
                        </a:rPr>
                        <m:t>2</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b="0" i="1" smtClean="0">
                              <a:latin typeface="Cambria Math" panose="02040503050406030204" pitchFamily="18" charset="0"/>
                            </a:rPr>
                          </m:ctrlPr>
                        </m:dPr>
                        <m:e>
                          <m:r>
                            <a:rPr lang="en-US" b="0" i="1" smtClean="0">
                              <a:latin typeface="Cambria Math" panose="02040503050406030204" pitchFamily="18" charset="0"/>
                            </a:rPr>
                            <m:t>𝑙</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0" y="2209800"/>
                <a:ext cx="9144000" cy="1600200"/>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Content Placeholder 16"/>
              <p:cNvSpPr>
                <a:spLocks noGrp="1"/>
              </p:cNvSpPr>
              <p:nvPr>
                <p:ph sz="quarter" idx="26"/>
              </p:nvPr>
            </p:nvSpPr>
            <p:spPr>
              <a:xfrm>
                <a:off x="0" y="4343400"/>
                <a:ext cx="9144000" cy="1524000"/>
              </a:xfrm>
            </p:spPr>
            <p:txBody>
              <a:bodyPr/>
              <a:lstStyle/>
              <a:p>
                <a:pPr/>
                <a14:m>
                  <m:oMathPara xmlns:m="http://schemas.openxmlformats.org/officeDocument/2006/math">
                    <m:oMathParaPr>
                      <m:jc m:val="centerGroup"/>
                    </m:oMathParaPr>
                    <m:oMath xmlns:m="http://schemas.openxmlformats.org/officeDocument/2006/math">
                      <m:r>
                        <m:rPr>
                          <m:sty m:val="p"/>
                        </m:rPr>
                        <a:rPr lang="en-US" b="0" i="0" strike="sngStrike" smtClean="0">
                          <a:effectLst/>
                          <a:latin typeface="Cambria Math" panose="02040503050406030204" pitchFamily="18" charset="0"/>
                        </a:rPr>
                        <m:t>HA</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sSup>
                        <m:sSupPr>
                          <m:ctrlPr>
                            <a:rPr lang="en-US" b="0" i="1" strike="sngStrike" smtClean="0">
                              <a:latin typeface="Cambria Math" panose="02040503050406030204" pitchFamily="18" charset="0"/>
                              <a:ea typeface="Cambria Math" panose="02040503050406030204" pitchFamily="18" charset="0"/>
                            </a:rPr>
                          </m:ctrlPr>
                        </m:sSupPr>
                        <m:e>
                          <m:r>
                            <m:rPr>
                              <m:sty m:val="p"/>
                            </m:rPr>
                            <a:rPr lang="en-US" b="0" i="0" strike="sngStrike" smtClean="0">
                              <a:latin typeface="Cambria Math" panose="02040503050406030204" pitchFamily="18" charset="0"/>
                              <a:ea typeface="Cambria Math" panose="02040503050406030204" pitchFamily="18" charset="0"/>
                            </a:rPr>
                            <m:t>A</m:t>
                          </m:r>
                        </m:e>
                        <m:sup>
                          <m:r>
                            <a:rPr lang="en-US" b="0" i="0" strike="sngStrike" smtClean="0">
                              <a:latin typeface="Cambria Math" panose="02040503050406030204" pitchFamily="18" charset="0"/>
                              <a:ea typeface="Cambria Math" panose="02040503050406030204" pitchFamily="18" charset="0"/>
                            </a:rPr>
                            <m:t>−</m:t>
                          </m:r>
                        </m:sup>
                      </m:sSup>
                    </m:oMath>
                  </m:oMathPara>
                </a14:m>
                <a:endParaRPr lang="en-US" strike="sngStrike" dirty="0"/>
              </a:p>
              <a:p>
                <a:pPr marL="2400300" indent="-2400300">
                  <a:spcAft>
                    <a:spcPts val="1000"/>
                  </a:spcAft>
                </a:pPr>
                <a14:m>
                  <m:oMathPara xmlns:m="http://schemas.openxmlformats.org/officeDocument/2006/math">
                    <m:oMathParaPr>
                      <m:jc m:val="centerGroup"/>
                    </m:oMathParaPr>
                    <m:oMath xmlns:m="http://schemas.openxmlformats.org/officeDocument/2006/math">
                      <m:r>
                        <a:rPr lang="en-US" i="0" smtClean="0">
                          <a:latin typeface="Cambria Math" panose="02040503050406030204" pitchFamily="18" charset="0"/>
                          <a:ea typeface="Cambria Math" panose="02040503050406030204" pitchFamily="18" charset="0"/>
                        </a:rPr>
                        <m:t>+</m:t>
                      </m:r>
                      <m:sSup>
                        <m:sSupPr>
                          <m:ctrlPr>
                            <a:rPr lang="en-US" i="1" strike="sngStrike" smtClean="0">
                              <a:latin typeface="Cambria Math" panose="02040503050406030204" pitchFamily="18" charset="0"/>
                              <a:ea typeface="Cambria Math" panose="02040503050406030204" pitchFamily="18" charset="0"/>
                            </a:rPr>
                          </m:ctrlPr>
                        </m:sSupPr>
                        <m:e>
                          <m:r>
                            <m:rPr>
                              <m:sty m:val="p"/>
                            </m:rPr>
                            <a:rPr lang="en-US" b="0" i="0" strike="sngStrike" smtClean="0">
                              <a:latin typeface="Cambria Math" panose="02040503050406030204" pitchFamily="18" charset="0"/>
                              <a:ea typeface="Cambria Math" panose="02040503050406030204" pitchFamily="18" charset="0"/>
                            </a:rPr>
                            <m:t>A</m:t>
                          </m:r>
                        </m:e>
                        <m:sup>
                          <m:r>
                            <a:rPr lang="en-US" i="0" strike="sngStrike" smtClean="0">
                              <a:latin typeface="Cambria Math" panose="02040503050406030204" pitchFamily="18" charset="0"/>
                              <a:ea typeface="Cambria Math" panose="02040503050406030204" pitchFamily="18" charset="0"/>
                            </a:rPr>
                            <m:t>−</m:t>
                          </m:r>
                        </m:sup>
                      </m:sSup>
                      <m:r>
                        <a:rPr lang="en-US"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r>
                        <m:rPr>
                          <m:sty m:val="p"/>
                        </m:rPr>
                        <a:rPr lang="en-US" b="0" i="0" strike="sngStrike" smtClean="0">
                          <a:latin typeface="Cambria Math" panose="02040503050406030204" pitchFamily="18" charset="0"/>
                          <a:ea typeface="Cambria Math" panose="02040503050406030204" pitchFamily="18" charset="0"/>
                        </a:rPr>
                        <m:t>HA</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oMath>
                  </m:oMathPara>
                </a14:m>
                <a:endParaRPr lang="en-US" dirty="0"/>
              </a:p>
              <a:p>
                <a:pPr marL="3314700" indent="-3314700"/>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0" smtClean="0">
                              <a:latin typeface="Cambria Math" panose="02040503050406030204" pitchFamily="18" charset="0"/>
                            </a:rPr>
                            <m:t>2</m:t>
                          </m:r>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oMath>
                  </m:oMathPara>
                </a14:m>
                <a:endParaRPr lang="en-US" dirty="0"/>
              </a:p>
            </p:txBody>
          </p:sp>
        </mc:Choice>
        <mc:Fallback xmlns="">
          <p:sp>
            <p:nvSpPr>
              <p:cNvPr id="17" name="Content Placeholder 16"/>
              <p:cNvSpPr>
                <a:spLocks noGrp="1" noRot="1" noChangeAspect="1" noMove="1" noResize="1" noEditPoints="1" noAdjustHandles="1" noChangeArrowheads="1" noChangeShapeType="1" noTextEdit="1"/>
              </p:cNvSpPr>
              <p:nvPr>
                <p:ph sz="quarter" idx="26"/>
              </p:nvPr>
            </p:nvSpPr>
            <p:spPr>
              <a:xfrm>
                <a:off x="0" y="4343400"/>
                <a:ext cx="9144000" cy="1524000"/>
              </a:xfrm>
              <a:blipFill>
                <a:blip r:embed="rId4"/>
                <a:stretch>
                  <a:fillRect/>
                </a:stretch>
              </a:blipFill>
            </p:spPr>
            <p:txBody>
              <a:bodyPr/>
              <a:lstStyle/>
              <a:p>
                <a:r>
                  <a:rPr lang="en-US">
                    <a:noFill/>
                  </a:rPr>
                  <a:t> </a:t>
                </a:r>
              </a:p>
            </p:txBody>
          </p:sp>
        </mc:Fallback>
      </mc:AlternateContent>
      <p:cxnSp>
        <p:nvCxnSpPr>
          <p:cNvPr id="24" name="Straight Connector 23">
            <a:extLst>
              <a:ext uri="{C183D7F6-B498-43B3-948B-1728B52AA6E4}">
                <adec:decorative xmlns="" xmlns:adec="http://schemas.microsoft.com/office/drawing/2017/decorative" val="1"/>
              </a:ext>
            </a:extLst>
          </p:cNvPr>
          <p:cNvCxnSpPr/>
          <p:nvPr/>
        </p:nvCxnSpPr>
        <p:spPr>
          <a:xfrm>
            <a:off x="304800" y="3276600"/>
            <a:ext cx="8559956"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6" name="Straight Connector 25">
            <a:extLst>
              <a:ext uri="{C183D7F6-B498-43B3-948B-1728B52AA6E4}">
                <adec:decorative xmlns="" xmlns:adec="http://schemas.microsoft.com/office/drawing/2017/decorative" val="1"/>
              </a:ext>
            </a:extLst>
          </p:cNvPr>
          <p:cNvCxnSpPr/>
          <p:nvPr/>
        </p:nvCxnSpPr>
        <p:spPr>
          <a:xfrm>
            <a:off x="2497825" y="5334000"/>
            <a:ext cx="4236514" cy="0"/>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5822738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0"/>
            <a:ext cx="8839200" cy="457200"/>
          </a:xfrm>
        </p:spPr>
        <p:txBody>
          <a:bodyPr/>
          <a:lstStyle/>
          <a:p>
            <a:pPr>
              <a:tabLst>
                <a:tab pos="1138238" algn="l"/>
                <a:tab pos="1371600" algn="l"/>
              </a:tabLst>
            </a:pPr>
            <a:r>
              <a:rPr lang="en-US" dirty="0">
                <a:solidFill>
                  <a:schemeClr val="bg1"/>
                </a:solidFill>
                <a:latin typeface="Calibri"/>
              </a:rPr>
              <a:t>16.7	</a:t>
            </a:r>
            <a:r>
              <a:rPr lang="en-US" dirty="0">
                <a:latin typeface="Calibri"/>
              </a:rPr>
              <a:t>Conjugate Acid-Base Pairs (9)</a:t>
            </a:r>
            <a:endParaRPr lang="en-US" dirty="0"/>
          </a:p>
        </p:txBody>
      </p:sp>
      <mc:AlternateContent xmlns:mc="http://schemas.openxmlformats.org/markup-compatibility/2006" xmlns:a14="http://schemas.microsoft.com/office/drawing/2010/main">
        <mc:Choice Requires="a14">
          <p:sp>
            <p:nvSpPr>
              <p:cNvPr id="15" name="Content Placeholder 14"/>
              <p:cNvSpPr>
                <a:spLocks noGrp="1"/>
              </p:cNvSpPr>
              <p:nvPr>
                <p:ph sz="quarter" idx="23"/>
              </p:nvPr>
            </p:nvSpPr>
            <p:spPr>
              <a:xfrm>
                <a:off x="0" y="990599"/>
                <a:ext cx="9144000" cy="901869"/>
              </a:xfrm>
            </p:spPr>
            <p:txBody>
              <a:bodyPr/>
              <a:lstStyle/>
              <a:p>
                <a:pPr>
                  <a:spcBef>
                    <a:spcPts val="0"/>
                  </a:spcBef>
                </a:pPr>
                <a:r>
                  <a:rPr lang="en-US" dirty="0">
                    <a:latin typeface="Calibri"/>
                  </a:rPr>
                  <a:t>The Relationship Between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b="0" i="0" smtClean="0">
                            <a:latin typeface="Cambria Math" panose="02040503050406030204" pitchFamily="18" charset="0"/>
                          </a:rPr>
                          <m:t>a</m:t>
                        </m:r>
                      </m:sub>
                    </m:sSub>
                  </m:oMath>
                </a14:m>
                <a:r>
                  <a:rPr lang="en-US" dirty="0">
                    <a:latin typeface="Calibri"/>
                  </a:rPr>
                  <a:t> 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b</m:t>
                        </m:r>
                      </m:sub>
                    </m:sSub>
                  </m:oMath>
                </a14:m>
                <a:r>
                  <a:rPr lang="en-US" dirty="0">
                    <a:latin typeface="Calibri"/>
                  </a:rPr>
                  <a:t> of a Conjugate Acid-Base Pair</a:t>
                </a:r>
              </a:p>
            </p:txBody>
          </p:sp>
        </mc:Choice>
        <mc:Fallback xmlns="">
          <p:sp>
            <p:nvSpPr>
              <p:cNvPr id="15" name="Content Placeholder 14"/>
              <p:cNvSpPr>
                <a:spLocks noGrp="1" noRot="1" noChangeAspect="1" noMove="1" noResize="1" noEditPoints="1" noAdjustHandles="1" noChangeArrowheads="1" noChangeShapeType="1" noTextEdit="1"/>
              </p:cNvSpPr>
              <p:nvPr>
                <p:ph sz="quarter" idx="23"/>
              </p:nvPr>
            </p:nvSpPr>
            <p:spPr>
              <a:xfrm>
                <a:off x="0" y="990599"/>
                <a:ext cx="9144000" cy="901869"/>
              </a:xfrm>
              <a:blipFill>
                <a:blip r:embed="rId2"/>
                <a:stretch>
                  <a:fillRect l="-1333" t="-6081" b="-2432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Content Placeholder 15"/>
              <p:cNvSpPr>
                <a:spLocks noGrp="1"/>
              </p:cNvSpPr>
              <p:nvPr>
                <p:ph sz="quarter" idx="24"/>
              </p:nvPr>
            </p:nvSpPr>
            <p:spPr>
              <a:xfrm>
                <a:off x="1219200" y="1981201"/>
                <a:ext cx="6781800" cy="1676399"/>
              </a:xfrm>
              <a:solidFill>
                <a:schemeClr val="bg1"/>
              </a:solidFill>
            </p:spPr>
            <p:txBody>
              <a:bodyPr/>
              <a:lstStyle/>
              <a:p>
                <a:pPr>
                  <a:spcBef>
                    <a:spcPts val="0"/>
                  </a:spcBef>
                </a:pPr>
                <a14:m>
                  <m:oMathPara xmlns:m="http://schemas.openxmlformats.org/officeDocument/2006/math">
                    <m:oMathParaPr>
                      <m:jc m:val="centerGroup"/>
                    </m:oMathParaPr>
                    <m:oMath xmlns:m="http://schemas.openxmlformats.org/officeDocument/2006/math">
                      <m:r>
                        <m:rPr>
                          <m:sty m:val="p"/>
                        </m:rPr>
                        <a:rPr lang="en-US" b="0" i="0" strike="sngStrike" smtClean="0">
                          <a:latin typeface="Cambria Math" panose="02040503050406030204" pitchFamily="18" charset="0"/>
                        </a:rPr>
                        <m:t>B</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sSup>
                        <m:sSupPr>
                          <m:ctrlPr>
                            <a:rPr lang="en-US" b="0" i="1" strike="sngStrike" smtClean="0">
                              <a:latin typeface="Cambria Math" panose="02040503050406030204" pitchFamily="18" charset="0"/>
                              <a:ea typeface="Cambria Math" panose="02040503050406030204" pitchFamily="18" charset="0"/>
                            </a:rPr>
                          </m:ctrlPr>
                        </m:sSupPr>
                        <m:e>
                          <m:r>
                            <m:rPr>
                              <m:sty m:val="p"/>
                            </m:rPr>
                            <a:rPr lang="en-US" b="0" i="0" strike="sngStrike" smtClean="0">
                              <a:latin typeface="Cambria Math" panose="02040503050406030204" pitchFamily="18" charset="0"/>
                              <a:ea typeface="Cambria Math" panose="02040503050406030204" pitchFamily="18" charset="0"/>
                            </a:rPr>
                            <m:t>HB</m:t>
                          </m:r>
                        </m:e>
                        <m:sup>
                          <m:r>
                            <a:rPr lang="en-US" b="0" i="0" strike="sngStrike"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oMath>
                  </m:oMathPara>
                </a14:m>
                <a:endParaRPr lang="en-US" dirty="0"/>
              </a:p>
              <a:p>
                <a:pPr marL="862013" defTabSz="862013">
                  <a:spcBef>
                    <a:spcPts val="0"/>
                  </a:spcBef>
                  <a:spcAft>
                    <a:spcPts val="10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sSup>
                        <m:sSupPr>
                          <m:ctrlPr>
                            <a:rPr lang="en-US" i="1" strike="sngStrike" smtClean="0">
                              <a:latin typeface="Cambria Math" panose="02040503050406030204" pitchFamily="18" charset="0"/>
                              <a:ea typeface="Cambria Math" panose="02040503050406030204" pitchFamily="18" charset="0"/>
                            </a:rPr>
                          </m:ctrlPr>
                        </m:sSupPr>
                        <m:e>
                          <m:r>
                            <m:rPr>
                              <m:sty m:val="p"/>
                            </m:rPr>
                            <a:rPr lang="en-US" b="0" i="0" strike="sngStrike" smtClean="0">
                              <a:latin typeface="Cambria Math" panose="02040503050406030204" pitchFamily="18" charset="0"/>
                              <a:ea typeface="Cambria Math" panose="02040503050406030204" pitchFamily="18" charset="0"/>
                            </a:rPr>
                            <m:t>HB</m:t>
                          </m:r>
                        </m:e>
                        <m:sup>
                          <m:r>
                            <a:rPr lang="en-US" i="0" strike="sngStrike" smtClean="0">
                              <a:latin typeface="Cambria Math" panose="02040503050406030204" pitchFamily="18" charset="0"/>
                              <a:ea typeface="Cambria Math" panose="02040503050406030204" pitchFamily="18" charset="0"/>
                            </a:rPr>
                            <m:t>+</m:t>
                          </m:r>
                        </m:sup>
                      </m:sSup>
                      <m:r>
                        <a:rPr lang="en-US"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r>
                        <m:rPr>
                          <m:sty m:val="p"/>
                        </m:rPr>
                        <a:rPr lang="en-US" b="0" i="0" strike="sngStrike" smtClean="0">
                          <a:latin typeface="Cambria Math" panose="02040503050406030204" pitchFamily="18" charset="0"/>
                          <a:ea typeface="Cambria Math" panose="02040503050406030204" pitchFamily="18" charset="0"/>
                        </a:rPr>
                        <m:t>B</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oMath>
                  </m:oMathPara>
                </a14:m>
                <a:endParaRPr lang="en-US" dirty="0"/>
              </a:p>
              <a:p>
                <a:pPr marL="2057400" indent="-1547813" defTabSz="976313">
                  <a:spcBef>
                    <a:spcPts val="0"/>
                  </a:spcBef>
                  <a:spcAft>
                    <a:spcPts val="2000"/>
                  </a:spcAft>
                </a:pPr>
                <a:r>
                  <a:rPr lang="en-US" dirty="0"/>
                  <a:t>	</a:t>
                </a:r>
                <a14:m>
                  <m:oMath xmlns:m="http://schemas.openxmlformats.org/officeDocument/2006/math">
                    <m:sSub>
                      <m:sSubPr>
                        <m:ctrlPr>
                          <a:rPr lang="en-US" i="1" smtClean="0">
                            <a:latin typeface="Cambria Math" panose="02040503050406030204" pitchFamily="18" charset="0"/>
                          </a:rPr>
                        </m:ctrlPr>
                      </m:sSubPr>
                      <m:e>
                        <m:r>
                          <a:rPr lang="en-US" b="0" i="0" smtClean="0">
                            <a:latin typeface="Cambria Math" panose="02040503050406030204" pitchFamily="18" charset="0"/>
                          </a:rPr>
                          <m:t>2</m:t>
                        </m:r>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oMath>
                </a14:m>
                <a:endParaRPr lang="en-US"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24"/>
              </p:nvPr>
            </p:nvSpPr>
            <p:spPr>
              <a:xfrm>
                <a:off x="1219200" y="1981201"/>
                <a:ext cx="6781800" cy="1676399"/>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Content Placeholder 36"/>
              <p:cNvSpPr>
                <a:spLocks noGrp="1"/>
              </p:cNvSpPr>
              <p:nvPr>
                <p:ph sz="quarter" idx="25"/>
              </p:nvPr>
            </p:nvSpPr>
            <p:spPr>
              <a:xfrm>
                <a:off x="3124200" y="4267200"/>
                <a:ext cx="2971800" cy="838200"/>
              </a:xfrm>
              <a:noFill/>
            </p:spPr>
            <p:txBody>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a</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𝐾</m:t>
                          </m:r>
                        </m:e>
                        <m:sub>
                          <m:r>
                            <m:rPr>
                              <m:sty m:val="p"/>
                            </m:rPr>
                            <a:rPr lang="en-US">
                              <a:latin typeface="Cambria Math" panose="02040503050406030204" pitchFamily="18" charset="0"/>
                              <a:ea typeface="Cambria Math" panose="02040503050406030204" pitchFamily="18" charset="0"/>
                            </a:rPr>
                            <m:t>b</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𝐾</m:t>
                          </m:r>
                        </m:e>
                        <m:sub>
                          <m:r>
                            <m:rPr>
                              <m:sty m:val="p"/>
                            </m:rPr>
                            <a:rPr lang="en-US">
                              <a:latin typeface="Cambria Math" panose="02040503050406030204" pitchFamily="18" charset="0"/>
                              <a:ea typeface="Cambria Math" panose="02040503050406030204" pitchFamily="18" charset="0"/>
                            </a:rPr>
                            <m:t>w</m:t>
                          </m:r>
                        </m:sub>
                      </m:sSub>
                    </m:oMath>
                  </m:oMathPara>
                </a14:m>
                <a:endParaRPr lang="en-US" dirty="0"/>
              </a:p>
            </p:txBody>
          </p:sp>
        </mc:Choice>
        <mc:Fallback xmlns="">
          <p:sp>
            <p:nvSpPr>
              <p:cNvPr id="37" name="Content Placeholder 36"/>
              <p:cNvSpPr>
                <a:spLocks noGrp="1" noRot="1" noChangeAspect="1" noMove="1" noResize="1" noEditPoints="1" noAdjustHandles="1" noChangeArrowheads="1" noChangeShapeType="1" noTextEdit="1"/>
              </p:cNvSpPr>
              <p:nvPr>
                <p:ph sz="quarter" idx="25"/>
              </p:nvPr>
            </p:nvSpPr>
            <p:spPr>
              <a:xfrm>
                <a:off x="3124200" y="4267200"/>
                <a:ext cx="2971800" cy="838200"/>
              </a:xfrm>
              <a:blipFill>
                <a:blip r:embed="rId4"/>
                <a:stretch>
                  <a:fillRect/>
                </a:stretch>
              </a:blipFill>
            </p:spPr>
            <p:txBody>
              <a:bodyPr/>
              <a:lstStyle/>
              <a:p>
                <a:r>
                  <a:rPr lang="en-US">
                    <a:noFill/>
                  </a:rPr>
                  <a:t> </a:t>
                </a:r>
              </a:p>
            </p:txBody>
          </p:sp>
        </mc:Fallback>
      </mc:AlternateContent>
      <p:cxnSp>
        <p:nvCxnSpPr>
          <p:cNvPr id="18" name="Straight Connector 17">
            <a:extLst>
              <a:ext uri="{C183D7F6-B498-43B3-948B-1728B52AA6E4}">
                <adec:decorative xmlns="" xmlns:adec="http://schemas.microsoft.com/office/drawing/2017/decorative" val="1"/>
              </a:ext>
            </a:extLst>
          </p:cNvPr>
          <p:cNvCxnSpPr/>
          <p:nvPr/>
        </p:nvCxnSpPr>
        <p:spPr>
          <a:xfrm>
            <a:off x="2133600" y="2895600"/>
            <a:ext cx="4724400"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097003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5638800" cy="457200"/>
          </a:xfrm>
        </p:spPr>
        <p:txBody>
          <a:bodyPr/>
          <a:lstStyle/>
          <a:p>
            <a:pPr marL="3314700" indent="-3314700" algn="ctr"/>
            <a:r>
              <a:rPr lang="en-US" kern="0" dirty="0"/>
              <a:t> SAMPLE PROBLEM	</a:t>
            </a:r>
            <a:r>
              <a:rPr lang="en-US" kern="0" dirty="0">
                <a:solidFill>
                  <a:schemeClr val="bg1"/>
                </a:solidFill>
              </a:rPr>
              <a:t>16.17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1" y="914400"/>
                <a:ext cx="9144001" cy="5486400"/>
              </a:xfrm>
            </p:spPr>
            <p:txBody>
              <a:bodyPr/>
              <a:lstStyle/>
              <a:p>
                <a:pPr>
                  <a:spcBef>
                    <a:spcPts val="0"/>
                  </a:spcBef>
                </a:pPr>
                <a:r>
                  <a:rPr lang="en-US" b="0" dirty="0">
                    <a:solidFill>
                      <a:schemeClr val="tx1"/>
                    </a:solidFill>
                  </a:rPr>
                  <a:t>Determine </a:t>
                </a:r>
              </a:p>
              <a:p>
                <a:pPr marL="514350" indent="-514350">
                  <a:spcBef>
                    <a:spcPts val="0"/>
                  </a:spcBef>
                  <a:buFontTx/>
                  <a:buAutoNum type="alphaLcParenBoth"/>
                </a:pPr>
                <a14:m>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b</m:t>
                        </m:r>
                      </m:sub>
                    </m:sSub>
                  </m:oMath>
                </a14:m>
                <a:r>
                  <a:rPr lang="en-US" b="0" dirty="0">
                    <a:solidFill>
                      <a:schemeClr val="tx1"/>
                    </a:solidFill>
                  </a:rPr>
                  <a:t> of the acetate ion </a:t>
                </a:r>
                <a14:m>
                  <m:oMath xmlns:m="http://schemas.openxmlformats.org/officeDocument/2006/math">
                    <m:d>
                      <m:dPr>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CH</m:t>
                            </m:r>
                          </m:e>
                          <m:sub>
                            <m:r>
                              <a:rPr lang="en-US" b="0" i="0" smtClean="0">
                                <a:solidFill>
                                  <a:schemeClr val="tx1"/>
                                </a:solidFill>
                                <a:latin typeface="Cambria Math" panose="02040503050406030204" pitchFamily="18" charset="0"/>
                              </a:rPr>
                              <m:t>3</m:t>
                            </m:r>
                          </m:sub>
                        </m:sSub>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COO</m:t>
                            </m:r>
                          </m:e>
                          <m:sup>
                            <m:r>
                              <a:rPr lang="en-US" b="0" i="0" smtClean="0">
                                <a:solidFill>
                                  <a:schemeClr val="tx1"/>
                                </a:solidFill>
                                <a:latin typeface="Cambria Math" panose="02040503050406030204" pitchFamily="18" charset="0"/>
                              </a:rPr>
                              <m:t>−</m:t>
                            </m:r>
                          </m:sup>
                        </m:sSup>
                      </m:e>
                    </m:d>
                  </m:oMath>
                </a14:m>
                <a:r>
                  <a:rPr lang="en-US" b="0" dirty="0">
                    <a:solidFill>
                      <a:schemeClr val="tx1"/>
                    </a:solidFill>
                  </a:rPr>
                  <a:t>, </a:t>
                </a:r>
              </a:p>
              <a:p>
                <a:pPr marL="514350" indent="-514350">
                  <a:spcBef>
                    <a:spcPts val="0"/>
                  </a:spcBef>
                  <a:buFontTx/>
                  <a:buAutoNum type="alphaLcParenBoth"/>
                </a:pPr>
                <a14:m>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a</m:t>
                        </m:r>
                      </m:sub>
                    </m:sSub>
                  </m:oMath>
                </a14:m>
                <a:r>
                  <a:rPr lang="en-US" b="0" dirty="0">
                    <a:solidFill>
                      <a:schemeClr val="tx1"/>
                    </a:solidFill>
                  </a:rPr>
                  <a:t> of the methylammonium ion </a:t>
                </a:r>
                <a14:m>
                  <m:oMath xmlns:m="http://schemas.openxmlformats.org/officeDocument/2006/math">
                    <m:d>
                      <m:dPr>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CH</m:t>
                            </m:r>
                          </m:e>
                          <m:sub>
                            <m:r>
                              <a:rPr lang="en-US" b="0" i="0" smtClean="0">
                                <a:solidFill>
                                  <a:schemeClr val="tx1"/>
                                </a:solidFill>
                                <a:latin typeface="Cambria Math" panose="02040503050406030204" pitchFamily="18" charset="0"/>
                              </a:rPr>
                              <m:t>3</m:t>
                            </m:r>
                          </m:sub>
                        </m:sSub>
                        <m:sSubSup>
                          <m:sSubSupPr>
                            <m:ctrlPr>
                              <a:rPr lang="en-US" b="0"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3</m:t>
                            </m:r>
                          </m:sub>
                          <m:sup>
                            <m:r>
                              <a:rPr lang="en-US" b="0" i="0" smtClean="0">
                                <a:solidFill>
                                  <a:schemeClr val="tx1"/>
                                </a:solidFill>
                                <a:latin typeface="Cambria Math" panose="02040503050406030204" pitchFamily="18" charset="0"/>
                              </a:rPr>
                              <m:t>+</m:t>
                            </m:r>
                          </m:sup>
                        </m:sSubSup>
                      </m:e>
                    </m:d>
                  </m:oMath>
                </a14:m>
                <a:r>
                  <a:rPr lang="en-US" b="0" dirty="0">
                    <a:solidFill>
                      <a:schemeClr val="tx1"/>
                    </a:solidFill>
                  </a:rPr>
                  <a:t>, </a:t>
                </a:r>
              </a:p>
              <a:p>
                <a:pPr marL="514350" indent="-514350">
                  <a:spcBef>
                    <a:spcPts val="0"/>
                  </a:spcBef>
                  <a:buFontTx/>
                  <a:buAutoNum type="alphaLcParenBoth"/>
                </a:pPr>
                <a14:m>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b</m:t>
                        </m:r>
                      </m:sub>
                    </m:sSub>
                  </m:oMath>
                </a14:m>
                <a:r>
                  <a:rPr lang="en-US" b="0" dirty="0">
                    <a:solidFill>
                      <a:schemeClr val="tx1"/>
                    </a:solidFill>
                  </a:rPr>
                  <a:t> of the fluoride ion </a:t>
                </a:r>
                <a14:m>
                  <m:oMath xmlns:m="http://schemas.openxmlformats.org/officeDocument/2006/math">
                    <m:d>
                      <m:dPr>
                        <m:ctrlPr>
                          <a:rPr lang="en-US" b="0" i="1" smtClean="0">
                            <a:solidFill>
                              <a:schemeClr val="tx1"/>
                            </a:solidFill>
                            <a:latin typeface="Cambria Math" panose="02040503050406030204" pitchFamily="18" charset="0"/>
                          </a:rPr>
                        </m:ctrlPr>
                      </m:dPr>
                      <m:e>
                        <m:sSup>
                          <m:sSupPr>
                            <m:ctrlPr>
                              <a:rPr lang="en-US" b="0"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F</m:t>
                            </m:r>
                          </m:e>
                          <m:sup>
                            <m:r>
                              <a:rPr lang="en-US" b="0" i="0" smtClean="0">
                                <a:solidFill>
                                  <a:schemeClr val="tx1"/>
                                </a:solidFill>
                                <a:latin typeface="Cambria Math" panose="02040503050406030204" pitchFamily="18" charset="0"/>
                              </a:rPr>
                              <m:t>−</m:t>
                            </m:r>
                          </m:sup>
                        </m:sSup>
                      </m:e>
                    </m:d>
                  </m:oMath>
                </a14:m>
                <a:r>
                  <a:rPr lang="en-US" b="0" dirty="0">
                    <a:solidFill>
                      <a:schemeClr val="tx1"/>
                    </a:solidFill>
                  </a:rPr>
                  <a:t>, and </a:t>
                </a:r>
              </a:p>
              <a:p>
                <a:pPr marL="514350" indent="-514350">
                  <a:spcBef>
                    <a:spcPts val="0"/>
                  </a:spcBef>
                  <a:spcAft>
                    <a:spcPts val="3000"/>
                  </a:spcAft>
                  <a:buFontTx/>
                  <a:buAutoNum type="alphaLcParenBoth"/>
                </a:pPr>
                <a14:m>
                  <m:oMath xmlns:m="http://schemas.openxmlformats.org/officeDocument/2006/math">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𝐾</m:t>
                        </m:r>
                      </m:e>
                      <m:sub>
                        <m:r>
                          <m:rPr>
                            <m:sty m:val="p"/>
                          </m:rPr>
                          <a:rPr lang="en-US" b="0" i="0" smtClean="0">
                            <a:solidFill>
                              <a:schemeClr val="tx1"/>
                            </a:solidFill>
                            <a:latin typeface="Cambria Math" panose="02040503050406030204" pitchFamily="18" charset="0"/>
                          </a:rPr>
                          <m:t>a</m:t>
                        </m:r>
                      </m:sub>
                    </m:sSub>
                  </m:oMath>
                </a14:m>
                <a:r>
                  <a:rPr lang="en-US" b="0" dirty="0">
                    <a:solidFill>
                      <a:schemeClr val="tx1"/>
                    </a:solidFill>
                  </a:rPr>
                  <a:t> of the ammonium ion </a:t>
                </a:r>
                <a14:m>
                  <m:oMath xmlns:m="http://schemas.openxmlformats.org/officeDocument/2006/math">
                    <m:d>
                      <m:dPr>
                        <m:ctrlPr>
                          <a:rPr lang="en-US" b="0" i="1" smtClean="0">
                            <a:solidFill>
                              <a:schemeClr val="tx1"/>
                            </a:solidFill>
                            <a:latin typeface="Cambria Math" panose="02040503050406030204" pitchFamily="18" charset="0"/>
                          </a:rPr>
                        </m:ctrlPr>
                      </m:dPr>
                      <m:e>
                        <m:sSubSup>
                          <m:sSubSupPr>
                            <m:ctrlPr>
                              <a:rPr lang="en-US" b="0" i="1" smtClean="0">
                                <a:solidFill>
                                  <a:schemeClr val="tx1"/>
                                </a:solidFill>
                                <a:latin typeface="Cambria Math" panose="02040503050406030204" pitchFamily="18" charset="0"/>
                              </a:rPr>
                            </m:ctrlPr>
                          </m:sSubSup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4</m:t>
                            </m:r>
                          </m:sub>
                          <m:sup>
                            <m:r>
                              <a:rPr lang="en-US" b="0" i="0" smtClean="0">
                                <a:solidFill>
                                  <a:schemeClr val="tx1"/>
                                </a:solidFill>
                                <a:latin typeface="Cambria Math" panose="02040503050406030204" pitchFamily="18" charset="0"/>
                              </a:rPr>
                              <m:t>+</m:t>
                            </m:r>
                          </m:sup>
                        </m:sSubSup>
                      </m:e>
                    </m:d>
                  </m:oMath>
                </a14:m>
                <a:r>
                  <a:rPr lang="en-US" b="0" dirty="0">
                    <a:solidFill>
                      <a:schemeClr val="tx1"/>
                    </a:solidFill>
                  </a:rPr>
                  <a:t>.</a:t>
                </a:r>
                <a:endParaRPr lang="en-US" dirty="0">
                  <a:solidFill>
                    <a:prstClr val="black"/>
                  </a:solidFill>
                </a:endParaRPr>
              </a:p>
              <a:p>
                <a:pPr>
                  <a:spcBef>
                    <a:spcPts val="0"/>
                  </a:spcBef>
                </a:pPr>
                <a:r>
                  <a:rPr lang="en-US" dirty="0">
                    <a:solidFill>
                      <a:srgbClr val="43618E"/>
                    </a:solidFill>
                  </a:rPr>
                  <a:t>Setup</a:t>
                </a:r>
              </a:p>
              <a:p>
                <a:pPr marL="3255963" indent="-801688">
                  <a:spcBef>
                    <a:spcPts val="0"/>
                  </a:spcBef>
                </a:pPr>
                <a14:m>
                  <m:oMath xmlns:m="http://schemas.openxmlformats.org/officeDocument/2006/math">
                    <m:sSub>
                      <m:sSubPr>
                        <m:ctrlPr>
                          <a:rPr lang="en-US" b="0" i="1" smtClean="0">
                            <a:solidFill>
                              <a:prstClr val="black"/>
                            </a:solidFill>
                            <a:latin typeface="Cambria Math" panose="02040503050406030204" pitchFamily="18" charset="0"/>
                          </a:rPr>
                        </m:ctrlPr>
                      </m:sSubPr>
                      <m:e>
                        <m:r>
                          <a:rPr lang="en-US" b="0" i="1" smtClean="0">
                            <a:solidFill>
                              <a:prstClr val="black"/>
                            </a:solidFill>
                            <a:latin typeface="Cambria Math" panose="02040503050406030204" pitchFamily="18" charset="0"/>
                          </a:rPr>
                          <m:t>𝐾</m:t>
                        </m:r>
                      </m:e>
                      <m:sub>
                        <m:r>
                          <m:rPr>
                            <m:sty m:val="p"/>
                          </m:rPr>
                          <a:rPr lang="en-US" b="0" i="0" smtClean="0">
                            <a:solidFill>
                              <a:prstClr val="black"/>
                            </a:solidFill>
                            <a:latin typeface="Cambria Math" panose="02040503050406030204" pitchFamily="18" charset="0"/>
                          </a:rPr>
                          <m:t>a</m:t>
                        </m:r>
                      </m:sub>
                    </m:sSub>
                    <m:r>
                      <a:rPr lang="en-US" b="0" i="0" smtClean="0">
                        <a:solidFill>
                          <a:prstClr val="black"/>
                        </a:solidFill>
                        <a:latin typeface="Cambria Math" panose="02040503050406030204" pitchFamily="18" charset="0"/>
                        <a:ea typeface="Cambria Math" panose="02040503050406030204" pitchFamily="18" charset="0"/>
                      </a:rPr>
                      <m:t>=</m:t>
                    </m:r>
                    <m:f>
                      <m:fPr>
                        <m:ctrlPr>
                          <a:rPr lang="en-US" b="0" i="1" smtClean="0">
                            <a:solidFill>
                              <a:prstClr val="black"/>
                            </a:solidFill>
                            <a:latin typeface="Cambria Math" panose="02040503050406030204" pitchFamily="18" charset="0"/>
                            <a:ea typeface="Cambria Math" panose="02040503050406030204" pitchFamily="18" charset="0"/>
                          </a:rPr>
                        </m:ctrlPr>
                      </m:fPr>
                      <m:num>
                        <m:sSub>
                          <m:sSubPr>
                            <m:ctrlPr>
                              <a:rPr lang="en-US" b="0" i="1" smtClean="0">
                                <a:solidFill>
                                  <a:prstClr val="black"/>
                                </a:solidFill>
                                <a:latin typeface="Cambria Math" panose="02040503050406030204" pitchFamily="18" charset="0"/>
                                <a:ea typeface="Cambria Math" panose="02040503050406030204" pitchFamily="18" charset="0"/>
                              </a:rPr>
                            </m:ctrlPr>
                          </m:sSubPr>
                          <m:e>
                            <m:r>
                              <a:rPr lang="en-US" b="0" i="1" smtClean="0">
                                <a:solidFill>
                                  <a:prstClr val="black"/>
                                </a:solidFill>
                                <a:latin typeface="Cambria Math" panose="02040503050406030204" pitchFamily="18" charset="0"/>
                                <a:ea typeface="Cambria Math" panose="02040503050406030204" pitchFamily="18" charset="0"/>
                              </a:rPr>
                              <m:t>𝐾</m:t>
                            </m:r>
                          </m:e>
                          <m:sub>
                            <m:r>
                              <m:rPr>
                                <m:sty m:val="p"/>
                              </m:rPr>
                              <a:rPr lang="en-US" b="0" i="0" smtClean="0">
                                <a:solidFill>
                                  <a:prstClr val="black"/>
                                </a:solidFill>
                                <a:latin typeface="Cambria Math" panose="02040503050406030204" pitchFamily="18" charset="0"/>
                                <a:ea typeface="Cambria Math" panose="02040503050406030204" pitchFamily="18" charset="0"/>
                              </a:rPr>
                              <m:t>w</m:t>
                            </m:r>
                          </m:sub>
                        </m:sSub>
                      </m:num>
                      <m:den>
                        <m:sSub>
                          <m:sSubPr>
                            <m:ctrlPr>
                              <a:rPr lang="en-US" b="0" i="1" smtClean="0">
                                <a:solidFill>
                                  <a:prstClr val="black"/>
                                </a:solidFill>
                                <a:latin typeface="Cambria Math" panose="02040503050406030204" pitchFamily="18" charset="0"/>
                                <a:ea typeface="Cambria Math" panose="02040503050406030204" pitchFamily="18" charset="0"/>
                              </a:rPr>
                            </m:ctrlPr>
                          </m:sSubPr>
                          <m:e>
                            <m:r>
                              <a:rPr lang="en-US" b="0" i="1" smtClean="0">
                                <a:solidFill>
                                  <a:prstClr val="black"/>
                                </a:solidFill>
                                <a:latin typeface="Cambria Math" panose="02040503050406030204" pitchFamily="18" charset="0"/>
                                <a:ea typeface="Cambria Math" panose="02040503050406030204" pitchFamily="18" charset="0"/>
                              </a:rPr>
                              <m:t>𝐾</m:t>
                            </m:r>
                          </m:e>
                          <m:sub>
                            <m:r>
                              <m:rPr>
                                <m:sty m:val="p"/>
                              </m:rPr>
                              <a:rPr lang="en-US" b="0" i="0" smtClean="0">
                                <a:solidFill>
                                  <a:prstClr val="black"/>
                                </a:solidFill>
                                <a:latin typeface="Cambria Math" panose="02040503050406030204" pitchFamily="18" charset="0"/>
                                <a:ea typeface="Cambria Math" panose="02040503050406030204" pitchFamily="18" charset="0"/>
                              </a:rPr>
                              <m:t>b</m:t>
                            </m:r>
                          </m:sub>
                        </m:sSub>
                      </m:den>
                    </m:f>
                    <m:r>
                      <a:rPr lang="en-US" b="0" i="0" smtClean="0">
                        <a:solidFill>
                          <a:prstClr val="black"/>
                        </a:solidFill>
                        <a:latin typeface="Cambria Math" panose="02040503050406030204" pitchFamily="18" charset="0"/>
                        <a:ea typeface="Cambria Math" panose="02040503050406030204" pitchFamily="18" charset="0"/>
                      </a:rPr>
                      <m:t> </m:t>
                    </m:r>
                  </m:oMath>
                </a14:m>
                <a:r>
                  <a:rPr lang="en-US" b="0" i="0" dirty="0">
                    <a:solidFill>
                      <a:prstClr val="black"/>
                    </a:solidFill>
                    <a:latin typeface="+mj-lt"/>
                    <a:ea typeface="Cambria Math" panose="02040503050406030204" pitchFamily="18" charset="0"/>
                  </a:rPr>
                  <a:t>	</a:t>
                </a:r>
                <a14:m>
                  <m:oMath xmlns:m="http://schemas.openxmlformats.org/officeDocument/2006/math">
                    <m:r>
                      <m:rPr>
                        <m:sty m:val="p"/>
                      </m:rPr>
                      <a:rPr lang="en-US" b="0" i="0" dirty="0" smtClean="0">
                        <a:solidFill>
                          <a:prstClr val="black"/>
                        </a:solidFill>
                        <a:latin typeface="Cambria Math" panose="02040503050406030204" pitchFamily="18" charset="0"/>
                        <a:ea typeface="Cambria Math" panose="02040503050406030204" pitchFamily="18" charset="0"/>
                      </a:rPr>
                      <m:t>and</m:t>
                    </m:r>
                  </m:oMath>
                </a14:m>
                <a:r>
                  <a:rPr lang="en-US" b="0" i="0" dirty="0">
                    <a:solidFill>
                      <a:prstClr val="black"/>
                    </a:solidFill>
                    <a:latin typeface="+mj-lt"/>
                    <a:ea typeface="Cambria Math" panose="02040503050406030204" pitchFamily="18" charset="0"/>
                  </a:rPr>
                  <a:t>		</a:t>
                </a:r>
                <a14:m>
                  <m:oMath xmlns:m="http://schemas.openxmlformats.org/officeDocument/2006/math">
                    <m:r>
                      <a:rPr lang="en-US" b="0" smtClean="0">
                        <a:solidFill>
                          <a:prstClr val="black"/>
                        </a:solidFill>
                        <a:latin typeface="Cambria Math" panose="02040503050406030204" pitchFamily="18" charset="0"/>
                        <a:ea typeface="Cambria Math" panose="02040503050406030204" pitchFamily="18" charset="0"/>
                      </a:rPr>
                      <m:t> </m:t>
                    </m:r>
                    <m:sSub>
                      <m:sSubPr>
                        <m:ctrlPr>
                          <a:rPr lang="en-US" b="0" i="1" smtClean="0">
                            <a:solidFill>
                              <a:prstClr val="black"/>
                            </a:solidFill>
                            <a:latin typeface="Cambria Math" panose="02040503050406030204" pitchFamily="18" charset="0"/>
                            <a:ea typeface="Cambria Math" panose="02040503050406030204" pitchFamily="18" charset="0"/>
                          </a:rPr>
                        </m:ctrlPr>
                      </m:sSubPr>
                      <m:e>
                        <m:r>
                          <a:rPr lang="en-US" b="0" i="1" smtClean="0">
                            <a:solidFill>
                              <a:prstClr val="black"/>
                            </a:solidFill>
                            <a:latin typeface="Cambria Math" panose="02040503050406030204" pitchFamily="18" charset="0"/>
                            <a:ea typeface="Cambria Math" panose="02040503050406030204" pitchFamily="18" charset="0"/>
                          </a:rPr>
                          <m:t>𝐾</m:t>
                        </m:r>
                      </m:e>
                      <m:sub>
                        <m:r>
                          <m:rPr>
                            <m:sty m:val="p"/>
                          </m:rPr>
                          <a:rPr lang="en-US" b="0" i="0" smtClean="0">
                            <a:solidFill>
                              <a:prstClr val="black"/>
                            </a:solidFill>
                            <a:latin typeface="Cambria Math" panose="02040503050406030204" pitchFamily="18" charset="0"/>
                            <a:ea typeface="Cambria Math" panose="02040503050406030204" pitchFamily="18" charset="0"/>
                          </a:rPr>
                          <m:t>b</m:t>
                        </m:r>
                      </m:sub>
                    </m:sSub>
                    <m:r>
                      <a:rPr lang="en-US" b="0" i="0" smtClean="0">
                        <a:solidFill>
                          <a:prstClr val="black"/>
                        </a:solidFill>
                        <a:latin typeface="Cambria Math" panose="02040503050406030204" pitchFamily="18" charset="0"/>
                        <a:ea typeface="Cambria Math" panose="02040503050406030204" pitchFamily="18" charset="0"/>
                      </a:rPr>
                      <m:t>=</m:t>
                    </m:r>
                    <m:f>
                      <m:fPr>
                        <m:ctrlPr>
                          <a:rPr lang="en-US" b="0" i="1" smtClean="0">
                            <a:solidFill>
                              <a:prstClr val="black"/>
                            </a:solidFill>
                            <a:latin typeface="Cambria Math" panose="02040503050406030204" pitchFamily="18" charset="0"/>
                            <a:ea typeface="Cambria Math" panose="02040503050406030204" pitchFamily="18" charset="0"/>
                          </a:rPr>
                        </m:ctrlPr>
                      </m:fPr>
                      <m:num>
                        <m:sSub>
                          <m:sSubPr>
                            <m:ctrlPr>
                              <a:rPr lang="en-US" b="0" i="1" smtClean="0">
                                <a:solidFill>
                                  <a:prstClr val="black"/>
                                </a:solidFill>
                                <a:latin typeface="Cambria Math" panose="02040503050406030204" pitchFamily="18" charset="0"/>
                                <a:ea typeface="Cambria Math" panose="02040503050406030204" pitchFamily="18" charset="0"/>
                              </a:rPr>
                            </m:ctrlPr>
                          </m:sSubPr>
                          <m:e>
                            <m:r>
                              <a:rPr lang="en-US" b="0" i="1" smtClean="0">
                                <a:solidFill>
                                  <a:prstClr val="black"/>
                                </a:solidFill>
                                <a:latin typeface="Cambria Math" panose="02040503050406030204" pitchFamily="18" charset="0"/>
                                <a:ea typeface="Cambria Math" panose="02040503050406030204" pitchFamily="18" charset="0"/>
                              </a:rPr>
                              <m:t>𝐾</m:t>
                            </m:r>
                          </m:e>
                          <m:sub>
                            <m:r>
                              <m:rPr>
                                <m:sty m:val="p"/>
                              </m:rPr>
                              <a:rPr lang="en-US" b="0" i="0" smtClean="0">
                                <a:solidFill>
                                  <a:prstClr val="black"/>
                                </a:solidFill>
                                <a:latin typeface="Cambria Math" panose="02040503050406030204" pitchFamily="18" charset="0"/>
                                <a:ea typeface="Cambria Math" panose="02040503050406030204" pitchFamily="18" charset="0"/>
                              </a:rPr>
                              <m:t>w</m:t>
                            </m:r>
                          </m:sub>
                        </m:sSub>
                      </m:num>
                      <m:den>
                        <m:sSub>
                          <m:sSubPr>
                            <m:ctrlPr>
                              <a:rPr lang="en-US" b="0" i="1" smtClean="0">
                                <a:solidFill>
                                  <a:prstClr val="black"/>
                                </a:solidFill>
                                <a:latin typeface="Cambria Math" panose="02040503050406030204" pitchFamily="18" charset="0"/>
                                <a:ea typeface="Cambria Math" panose="02040503050406030204" pitchFamily="18" charset="0"/>
                              </a:rPr>
                            </m:ctrlPr>
                          </m:sSubPr>
                          <m:e>
                            <m:r>
                              <a:rPr lang="en-US" b="0" i="1" smtClean="0">
                                <a:solidFill>
                                  <a:prstClr val="black"/>
                                </a:solidFill>
                                <a:latin typeface="Cambria Math" panose="02040503050406030204" pitchFamily="18" charset="0"/>
                                <a:ea typeface="Cambria Math" panose="02040503050406030204" pitchFamily="18" charset="0"/>
                              </a:rPr>
                              <m:t>𝐾</m:t>
                            </m:r>
                          </m:e>
                          <m:sub>
                            <m:r>
                              <m:rPr>
                                <m:sty m:val="p"/>
                              </m:rPr>
                              <a:rPr lang="en-US" b="0" i="0" smtClean="0">
                                <a:solidFill>
                                  <a:prstClr val="black"/>
                                </a:solidFill>
                                <a:latin typeface="Cambria Math" panose="02040503050406030204" pitchFamily="18" charset="0"/>
                                <a:ea typeface="Cambria Math" panose="02040503050406030204" pitchFamily="18" charset="0"/>
                              </a:rPr>
                              <m:t>a</m:t>
                            </m:r>
                          </m:sub>
                        </m:sSub>
                      </m:den>
                    </m:f>
                  </m:oMath>
                </a14:m>
                <a:endParaRPr lang="en-US" b="0" dirty="0">
                  <a:solidFill>
                    <a:prstClr val="black"/>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1" y="914400"/>
                <a:ext cx="9144001" cy="5486400"/>
              </a:xfrm>
              <a:blipFill>
                <a:blip r:embed="rId2"/>
                <a:stretch>
                  <a:fillRect l="-1333" t="-1000"/>
                </a:stretch>
              </a:blipFill>
            </p:spPr>
            <p:txBody>
              <a:bodyPr/>
              <a:lstStyle/>
              <a:p>
                <a:r>
                  <a:rPr lang="en-US">
                    <a:noFill/>
                  </a:rPr>
                  <a:t> </a:t>
                </a:r>
              </a:p>
            </p:txBody>
          </p:sp>
        </mc:Fallback>
      </mc:AlternateContent>
    </p:spTree>
    <p:extLst>
      <p:ext uri="{BB962C8B-B14F-4D97-AF65-F5344CB8AC3E}">
        <p14:creationId xmlns:p14="http://schemas.microsoft.com/office/powerpoint/2010/main" val="145322675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19799" cy="457200"/>
          </a:xfrm>
        </p:spPr>
        <p:txBody>
          <a:bodyPr/>
          <a:lstStyle/>
          <a:p>
            <a:pPr marL="3314700" indent="-3314700" algn="ctr"/>
            <a:r>
              <a:rPr lang="en-US" kern="0" dirty="0"/>
              <a:t> SAMPLE PROBLEM	</a:t>
            </a:r>
            <a:r>
              <a:rPr lang="en-US" kern="0" dirty="0">
                <a:solidFill>
                  <a:schemeClr val="bg1"/>
                </a:solidFill>
              </a:rPr>
              <a:t>16.17	</a:t>
            </a:r>
            <a:r>
              <a:rPr lang="en-US" dirty="0">
                <a:solidFill>
                  <a:schemeClr val="bg1"/>
                </a:solidFill>
              </a:rPr>
              <a:t>Solution</a:t>
            </a:r>
          </a:p>
        </p:txBody>
      </p:sp>
      <p:sp>
        <p:nvSpPr>
          <p:cNvPr id="16" name="Content Placeholder 15"/>
          <p:cNvSpPr>
            <a:spLocks noGrp="1"/>
          </p:cNvSpPr>
          <p:nvPr>
            <p:ph sz="quarter" idx="24"/>
          </p:nvPr>
        </p:nvSpPr>
        <p:spPr>
          <a:xfrm>
            <a:off x="-1" y="914400"/>
            <a:ext cx="9144001" cy="571500"/>
          </a:xfrm>
        </p:spPr>
        <p:txBody>
          <a:bodyPr/>
          <a:lstStyle/>
          <a:p>
            <a:r>
              <a:rPr lang="en-US" dirty="0">
                <a:solidFill>
                  <a:srgbClr val="43618E"/>
                </a:solidFill>
              </a:rPr>
              <a:t>Solution</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3"/>
              </p:nvPr>
            </p:nvSpPr>
            <p:spPr>
              <a:xfrm>
                <a:off x="-1" y="1524000"/>
                <a:ext cx="9144001" cy="4876800"/>
              </a:xfrm>
            </p:spPr>
            <p:txBody>
              <a:bodyPr/>
              <a:lstStyle/>
              <a:p>
                <a:pPr marL="514350" indent="-514350">
                  <a:spcAft>
                    <a:spcPts val="1500"/>
                  </a:spcAft>
                  <a:buAutoNum type="alphaLcParenBoth"/>
                </a:pPr>
                <a:r>
                  <a:rPr lang="en-US" dirty="0"/>
                  <a:t>Conjugate base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COO</m:t>
                        </m:r>
                      </m:e>
                      <m:sup>
                        <m:r>
                          <a:rPr lang="en-US"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1.0×</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−14</m:t>
                            </m:r>
                          </m:sup>
                        </m:sSup>
                      </m:num>
                      <m:den>
                        <m:r>
                          <a:rPr lang="en-US" b="0" i="0" smtClean="0">
                            <a:latin typeface="Cambria Math" panose="02040503050406030204" pitchFamily="18" charset="0"/>
                            <a:ea typeface="Cambria Math" panose="02040503050406030204" pitchFamily="18" charset="0"/>
                          </a:rPr>
                          <m:t>1.8×</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den>
                    </m:f>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5.6×</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−10</m:t>
                        </m:r>
                      </m:sup>
                    </m:sSup>
                  </m:oMath>
                </a14:m>
                <a:endParaRPr lang="en-US" dirty="0"/>
              </a:p>
              <a:p>
                <a:pPr marL="514350" indent="-514350">
                  <a:spcAft>
                    <a:spcPts val="1500"/>
                  </a:spcAft>
                  <a:buAutoNum type="alphaLcParenBoth"/>
                </a:pPr>
                <a:r>
                  <a:rPr lang="en-US" dirty="0"/>
                  <a:t>Conjugate acid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NH</m:t>
                        </m:r>
                      </m:e>
                      <m:sub>
                        <m:r>
                          <a:rPr lang="en-US" b="0" i="0" smtClean="0">
                            <a:latin typeface="Cambria Math" panose="02040503050406030204" pitchFamily="18" charset="0"/>
                          </a:rPr>
                          <m:t>3</m:t>
                        </m:r>
                      </m:sub>
                      <m:sup>
                        <m:r>
                          <a:rPr lang="en-US" i="0" smtClean="0">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1.0×</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−14</m:t>
                            </m:r>
                          </m:sup>
                        </m:sSup>
                      </m:num>
                      <m:den>
                        <m:r>
                          <a:rPr lang="en-US" b="0" i="1" smtClean="0">
                            <a:latin typeface="Cambria Math" panose="02040503050406030204" pitchFamily="18" charset="0"/>
                            <a:ea typeface="Cambria Math" panose="02040503050406030204" pitchFamily="18" charset="0"/>
                          </a:rPr>
                          <m:t>4.4×</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den>
                    </m:f>
                    <m:r>
                      <a:rPr lang="en-US" b="0" i="1" smtClean="0">
                        <a:latin typeface="Cambria Math" panose="02040503050406030204" pitchFamily="18" charset="0"/>
                        <a:ea typeface="Cambria Math" panose="02040503050406030204" pitchFamily="18" charset="0"/>
                      </a:rPr>
                      <m:t>=2.3×</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−11</m:t>
                        </m:r>
                      </m:sup>
                    </m:sSup>
                  </m:oMath>
                </a14:m>
                <a:endParaRPr lang="en-US" b="0" dirty="0">
                  <a:ea typeface="Cambria Math" panose="02040503050406030204" pitchFamily="18" charset="0"/>
                </a:endParaRPr>
              </a:p>
              <a:p>
                <a:pPr marL="514350" indent="-514350">
                  <a:spcAft>
                    <a:spcPts val="1500"/>
                  </a:spcAft>
                  <a:buAutoNum type="alphaLcParenBoth"/>
                </a:pPr>
                <a:r>
                  <a:rPr lang="en-US" dirty="0"/>
                  <a:t>Conjugate base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F</m:t>
                        </m:r>
                      </m:e>
                      <m:sup>
                        <m:r>
                          <a:rPr lang="en-US"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1.0×</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−14</m:t>
                            </m:r>
                          </m:sup>
                        </m:sSup>
                      </m:num>
                      <m:den>
                        <m:r>
                          <a:rPr lang="en-US" b="0" i="1" smtClean="0">
                            <a:latin typeface="Cambria Math" panose="02040503050406030204" pitchFamily="18" charset="0"/>
                            <a:ea typeface="Cambria Math" panose="02040503050406030204" pitchFamily="18" charset="0"/>
                          </a:rPr>
                          <m:t>7.1×</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den>
                    </m:f>
                    <m:r>
                      <a:rPr lang="en-US" b="0" i="1" smtClean="0">
                        <a:latin typeface="Cambria Math" panose="02040503050406030204" pitchFamily="18" charset="0"/>
                        <a:ea typeface="Cambria Math" panose="02040503050406030204" pitchFamily="18" charset="0"/>
                      </a:rPr>
                      <m:t>=1.4×</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−11</m:t>
                        </m:r>
                      </m:sup>
                    </m:sSup>
                  </m:oMath>
                </a14:m>
                <a:r>
                  <a:rPr lang="en-US" b="0" dirty="0">
                    <a:ea typeface="Cambria Math" panose="02040503050406030204" pitchFamily="18" charset="0"/>
                  </a:rPr>
                  <a:t> </a:t>
                </a:r>
              </a:p>
              <a:p>
                <a:pPr marL="514350" indent="-514350">
                  <a:spcAft>
                    <a:spcPts val="1500"/>
                  </a:spcAft>
                  <a:buAutoNum type="alphaLcParenBoth"/>
                </a:pPr>
                <a:r>
                  <a:rPr lang="en-US" dirty="0"/>
                  <a:t>Conjugate acid </a:t>
                </a: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NH</m:t>
                        </m:r>
                      </m:e>
                      <m:sub>
                        <m:r>
                          <a:rPr lang="en-US" b="0" i="0" smtClean="0">
                            <a:latin typeface="Cambria Math" panose="02040503050406030204" pitchFamily="18" charset="0"/>
                          </a:rPr>
                          <m:t>4</m:t>
                        </m:r>
                      </m:sub>
                      <m:sup>
                        <m:r>
                          <a:rPr lang="en-US" i="0" smtClean="0">
                            <a:latin typeface="Cambria Math" panose="02040503050406030204" pitchFamily="18" charset="0"/>
                            <a:ea typeface="Cambria Math" panose="02040503050406030204" pitchFamily="18" charset="0"/>
                          </a:rPr>
                          <m:t>+</m:t>
                        </m:r>
                      </m:sup>
                    </m:sSub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1.0×</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−14</m:t>
                            </m:r>
                          </m:sup>
                        </m:sSup>
                      </m:num>
                      <m:den>
                        <m:r>
                          <a:rPr lang="en-US" b="0" i="1" smtClean="0">
                            <a:latin typeface="Cambria Math" panose="02040503050406030204" pitchFamily="18" charset="0"/>
                            <a:ea typeface="Cambria Math" panose="02040503050406030204" pitchFamily="18" charset="0"/>
                          </a:rPr>
                          <m:t>1.8×</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den>
                    </m:f>
                    <m:r>
                      <a:rPr lang="en-US" b="0" i="1" smtClean="0">
                        <a:latin typeface="Cambria Math" panose="02040503050406030204" pitchFamily="18" charset="0"/>
                        <a:ea typeface="Cambria Math" panose="02040503050406030204" pitchFamily="18" charset="0"/>
                      </a:rPr>
                      <m:t>=5.6×</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oMath>
                </a14:m>
                <a:endParaRPr lang="en-US" b="0" dirty="0">
                  <a:ea typeface="Cambria Math" panose="02040503050406030204" pitchFamily="18" charset="0"/>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3"/>
              </p:nvPr>
            </p:nvSpPr>
            <p:spPr>
              <a:xfrm>
                <a:off x="-1" y="1524000"/>
                <a:ext cx="9144001" cy="4876800"/>
              </a:xfrm>
              <a:blipFill>
                <a:blip r:embed="rId2"/>
                <a:stretch>
                  <a:fillRect l="-1400"/>
                </a:stretch>
              </a:blipFill>
            </p:spPr>
            <p:txBody>
              <a:bodyPr/>
              <a:lstStyle/>
              <a:p>
                <a:r>
                  <a:rPr lang="en-US">
                    <a:noFill/>
                  </a:rPr>
                  <a:t> </a:t>
                </a:r>
              </a:p>
            </p:txBody>
          </p:sp>
        </mc:Fallback>
      </mc:AlternateContent>
    </p:spTree>
    <p:extLst>
      <p:ext uri="{BB962C8B-B14F-4D97-AF65-F5344CB8AC3E}">
        <p14:creationId xmlns:p14="http://schemas.microsoft.com/office/powerpoint/2010/main" val="55571652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13855"/>
            <a:ext cx="7620000" cy="457200"/>
          </a:xfrm>
        </p:spPr>
        <p:txBody>
          <a:bodyPr anchor="ctr"/>
          <a:lstStyle/>
          <a:p>
            <a:pPr>
              <a:tabLst>
                <a:tab pos="1138238" algn="l"/>
                <a:tab pos="1371600" algn="l"/>
              </a:tabLst>
            </a:pPr>
            <a:r>
              <a:rPr lang="en-US" dirty="0">
                <a:solidFill>
                  <a:schemeClr val="bg1"/>
                </a:solidFill>
                <a:latin typeface="Calibri"/>
              </a:rPr>
              <a:t>16.8	</a:t>
            </a:r>
            <a:r>
              <a:rPr lang="en-US" dirty="0">
                <a:latin typeface="Calibri"/>
              </a:rPr>
              <a:t>Diprotic and Polyprotic Acids</a:t>
            </a:r>
            <a:endParaRPr lang="en-US" dirty="0"/>
          </a:p>
        </p:txBody>
      </p:sp>
      <p:sp>
        <p:nvSpPr>
          <p:cNvPr id="2" name="Content Placeholder 1"/>
          <p:cNvSpPr>
            <a:spLocks noGrp="1"/>
          </p:cNvSpPr>
          <p:nvPr>
            <p:ph sz="quarter" idx="11"/>
          </p:nvPr>
        </p:nvSpPr>
        <p:spPr>
          <a:xfrm>
            <a:off x="0" y="1253835"/>
            <a:ext cx="9144000" cy="533400"/>
          </a:xfrm>
        </p:spPr>
        <p:txBody>
          <a:bodyPr/>
          <a:lstStyle/>
          <a:p>
            <a:pPr algn="ctr"/>
            <a:r>
              <a:rPr lang="en-US" dirty="0"/>
              <a:t>Topics</a:t>
            </a:r>
          </a:p>
        </p:txBody>
      </p:sp>
      <p:sp>
        <p:nvSpPr>
          <p:cNvPr id="16" name="Content Placeholder 15"/>
          <p:cNvSpPr>
            <a:spLocks noGrp="1"/>
          </p:cNvSpPr>
          <p:nvPr>
            <p:ph sz="quarter" idx="10"/>
          </p:nvPr>
        </p:nvSpPr>
        <p:spPr>
          <a:xfrm>
            <a:off x="0" y="1967345"/>
            <a:ext cx="9144000" cy="685800"/>
          </a:xfrm>
        </p:spPr>
        <p:txBody>
          <a:bodyPr/>
          <a:lstStyle/>
          <a:p>
            <a:pPr>
              <a:spcBef>
                <a:spcPts val="0"/>
              </a:spcBef>
            </a:pPr>
            <a:r>
              <a:rPr lang="en-US" dirty="0"/>
              <a:t>Diprotic and Polyprotic Acids</a:t>
            </a:r>
          </a:p>
        </p:txBody>
      </p:sp>
    </p:spTree>
    <p:extLst>
      <p:ext uri="{BB962C8B-B14F-4D97-AF65-F5344CB8AC3E}">
        <p14:creationId xmlns:p14="http://schemas.microsoft.com/office/powerpoint/2010/main" val="139042327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0"/>
            <a:ext cx="8839200" cy="457200"/>
          </a:xfrm>
        </p:spPr>
        <p:txBody>
          <a:bodyPr/>
          <a:lstStyle/>
          <a:p>
            <a:pPr>
              <a:tabLst>
                <a:tab pos="1138238" algn="l"/>
                <a:tab pos="1203325" algn="l"/>
                <a:tab pos="1371600" algn="l"/>
              </a:tabLst>
            </a:pPr>
            <a:r>
              <a:rPr lang="en-US" dirty="0">
                <a:solidFill>
                  <a:schemeClr val="bg1"/>
                </a:solidFill>
                <a:latin typeface="Calibri"/>
              </a:rPr>
              <a:t>16.8	</a:t>
            </a:r>
            <a:r>
              <a:rPr lang="en-US" dirty="0">
                <a:latin typeface="Calibri"/>
              </a:rPr>
              <a:t>Diprotic and Polyprotic Acids (1)</a:t>
            </a:r>
            <a:endParaRPr lang="en-US" dirty="0"/>
          </a:p>
        </p:txBody>
      </p:sp>
      <mc:AlternateContent xmlns:mc="http://schemas.openxmlformats.org/markup-compatibility/2006" xmlns:a14="http://schemas.microsoft.com/office/drawing/2010/main">
        <mc:Choice Requires="a14">
          <p:sp>
            <p:nvSpPr>
              <p:cNvPr id="16" name="Content Placeholder 15"/>
              <p:cNvSpPr>
                <a:spLocks noGrp="1"/>
              </p:cNvSpPr>
              <p:nvPr>
                <p:ph sz="quarter" idx="23"/>
              </p:nvPr>
            </p:nvSpPr>
            <p:spPr>
              <a:xfrm>
                <a:off x="0" y="1066800"/>
                <a:ext cx="9144000" cy="3886200"/>
              </a:xfrm>
            </p:spPr>
            <p:txBody>
              <a:bodyPr/>
              <a:lstStyle/>
              <a:p>
                <a:r>
                  <a:rPr lang="en-US" dirty="0">
                    <a:latin typeface="Calibri"/>
                  </a:rPr>
                  <a:t>Diprotic and Polyprotic Acids</a:t>
                </a:r>
              </a:p>
              <a:p>
                <a:pPr>
                  <a:spcAft>
                    <a:spcPts val="2000"/>
                  </a:spcAft>
                </a:pPr>
                <a14:m>
                  <m:oMath xmlns:m="http://schemas.openxmlformats.org/officeDocument/2006/math">
                    <m:sSub>
                      <m:sSubPr>
                        <m:ctrlPr>
                          <a:rPr lang="en-US" sz="2300" i="1" smtClean="0">
                            <a:solidFill>
                              <a:schemeClr val="tx1"/>
                            </a:solidFill>
                            <a:latin typeface="Cambria Math" panose="02040503050406030204" pitchFamily="18" charset="0"/>
                          </a:rPr>
                        </m:ctrlPr>
                      </m:sSubPr>
                      <m:e>
                        <m:r>
                          <m:rPr>
                            <m:sty m:val="p"/>
                          </m:rPr>
                          <a:rPr lang="en-US" sz="2300" b="0" i="0" smtClean="0">
                            <a:solidFill>
                              <a:schemeClr val="tx1"/>
                            </a:solidFill>
                            <a:latin typeface="Cambria Math" panose="02040503050406030204" pitchFamily="18" charset="0"/>
                          </a:rPr>
                          <m:t>H</m:t>
                        </m:r>
                      </m:e>
                      <m:sub>
                        <m:r>
                          <a:rPr lang="en-US" sz="2300" b="0" i="0" smtClean="0">
                            <a:solidFill>
                              <a:schemeClr val="tx1"/>
                            </a:solidFill>
                            <a:latin typeface="Cambria Math" panose="02040503050406030204" pitchFamily="18" charset="0"/>
                          </a:rPr>
                          <m:t>2</m:t>
                        </m:r>
                      </m:sub>
                    </m:sSub>
                    <m:sSub>
                      <m:sSubPr>
                        <m:ctrlPr>
                          <a:rPr lang="en-US" sz="2300" i="1" smtClean="0">
                            <a:solidFill>
                              <a:schemeClr val="tx1"/>
                            </a:solidFill>
                            <a:latin typeface="Cambria Math" panose="02040503050406030204" pitchFamily="18" charset="0"/>
                          </a:rPr>
                        </m:ctrlPr>
                      </m:sSubPr>
                      <m:e>
                        <m:r>
                          <m:rPr>
                            <m:sty m:val="p"/>
                          </m:rPr>
                          <a:rPr lang="en-US" sz="2300" b="0" i="0" smtClean="0">
                            <a:solidFill>
                              <a:schemeClr val="tx1"/>
                            </a:solidFill>
                            <a:latin typeface="Cambria Math" panose="02040503050406030204" pitchFamily="18" charset="0"/>
                          </a:rPr>
                          <m:t>CO</m:t>
                        </m:r>
                      </m:e>
                      <m:sub>
                        <m:r>
                          <a:rPr lang="en-US" sz="2300" b="0" i="0" smtClean="0">
                            <a:solidFill>
                              <a:schemeClr val="tx1"/>
                            </a:solidFill>
                            <a:latin typeface="Cambria Math" panose="02040503050406030204" pitchFamily="18" charset="0"/>
                          </a:rPr>
                          <m:t>3</m:t>
                        </m:r>
                      </m:sub>
                    </m:sSub>
                    <m:d>
                      <m:dPr>
                        <m:ctrlPr>
                          <a:rPr lang="en-US" sz="2300" i="1" smtClean="0">
                            <a:solidFill>
                              <a:schemeClr val="tx1"/>
                            </a:solidFill>
                            <a:latin typeface="Cambria Math" panose="02040503050406030204" pitchFamily="18" charset="0"/>
                          </a:rPr>
                        </m:ctrlPr>
                      </m:dPr>
                      <m:e>
                        <m:r>
                          <a:rPr lang="en-US" sz="2300" b="0" i="1" smtClean="0">
                            <a:solidFill>
                              <a:schemeClr val="tx1"/>
                            </a:solidFill>
                            <a:latin typeface="Cambria Math" panose="02040503050406030204" pitchFamily="18" charset="0"/>
                          </a:rPr>
                          <m:t>𝑎𝑞</m:t>
                        </m:r>
                      </m:e>
                    </m:d>
                    <m:r>
                      <a:rPr lang="en-US" sz="2300" i="0" smtClean="0">
                        <a:solidFill>
                          <a:schemeClr val="tx1"/>
                        </a:solidFill>
                        <a:latin typeface="Cambria Math" panose="02040503050406030204" pitchFamily="18" charset="0"/>
                        <a:ea typeface="Cambria Math" panose="02040503050406030204" pitchFamily="18" charset="0"/>
                      </a:rPr>
                      <m:t>+</m:t>
                    </m:r>
                    <m:sSub>
                      <m:sSubPr>
                        <m:ctrlPr>
                          <a:rPr lang="en-US" sz="230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H</m:t>
                        </m:r>
                      </m:e>
                      <m:sub>
                        <m:r>
                          <a:rPr lang="en-US" sz="2300" b="0" i="0" smtClean="0">
                            <a:solidFill>
                              <a:schemeClr val="tx1"/>
                            </a:solidFill>
                            <a:latin typeface="Cambria Math" panose="02040503050406030204" pitchFamily="18" charset="0"/>
                            <a:ea typeface="Cambria Math" panose="02040503050406030204" pitchFamily="18" charset="0"/>
                          </a:rPr>
                          <m:t>2</m:t>
                        </m:r>
                      </m:sub>
                    </m:sSub>
                    <m:r>
                      <m:rPr>
                        <m:sty m:val="p"/>
                      </m:rPr>
                      <a:rPr lang="en-US" sz="2300" b="0" i="0" smtClean="0">
                        <a:solidFill>
                          <a:schemeClr val="tx1"/>
                        </a:solidFill>
                        <a:latin typeface="Cambria Math" panose="02040503050406030204" pitchFamily="18" charset="0"/>
                        <a:ea typeface="Cambria Math" panose="02040503050406030204" pitchFamily="18" charset="0"/>
                      </a:rPr>
                      <m:t>O</m:t>
                    </m:r>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𝑙</m:t>
                        </m:r>
                      </m:e>
                    </m:d>
                    <m:r>
                      <a:rPr lang="en-US" sz="2300" b="0" i="0" smtClean="0">
                        <a:solidFill>
                          <a:schemeClr val="tx1"/>
                        </a:solidFill>
                        <a:latin typeface="Cambria Math" panose="02040503050406030204" pitchFamily="18" charset="0"/>
                        <a:ea typeface="Cambria Math" panose="02040503050406030204" pitchFamily="18" charset="0"/>
                      </a:rPr>
                      <m:t>⇄</m:t>
                    </m:r>
                    <m:sSub>
                      <m:sSubPr>
                        <m:ctrlPr>
                          <a:rPr lang="en-US" sz="2300" b="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H</m:t>
                        </m:r>
                      </m:e>
                      <m:sub>
                        <m:r>
                          <a:rPr lang="en-US" sz="2300" b="0" i="0" smtClean="0">
                            <a:solidFill>
                              <a:schemeClr val="tx1"/>
                            </a:solidFill>
                            <a:latin typeface="Cambria Math" panose="02040503050406030204" pitchFamily="18" charset="0"/>
                            <a:ea typeface="Cambria Math" panose="02040503050406030204" pitchFamily="18" charset="0"/>
                          </a:rPr>
                          <m:t>3</m:t>
                        </m:r>
                      </m:sub>
                    </m:sSub>
                    <m:sSup>
                      <m:sSupPr>
                        <m:ctrlPr>
                          <a:rPr lang="en-US" sz="2300" b="0" i="1" smtClean="0">
                            <a:solidFill>
                              <a:schemeClr val="tx1"/>
                            </a:solidFill>
                            <a:latin typeface="Cambria Math" panose="02040503050406030204" pitchFamily="18" charset="0"/>
                            <a:ea typeface="Cambria Math" panose="02040503050406030204" pitchFamily="18" charset="0"/>
                          </a:rPr>
                        </m:ctrlPr>
                      </m:sSupPr>
                      <m:e>
                        <m:r>
                          <m:rPr>
                            <m:sty m:val="p"/>
                          </m:rPr>
                          <a:rPr lang="en-US" sz="2300" b="0" i="0" smtClean="0">
                            <a:solidFill>
                              <a:schemeClr val="tx1"/>
                            </a:solidFill>
                            <a:latin typeface="Cambria Math" panose="02040503050406030204" pitchFamily="18" charset="0"/>
                            <a:ea typeface="Cambria Math" panose="02040503050406030204" pitchFamily="18" charset="0"/>
                          </a:rPr>
                          <m:t>O</m:t>
                        </m:r>
                      </m:e>
                      <m:sup>
                        <m:r>
                          <a:rPr lang="en-US" sz="2300" b="0" i="0" smtClean="0">
                            <a:solidFill>
                              <a:schemeClr val="tx1"/>
                            </a:solidFill>
                            <a:latin typeface="Cambria Math" panose="02040503050406030204" pitchFamily="18" charset="0"/>
                            <a:ea typeface="Cambria Math" panose="02040503050406030204" pitchFamily="18" charset="0"/>
                          </a:rPr>
                          <m:t>+</m:t>
                        </m:r>
                      </m:sup>
                    </m:sSup>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𝑎𝑞</m:t>
                        </m:r>
                      </m:e>
                    </m:d>
                    <m:r>
                      <a:rPr lang="en-US" sz="2300" b="0" i="0" smtClean="0">
                        <a:solidFill>
                          <a:schemeClr val="tx1"/>
                        </a:solidFill>
                        <a:latin typeface="Cambria Math" panose="02040503050406030204" pitchFamily="18" charset="0"/>
                        <a:ea typeface="Cambria Math" panose="02040503050406030204" pitchFamily="18" charset="0"/>
                      </a:rPr>
                      <m:t>+</m:t>
                    </m:r>
                    <m:r>
                      <m:rPr>
                        <m:sty m:val="p"/>
                      </m:rPr>
                      <a:rPr lang="en-US" sz="2300" b="0" i="0" smtClean="0">
                        <a:solidFill>
                          <a:schemeClr val="tx1"/>
                        </a:solidFill>
                        <a:latin typeface="Cambria Math" panose="02040503050406030204" pitchFamily="18" charset="0"/>
                        <a:ea typeface="Cambria Math" panose="02040503050406030204" pitchFamily="18" charset="0"/>
                      </a:rPr>
                      <m:t>H</m:t>
                    </m:r>
                    <m:sSubSup>
                      <m:sSubSupPr>
                        <m:ctrlPr>
                          <a:rPr lang="en-US" sz="2300" b="0" i="1" smtClean="0">
                            <a:solidFill>
                              <a:schemeClr val="tx1"/>
                            </a:solidFill>
                            <a:latin typeface="Cambria Math" panose="02040503050406030204" pitchFamily="18" charset="0"/>
                            <a:ea typeface="Cambria Math" panose="02040503050406030204" pitchFamily="18" charset="0"/>
                          </a:rPr>
                        </m:ctrlPr>
                      </m:sSubSupPr>
                      <m:e>
                        <m:r>
                          <m:rPr>
                            <m:sty m:val="p"/>
                          </m:rPr>
                          <a:rPr lang="en-US" sz="2300" b="0" i="0" smtClean="0">
                            <a:solidFill>
                              <a:schemeClr val="tx1"/>
                            </a:solidFill>
                            <a:latin typeface="Cambria Math" panose="02040503050406030204" pitchFamily="18" charset="0"/>
                            <a:ea typeface="Cambria Math" panose="02040503050406030204" pitchFamily="18" charset="0"/>
                          </a:rPr>
                          <m:t>CO</m:t>
                        </m:r>
                      </m:e>
                      <m:sub>
                        <m:r>
                          <a:rPr lang="en-US" sz="2300" b="0" i="0" smtClean="0">
                            <a:solidFill>
                              <a:schemeClr val="tx1"/>
                            </a:solidFill>
                            <a:latin typeface="Cambria Math" panose="02040503050406030204" pitchFamily="18" charset="0"/>
                            <a:ea typeface="Cambria Math" panose="02040503050406030204" pitchFamily="18" charset="0"/>
                          </a:rPr>
                          <m:t>3</m:t>
                        </m:r>
                      </m:sub>
                      <m:sup>
                        <m:r>
                          <a:rPr lang="en-US" sz="2300" b="0" i="0" smtClean="0">
                            <a:solidFill>
                              <a:schemeClr val="tx1"/>
                            </a:solidFill>
                            <a:latin typeface="Cambria Math" panose="02040503050406030204" pitchFamily="18" charset="0"/>
                            <a:ea typeface="Cambria Math" panose="02040503050406030204" pitchFamily="18" charset="0"/>
                          </a:rPr>
                          <m:t>−</m:t>
                        </m:r>
                      </m:sup>
                    </m:sSubSup>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𝑎𝑞</m:t>
                        </m:r>
                      </m:e>
                    </m:d>
                  </m:oMath>
                </a14:m>
                <a:r>
                  <a:rPr lang="en-US" sz="2300" dirty="0">
                    <a:latin typeface="Calibri"/>
                  </a:rPr>
                  <a:t> 	</a:t>
                </a:r>
                <a14:m>
                  <m:oMath xmlns:m="http://schemas.openxmlformats.org/officeDocument/2006/math">
                    <m:sSub>
                      <m:sSubPr>
                        <m:ctrlPr>
                          <a:rPr lang="en-US" sz="2300" i="1" smtClean="0">
                            <a:solidFill>
                              <a:schemeClr val="tx1"/>
                            </a:solidFill>
                            <a:latin typeface="Cambria Math" panose="02040503050406030204" pitchFamily="18" charset="0"/>
                            <a:ea typeface="Cambria Math" panose="02040503050406030204" pitchFamily="18" charset="0"/>
                          </a:rPr>
                        </m:ctrlPr>
                      </m:sSubPr>
                      <m:e>
                        <m:r>
                          <a:rPr lang="en-US" sz="2300" i="1">
                            <a:solidFill>
                              <a:schemeClr val="tx1"/>
                            </a:solidFill>
                            <a:latin typeface="Cambria Math" panose="02040503050406030204" pitchFamily="18" charset="0"/>
                            <a:ea typeface="Cambria Math" panose="02040503050406030204" pitchFamily="18" charset="0"/>
                          </a:rPr>
                          <m:t>𝐾</m:t>
                        </m:r>
                      </m:e>
                      <m:sub>
                        <m:sSub>
                          <m:sSubPr>
                            <m:ctrlPr>
                              <a:rPr lang="en-US" sz="2300" i="1">
                                <a:solidFill>
                                  <a:schemeClr val="tx1"/>
                                </a:solidFill>
                                <a:latin typeface="Cambria Math" panose="02040503050406030204" pitchFamily="18" charset="0"/>
                                <a:ea typeface="Cambria Math" panose="02040503050406030204" pitchFamily="18" charset="0"/>
                              </a:rPr>
                            </m:ctrlPr>
                          </m:sSubPr>
                          <m:e>
                            <m:r>
                              <m:rPr>
                                <m:sty m:val="p"/>
                              </m:rPr>
                              <a:rPr lang="en-US" sz="2300">
                                <a:solidFill>
                                  <a:schemeClr val="tx1"/>
                                </a:solidFill>
                                <a:latin typeface="Cambria Math" panose="02040503050406030204" pitchFamily="18" charset="0"/>
                                <a:ea typeface="Cambria Math" panose="02040503050406030204" pitchFamily="18" charset="0"/>
                              </a:rPr>
                              <m:t>a</m:t>
                            </m:r>
                          </m:e>
                          <m:sub>
                            <m:r>
                              <a:rPr lang="en-US" sz="2300">
                                <a:solidFill>
                                  <a:schemeClr val="tx1"/>
                                </a:solidFill>
                                <a:latin typeface="Cambria Math" panose="02040503050406030204" pitchFamily="18" charset="0"/>
                                <a:ea typeface="Cambria Math" panose="02040503050406030204" pitchFamily="18" charset="0"/>
                              </a:rPr>
                              <m:t>1</m:t>
                            </m:r>
                          </m:sub>
                        </m:sSub>
                      </m:sub>
                    </m:sSub>
                    <m:r>
                      <a:rPr lang="en-US" sz="2300" smtClean="0">
                        <a:solidFill>
                          <a:schemeClr val="tx1"/>
                        </a:solidFill>
                        <a:latin typeface="Cambria Math" panose="02040503050406030204" pitchFamily="18" charset="0"/>
                        <a:ea typeface="Cambria Math" panose="02040503050406030204" pitchFamily="18" charset="0"/>
                      </a:rPr>
                      <m:t>=</m:t>
                    </m:r>
                    <m:f>
                      <m:fPr>
                        <m:ctrlPr>
                          <a:rPr lang="en-US" sz="2300" i="1" smtClean="0">
                            <a:solidFill>
                              <a:schemeClr val="tx1"/>
                            </a:solidFill>
                            <a:latin typeface="Cambria Math" panose="02040503050406030204" pitchFamily="18" charset="0"/>
                            <a:ea typeface="Cambria Math" panose="02040503050406030204" pitchFamily="18" charset="0"/>
                          </a:rPr>
                        </m:ctrlPr>
                      </m:fPr>
                      <m:num>
                        <m:d>
                          <m:dPr>
                            <m:begChr m:val="["/>
                            <m:endChr m:val="]"/>
                            <m:ctrlPr>
                              <a:rPr lang="en-US" sz="2300" i="1">
                                <a:solidFill>
                                  <a:schemeClr val="tx1"/>
                                </a:solidFill>
                                <a:latin typeface="Cambria Math" panose="02040503050406030204" pitchFamily="18" charset="0"/>
                                <a:ea typeface="Cambria Math" panose="02040503050406030204" pitchFamily="18" charset="0"/>
                              </a:rPr>
                            </m:ctrlPr>
                          </m:dPr>
                          <m:e>
                            <m:sSub>
                              <m:sSubPr>
                                <m:ctrlPr>
                                  <a:rPr lang="en-US" sz="2300" i="1">
                                    <a:solidFill>
                                      <a:schemeClr val="tx1"/>
                                    </a:solidFill>
                                    <a:latin typeface="Cambria Math" panose="02040503050406030204" pitchFamily="18" charset="0"/>
                                    <a:ea typeface="Cambria Math" panose="02040503050406030204" pitchFamily="18" charset="0"/>
                                  </a:rPr>
                                </m:ctrlPr>
                              </m:sSubPr>
                              <m:e>
                                <m:r>
                                  <m:rPr>
                                    <m:sty m:val="p"/>
                                  </m:rPr>
                                  <a:rPr lang="en-US" sz="2300">
                                    <a:solidFill>
                                      <a:schemeClr val="tx1"/>
                                    </a:solidFill>
                                    <a:latin typeface="Cambria Math" panose="02040503050406030204" pitchFamily="18" charset="0"/>
                                    <a:ea typeface="Cambria Math" panose="02040503050406030204" pitchFamily="18" charset="0"/>
                                  </a:rPr>
                                  <m:t>H</m:t>
                                </m:r>
                              </m:e>
                              <m:sub>
                                <m:r>
                                  <a:rPr lang="en-US" sz="2300">
                                    <a:solidFill>
                                      <a:schemeClr val="tx1"/>
                                    </a:solidFill>
                                    <a:latin typeface="Cambria Math" panose="02040503050406030204" pitchFamily="18" charset="0"/>
                                    <a:ea typeface="Cambria Math" panose="02040503050406030204" pitchFamily="18" charset="0"/>
                                  </a:rPr>
                                  <m:t>3</m:t>
                                </m:r>
                              </m:sub>
                            </m:sSub>
                            <m:sSup>
                              <m:sSupPr>
                                <m:ctrlPr>
                                  <a:rPr lang="en-US" sz="2300" i="1">
                                    <a:solidFill>
                                      <a:schemeClr val="tx1"/>
                                    </a:solidFill>
                                    <a:latin typeface="Cambria Math" panose="02040503050406030204" pitchFamily="18" charset="0"/>
                                    <a:ea typeface="Cambria Math" panose="02040503050406030204" pitchFamily="18" charset="0"/>
                                  </a:rPr>
                                </m:ctrlPr>
                              </m:sSupPr>
                              <m:e>
                                <m:r>
                                  <m:rPr>
                                    <m:sty m:val="p"/>
                                  </m:rPr>
                                  <a:rPr lang="en-US" sz="2300">
                                    <a:solidFill>
                                      <a:schemeClr val="tx1"/>
                                    </a:solidFill>
                                    <a:latin typeface="Cambria Math" panose="02040503050406030204" pitchFamily="18" charset="0"/>
                                    <a:ea typeface="Cambria Math" panose="02040503050406030204" pitchFamily="18" charset="0"/>
                                  </a:rPr>
                                  <m:t>O</m:t>
                                </m:r>
                              </m:e>
                              <m:sup>
                                <m:r>
                                  <a:rPr lang="en-US" sz="2300">
                                    <a:solidFill>
                                      <a:schemeClr val="tx1"/>
                                    </a:solidFill>
                                    <a:latin typeface="Cambria Math" panose="02040503050406030204" pitchFamily="18" charset="0"/>
                                    <a:ea typeface="Cambria Math" panose="02040503050406030204" pitchFamily="18" charset="0"/>
                                  </a:rPr>
                                  <m:t>+</m:t>
                                </m:r>
                              </m:sup>
                            </m:sSup>
                          </m:e>
                        </m:d>
                        <m:d>
                          <m:dPr>
                            <m:begChr m:val="["/>
                            <m:endChr m:val="]"/>
                            <m:ctrlPr>
                              <a:rPr lang="en-US" sz="2300" i="1">
                                <a:solidFill>
                                  <a:schemeClr val="tx1"/>
                                </a:solidFill>
                                <a:latin typeface="Cambria Math" panose="02040503050406030204" pitchFamily="18" charset="0"/>
                                <a:ea typeface="Cambria Math" panose="02040503050406030204" pitchFamily="18" charset="0"/>
                              </a:rPr>
                            </m:ctrlPr>
                          </m:dPr>
                          <m:e>
                            <m:r>
                              <m:rPr>
                                <m:sty m:val="p"/>
                              </m:rPr>
                              <a:rPr lang="en-US" sz="2300">
                                <a:solidFill>
                                  <a:schemeClr val="tx1"/>
                                </a:solidFill>
                                <a:latin typeface="Cambria Math" panose="02040503050406030204" pitchFamily="18" charset="0"/>
                                <a:ea typeface="Cambria Math" panose="02040503050406030204" pitchFamily="18" charset="0"/>
                              </a:rPr>
                              <m:t>H</m:t>
                            </m:r>
                            <m:sSubSup>
                              <m:sSubSupPr>
                                <m:ctrlPr>
                                  <a:rPr lang="en-US" sz="2300" i="1">
                                    <a:solidFill>
                                      <a:schemeClr val="tx1"/>
                                    </a:solidFill>
                                    <a:latin typeface="Cambria Math" panose="02040503050406030204" pitchFamily="18" charset="0"/>
                                    <a:ea typeface="Cambria Math" panose="02040503050406030204" pitchFamily="18" charset="0"/>
                                  </a:rPr>
                                </m:ctrlPr>
                              </m:sSubSupPr>
                              <m:e>
                                <m:r>
                                  <m:rPr>
                                    <m:sty m:val="p"/>
                                  </m:rPr>
                                  <a:rPr lang="en-US" sz="2300">
                                    <a:solidFill>
                                      <a:schemeClr val="tx1"/>
                                    </a:solidFill>
                                    <a:latin typeface="Cambria Math" panose="02040503050406030204" pitchFamily="18" charset="0"/>
                                    <a:ea typeface="Cambria Math" panose="02040503050406030204" pitchFamily="18" charset="0"/>
                                  </a:rPr>
                                  <m:t>CO</m:t>
                                </m:r>
                              </m:e>
                              <m:sub>
                                <m:r>
                                  <a:rPr lang="en-US" sz="2300">
                                    <a:solidFill>
                                      <a:schemeClr val="tx1"/>
                                    </a:solidFill>
                                    <a:latin typeface="Cambria Math" panose="02040503050406030204" pitchFamily="18" charset="0"/>
                                    <a:ea typeface="Cambria Math" panose="02040503050406030204" pitchFamily="18" charset="0"/>
                                  </a:rPr>
                                  <m:t>3</m:t>
                                </m:r>
                              </m:sub>
                              <m:sup>
                                <m:r>
                                  <a:rPr lang="en-US" sz="2300">
                                    <a:solidFill>
                                      <a:schemeClr val="tx1"/>
                                    </a:solidFill>
                                    <a:latin typeface="Cambria Math" panose="02040503050406030204" pitchFamily="18" charset="0"/>
                                    <a:ea typeface="Cambria Math" panose="02040503050406030204" pitchFamily="18" charset="0"/>
                                  </a:rPr>
                                  <m:t>−</m:t>
                                </m:r>
                              </m:sup>
                            </m:sSubSup>
                          </m:e>
                        </m:d>
                      </m:num>
                      <m:den>
                        <m:d>
                          <m:dPr>
                            <m:begChr m:val="["/>
                            <m:endChr m:val="]"/>
                            <m:ctrlPr>
                              <a:rPr lang="en-US" sz="2300" i="1">
                                <a:solidFill>
                                  <a:schemeClr val="tx1"/>
                                </a:solidFill>
                                <a:latin typeface="Cambria Math" panose="02040503050406030204" pitchFamily="18" charset="0"/>
                                <a:ea typeface="Cambria Math" panose="02040503050406030204" pitchFamily="18" charset="0"/>
                              </a:rPr>
                            </m:ctrlPr>
                          </m:dPr>
                          <m:e>
                            <m:sSub>
                              <m:sSubPr>
                                <m:ctrlPr>
                                  <a:rPr lang="en-US" sz="2300" i="1">
                                    <a:solidFill>
                                      <a:schemeClr val="tx1"/>
                                    </a:solidFill>
                                    <a:latin typeface="Cambria Math" panose="02040503050406030204" pitchFamily="18" charset="0"/>
                                    <a:ea typeface="Cambria Math" panose="02040503050406030204" pitchFamily="18" charset="0"/>
                                  </a:rPr>
                                </m:ctrlPr>
                              </m:sSubPr>
                              <m:e>
                                <m:r>
                                  <m:rPr>
                                    <m:sty m:val="p"/>
                                  </m:rPr>
                                  <a:rPr lang="en-US" sz="2300">
                                    <a:solidFill>
                                      <a:schemeClr val="tx1"/>
                                    </a:solidFill>
                                    <a:latin typeface="Cambria Math" panose="02040503050406030204" pitchFamily="18" charset="0"/>
                                    <a:ea typeface="Cambria Math" panose="02040503050406030204" pitchFamily="18" charset="0"/>
                                  </a:rPr>
                                  <m:t>H</m:t>
                                </m:r>
                              </m:e>
                              <m:sub>
                                <m:r>
                                  <a:rPr lang="en-US" sz="2300">
                                    <a:solidFill>
                                      <a:schemeClr val="tx1"/>
                                    </a:solidFill>
                                    <a:latin typeface="Cambria Math" panose="02040503050406030204" pitchFamily="18" charset="0"/>
                                    <a:ea typeface="Cambria Math" panose="02040503050406030204" pitchFamily="18" charset="0"/>
                                  </a:rPr>
                                  <m:t>2</m:t>
                                </m:r>
                              </m:sub>
                            </m:sSub>
                            <m:sSub>
                              <m:sSubPr>
                                <m:ctrlPr>
                                  <a:rPr lang="en-US" sz="2300" i="1">
                                    <a:solidFill>
                                      <a:schemeClr val="tx1"/>
                                    </a:solidFill>
                                    <a:latin typeface="Cambria Math" panose="02040503050406030204" pitchFamily="18" charset="0"/>
                                    <a:ea typeface="Cambria Math" panose="02040503050406030204" pitchFamily="18" charset="0"/>
                                  </a:rPr>
                                </m:ctrlPr>
                              </m:sSubPr>
                              <m:e>
                                <m:r>
                                  <m:rPr>
                                    <m:sty m:val="p"/>
                                  </m:rPr>
                                  <a:rPr lang="en-US" sz="2300">
                                    <a:solidFill>
                                      <a:schemeClr val="tx1"/>
                                    </a:solidFill>
                                    <a:latin typeface="Cambria Math" panose="02040503050406030204" pitchFamily="18" charset="0"/>
                                    <a:ea typeface="Cambria Math" panose="02040503050406030204" pitchFamily="18" charset="0"/>
                                  </a:rPr>
                                  <m:t>CO</m:t>
                                </m:r>
                              </m:e>
                              <m:sub>
                                <m:r>
                                  <a:rPr lang="en-US" sz="2300">
                                    <a:solidFill>
                                      <a:schemeClr val="tx1"/>
                                    </a:solidFill>
                                    <a:latin typeface="Cambria Math" panose="02040503050406030204" pitchFamily="18" charset="0"/>
                                    <a:ea typeface="Cambria Math" panose="02040503050406030204" pitchFamily="18" charset="0"/>
                                  </a:rPr>
                                  <m:t>3</m:t>
                                </m:r>
                              </m:sub>
                            </m:sSub>
                          </m:e>
                        </m:d>
                      </m:den>
                    </m:f>
                  </m:oMath>
                </a14:m>
                <a:endParaRPr lang="en-US" sz="2300" dirty="0">
                  <a:latin typeface="Calibri"/>
                </a:endParaRPr>
              </a:p>
              <a:p>
                <a14:m>
                  <m:oMath xmlns:m="http://schemas.openxmlformats.org/officeDocument/2006/math">
                    <m:r>
                      <m:rPr>
                        <m:sty m:val="p"/>
                      </m:rPr>
                      <a:rPr lang="en-US" sz="2300" b="0" i="0" smtClean="0">
                        <a:solidFill>
                          <a:schemeClr val="tx1"/>
                        </a:solidFill>
                        <a:latin typeface="Cambria Math" panose="02040503050406030204" pitchFamily="18" charset="0"/>
                      </a:rPr>
                      <m:t>H</m:t>
                    </m:r>
                    <m:sSubSup>
                      <m:sSubSupPr>
                        <m:ctrlPr>
                          <a:rPr lang="en-US" sz="2300" b="0" i="1" smtClean="0">
                            <a:solidFill>
                              <a:schemeClr val="tx1"/>
                            </a:solidFill>
                            <a:latin typeface="Cambria Math" panose="02040503050406030204" pitchFamily="18" charset="0"/>
                          </a:rPr>
                        </m:ctrlPr>
                      </m:sSubSupPr>
                      <m:e>
                        <m:r>
                          <m:rPr>
                            <m:sty m:val="p"/>
                          </m:rPr>
                          <a:rPr lang="en-US" sz="2300" b="0" i="0" smtClean="0">
                            <a:solidFill>
                              <a:schemeClr val="tx1"/>
                            </a:solidFill>
                            <a:latin typeface="Cambria Math" panose="02040503050406030204" pitchFamily="18" charset="0"/>
                          </a:rPr>
                          <m:t>CO</m:t>
                        </m:r>
                      </m:e>
                      <m:sub>
                        <m:r>
                          <a:rPr lang="en-US" sz="2300" b="0" i="1" smtClean="0">
                            <a:solidFill>
                              <a:schemeClr val="tx1"/>
                            </a:solidFill>
                            <a:latin typeface="Cambria Math" panose="02040503050406030204" pitchFamily="18" charset="0"/>
                          </a:rPr>
                          <m:t>3</m:t>
                        </m:r>
                      </m:sub>
                      <m:sup>
                        <m:r>
                          <a:rPr lang="en-US" sz="2300" b="0" i="1" smtClean="0">
                            <a:solidFill>
                              <a:schemeClr val="tx1"/>
                            </a:solidFill>
                            <a:latin typeface="Cambria Math" panose="02040503050406030204" pitchFamily="18" charset="0"/>
                            <a:ea typeface="Cambria Math" panose="02040503050406030204" pitchFamily="18" charset="0"/>
                          </a:rPr>
                          <m:t>−</m:t>
                        </m:r>
                      </m:sup>
                    </m:sSubSup>
                    <m:d>
                      <m:dPr>
                        <m:ctrlPr>
                          <a:rPr lang="en-US" sz="2300" b="0" i="1" smtClean="0">
                            <a:solidFill>
                              <a:schemeClr val="tx1"/>
                            </a:solidFill>
                            <a:latin typeface="Cambria Math" panose="02040503050406030204" pitchFamily="18" charset="0"/>
                          </a:rPr>
                        </m:ctrlPr>
                      </m:dPr>
                      <m:e>
                        <m:r>
                          <a:rPr lang="en-US" sz="2300" b="0" i="1" smtClean="0">
                            <a:solidFill>
                              <a:schemeClr val="tx1"/>
                            </a:solidFill>
                            <a:latin typeface="Cambria Math" panose="02040503050406030204" pitchFamily="18" charset="0"/>
                          </a:rPr>
                          <m:t>𝑎𝑞</m:t>
                        </m:r>
                      </m:e>
                    </m:d>
                    <m:r>
                      <a:rPr lang="en-US" sz="2300" b="0" i="1" smtClean="0">
                        <a:solidFill>
                          <a:schemeClr val="tx1"/>
                        </a:solidFill>
                        <a:latin typeface="Cambria Math" panose="02040503050406030204" pitchFamily="18" charset="0"/>
                        <a:ea typeface="Cambria Math" panose="02040503050406030204" pitchFamily="18" charset="0"/>
                      </a:rPr>
                      <m:t>+</m:t>
                    </m:r>
                    <m:sSub>
                      <m:sSubPr>
                        <m:ctrlPr>
                          <a:rPr lang="en-US" sz="2300" b="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H</m:t>
                        </m:r>
                      </m:e>
                      <m:sub>
                        <m:r>
                          <a:rPr lang="en-US" sz="2300" b="0" i="0" smtClean="0">
                            <a:solidFill>
                              <a:schemeClr val="tx1"/>
                            </a:solidFill>
                            <a:latin typeface="Cambria Math" panose="02040503050406030204" pitchFamily="18" charset="0"/>
                            <a:ea typeface="Cambria Math" panose="02040503050406030204" pitchFamily="18" charset="0"/>
                          </a:rPr>
                          <m:t>2</m:t>
                        </m:r>
                      </m:sub>
                    </m:sSub>
                    <m:r>
                      <m:rPr>
                        <m:sty m:val="p"/>
                      </m:rPr>
                      <a:rPr lang="en-US" sz="2300" b="0" i="0" smtClean="0">
                        <a:solidFill>
                          <a:schemeClr val="tx1"/>
                        </a:solidFill>
                        <a:latin typeface="Cambria Math" panose="02040503050406030204" pitchFamily="18" charset="0"/>
                        <a:ea typeface="Cambria Math" panose="02040503050406030204" pitchFamily="18" charset="0"/>
                      </a:rPr>
                      <m:t>O</m:t>
                    </m:r>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𝑙</m:t>
                        </m:r>
                      </m:e>
                    </m:d>
                    <m:r>
                      <a:rPr lang="en-US" sz="2300" b="0" i="1" smtClean="0">
                        <a:solidFill>
                          <a:schemeClr val="tx1"/>
                        </a:solidFill>
                        <a:latin typeface="Cambria Math" panose="02040503050406030204" pitchFamily="18" charset="0"/>
                        <a:ea typeface="Cambria Math" panose="02040503050406030204" pitchFamily="18" charset="0"/>
                      </a:rPr>
                      <m:t>⇄</m:t>
                    </m:r>
                    <m:sSub>
                      <m:sSubPr>
                        <m:ctrlPr>
                          <a:rPr lang="en-US" sz="2300" b="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H</m:t>
                        </m:r>
                      </m:e>
                      <m:sub>
                        <m:r>
                          <a:rPr lang="en-US" sz="2300" b="0" i="0" smtClean="0">
                            <a:solidFill>
                              <a:schemeClr val="tx1"/>
                            </a:solidFill>
                            <a:latin typeface="Cambria Math" panose="02040503050406030204" pitchFamily="18" charset="0"/>
                            <a:ea typeface="Cambria Math" panose="02040503050406030204" pitchFamily="18" charset="0"/>
                          </a:rPr>
                          <m:t>3</m:t>
                        </m:r>
                      </m:sub>
                    </m:sSub>
                    <m:sSup>
                      <m:sSupPr>
                        <m:ctrlPr>
                          <a:rPr lang="en-US" sz="2300" b="0" i="1" smtClean="0">
                            <a:solidFill>
                              <a:schemeClr val="tx1"/>
                            </a:solidFill>
                            <a:latin typeface="Cambria Math" panose="02040503050406030204" pitchFamily="18" charset="0"/>
                            <a:ea typeface="Cambria Math" panose="02040503050406030204" pitchFamily="18" charset="0"/>
                          </a:rPr>
                        </m:ctrlPr>
                      </m:sSupPr>
                      <m:e>
                        <m:r>
                          <m:rPr>
                            <m:sty m:val="p"/>
                          </m:rPr>
                          <a:rPr lang="en-US" sz="2300" b="0" i="0" smtClean="0">
                            <a:solidFill>
                              <a:schemeClr val="tx1"/>
                            </a:solidFill>
                            <a:latin typeface="Cambria Math" panose="02040503050406030204" pitchFamily="18" charset="0"/>
                            <a:ea typeface="Cambria Math" panose="02040503050406030204" pitchFamily="18" charset="0"/>
                          </a:rPr>
                          <m:t>O</m:t>
                        </m:r>
                      </m:e>
                      <m:sup>
                        <m:r>
                          <a:rPr lang="en-US" sz="2300" b="0" i="0" smtClean="0">
                            <a:solidFill>
                              <a:schemeClr val="tx1"/>
                            </a:solidFill>
                            <a:latin typeface="Cambria Math" panose="02040503050406030204" pitchFamily="18" charset="0"/>
                            <a:ea typeface="Cambria Math" panose="02040503050406030204" pitchFamily="18" charset="0"/>
                          </a:rPr>
                          <m:t>+</m:t>
                        </m:r>
                      </m:sup>
                    </m:sSup>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𝑎𝑞</m:t>
                        </m:r>
                      </m:e>
                    </m:d>
                    <m:r>
                      <a:rPr lang="en-US" sz="2300" b="0" i="1" smtClean="0">
                        <a:solidFill>
                          <a:schemeClr val="tx1"/>
                        </a:solidFill>
                        <a:latin typeface="Cambria Math" panose="02040503050406030204" pitchFamily="18" charset="0"/>
                        <a:ea typeface="Cambria Math" panose="02040503050406030204" pitchFamily="18" charset="0"/>
                      </a:rPr>
                      <m:t>+</m:t>
                    </m:r>
                    <m:sSubSup>
                      <m:sSubSupPr>
                        <m:ctrlPr>
                          <a:rPr lang="en-US" sz="2300" b="0" i="1" smtClean="0">
                            <a:solidFill>
                              <a:schemeClr val="tx1"/>
                            </a:solidFill>
                            <a:latin typeface="Cambria Math" panose="02040503050406030204" pitchFamily="18" charset="0"/>
                            <a:ea typeface="Cambria Math" panose="02040503050406030204" pitchFamily="18" charset="0"/>
                          </a:rPr>
                        </m:ctrlPr>
                      </m:sSubSupPr>
                      <m:e>
                        <m:r>
                          <m:rPr>
                            <m:sty m:val="p"/>
                          </m:rPr>
                          <a:rPr lang="en-US" sz="2300" b="0" i="0" smtClean="0">
                            <a:solidFill>
                              <a:schemeClr val="tx1"/>
                            </a:solidFill>
                            <a:latin typeface="Cambria Math" panose="02040503050406030204" pitchFamily="18" charset="0"/>
                            <a:ea typeface="Cambria Math" panose="02040503050406030204" pitchFamily="18" charset="0"/>
                          </a:rPr>
                          <m:t>CO</m:t>
                        </m:r>
                      </m:e>
                      <m:sub>
                        <m:r>
                          <a:rPr lang="en-US" sz="2300" b="0" i="0" smtClean="0">
                            <a:solidFill>
                              <a:schemeClr val="tx1"/>
                            </a:solidFill>
                            <a:latin typeface="Cambria Math" panose="02040503050406030204" pitchFamily="18" charset="0"/>
                            <a:ea typeface="Cambria Math" panose="02040503050406030204" pitchFamily="18" charset="0"/>
                          </a:rPr>
                          <m:t>3</m:t>
                        </m:r>
                      </m:sub>
                      <m:sup>
                        <m:r>
                          <a:rPr lang="en-US" sz="2300" b="0" i="0" smtClean="0">
                            <a:solidFill>
                              <a:schemeClr val="tx1"/>
                            </a:solidFill>
                            <a:latin typeface="Cambria Math" panose="02040503050406030204" pitchFamily="18" charset="0"/>
                            <a:ea typeface="Cambria Math" panose="02040503050406030204" pitchFamily="18" charset="0"/>
                          </a:rPr>
                          <m:t>2−</m:t>
                        </m:r>
                      </m:sup>
                    </m:sSubSup>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𝑎𝑞</m:t>
                        </m:r>
                      </m:e>
                    </m:d>
                  </m:oMath>
                </a14:m>
                <a:r>
                  <a:rPr lang="en-US" sz="2300" dirty="0">
                    <a:latin typeface="Calibri"/>
                  </a:rPr>
                  <a:t>	</a:t>
                </a:r>
                <a14:m>
                  <m:oMath xmlns:m="http://schemas.openxmlformats.org/officeDocument/2006/math">
                    <m:r>
                      <a:rPr lang="en-US" sz="2300" i="1">
                        <a:solidFill>
                          <a:schemeClr val="tx1"/>
                        </a:solidFill>
                        <a:latin typeface="Cambria Math" panose="02040503050406030204" pitchFamily="18" charset="0"/>
                        <a:ea typeface="Cambria Math" panose="02040503050406030204" pitchFamily="18" charset="0"/>
                      </a:rPr>
                      <m:t> </m:t>
                    </m:r>
                    <m:sSub>
                      <m:sSubPr>
                        <m:ctrlPr>
                          <a:rPr lang="en-US" sz="2300" i="1">
                            <a:solidFill>
                              <a:schemeClr val="tx1"/>
                            </a:solidFill>
                            <a:latin typeface="Cambria Math" panose="02040503050406030204" pitchFamily="18" charset="0"/>
                            <a:ea typeface="Cambria Math" panose="02040503050406030204" pitchFamily="18" charset="0"/>
                          </a:rPr>
                        </m:ctrlPr>
                      </m:sSubPr>
                      <m:e>
                        <m:r>
                          <a:rPr lang="en-US" sz="2300" i="1">
                            <a:solidFill>
                              <a:schemeClr val="tx1"/>
                            </a:solidFill>
                            <a:latin typeface="Cambria Math" panose="02040503050406030204" pitchFamily="18" charset="0"/>
                            <a:ea typeface="Cambria Math" panose="02040503050406030204" pitchFamily="18" charset="0"/>
                          </a:rPr>
                          <m:t>𝐾</m:t>
                        </m:r>
                      </m:e>
                      <m:sub>
                        <m:sSub>
                          <m:sSubPr>
                            <m:ctrlPr>
                              <a:rPr lang="en-US" sz="2300" i="1">
                                <a:solidFill>
                                  <a:schemeClr val="tx1"/>
                                </a:solidFill>
                                <a:latin typeface="Cambria Math" panose="02040503050406030204" pitchFamily="18" charset="0"/>
                                <a:ea typeface="Cambria Math" panose="02040503050406030204" pitchFamily="18" charset="0"/>
                              </a:rPr>
                            </m:ctrlPr>
                          </m:sSubPr>
                          <m:e>
                            <m:r>
                              <a:rPr lang="en-US" sz="2300" i="1">
                                <a:solidFill>
                                  <a:schemeClr val="tx1"/>
                                </a:solidFill>
                                <a:latin typeface="Cambria Math" panose="02040503050406030204" pitchFamily="18" charset="0"/>
                                <a:ea typeface="Cambria Math" panose="02040503050406030204" pitchFamily="18" charset="0"/>
                              </a:rPr>
                              <m:t>𝑎</m:t>
                            </m:r>
                          </m:e>
                          <m:sub>
                            <m:r>
                              <a:rPr lang="en-US" sz="2300" i="1">
                                <a:solidFill>
                                  <a:schemeClr val="tx1"/>
                                </a:solidFill>
                                <a:latin typeface="Cambria Math" panose="02040503050406030204" pitchFamily="18" charset="0"/>
                                <a:ea typeface="Cambria Math" panose="02040503050406030204" pitchFamily="18" charset="0"/>
                              </a:rPr>
                              <m:t>2</m:t>
                            </m:r>
                          </m:sub>
                        </m:sSub>
                      </m:sub>
                    </m:sSub>
                    <m:r>
                      <a:rPr lang="en-US" sz="2300" i="1">
                        <a:solidFill>
                          <a:schemeClr val="tx1"/>
                        </a:solidFill>
                        <a:latin typeface="Cambria Math" panose="02040503050406030204" pitchFamily="18" charset="0"/>
                        <a:ea typeface="Cambria Math" panose="02040503050406030204" pitchFamily="18" charset="0"/>
                      </a:rPr>
                      <m:t>=</m:t>
                    </m:r>
                    <m:f>
                      <m:fPr>
                        <m:ctrlPr>
                          <a:rPr lang="en-US" sz="2300" i="1">
                            <a:solidFill>
                              <a:schemeClr val="tx1"/>
                            </a:solidFill>
                            <a:latin typeface="Cambria Math" panose="02040503050406030204" pitchFamily="18" charset="0"/>
                            <a:ea typeface="Cambria Math" panose="02040503050406030204" pitchFamily="18" charset="0"/>
                          </a:rPr>
                        </m:ctrlPr>
                      </m:fPr>
                      <m:num>
                        <m:d>
                          <m:dPr>
                            <m:begChr m:val="["/>
                            <m:endChr m:val="]"/>
                            <m:ctrlPr>
                              <a:rPr lang="en-US" sz="2300" i="1">
                                <a:solidFill>
                                  <a:schemeClr val="tx1"/>
                                </a:solidFill>
                                <a:latin typeface="Cambria Math" panose="02040503050406030204" pitchFamily="18" charset="0"/>
                                <a:ea typeface="Cambria Math" panose="02040503050406030204" pitchFamily="18" charset="0"/>
                              </a:rPr>
                            </m:ctrlPr>
                          </m:dPr>
                          <m:e>
                            <m:sSub>
                              <m:sSubPr>
                                <m:ctrlPr>
                                  <a:rPr lang="en-US" sz="2300" i="1">
                                    <a:solidFill>
                                      <a:schemeClr val="tx1"/>
                                    </a:solidFill>
                                    <a:latin typeface="Cambria Math" panose="02040503050406030204" pitchFamily="18" charset="0"/>
                                    <a:ea typeface="Cambria Math" panose="02040503050406030204" pitchFamily="18" charset="0"/>
                                  </a:rPr>
                                </m:ctrlPr>
                              </m:sSubPr>
                              <m:e>
                                <m:r>
                                  <m:rPr>
                                    <m:sty m:val="p"/>
                                  </m:rPr>
                                  <a:rPr lang="en-US" sz="2300">
                                    <a:solidFill>
                                      <a:schemeClr val="tx1"/>
                                    </a:solidFill>
                                    <a:latin typeface="Cambria Math" panose="02040503050406030204" pitchFamily="18" charset="0"/>
                                    <a:ea typeface="Cambria Math" panose="02040503050406030204" pitchFamily="18" charset="0"/>
                                  </a:rPr>
                                  <m:t>H</m:t>
                                </m:r>
                              </m:e>
                              <m:sub>
                                <m:r>
                                  <a:rPr lang="en-US" sz="2300">
                                    <a:solidFill>
                                      <a:schemeClr val="tx1"/>
                                    </a:solidFill>
                                    <a:latin typeface="Cambria Math" panose="02040503050406030204" pitchFamily="18" charset="0"/>
                                    <a:ea typeface="Cambria Math" panose="02040503050406030204" pitchFamily="18" charset="0"/>
                                  </a:rPr>
                                  <m:t>3</m:t>
                                </m:r>
                              </m:sub>
                            </m:sSub>
                            <m:sSup>
                              <m:sSupPr>
                                <m:ctrlPr>
                                  <a:rPr lang="en-US" sz="2300" i="1">
                                    <a:solidFill>
                                      <a:schemeClr val="tx1"/>
                                    </a:solidFill>
                                    <a:latin typeface="Cambria Math" panose="02040503050406030204" pitchFamily="18" charset="0"/>
                                    <a:ea typeface="Cambria Math" panose="02040503050406030204" pitchFamily="18" charset="0"/>
                                  </a:rPr>
                                </m:ctrlPr>
                              </m:sSupPr>
                              <m:e>
                                <m:r>
                                  <m:rPr>
                                    <m:sty m:val="p"/>
                                  </m:rPr>
                                  <a:rPr lang="en-US" sz="2300">
                                    <a:solidFill>
                                      <a:schemeClr val="tx1"/>
                                    </a:solidFill>
                                    <a:latin typeface="Cambria Math" panose="02040503050406030204" pitchFamily="18" charset="0"/>
                                    <a:ea typeface="Cambria Math" panose="02040503050406030204" pitchFamily="18" charset="0"/>
                                  </a:rPr>
                                  <m:t>O</m:t>
                                </m:r>
                              </m:e>
                              <m:sup>
                                <m:r>
                                  <a:rPr lang="en-US" sz="2300">
                                    <a:solidFill>
                                      <a:schemeClr val="tx1"/>
                                    </a:solidFill>
                                    <a:latin typeface="Cambria Math" panose="02040503050406030204" pitchFamily="18" charset="0"/>
                                    <a:ea typeface="Cambria Math" panose="02040503050406030204" pitchFamily="18" charset="0"/>
                                  </a:rPr>
                                  <m:t>+</m:t>
                                </m:r>
                              </m:sup>
                            </m:sSup>
                          </m:e>
                        </m:d>
                        <m:d>
                          <m:dPr>
                            <m:begChr m:val="["/>
                            <m:endChr m:val="]"/>
                            <m:ctrlPr>
                              <a:rPr lang="en-US" sz="2300" i="1">
                                <a:solidFill>
                                  <a:schemeClr val="tx1"/>
                                </a:solidFill>
                                <a:latin typeface="Cambria Math" panose="02040503050406030204" pitchFamily="18" charset="0"/>
                                <a:ea typeface="Cambria Math" panose="02040503050406030204" pitchFamily="18" charset="0"/>
                              </a:rPr>
                            </m:ctrlPr>
                          </m:dPr>
                          <m:e>
                            <m:sSubSup>
                              <m:sSubSupPr>
                                <m:ctrlPr>
                                  <a:rPr lang="en-US" sz="2300" i="1">
                                    <a:solidFill>
                                      <a:schemeClr val="tx1"/>
                                    </a:solidFill>
                                    <a:latin typeface="Cambria Math" panose="02040503050406030204" pitchFamily="18" charset="0"/>
                                    <a:ea typeface="Cambria Math" panose="02040503050406030204" pitchFamily="18" charset="0"/>
                                  </a:rPr>
                                </m:ctrlPr>
                              </m:sSubSupPr>
                              <m:e>
                                <m:r>
                                  <m:rPr>
                                    <m:sty m:val="p"/>
                                  </m:rPr>
                                  <a:rPr lang="en-US" sz="2300">
                                    <a:solidFill>
                                      <a:schemeClr val="tx1"/>
                                    </a:solidFill>
                                    <a:latin typeface="Cambria Math" panose="02040503050406030204" pitchFamily="18" charset="0"/>
                                    <a:ea typeface="Cambria Math" panose="02040503050406030204" pitchFamily="18" charset="0"/>
                                  </a:rPr>
                                  <m:t>CO</m:t>
                                </m:r>
                              </m:e>
                              <m:sub>
                                <m:r>
                                  <a:rPr lang="en-US" sz="2300">
                                    <a:solidFill>
                                      <a:schemeClr val="tx1"/>
                                    </a:solidFill>
                                    <a:latin typeface="Cambria Math" panose="02040503050406030204" pitchFamily="18" charset="0"/>
                                    <a:ea typeface="Cambria Math" panose="02040503050406030204" pitchFamily="18" charset="0"/>
                                  </a:rPr>
                                  <m:t>3</m:t>
                                </m:r>
                              </m:sub>
                              <m:sup>
                                <m:r>
                                  <a:rPr lang="en-US" sz="2300">
                                    <a:solidFill>
                                      <a:schemeClr val="tx1"/>
                                    </a:solidFill>
                                    <a:latin typeface="Cambria Math" panose="02040503050406030204" pitchFamily="18" charset="0"/>
                                    <a:ea typeface="Cambria Math" panose="02040503050406030204" pitchFamily="18" charset="0"/>
                                  </a:rPr>
                                  <m:t>2−</m:t>
                                </m:r>
                              </m:sup>
                            </m:sSubSup>
                          </m:e>
                        </m:d>
                      </m:num>
                      <m:den>
                        <m:r>
                          <m:rPr>
                            <m:sty m:val="p"/>
                          </m:rPr>
                          <a:rPr lang="en-US" sz="2300">
                            <a:solidFill>
                              <a:schemeClr val="tx1"/>
                            </a:solidFill>
                            <a:latin typeface="Cambria Math" panose="02040503050406030204" pitchFamily="18" charset="0"/>
                            <a:ea typeface="Cambria Math" panose="02040503050406030204" pitchFamily="18" charset="0"/>
                          </a:rPr>
                          <m:t>H</m:t>
                        </m:r>
                        <m:sSubSup>
                          <m:sSubSupPr>
                            <m:ctrlPr>
                              <a:rPr lang="en-US" sz="2300" i="1">
                                <a:solidFill>
                                  <a:schemeClr val="tx1"/>
                                </a:solidFill>
                                <a:latin typeface="Cambria Math" panose="02040503050406030204" pitchFamily="18" charset="0"/>
                                <a:ea typeface="Cambria Math" panose="02040503050406030204" pitchFamily="18" charset="0"/>
                              </a:rPr>
                            </m:ctrlPr>
                          </m:sSubSupPr>
                          <m:e>
                            <m:r>
                              <m:rPr>
                                <m:sty m:val="p"/>
                              </m:rPr>
                              <a:rPr lang="en-US" sz="2300">
                                <a:solidFill>
                                  <a:schemeClr val="tx1"/>
                                </a:solidFill>
                                <a:latin typeface="Cambria Math" panose="02040503050406030204" pitchFamily="18" charset="0"/>
                                <a:ea typeface="Cambria Math" panose="02040503050406030204" pitchFamily="18" charset="0"/>
                              </a:rPr>
                              <m:t>CO</m:t>
                            </m:r>
                          </m:e>
                          <m:sub>
                            <m:r>
                              <a:rPr lang="en-US" sz="2300">
                                <a:solidFill>
                                  <a:schemeClr val="tx1"/>
                                </a:solidFill>
                                <a:latin typeface="Cambria Math" panose="02040503050406030204" pitchFamily="18" charset="0"/>
                                <a:ea typeface="Cambria Math" panose="02040503050406030204" pitchFamily="18" charset="0"/>
                              </a:rPr>
                              <m:t>3</m:t>
                            </m:r>
                          </m:sub>
                          <m:sup>
                            <m:r>
                              <a:rPr lang="en-US" sz="2300">
                                <a:solidFill>
                                  <a:schemeClr val="tx1"/>
                                </a:solidFill>
                                <a:latin typeface="Cambria Math" panose="02040503050406030204" pitchFamily="18" charset="0"/>
                                <a:ea typeface="Cambria Math" panose="02040503050406030204" pitchFamily="18" charset="0"/>
                              </a:rPr>
                              <m:t>−</m:t>
                            </m:r>
                          </m:sup>
                        </m:sSubSup>
                      </m:den>
                    </m:f>
                  </m:oMath>
                </a14:m>
                <a:endParaRPr lang="en-US" sz="2300" dirty="0">
                  <a:latin typeface="Calibri"/>
                </a:endParaRPr>
              </a:p>
            </p:txBody>
          </p:sp>
        </mc:Choice>
        <mc:Fallback xmlns="">
          <p:sp>
            <p:nvSpPr>
              <p:cNvPr id="16" name="Content Placeholder 15"/>
              <p:cNvSpPr>
                <a:spLocks noGrp="1" noRot="1" noChangeAspect="1" noMove="1" noResize="1" noEditPoints="1" noAdjustHandles="1" noChangeArrowheads="1" noChangeShapeType="1" noTextEdit="1"/>
              </p:cNvSpPr>
              <p:nvPr>
                <p:ph sz="quarter" idx="23"/>
              </p:nvPr>
            </p:nvSpPr>
            <p:spPr>
              <a:xfrm>
                <a:off x="0" y="1066800"/>
                <a:ext cx="9144000" cy="3886200"/>
              </a:xfrm>
              <a:blipFill>
                <a:blip r:embed="rId2"/>
                <a:stretch>
                  <a:fillRect l="-1333" t="-1411"/>
                </a:stretch>
              </a:blipFill>
            </p:spPr>
            <p:txBody>
              <a:bodyPr/>
              <a:lstStyle/>
              <a:p>
                <a:r>
                  <a:rPr lang="en-GB">
                    <a:noFill/>
                  </a:rPr>
                  <a:t> </a:t>
                </a:r>
              </a:p>
            </p:txBody>
          </p:sp>
        </mc:Fallback>
      </mc:AlternateContent>
    </p:spTree>
    <p:extLst>
      <p:ext uri="{BB962C8B-B14F-4D97-AF65-F5344CB8AC3E}">
        <p14:creationId xmlns:p14="http://schemas.microsoft.com/office/powerpoint/2010/main" val="54098895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25400"/>
            <a:ext cx="7924800" cy="609600"/>
          </a:xfrm>
        </p:spPr>
        <p:txBody>
          <a:bodyPr/>
          <a:lstStyle/>
          <a:p>
            <a:pPr>
              <a:tabLst>
                <a:tab pos="1138238" algn="l"/>
                <a:tab pos="1371600" algn="l"/>
                <a:tab pos="1436688" algn="l"/>
              </a:tabLst>
            </a:pPr>
            <a:r>
              <a:rPr lang="en-US" dirty="0">
                <a:solidFill>
                  <a:schemeClr val="bg1"/>
                </a:solidFill>
              </a:rPr>
              <a:t>16.8	</a:t>
            </a:r>
            <a:r>
              <a:rPr lang="en-US" dirty="0">
                <a:latin typeface="Calibri"/>
              </a:rPr>
              <a:t>Diprotic and Polyprotic Acids (2)</a:t>
            </a:r>
            <a:endParaRPr lang="en-US" dirty="0">
              <a:solidFill>
                <a:schemeClr val="bg1"/>
              </a:solidFill>
            </a:endParaRPr>
          </a:p>
        </p:txBody>
      </p:sp>
      <p:sp>
        <p:nvSpPr>
          <p:cNvPr id="15" name="Content Placeholder 14"/>
          <p:cNvSpPr>
            <a:spLocks noGrp="1"/>
          </p:cNvSpPr>
          <p:nvPr>
            <p:ph sz="quarter" idx="23"/>
          </p:nvPr>
        </p:nvSpPr>
        <p:spPr>
          <a:xfrm>
            <a:off x="71967" y="800100"/>
            <a:ext cx="6248400" cy="609600"/>
          </a:xfrm>
        </p:spPr>
        <p:txBody>
          <a:bodyPr/>
          <a:lstStyle/>
          <a:p>
            <a:r>
              <a:rPr lang="en-US" dirty="0">
                <a:latin typeface="Calibri"/>
              </a:rPr>
              <a:t>Diprotic and Polyprotic Acids</a:t>
            </a:r>
          </a:p>
        </p:txBody>
      </p:sp>
      <mc:AlternateContent xmlns:mc="http://schemas.openxmlformats.org/markup-compatibility/2006" xmlns:a14="http://schemas.microsoft.com/office/drawing/2010/main">
        <mc:Choice Requires="a14">
          <p:sp>
            <p:nvSpPr>
              <p:cNvPr id="2" name="Content Placeholder 1"/>
              <p:cNvSpPr>
                <a:spLocks noGrp="1"/>
              </p:cNvSpPr>
              <p:nvPr>
                <p:ph sz="quarter" idx="24"/>
              </p:nvPr>
            </p:nvSpPr>
            <p:spPr>
              <a:xfrm>
                <a:off x="88900" y="1282700"/>
                <a:ext cx="8902700" cy="393700"/>
              </a:xfrm>
            </p:spPr>
            <p:txBody>
              <a:bodyPr/>
              <a:lstStyle/>
              <a:p>
                <a:r>
                  <a:rPr lang="en-US" sz="2400" b="1" dirty="0"/>
                  <a:t>TABLE 16.8 </a:t>
                </a:r>
                <a:r>
                  <a:rPr lang="en-US" sz="2000" dirty="0"/>
                  <a:t>Ionization Constants of Some Diprotic and Polyprotic Acids at </a:t>
                </a:r>
                <a14:m>
                  <m:oMath xmlns:m="http://schemas.openxmlformats.org/officeDocument/2006/math">
                    <m:r>
                      <a:rPr lang="en-US" sz="2000" b="0" i="1" smtClean="0">
                        <a:latin typeface="Cambria Math" panose="02040503050406030204" pitchFamily="18" charset="0"/>
                      </a:rPr>
                      <m:t>25</m:t>
                    </m:r>
                    <m:r>
                      <a:rPr lang="en-US" sz="2000" b="0" i="1" smtClean="0">
                        <a:latin typeface="Cambria Math" panose="02040503050406030204" pitchFamily="18" charset="0"/>
                        <a:ea typeface="Cambria Math" panose="02040503050406030204" pitchFamily="18" charset="0"/>
                      </a:rPr>
                      <m:t>°∁</m:t>
                    </m:r>
                  </m:oMath>
                </a14:m>
                <a:endParaRPr lang="en-US" sz="20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24"/>
              </p:nvPr>
            </p:nvSpPr>
            <p:spPr>
              <a:xfrm>
                <a:off x="88900" y="1282700"/>
                <a:ext cx="8902700" cy="393700"/>
              </a:xfrm>
              <a:blipFill>
                <a:blip r:embed="rId3"/>
                <a:stretch>
                  <a:fillRect l="-1096" t="-12308" b="-507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 name="Table Placeholder 3"/>
              <p:cNvGraphicFramePr>
                <a:graphicFrameLocks noGrp="1"/>
              </p:cNvGraphicFramePr>
              <p:nvPr>
                <p:ph type="tbl" sz="quarter" idx="25"/>
                <p:extLst>
                  <p:ext uri="{D42A27DB-BD31-4B8C-83A1-F6EECF244321}">
                    <p14:modId xmlns:p14="http://schemas.microsoft.com/office/powerpoint/2010/main" val="1847112375"/>
                  </p:ext>
                </p:extLst>
              </p:nvPr>
            </p:nvGraphicFramePr>
            <p:xfrm>
              <a:off x="105835" y="1693863"/>
              <a:ext cx="8885765" cy="4630737"/>
            </p:xfrm>
            <a:graphic>
              <a:graphicData uri="http://schemas.openxmlformats.org/drawingml/2006/table">
                <a:tbl>
                  <a:tblPr firstRow="1" bandRow="1">
                    <a:tableStyleId>{5C22544A-7EE6-4342-B048-85BDC9FD1C3A}</a:tableStyleId>
                  </a:tblPr>
                  <a:tblGrid>
                    <a:gridCol w="2256365">
                      <a:extLst>
                        <a:ext uri="{9D8B030D-6E8A-4147-A177-3AD203B41FA5}">
                          <a16:colId xmlns="" xmlns:a16="http://schemas.microsoft.com/office/drawing/2014/main" val="1517106040"/>
                        </a:ext>
                      </a:extLst>
                    </a:gridCol>
                    <a:gridCol w="1143000">
                      <a:extLst>
                        <a:ext uri="{9D8B030D-6E8A-4147-A177-3AD203B41FA5}">
                          <a16:colId xmlns="" xmlns:a16="http://schemas.microsoft.com/office/drawing/2014/main" val="3588530630"/>
                        </a:ext>
                      </a:extLst>
                    </a:gridCol>
                    <a:gridCol w="2362200">
                      <a:extLst>
                        <a:ext uri="{9D8B030D-6E8A-4147-A177-3AD203B41FA5}">
                          <a16:colId xmlns="" xmlns:a16="http://schemas.microsoft.com/office/drawing/2014/main" val="2179042039"/>
                        </a:ext>
                      </a:extLst>
                    </a:gridCol>
                    <a:gridCol w="1600200">
                      <a:extLst>
                        <a:ext uri="{9D8B030D-6E8A-4147-A177-3AD203B41FA5}">
                          <a16:colId xmlns="" xmlns:a16="http://schemas.microsoft.com/office/drawing/2014/main" val="2824470599"/>
                        </a:ext>
                      </a:extLst>
                    </a:gridCol>
                    <a:gridCol w="1524000">
                      <a:extLst>
                        <a:ext uri="{9D8B030D-6E8A-4147-A177-3AD203B41FA5}">
                          <a16:colId xmlns="" xmlns:a16="http://schemas.microsoft.com/office/drawing/2014/main" val="3828510920"/>
                        </a:ext>
                      </a:extLst>
                    </a:gridCol>
                  </a:tblGrid>
                  <a:tr h="841691">
                    <a:tc>
                      <a:txBody>
                        <a:bodyPr/>
                        <a:lstStyle/>
                        <a:p>
                          <a:pPr algn="ctr"/>
                          <a:r>
                            <a:rPr lang="en-US" i="0" dirty="0">
                              <a:solidFill>
                                <a:schemeClr val="tx1"/>
                              </a:solidFill>
                            </a:rPr>
                            <a:t>Name of Acid</a:t>
                          </a:r>
                        </a:p>
                      </a:txBody>
                      <a:tcPr anchor="ctr">
                        <a:lnL w="12700" cap="flat" cmpd="sng" algn="ctr">
                          <a:solidFill>
                            <a:srgbClr val="F3F3F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pPr algn="ctr"/>
                          <a:r>
                            <a:rPr lang="en-US" i="0" dirty="0">
                              <a:solidFill>
                                <a:schemeClr val="tx1"/>
                              </a:solidFill>
                            </a:rPr>
                            <a:t>Formula</a:t>
                          </a: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pPr algn="ctr"/>
                          <a:r>
                            <a:rPr lang="en-US" i="0" dirty="0">
                              <a:solidFill>
                                <a:schemeClr val="tx1"/>
                              </a:solidFill>
                            </a:rPr>
                            <a:t>Structure</a:t>
                          </a:r>
                          <a:r>
                            <a:rPr lang="en-US" i="0" baseline="0" dirty="0">
                              <a:solidFill>
                                <a:schemeClr val="tx1"/>
                              </a:solidFill>
                            </a:rPr>
                            <a:t> </a:t>
                          </a:r>
                          <a:endParaRPr lang="en-US" i="0" dirty="0">
                            <a:solidFill>
                              <a:schemeClr val="tx1"/>
                            </a:solidFill>
                          </a:endParaRP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sSub>
                                      <m:sSubPr>
                                        <m:ctrlPr>
                                          <a:rPr lang="en-US"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𝐚</m:t>
                                        </m:r>
                                      </m:e>
                                      <m:sub>
                                        <m:r>
                                          <a:rPr lang="en-US" b="1" i="0" smtClean="0">
                                            <a:solidFill>
                                              <a:schemeClr val="tx1"/>
                                            </a:solidFill>
                                            <a:latin typeface="Cambria Math" panose="02040503050406030204" pitchFamily="18" charset="0"/>
                                          </a:rPr>
                                          <m:t>𝟏</m:t>
                                        </m:r>
                                      </m:sub>
                                    </m:sSub>
                                  </m:sub>
                                </m:sSub>
                              </m:oMath>
                            </m:oMathPara>
                          </a14:m>
                          <a:endParaRPr lang="en-US" i="0" dirty="0">
                            <a:solidFill>
                              <a:schemeClr val="tx1"/>
                            </a:solidFill>
                          </a:endParaRP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sSub>
                                      <m:sSubPr>
                                        <m:ctrlPr>
                                          <a:rPr lang="en-US"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𝐚</m:t>
                                        </m:r>
                                      </m:e>
                                      <m:sub>
                                        <m:r>
                                          <a:rPr lang="en-US" b="1" i="0" smtClean="0">
                                            <a:solidFill>
                                              <a:schemeClr val="tx1"/>
                                            </a:solidFill>
                                            <a:latin typeface="Cambria Math" panose="02040503050406030204" pitchFamily="18" charset="0"/>
                                          </a:rPr>
                                          <m:t>𝟐</m:t>
                                        </m:r>
                                      </m:sub>
                                    </m:sSub>
                                  </m:sub>
                                </m:sSub>
                              </m:oMath>
                            </m:oMathPara>
                          </a14:m>
                          <a:endParaRPr lang="en-US" i="0" dirty="0">
                            <a:solidFill>
                              <a:schemeClr val="tx1"/>
                            </a:solidFill>
                          </a:endParaRP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extLst>
                      <a:ext uri="{0D108BD9-81ED-4DB2-BD59-A6C34878D82A}">
                        <a16:rowId xmlns="" xmlns:a16="http://schemas.microsoft.com/office/drawing/2014/main" val="4240337471"/>
                      </a:ext>
                    </a:extLst>
                  </a:tr>
                  <a:tr h="801740">
                    <a:tc>
                      <a:txBody>
                        <a:bodyPr/>
                        <a:lstStyle/>
                        <a:p>
                          <a:pPr algn="ctr"/>
                          <a:r>
                            <a:rPr lang="en-US" sz="1600" i="0" dirty="0">
                              <a:solidFill>
                                <a:schemeClr val="tx1"/>
                              </a:solidFill>
                            </a:rPr>
                            <a:t>Sulfuric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SO</m:t>
                                    </m:r>
                                  </m:e>
                                  <m:sub>
                                    <m:r>
                                      <a:rPr lang="en-US" sz="1600" b="0" i="0" smtClean="0">
                                        <a:solidFill>
                                          <a:schemeClr val="tx1"/>
                                        </a:solidFill>
                                        <a:latin typeface="Cambria Math" panose="02040503050406030204" pitchFamily="18" charset="0"/>
                                      </a:rPr>
                                      <m:t>4</m:t>
                                    </m:r>
                                  </m:sub>
                                </m:sSub>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sz="1600" i="0" dirty="0">
                              <a:solidFill>
                                <a:schemeClr val="tx1"/>
                              </a:solidFill>
                            </a:rPr>
                            <a:t>Very large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1.3×</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−2</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2471589842"/>
                      </a:ext>
                    </a:extLst>
                  </a:tr>
                  <a:tr h="801740">
                    <a:tc>
                      <a:txBody>
                        <a:bodyPr/>
                        <a:lstStyle/>
                        <a:p>
                          <a:pPr algn="ctr"/>
                          <a:r>
                            <a:rPr lang="en-US" sz="1600" i="0" dirty="0">
                              <a:solidFill>
                                <a:schemeClr val="tx1"/>
                              </a:solidFill>
                            </a:rPr>
                            <a:t>Oxalic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C</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O</m:t>
                                    </m:r>
                                  </m:e>
                                  <m:sub>
                                    <m:r>
                                      <a:rPr lang="en-US" sz="1600" b="0" i="0" smtClean="0">
                                        <a:solidFill>
                                          <a:schemeClr val="tx1"/>
                                        </a:solidFill>
                                        <a:latin typeface="Cambria Math" panose="02040503050406030204" pitchFamily="18" charset="0"/>
                                      </a:rPr>
                                      <m:t>4</m:t>
                                    </m:r>
                                  </m:sub>
                                </m:sSub>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6.5</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−2</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6.1</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−5</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2943977802"/>
                      </a:ext>
                    </a:extLst>
                  </a:tr>
                  <a:tr h="801740">
                    <a:tc>
                      <a:txBody>
                        <a:bodyPr/>
                        <a:lstStyle/>
                        <a:p>
                          <a:pPr algn="ctr"/>
                          <a:r>
                            <a:rPr lang="en-US" sz="1600" i="0" dirty="0">
                              <a:solidFill>
                                <a:schemeClr val="tx1"/>
                              </a:solidFill>
                            </a:rPr>
                            <a:t>Sulfurous</a:t>
                          </a:r>
                          <a:r>
                            <a:rPr lang="en-US" sz="1600" i="0" baseline="0" dirty="0">
                              <a:solidFill>
                                <a:schemeClr val="tx1"/>
                              </a:solidFill>
                            </a:rPr>
                            <a:t> acid</a:t>
                          </a: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SO</m:t>
                                    </m:r>
                                  </m:e>
                                  <m:sub>
                                    <m:r>
                                      <a:rPr lang="en-US" sz="1600" b="0" i="0" smtClean="0">
                                        <a:solidFill>
                                          <a:schemeClr val="tx1"/>
                                        </a:solidFill>
                                        <a:latin typeface="Cambria Math" panose="02040503050406030204" pitchFamily="18" charset="0"/>
                                      </a:rPr>
                                      <m:t>3</m:t>
                                    </m:r>
                                  </m:sub>
                                </m:sSub>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1.3×</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−2</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6.3</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−8</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1787651795"/>
                      </a:ext>
                    </a:extLst>
                  </a:tr>
                  <a:tr h="1383826">
                    <a:tc>
                      <a:txBody>
                        <a:bodyPr/>
                        <a:lstStyle/>
                        <a:p>
                          <a:pPr algn="ctr"/>
                          <a:r>
                            <a:rPr lang="en-US" sz="1600" i="0" dirty="0">
                              <a:solidFill>
                                <a:schemeClr val="tx1"/>
                              </a:solidFill>
                            </a:rPr>
                            <a:t>Ascorbic acid (Vitamin C)</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C</m:t>
                                    </m:r>
                                  </m:e>
                                  <m:sub>
                                    <m:r>
                                      <a:rPr lang="en-US" sz="1600" b="0" i="0" smtClean="0">
                                        <a:solidFill>
                                          <a:schemeClr val="tx1"/>
                                        </a:solidFill>
                                        <a:latin typeface="Cambria Math" panose="02040503050406030204" pitchFamily="18" charset="0"/>
                                      </a:rPr>
                                      <m:t>6</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6</m:t>
                                    </m:r>
                                  </m:sub>
                                </m:sSub>
                                <m:sSub>
                                  <m:sSubPr>
                                    <m:ctrlPr>
                                      <a:rPr lang="en-US" sz="160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O</m:t>
                                    </m:r>
                                  </m:e>
                                  <m:sub>
                                    <m:r>
                                      <a:rPr lang="en-US" sz="1600" b="0" i="0" smtClean="0">
                                        <a:solidFill>
                                          <a:schemeClr val="tx1"/>
                                        </a:solidFill>
                                        <a:latin typeface="Cambria Math" panose="02040503050406030204" pitchFamily="18" charset="0"/>
                                      </a:rPr>
                                      <m:t>6</m:t>
                                    </m:r>
                                  </m:sub>
                                </m:sSub>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8.0×</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−5</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1.6×</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−12</m:t>
                                    </m:r>
                                  </m:sup>
                                </m:sSup>
                              </m:oMath>
                            </m:oMathPara>
                          </a14:m>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3733612619"/>
                      </a:ext>
                    </a:extLst>
                  </a:tr>
                </a:tbl>
              </a:graphicData>
            </a:graphic>
          </p:graphicFrame>
        </mc:Choice>
        <mc:Fallback xmlns="">
          <p:graphicFrame>
            <p:nvGraphicFramePr>
              <p:cNvPr id="4" name="Table Placeholder 3"/>
              <p:cNvGraphicFramePr>
                <a:graphicFrameLocks noGrp="1"/>
              </p:cNvGraphicFramePr>
              <p:nvPr>
                <p:ph type="tbl" sz="quarter" idx="25"/>
                <p:extLst>
                  <p:ext uri="{D42A27DB-BD31-4B8C-83A1-F6EECF244321}">
                    <p14:modId xmlns:p14="http://schemas.microsoft.com/office/powerpoint/2010/main" val="1847112375"/>
                  </p:ext>
                </p:extLst>
              </p:nvPr>
            </p:nvGraphicFramePr>
            <p:xfrm>
              <a:off x="105835" y="1693863"/>
              <a:ext cx="8885765" cy="4630737"/>
            </p:xfrm>
            <a:graphic>
              <a:graphicData uri="http://schemas.openxmlformats.org/drawingml/2006/table">
                <a:tbl>
                  <a:tblPr firstRow="1" bandRow="1">
                    <a:tableStyleId>{5C22544A-7EE6-4342-B048-85BDC9FD1C3A}</a:tableStyleId>
                  </a:tblPr>
                  <a:tblGrid>
                    <a:gridCol w="2256365">
                      <a:extLst>
                        <a:ext uri="{9D8B030D-6E8A-4147-A177-3AD203B41FA5}">
                          <a16:colId xmlns:a16="http://schemas.microsoft.com/office/drawing/2014/main" val="1517106040"/>
                        </a:ext>
                      </a:extLst>
                    </a:gridCol>
                    <a:gridCol w="1143000">
                      <a:extLst>
                        <a:ext uri="{9D8B030D-6E8A-4147-A177-3AD203B41FA5}">
                          <a16:colId xmlns:a16="http://schemas.microsoft.com/office/drawing/2014/main" val="3588530630"/>
                        </a:ext>
                      </a:extLst>
                    </a:gridCol>
                    <a:gridCol w="2362200">
                      <a:extLst>
                        <a:ext uri="{9D8B030D-6E8A-4147-A177-3AD203B41FA5}">
                          <a16:colId xmlns:a16="http://schemas.microsoft.com/office/drawing/2014/main" val="2179042039"/>
                        </a:ext>
                      </a:extLst>
                    </a:gridCol>
                    <a:gridCol w="1600200">
                      <a:extLst>
                        <a:ext uri="{9D8B030D-6E8A-4147-A177-3AD203B41FA5}">
                          <a16:colId xmlns:a16="http://schemas.microsoft.com/office/drawing/2014/main" val="2824470599"/>
                        </a:ext>
                      </a:extLst>
                    </a:gridCol>
                    <a:gridCol w="1524000">
                      <a:extLst>
                        <a:ext uri="{9D8B030D-6E8A-4147-A177-3AD203B41FA5}">
                          <a16:colId xmlns:a16="http://schemas.microsoft.com/office/drawing/2014/main" val="3828510920"/>
                        </a:ext>
                      </a:extLst>
                    </a:gridCol>
                  </a:tblGrid>
                  <a:tr h="841691">
                    <a:tc>
                      <a:txBody>
                        <a:bodyPr/>
                        <a:lstStyle/>
                        <a:p>
                          <a:pPr algn="ctr"/>
                          <a:r>
                            <a:rPr lang="en-US" i="0" dirty="0">
                              <a:solidFill>
                                <a:schemeClr val="tx1"/>
                              </a:solidFill>
                            </a:rPr>
                            <a:t>Name of Acid</a:t>
                          </a:r>
                        </a:p>
                      </a:txBody>
                      <a:tcPr anchor="ctr">
                        <a:lnL w="12700" cap="flat" cmpd="sng" algn="ctr">
                          <a:solidFill>
                            <a:srgbClr val="F3F3F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E2E3E4"/>
                        </a:solidFill>
                      </a:tcPr>
                    </a:tc>
                    <a:tc>
                      <a:txBody>
                        <a:bodyPr/>
                        <a:lstStyle/>
                        <a:p>
                          <a:pPr algn="ctr"/>
                          <a:r>
                            <a:rPr lang="en-US" i="0" dirty="0">
                              <a:solidFill>
                                <a:schemeClr val="tx1"/>
                              </a:solidFill>
                            </a:rPr>
                            <a:t>Formula</a:t>
                          </a: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pPr algn="ctr"/>
                          <a:r>
                            <a:rPr lang="en-US" i="0" dirty="0">
                              <a:solidFill>
                                <a:schemeClr val="tx1"/>
                              </a:solidFill>
                            </a:rPr>
                            <a:t>Structure</a:t>
                          </a:r>
                          <a:r>
                            <a:rPr lang="en-US" i="0" baseline="0" dirty="0">
                              <a:solidFill>
                                <a:schemeClr val="tx1"/>
                              </a:solidFill>
                            </a:rPr>
                            <a:t> </a:t>
                          </a:r>
                          <a:endParaRPr lang="en-US" i="0" dirty="0">
                            <a:solidFill>
                              <a:schemeClr val="tx1"/>
                            </a:solidFill>
                          </a:endParaRPr>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solidFill>
                          <a:srgbClr val="E2E3E4"/>
                        </a:solidFill>
                      </a:tcPr>
                    </a:tc>
                    <a:tc>
                      <a:txBody>
                        <a:bodyPr/>
                        <a:lstStyle/>
                        <a:p>
                          <a:endParaRPr lang="en-US"/>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blipFill>
                          <a:blip r:embed="rId4"/>
                          <a:stretch>
                            <a:fillRect l="-359696" t="-725" r="-96198" b="-452899"/>
                          </a:stretch>
                        </a:blipFill>
                      </a:tcPr>
                    </a:tc>
                    <a:tc>
                      <a:txBody>
                        <a:bodyPr/>
                        <a:lstStyle/>
                        <a:p>
                          <a:endParaRPr lang="en-US"/>
                        </a:p>
                      </a:txBody>
                      <a:tcPr anchor="ctr">
                        <a:lnL w="12700" cap="flat" cmpd="sng" algn="ctr">
                          <a:solidFill>
                            <a:srgbClr val="E2E3E4"/>
                          </a:solidFill>
                          <a:prstDash val="solid"/>
                          <a:round/>
                          <a:headEnd type="none" w="med" len="med"/>
                          <a:tailEnd type="none" w="med" len="med"/>
                        </a:lnL>
                        <a:lnR w="12700" cap="flat" cmpd="sng" algn="ctr">
                          <a:solidFill>
                            <a:srgbClr val="E2E3E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E2E3E4"/>
                          </a:solidFill>
                          <a:prstDash val="solid"/>
                          <a:round/>
                          <a:headEnd type="none" w="med" len="med"/>
                          <a:tailEnd type="none" w="med" len="med"/>
                        </a:lnB>
                        <a:blipFill>
                          <a:blip r:embed="rId4"/>
                          <a:stretch>
                            <a:fillRect l="-483600" t="-725" r="-1200" b="-452899"/>
                          </a:stretch>
                        </a:blipFill>
                      </a:tcPr>
                    </a:tc>
                    <a:extLst>
                      <a:ext uri="{0D108BD9-81ED-4DB2-BD59-A6C34878D82A}">
                        <a16:rowId xmlns:a16="http://schemas.microsoft.com/office/drawing/2014/main" val="4240337471"/>
                      </a:ext>
                    </a:extLst>
                  </a:tr>
                  <a:tr h="801740">
                    <a:tc>
                      <a:txBody>
                        <a:bodyPr/>
                        <a:lstStyle/>
                        <a:p>
                          <a:pPr algn="ctr"/>
                          <a:r>
                            <a:rPr lang="en-US" sz="1600" i="0" dirty="0">
                              <a:solidFill>
                                <a:schemeClr val="tx1"/>
                              </a:solidFill>
                            </a:rPr>
                            <a:t>Sulfuric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97340" t="-105303" r="-480319" b="-373485"/>
                          </a:stretch>
                        </a:blip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sz="1600" i="0" dirty="0">
                              <a:solidFill>
                                <a:schemeClr val="tx1"/>
                              </a:solidFill>
                            </a:rPr>
                            <a:t>Very large</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E2E3E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483600" t="-105303" r="-1200" b="-373485"/>
                          </a:stretch>
                        </a:blipFill>
                      </a:tcPr>
                    </a:tc>
                    <a:extLst>
                      <a:ext uri="{0D108BD9-81ED-4DB2-BD59-A6C34878D82A}">
                        <a16:rowId xmlns:a16="http://schemas.microsoft.com/office/drawing/2014/main" val="2471589842"/>
                      </a:ext>
                    </a:extLst>
                  </a:tr>
                  <a:tr h="801740">
                    <a:tc>
                      <a:txBody>
                        <a:bodyPr/>
                        <a:lstStyle/>
                        <a:p>
                          <a:pPr algn="ctr"/>
                          <a:r>
                            <a:rPr lang="en-US" sz="1600" i="0" dirty="0">
                              <a:solidFill>
                                <a:schemeClr val="tx1"/>
                              </a:solidFill>
                            </a:rPr>
                            <a:t>Oxalic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97340" t="-205303" r="-480319" b="-273485"/>
                          </a:stretch>
                        </a:blipFill>
                      </a:tcPr>
                    </a:tc>
                    <a:tc>
                      <a:txBody>
                        <a:bodyPr/>
                        <a:lstStyle/>
                        <a:p>
                          <a:pPr algn="ctr"/>
                          <a:endParaRPr lang="en-US" sz="1600" i="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359696" t="-205303" r="-96198" b="-273485"/>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483600" t="-205303" r="-1200" b="-273485"/>
                          </a:stretch>
                        </a:blipFill>
                      </a:tcPr>
                    </a:tc>
                    <a:extLst>
                      <a:ext uri="{0D108BD9-81ED-4DB2-BD59-A6C34878D82A}">
                        <a16:rowId xmlns:a16="http://schemas.microsoft.com/office/drawing/2014/main" val="2943977802"/>
                      </a:ext>
                    </a:extLst>
                  </a:tr>
                  <a:tr h="801740">
                    <a:tc>
                      <a:txBody>
                        <a:bodyPr/>
                        <a:lstStyle/>
                        <a:p>
                          <a:pPr algn="ctr"/>
                          <a:r>
                            <a:rPr lang="en-US" sz="1600" i="0" dirty="0">
                              <a:solidFill>
                                <a:schemeClr val="tx1"/>
                              </a:solidFill>
                            </a:rPr>
                            <a:t>Sulfurous</a:t>
                          </a:r>
                          <a:r>
                            <a:rPr lang="en-US" sz="1600" i="0" baseline="0" dirty="0">
                              <a:solidFill>
                                <a:schemeClr val="tx1"/>
                              </a:solidFill>
                            </a:rPr>
                            <a:t> acid</a:t>
                          </a: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97340" t="-305303" r="-480319" b="-173485"/>
                          </a:stretch>
                        </a:blip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359696" t="-305303" r="-96198" b="-173485"/>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483600" t="-305303" r="-1200" b="-173485"/>
                          </a:stretch>
                        </a:blipFill>
                      </a:tcPr>
                    </a:tc>
                    <a:extLst>
                      <a:ext uri="{0D108BD9-81ED-4DB2-BD59-A6C34878D82A}">
                        <a16:rowId xmlns:a16="http://schemas.microsoft.com/office/drawing/2014/main" val="1787651795"/>
                      </a:ext>
                    </a:extLst>
                  </a:tr>
                  <a:tr h="1383826">
                    <a:tc>
                      <a:txBody>
                        <a:bodyPr/>
                        <a:lstStyle/>
                        <a:p>
                          <a:pPr algn="ctr"/>
                          <a:r>
                            <a:rPr lang="en-US" sz="1600" i="0" dirty="0">
                              <a:solidFill>
                                <a:schemeClr val="tx1"/>
                              </a:solidFill>
                            </a:rPr>
                            <a:t>Ascorbic acid (Vitamin C)</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197340" t="-235683" r="-480319" b="-881"/>
                          </a:stretch>
                        </a:blipFill>
                      </a:tcPr>
                    </a:tc>
                    <a:tc>
                      <a:txBody>
                        <a:bodyPr/>
                        <a:lstStyle/>
                        <a:p>
                          <a:pPr algn="ctr"/>
                          <a:endParaRPr lang="en-US" sz="1600"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359696" t="-235683" r="-96198" b="-881"/>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4"/>
                          <a:stretch>
                            <a:fillRect l="-483600" t="-235683" r="-1200" b="-881"/>
                          </a:stretch>
                        </a:blipFill>
                      </a:tcPr>
                    </a:tc>
                    <a:extLst>
                      <a:ext uri="{0D108BD9-81ED-4DB2-BD59-A6C34878D82A}">
                        <a16:rowId xmlns:a16="http://schemas.microsoft.com/office/drawing/2014/main" val="3733612619"/>
                      </a:ext>
                    </a:extLst>
                  </a:tr>
                </a:tbl>
              </a:graphicData>
            </a:graphic>
          </p:graphicFrame>
        </mc:Fallback>
      </mc:AlternateContent>
      <p:pic>
        <p:nvPicPr>
          <p:cNvPr id="12" name="Picture 11" descr="A sulfur is double bonded to 2 oxygens and 2 hydroxyl groups."/>
          <p:cNvPicPr>
            <a:picLocks noChangeAspect="1"/>
          </p:cNvPicPr>
          <p:nvPr/>
        </p:nvPicPr>
        <p:blipFill>
          <a:blip r:embed="rId5"/>
          <a:stretch>
            <a:fillRect/>
          </a:stretch>
        </p:blipFill>
        <p:spPr>
          <a:xfrm>
            <a:off x="4034804" y="2586878"/>
            <a:ext cx="1249540" cy="634482"/>
          </a:xfrm>
          <a:prstGeom prst="rect">
            <a:avLst/>
          </a:prstGeom>
        </p:spPr>
      </p:pic>
      <p:pic>
        <p:nvPicPr>
          <p:cNvPr id="6" name="Picture 5" descr="Two carboxylic acid groups are joined by the carbon atoms."/>
          <p:cNvPicPr>
            <a:picLocks noChangeAspect="1"/>
          </p:cNvPicPr>
          <p:nvPr/>
        </p:nvPicPr>
        <p:blipFill>
          <a:blip r:embed="rId6"/>
          <a:stretch>
            <a:fillRect/>
          </a:stretch>
        </p:blipFill>
        <p:spPr>
          <a:xfrm>
            <a:off x="3652570" y="3420857"/>
            <a:ext cx="2047875" cy="628650"/>
          </a:xfrm>
          <a:prstGeom prst="rect">
            <a:avLst/>
          </a:prstGeom>
        </p:spPr>
      </p:pic>
      <p:pic>
        <p:nvPicPr>
          <p:cNvPr id="7" name="Picture 6" descr="A sulfur is double bonded to an oxygen and single bonded to 2 hydroxyl groups."/>
          <p:cNvPicPr>
            <a:picLocks noChangeAspect="1"/>
          </p:cNvPicPr>
          <p:nvPr/>
        </p:nvPicPr>
        <p:blipFill>
          <a:blip r:embed="rId7"/>
          <a:stretch>
            <a:fillRect/>
          </a:stretch>
        </p:blipFill>
        <p:spPr>
          <a:xfrm>
            <a:off x="3743324" y="4210050"/>
            <a:ext cx="1781175" cy="600075"/>
          </a:xfrm>
          <a:prstGeom prst="rect">
            <a:avLst/>
          </a:prstGeom>
        </p:spPr>
      </p:pic>
      <p:pic>
        <p:nvPicPr>
          <p:cNvPr id="8" name="Picture 7" descr="The structure for ascorbic acid is shown."/>
          <p:cNvPicPr>
            <a:picLocks noChangeAspect="1"/>
          </p:cNvPicPr>
          <p:nvPr/>
        </p:nvPicPr>
        <p:blipFill>
          <a:blip r:embed="rId8"/>
          <a:stretch>
            <a:fillRect/>
          </a:stretch>
        </p:blipFill>
        <p:spPr>
          <a:xfrm>
            <a:off x="3983166" y="4970668"/>
            <a:ext cx="1572954" cy="1350440"/>
          </a:xfrm>
          <a:prstGeom prst="rect">
            <a:avLst/>
          </a:prstGeom>
        </p:spPr>
      </p:pic>
    </p:spTree>
    <p:extLst>
      <p:ext uri="{BB962C8B-B14F-4D97-AF65-F5344CB8AC3E}">
        <p14:creationId xmlns:p14="http://schemas.microsoft.com/office/powerpoint/2010/main" val="27274066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04800" y="25000"/>
            <a:ext cx="7010400" cy="458002"/>
          </a:xfrm>
        </p:spPr>
        <p:txBody>
          <a:bodyPr anchor="ctr"/>
          <a:lstStyle/>
          <a:p>
            <a:pPr>
              <a:tabLst>
                <a:tab pos="1138238" algn="l"/>
                <a:tab pos="1371600" algn="l"/>
              </a:tabLst>
            </a:pPr>
            <a:r>
              <a:rPr lang="en-US" dirty="0">
                <a:solidFill>
                  <a:schemeClr val="bg1"/>
                </a:solidFill>
              </a:rPr>
              <a:t>16.8	</a:t>
            </a:r>
            <a:r>
              <a:rPr lang="en-US" dirty="0">
                <a:latin typeface="Calibri"/>
              </a:rPr>
              <a:t>Diprotic and Polyprotic Acids (3)</a:t>
            </a:r>
            <a:endParaRPr lang="en-US" dirty="0"/>
          </a:p>
        </p:txBody>
      </p:sp>
      <p:sp>
        <p:nvSpPr>
          <p:cNvPr id="15" name="Content Placeholder 14"/>
          <p:cNvSpPr>
            <a:spLocks noGrp="1"/>
          </p:cNvSpPr>
          <p:nvPr>
            <p:ph sz="quarter" idx="23"/>
          </p:nvPr>
        </p:nvSpPr>
        <p:spPr>
          <a:xfrm>
            <a:off x="152400" y="1066801"/>
            <a:ext cx="6248400" cy="609600"/>
          </a:xfrm>
        </p:spPr>
        <p:txBody>
          <a:bodyPr/>
          <a:lstStyle/>
          <a:p>
            <a:r>
              <a:rPr lang="en-US" dirty="0">
                <a:latin typeface="Calibri"/>
              </a:rPr>
              <a:t>Diprotic and Polyprotic Acids</a:t>
            </a:r>
          </a:p>
        </p:txBody>
      </p:sp>
      <mc:AlternateContent xmlns:mc="http://schemas.openxmlformats.org/markup-compatibility/2006" xmlns:a14="http://schemas.microsoft.com/office/drawing/2010/main">
        <mc:Choice Requires="a14">
          <p:graphicFrame>
            <p:nvGraphicFramePr>
              <p:cNvPr id="5" name="Content Placeholder 4"/>
              <p:cNvGraphicFramePr>
                <a:graphicFrameLocks noGrp="1"/>
              </p:cNvGraphicFramePr>
              <p:nvPr>
                <p:ph sz="quarter" idx="24"/>
                <p:extLst>
                  <p:ext uri="{D42A27DB-BD31-4B8C-83A1-F6EECF244321}">
                    <p14:modId xmlns:p14="http://schemas.microsoft.com/office/powerpoint/2010/main" val="1314683690"/>
                  </p:ext>
                </p:extLst>
              </p:nvPr>
            </p:nvGraphicFramePr>
            <p:xfrm>
              <a:off x="113271" y="1602740"/>
              <a:ext cx="8839200" cy="3252219"/>
            </p:xfrm>
            <a:graphic>
              <a:graphicData uri="http://schemas.openxmlformats.org/drawingml/2006/table">
                <a:tbl>
                  <a:tblPr firstRow="1" bandRow="1">
                    <a:tableStyleId>{5C22544A-7EE6-4342-B048-85BDC9FD1C3A}</a:tableStyleId>
                  </a:tblPr>
                  <a:tblGrid>
                    <a:gridCol w="1944129">
                      <a:extLst>
                        <a:ext uri="{9D8B030D-6E8A-4147-A177-3AD203B41FA5}">
                          <a16:colId xmlns="" xmlns:a16="http://schemas.microsoft.com/office/drawing/2014/main" val="1424645340"/>
                        </a:ext>
                      </a:extLst>
                    </a:gridCol>
                    <a:gridCol w="1002271">
                      <a:extLst>
                        <a:ext uri="{9D8B030D-6E8A-4147-A177-3AD203B41FA5}">
                          <a16:colId xmlns="" xmlns:a16="http://schemas.microsoft.com/office/drawing/2014/main" val="4058264235"/>
                        </a:ext>
                      </a:extLst>
                    </a:gridCol>
                    <a:gridCol w="2045729">
                      <a:extLst>
                        <a:ext uri="{9D8B030D-6E8A-4147-A177-3AD203B41FA5}">
                          <a16:colId xmlns="" xmlns:a16="http://schemas.microsoft.com/office/drawing/2014/main" val="2669548145"/>
                        </a:ext>
                      </a:extLst>
                    </a:gridCol>
                    <a:gridCol w="1295400">
                      <a:extLst>
                        <a:ext uri="{9D8B030D-6E8A-4147-A177-3AD203B41FA5}">
                          <a16:colId xmlns="" xmlns:a16="http://schemas.microsoft.com/office/drawing/2014/main" val="197997206"/>
                        </a:ext>
                      </a:extLst>
                    </a:gridCol>
                    <a:gridCol w="1295400">
                      <a:extLst>
                        <a:ext uri="{9D8B030D-6E8A-4147-A177-3AD203B41FA5}">
                          <a16:colId xmlns="" xmlns:a16="http://schemas.microsoft.com/office/drawing/2014/main" val="29852585"/>
                        </a:ext>
                      </a:extLst>
                    </a:gridCol>
                    <a:gridCol w="1256271">
                      <a:extLst>
                        <a:ext uri="{9D8B030D-6E8A-4147-A177-3AD203B41FA5}">
                          <a16:colId xmlns="" xmlns:a16="http://schemas.microsoft.com/office/drawing/2014/main" val="2574756306"/>
                        </a:ext>
                      </a:extLst>
                    </a:gridCol>
                  </a:tblGrid>
                  <a:tr h="892559">
                    <a:tc>
                      <a:txBody>
                        <a:bodyPr/>
                        <a:lstStyle/>
                        <a:p>
                          <a:pPr algn="ctr"/>
                          <a:r>
                            <a:rPr lang="en-US" i="0" dirty="0">
                              <a:solidFill>
                                <a:schemeClr val="tx1"/>
                              </a:solidFill>
                            </a:rPr>
                            <a:t>Name of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i="0" dirty="0">
                              <a:solidFill>
                                <a:schemeClr val="tx1"/>
                              </a:solidFill>
                            </a:rPr>
                            <a:t>Formula</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i="0" dirty="0">
                              <a:solidFill>
                                <a:schemeClr val="tx1"/>
                              </a:solidFill>
                            </a:rPr>
                            <a:t>Structure</a:t>
                          </a:r>
                          <a:r>
                            <a:rPr lang="en-US" i="0" baseline="0" dirty="0">
                              <a:solidFill>
                                <a:schemeClr val="tx1"/>
                              </a:solidFill>
                            </a:rPr>
                            <a:t> </a:t>
                          </a:r>
                          <a:endParaRPr lang="en-US"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sSub>
                                      <m:sSubPr>
                                        <m:ctrlPr>
                                          <a:rPr lang="en-US"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𝐚</m:t>
                                        </m:r>
                                      </m:e>
                                      <m:sub>
                                        <m:r>
                                          <a:rPr lang="en-US" b="1" i="0" smtClean="0">
                                            <a:solidFill>
                                              <a:schemeClr val="tx1"/>
                                            </a:solidFill>
                                            <a:latin typeface="Cambria Math" panose="02040503050406030204" pitchFamily="18" charset="0"/>
                                          </a:rPr>
                                          <m:t>𝟏</m:t>
                                        </m:r>
                                      </m:sub>
                                    </m:sSub>
                                  </m:sub>
                                </m:sSub>
                              </m:oMath>
                            </m:oMathPara>
                          </a14:m>
                          <a:endParaRPr lang="en-US"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sSub>
                                      <m:sSubPr>
                                        <m:ctrlPr>
                                          <a:rPr lang="en-US"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𝐚</m:t>
                                        </m:r>
                                      </m:e>
                                      <m:sub>
                                        <m:r>
                                          <a:rPr lang="en-US" b="1" i="0" smtClean="0">
                                            <a:solidFill>
                                              <a:schemeClr val="tx1"/>
                                            </a:solidFill>
                                            <a:latin typeface="Cambria Math" panose="02040503050406030204" pitchFamily="18" charset="0"/>
                                          </a:rPr>
                                          <m:t>𝟐</m:t>
                                        </m:r>
                                      </m:sub>
                                    </m:sSub>
                                  </m:sub>
                                </m:sSub>
                              </m:oMath>
                            </m:oMathPara>
                          </a14:m>
                          <a:endParaRPr lang="en-US"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800" i="1" smtClean="0">
                                        <a:solidFill>
                                          <a:schemeClr val="tx1"/>
                                        </a:solidFill>
                                        <a:latin typeface="Cambria Math" panose="02040503050406030204" pitchFamily="18" charset="0"/>
                                      </a:rPr>
                                    </m:ctrlPr>
                                  </m:sSubPr>
                                  <m:e>
                                    <m:r>
                                      <a:rPr lang="en-US" sz="1800" b="1" i="1" smtClean="0">
                                        <a:solidFill>
                                          <a:schemeClr val="tx1"/>
                                        </a:solidFill>
                                        <a:latin typeface="Cambria Math" panose="02040503050406030204" pitchFamily="18" charset="0"/>
                                      </a:rPr>
                                      <m:t>𝑲</m:t>
                                    </m:r>
                                  </m:e>
                                  <m:sub>
                                    <m:sSub>
                                      <m:sSubPr>
                                        <m:ctrlPr>
                                          <a:rPr lang="en-US" sz="1800" i="1" smtClean="0">
                                            <a:solidFill>
                                              <a:schemeClr val="tx1"/>
                                            </a:solidFill>
                                            <a:latin typeface="Cambria Math" panose="02040503050406030204" pitchFamily="18" charset="0"/>
                                          </a:rPr>
                                        </m:ctrlPr>
                                      </m:sSubPr>
                                      <m:e>
                                        <m:r>
                                          <a:rPr lang="en-US" sz="1800" b="1" i="0" smtClean="0">
                                            <a:solidFill>
                                              <a:schemeClr val="tx1"/>
                                            </a:solidFill>
                                            <a:latin typeface="Cambria Math" panose="02040503050406030204" pitchFamily="18" charset="0"/>
                                          </a:rPr>
                                          <m:t>𝐚</m:t>
                                        </m:r>
                                      </m:e>
                                      <m:sub>
                                        <m:r>
                                          <a:rPr lang="en-US" sz="1800" b="1" i="1" smtClean="0">
                                            <a:solidFill>
                                              <a:schemeClr val="tx1"/>
                                            </a:solidFill>
                                            <a:latin typeface="Cambria Math" panose="02040503050406030204" pitchFamily="18" charset="0"/>
                                          </a:rPr>
                                          <m:t>𝟑</m:t>
                                        </m:r>
                                      </m:sub>
                                    </m:sSub>
                                  </m:sub>
                                </m:sSub>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3720918551"/>
                      </a:ext>
                    </a:extLst>
                  </a:tr>
                  <a:tr h="892559">
                    <a:tc>
                      <a:txBody>
                        <a:bodyPr/>
                        <a:lstStyle/>
                        <a:p>
                          <a:pPr algn="ctr"/>
                          <a:r>
                            <a:rPr lang="en-US" sz="1600" b="0" i="0" dirty="0">
                              <a:solidFill>
                                <a:schemeClr val="tx1"/>
                              </a:solidFill>
                              <a:latin typeface="Arial" panose="020B0604020202020204" pitchFamily="34" charset="0"/>
                              <a:cs typeface="Arial" panose="020B0604020202020204" pitchFamily="34" charset="0"/>
                            </a:rPr>
                            <a:t>Carbonic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b="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r>
                                  <m:rPr>
                                    <m:sty m:val="p"/>
                                  </m:rPr>
                                  <a:rPr lang="en-US" sz="1600" b="0" i="0" smtClean="0">
                                    <a:solidFill>
                                      <a:schemeClr val="tx1"/>
                                    </a:solidFill>
                                    <a:latin typeface="Cambria Math" panose="02040503050406030204" pitchFamily="18" charset="0"/>
                                  </a:rPr>
                                  <m:t>C</m:t>
                                </m:r>
                                <m:sSub>
                                  <m:sSubPr>
                                    <m:ctrlPr>
                                      <a:rPr lang="en-US" sz="1600" b="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O</m:t>
                                    </m:r>
                                  </m:e>
                                  <m:sub>
                                    <m:r>
                                      <a:rPr lang="en-US" sz="1600" b="0" i="0" smtClean="0">
                                        <a:solidFill>
                                          <a:schemeClr val="tx1"/>
                                        </a:solidFill>
                                        <a:latin typeface="Cambria Math" panose="02040503050406030204" pitchFamily="18" charset="0"/>
                                      </a:rPr>
                                      <m:t>3</m:t>
                                    </m:r>
                                  </m:sub>
                                </m:sSub>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4.2</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−7</m:t>
                                    </m:r>
                                  </m:sup>
                                </m:sSup>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4.8</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−11</m:t>
                                    </m:r>
                                  </m:sup>
                                </m:sSup>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3786696444"/>
                      </a:ext>
                    </a:extLst>
                  </a:tr>
                  <a:tr h="574542">
                    <a:tc>
                      <a:txBody>
                        <a:bodyPr/>
                        <a:lstStyle/>
                        <a:p>
                          <a:pPr algn="ctr"/>
                          <a:r>
                            <a:rPr lang="en-US" sz="1600" b="0" i="0" dirty="0">
                              <a:solidFill>
                                <a:schemeClr val="tx1"/>
                              </a:solidFill>
                              <a:latin typeface="Arial" panose="020B0604020202020204" pitchFamily="34" charset="0"/>
                              <a:cs typeface="Arial" panose="020B0604020202020204" pitchFamily="34" charset="0"/>
                            </a:rPr>
                            <a:t>Hydrosulfuric</a:t>
                          </a:r>
                          <a:r>
                            <a:rPr lang="en-US" sz="1600" b="0" i="0" baseline="0" dirty="0">
                              <a:solidFill>
                                <a:schemeClr val="tx1"/>
                              </a:solidFill>
                              <a:latin typeface="Arial" panose="020B0604020202020204" pitchFamily="34" charset="0"/>
                              <a:cs typeface="Arial" panose="020B0604020202020204" pitchFamily="34" charset="0"/>
                            </a:rPr>
                            <a:t> acid*</a:t>
                          </a: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b="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2</m:t>
                                    </m:r>
                                  </m:sub>
                                </m:sSub>
                                <m:r>
                                  <m:rPr>
                                    <m:sty m:val="p"/>
                                  </m:rPr>
                                  <a:rPr lang="en-US" sz="1600" b="0" i="0" smtClean="0">
                                    <a:solidFill>
                                      <a:schemeClr val="tx1"/>
                                    </a:solidFill>
                                    <a:latin typeface="Cambria Math" panose="02040503050406030204" pitchFamily="18" charset="0"/>
                                  </a:rPr>
                                  <m:t>S</m:t>
                                </m:r>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sz="1600" b="0" i="0" smtClean="0">
                                    <a:solidFill>
                                      <a:schemeClr val="tx1"/>
                                    </a:solidFill>
                                    <a:latin typeface="Cambria Math" panose="02040503050406030204" pitchFamily="18" charset="0"/>
                                    <a:cs typeface="Arial" panose="020B0604020202020204" pitchFamily="34" charset="0"/>
                                  </a:rPr>
                                  <m:t>H</m:t>
                                </m:r>
                                <m:r>
                                  <a:rPr lang="en-US" sz="1600" b="0" i="0" smtClean="0">
                                    <a:solidFill>
                                      <a:schemeClr val="tx1"/>
                                    </a:solidFill>
                                    <a:latin typeface="Cambria Math" panose="02040503050406030204" pitchFamily="18" charset="0"/>
                                    <a:cs typeface="Arial" panose="020B0604020202020204" pitchFamily="34" charset="0"/>
                                  </a:rPr>
                                  <m:t>−</m:t>
                                </m:r>
                                <m:r>
                                  <m:rPr>
                                    <m:sty m:val="p"/>
                                  </m:rPr>
                                  <a:rPr lang="en-US" sz="1600" b="0" i="0" smtClean="0">
                                    <a:solidFill>
                                      <a:schemeClr val="tx1"/>
                                    </a:solidFill>
                                    <a:latin typeface="Cambria Math" panose="02040503050406030204" pitchFamily="18" charset="0"/>
                                    <a:cs typeface="Arial" panose="020B0604020202020204" pitchFamily="34" charset="0"/>
                                  </a:rPr>
                                  <m:t>S</m:t>
                                </m:r>
                                <m:r>
                                  <a:rPr lang="en-US" sz="1600" b="0" i="0" smtClean="0">
                                    <a:solidFill>
                                      <a:schemeClr val="tx1"/>
                                    </a:solidFill>
                                    <a:latin typeface="Cambria Math" panose="02040503050406030204" pitchFamily="18" charset="0"/>
                                    <a:cs typeface="Arial" panose="020B0604020202020204" pitchFamily="34" charset="0"/>
                                  </a:rPr>
                                  <m:t>−</m:t>
                                </m:r>
                                <m:r>
                                  <m:rPr>
                                    <m:sty m:val="p"/>
                                  </m:rPr>
                                  <a:rPr lang="en-US" sz="1600" b="0" i="0" smtClean="0">
                                    <a:solidFill>
                                      <a:schemeClr val="tx1"/>
                                    </a:solidFill>
                                    <a:latin typeface="Cambria Math" panose="02040503050406030204" pitchFamily="18" charset="0"/>
                                    <a:cs typeface="Arial" panose="020B0604020202020204" pitchFamily="34" charset="0"/>
                                  </a:rPr>
                                  <m:t>H</m:t>
                                </m:r>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9.5×</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−8</m:t>
                                    </m:r>
                                  </m:sup>
                                </m:sSup>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1×</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−19</m:t>
                                    </m:r>
                                  </m:sup>
                                </m:sSup>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1905486523"/>
                      </a:ext>
                    </a:extLst>
                  </a:tr>
                  <a:tr h="892559">
                    <a:tc>
                      <a:txBody>
                        <a:bodyPr/>
                        <a:lstStyle/>
                        <a:p>
                          <a:pPr algn="ctr"/>
                          <a:r>
                            <a:rPr lang="en-US" sz="1600" b="0" i="0" dirty="0">
                              <a:solidFill>
                                <a:schemeClr val="tx1"/>
                              </a:solidFill>
                              <a:latin typeface="Arial" panose="020B0604020202020204" pitchFamily="34" charset="0"/>
                              <a:cs typeface="Arial" panose="020B0604020202020204" pitchFamily="34" charset="0"/>
                            </a:rPr>
                            <a:t>Phosphoric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600" b="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H</m:t>
                                    </m:r>
                                  </m:e>
                                  <m:sub>
                                    <m:r>
                                      <a:rPr lang="en-US" sz="1600" b="0" i="0" smtClean="0">
                                        <a:solidFill>
                                          <a:schemeClr val="tx1"/>
                                        </a:solidFill>
                                        <a:latin typeface="Cambria Math" panose="02040503050406030204" pitchFamily="18" charset="0"/>
                                      </a:rPr>
                                      <m:t>3</m:t>
                                    </m:r>
                                  </m:sub>
                                </m:sSub>
                                <m:r>
                                  <m:rPr>
                                    <m:sty m:val="p"/>
                                  </m:rPr>
                                  <a:rPr lang="en-US" sz="1600" b="0" i="0" smtClean="0">
                                    <a:solidFill>
                                      <a:schemeClr val="tx1"/>
                                    </a:solidFill>
                                    <a:latin typeface="Cambria Math" panose="02040503050406030204" pitchFamily="18" charset="0"/>
                                  </a:rPr>
                                  <m:t>P</m:t>
                                </m:r>
                                <m:sSub>
                                  <m:sSubPr>
                                    <m:ctrlPr>
                                      <a:rPr lang="en-US" sz="1600" b="0" i="1" smtClean="0">
                                        <a:solidFill>
                                          <a:schemeClr val="tx1"/>
                                        </a:solidFill>
                                        <a:latin typeface="Cambria Math" panose="02040503050406030204" pitchFamily="18" charset="0"/>
                                      </a:rPr>
                                    </m:ctrlPr>
                                  </m:sSubPr>
                                  <m:e>
                                    <m:r>
                                      <m:rPr>
                                        <m:sty m:val="p"/>
                                      </m:rPr>
                                      <a:rPr lang="en-US" sz="1600" b="0" i="0" smtClean="0">
                                        <a:solidFill>
                                          <a:schemeClr val="tx1"/>
                                        </a:solidFill>
                                        <a:latin typeface="Cambria Math" panose="02040503050406030204" pitchFamily="18" charset="0"/>
                                      </a:rPr>
                                      <m:t>O</m:t>
                                    </m:r>
                                  </m:e>
                                  <m:sub>
                                    <m:r>
                                      <a:rPr lang="en-US" sz="1600" b="0" i="0" smtClean="0">
                                        <a:solidFill>
                                          <a:schemeClr val="tx1"/>
                                        </a:solidFill>
                                        <a:latin typeface="Cambria Math" panose="02040503050406030204" pitchFamily="18" charset="0"/>
                                      </a:rPr>
                                      <m:t>4</m:t>
                                    </m:r>
                                  </m:sub>
                                </m:sSub>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7.5×</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−3</m:t>
                                    </m:r>
                                  </m:sup>
                                </m:sSup>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ea typeface="Cambria Math" panose="02040503050406030204" pitchFamily="18" charset="0"/>
                                  </a:rPr>
                                  <m:t>6.2×</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−8</m:t>
                                    </m:r>
                                  </m:sup>
                                </m:sSup>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4.8</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−13</m:t>
                                    </m:r>
                                  </m:sup>
                                </m:sSup>
                              </m:oMath>
                            </m:oMathPara>
                          </a14:m>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 xmlns:a16="http://schemas.microsoft.com/office/drawing/2014/main" val="385807391"/>
                      </a:ext>
                    </a:extLst>
                  </a:tr>
                </a:tbl>
              </a:graphicData>
            </a:graphic>
          </p:graphicFrame>
        </mc:Choice>
        <mc:Fallback xmlns="">
          <p:graphicFrame>
            <p:nvGraphicFramePr>
              <p:cNvPr id="5" name="Content Placeholder 4"/>
              <p:cNvGraphicFramePr>
                <a:graphicFrameLocks noGrp="1"/>
              </p:cNvGraphicFramePr>
              <p:nvPr>
                <p:ph sz="quarter" idx="24"/>
                <p:extLst>
                  <p:ext uri="{D42A27DB-BD31-4B8C-83A1-F6EECF244321}">
                    <p14:modId xmlns:p14="http://schemas.microsoft.com/office/powerpoint/2010/main" val="1314683690"/>
                  </p:ext>
                </p:extLst>
              </p:nvPr>
            </p:nvGraphicFramePr>
            <p:xfrm>
              <a:off x="113271" y="1602740"/>
              <a:ext cx="8839200" cy="3252219"/>
            </p:xfrm>
            <a:graphic>
              <a:graphicData uri="http://schemas.openxmlformats.org/drawingml/2006/table">
                <a:tbl>
                  <a:tblPr firstRow="1" bandRow="1">
                    <a:tableStyleId>{5C22544A-7EE6-4342-B048-85BDC9FD1C3A}</a:tableStyleId>
                  </a:tblPr>
                  <a:tblGrid>
                    <a:gridCol w="1944129">
                      <a:extLst>
                        <a:ext uri="{9D8B030D-6E8A-4147-A177-3AD203B41FA5}">
                          <a16:colId xmlns:a16="http://schemas.microsoft.com/office/drawing/2014/main" val="1424645340"/>
                        </a:ext>
                      </a:extLst>
                    </a:gridCol>
                    <a:gridCol w="1002271">
                      <a:extLst>
                        <a:ext uri="{9D8B030D-6E8A-4147-A177-3AD203B41FA5}">
                          <a16:colId xmlns:a16="http://schemas.microsoft.com/office/drawing/2014/main" val="4058264235"/>
                        </a:ext>
                      </a:extLst>
                    </a:gridCol>
                    <a:gridCol w="2045729">
                      <a:extLst>
                        <a:ext uri="{9D8B030D-6E8A-4147-A177-3AD203B41FA5}">
                          <a16:colId xmlns:a16="http://schemas.microsoft.com/office/drawing/2014/main" val="2669548145"/>
                        </a:ext>
                      </a:extLst>
                    </a:gridCol>
                    <a:gridCol w="1295400">
                      <a:extLst>
                        <a:ext uri="{9D8B030D-6E8A-4147-A177-3AD203B41FA5}">
                          <a16:colId xmlns:a16="http://schemas.microsoft.com/office/drawing/2014/main" val="197997206"/>
                        </a:ext>
                      </a:extLst>
                    </a:gridCol>
                    <a:gridCol w="1295400">
                      <a:extLst>
                        <a:ext uri="{9D8B030D-6E8A-4147-A177-3AD203B41FA5}">
                          <a16:colId xmlns:a16="http://schemas.microsoft.com/office/drawing/2014/main" val="29852585"/>
                        </a:ext>
                      </a:extLst>
                    </a:gridCol>
                    <a:gridCol w="1256271">
                      <a:extLst>
                        <a:ext uri="{9D8B030D-6E8A-4147-A177-3AD203B41FA5}">
                          <a16:colId xmlns:a16="http://schemas.microsoft.com/office/drawing/2014/main" val="2574756306"/>
                        </a:ext>
                      </a:extLst>
                    </a:gridCol>
                  </a:tblGrid>
                  <a:tr h="892559">
                    <a:tc>
                      <a:txBody>
                        <a:bodyPr/>
                        <a:lstStyle/>
                        <a:p>
                          <a:pPr algn="ctr"/>
                          <a:r>
                            <a:rPr lang="en-US" i="0" dirty="0">
                              <a:solidFill>
                                <a:schemeClr val="tx1"/>
                              </a:solidFill>
                            </a:rPr>
                            <a:t>Name of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i="0" dirty="0">
                              <a:solidFill>
                                <a:schemeClr val="tx1"/>
                              </a:solidFill>
                            </a:rPr>
                            <a:t>Formula</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pPr algn="ctr"/>
                          <a:r>
                            <a:rPr lang="en-US" i="0" dirty="0">
                              <a:solidFill>
                                <a:schemeClr val="tx1"/>
                              </a:solidFill>
                            </a:rPr>
                            <a:t>Structure</a:t>
                          </a:r>
                          <a:r>
                            <a:rPr lang="en-US" i="0" baseline="0" dirty="0">
                              <a:solidFill>
                                <a:schemeClr val="tx1"/>
                              </a:solidFill>
                            </a:rPr>
                            <a:t> </a:t>
                          </a:r>
                          <a:endParaRPr lang="en-US" i="0" dirty="0">
                            <a:solidFill>
                              <a:schemeClr val="tx1"/>
                            </a:solidFill>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384977" t="-680" r="-197653" b="-265306"/>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484977" t="-680" r="-97653" b="-265306"/>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604854" t="-680" r="-971" b="-265306"/>
                          </a:stretch>
                        </a:blipFill>
                      </a:tcPr>
                    </a:tc>
                    <a:extLst>
                      <a:ext uri="{0D108BD9-81ED-4DB2-BD59-A6C34878D82A}">
                        <a16:rowId xmlns:a16="http://schemas.microsoft.com/office/drawing/2014/main" val="3720918551"/>
                      </a:ext>
                    </a:extLst>
                  </a:tr>
                  <a:tr h="892559">
                    <a:tc>
                      <a:txBody>
                        <a:bodyPr/>
                        <a:lstStyle/>
                        <a:p>
                          <a:pPr algn="ctr"/>
                          <a:r>
                            <a:rPr lang="en-US" sz="1600" b="0" i="0" dirty="0">
                              <a:solidFill>
                                <a:schemeClr val="tx1"/>
                              </a:solidFill>
                              <a:latin typeface="Arial" panose="020B0604020202020204" pitchFamily="34" charset="0"/>
                              <a:cs typeface="Arial" panose="020B0604020202020204" pitchFamily="34" charset="0"/>
                            </a:rPr>
                            <a:t>Carbonic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193939" t="-100680" r="-587273" b="-165306"/>
                          </a:stretch>
                        </a:blipFill>
                      </a:tcPr>
                    </a:tc>
                    <a:tc>
                      <a:txBody>
                        <a:bodyPr/>
                        <a:lstStyle/>
                        <a:p>
                          <a:pPr algn="ct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384977" t="-100680" r="-197653" b="-165306"/>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484977" t="-100680" r="-97653" b="-165306"/>
                          </a:stretch>
                        </a:blipFill>
                      </a:tcPr>
                    </a:tc>
                    <a:tc>
                      <a:txBody>
                        <a:bodyPr/>
                        <a:lstStyle/>
                        <a:p>
                          <a:pPr algn="ct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a16="http://schemas.microsoft.com/office/drawing/2014/main" val="3786696444"/>
                      </a:ext>
                    </a:extLst>
                  </a:tr>
                  <a:tr h="574542">
                    <a:tc>
                      <a:txBody>
                        <a:bodyPr/>
                        <a:lstStyle/>
                        <a:p>
                          <a:pPr algn="ctr"/>
                          <a:r>
                            <a:rPr lang="en-US" sz="1600" b="0" i="0" dirty="0" err="1">
                              <a:solidFill>
                                <a:schemeClr val="tx1"/>
                              </a:solidFill>
                              <a:latin typeface="Arial" panose="020B0604020202020204" pitchFamily="34" charset="0"/>
                              <a:cs typeface="Arial" panose="020B0604020202020204" pitchFamily="34" charset="0"/>
                            </a:rPr>
                            <a:t>Hydrosulfuric</a:t>
                          </a:r>
                          <a:r>
                            <a:rPr lang="en-US" sz="1600" b="0" i="0" baseline="0" dirty="0">
                              <a:solidFill>
                                <a:schemeClr val="tx1"/>
                              </a:solidFill>
                              <a:latin typeface="Arial" panose="020B0604020202020204" pitchFamily="34" charset="0"/>
                              <a:cs typeface="Arial" panose="020B0604020202020204" pitchFamily="34" charset="0"/>
                            </a:rPr>
                            <a:t> acid*</a:t>
                          </a: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193939" t="-313830" r="-587273" b="-158511"/>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144776" t="-313830" r="-189254" b="-158511"/>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384977" t="-313830" r="-197653" b="-158511"/>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484977" t="-313830" r="-97653" b="-158511"/>
                          </a:stretch>
                        </a:blipFill>
                      </a:tcPr>
                    </a:tc>
                    <a:tc>
                      <a:txBody>
                        <a:bodyPr/>
                        <a:lstStyle/>
                        <a:p>
                          <a:pPr algn="ct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extLst>
                      <a:ext uri="{0D108BD9-81ED-4DB2-BD59-A6C34878D82A}">
                        <a16:rowId xmlns:a16="http://schemas.microsoft.com/office/drawing/2014/main" val="1905486523"/>
                      </a:ext>
                    </a:extLst>
                  </a:tr>
                  <a:tr h="892559">
                    <a:tc>
                      <a:txBody>
                        <a:bodyPr/>
                        <a:lstStyle/>
                        <a:p>
                          <a:pPr algn="ctr"/>
                          <a:r>
                            <a:rPr lang="en-US" sz="1600" b="0" i="0" dirty="0">
                              <a:solidFill>
                                <a:schemeClr val="tx1"/>
                              </a:solidFill>
                              <a:latin typeface="Arial" panose="020B0604020202020204" pitchFamily="34" charset="0"/>
                              <a:cs typeface="Arial" panose="020B0604020202020204" pitchFamily="34" charset="0"/>
                            </a:rPr>
                            <a:t>Phosphoric acid</a:t>
                          </a: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193939" t="-264626" r="-587273" b="-1361"/>
                          </a:stretch>
                        </a:blipFill>
                      </a:tcPr>
                    </a:tc>
                    <a:tc>
                      <a:txBody>
                        <a:bodyPr/>
                        <a:lstStyle/>
                        <a:p>
                          <a:pPr algn="ctr"/>
                          <a:endParaRPr lang="en-US" sz="1600" b="0" i="0" dirty="0">
                            <a:solidFill>
                              <a:schemeClr val="tx1"/>
                            </a:solidFill>
                            <a:latin typeface="Arial" panose="020B0604020202020204" pitchFamily="34" charset="0"/>
                            <a:cs typeface="Arial" panose="020B0604020202020204" pitchFamily="34" charset="0"/>
                          </a:endParaRPr>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solidFill>
                          <a:srgbClr val="F3F3F4"/>
                        </a:solid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384977" t="-264626" r="-197653" b="-1361"/>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484977" t="-264626" r="-97653" b="-1361"/>
                          </a:stretch>
                        </a:blipFill>
                      </a:tcPr>
                    </a:tc>
                    <a:tc>
                      <a:txBody>
                        <a:bodyPr/>
                        <a:lstStyle/>
                        <a:p>
                          <a:endParaRPr lang="en-US"/>
                        </a:p>
                      </a:txBody>
                      <a:tcPr anchor="ctr">
                        <a:lnL w="12700" cap="flat" cmpd="sng" algn="ctr">
                          <a:solidFill>
                            <a:srgbClr val="F3F3F4"/>
                          </a:solidFill>
                          <a:prstDash val="solid"/>
                          <a:round/>
                          <a:headEnd type="none" w="med" len="med"/>
                          <a:tailEnd type="none" w="med" len="med"/>
                        </a:lnL>
                        <a:lnR w="12700" cap="flat" cmpd="sng" algn="ctr">
                          <a:solidFill>
                            <a:srgbClr val="F3F3F4"/>
                          </a:solidFill>
                          <a:prstDash val="solid"/>
                          <a:round/>
                          <a:headEnd type="none" w="med" len="med"/>
                          <a:tailEnd type="none" w="med" len="med"/>
                        </a:lnR>
                        <a:lnT w="12700" cap="flat" cmpd="sng" algn="ctr">
                          <a:solidFill>
                            <a:srgbClr val="F3F3F4"/>
                          </a:solidFill>
                          <a:prstDash val="solid"/>
                          <a:round/>
                          <a:headEnd type="none" w="med" len="med"/>
                          <a:tailEnd type="none" w="med" len="med"/>
                        </a:lnT>
                        <a:lnB w="12700" cap="flat" cmpd="sng" algn="ctr">
                          <a:solidFill>
                            <a:srgbClr val="F3F3F4"/>
                          </a:solidFill>
                          <a:prstDash val="solid"/>
                          <a:round/>
                          <a:headEnd type="none" w="med" len="med"/>
                          <a:tailEnd type="none" w="med" len="med"/>
                        </a:lnB>
                        <a:blipFill>
                          <a:blip r:embed="rId2"/>
                          <a:stretch>
                            <a:fillRect l="-604854" t="-264626" r="-971" b="-1361"/>
                          </a:stretch>
                        </a:blipFill>
                      </a:tcPr>
                    </a:tc>
                    <a:extLst>
                      <a:ext uri="{0D108BD9-81ED-4DB2-BD59-A6C34878D82A}">
                        <a16:rowId xmlns:a16="http://schemas.microsoft.com/office/drawing/2014/main" val="385807391"/>
                      </a:ext>
                    </a:extLst>
                  </a:tr>
                </a:tbl>
              </a:graphicData>
            </a:graphic>
          </p:graphicFrame>
        </mc:Fallback>
      </mc:AlternateContent>
      <p:pic>
        <p:nvPicPr>
          <p:cNvPr id="6" name="Picture 5" descr="A carbon is double bonded to an oxygen and single bonded to two hydroxyl groups."/>
          <p:cNvPicPr>
            <a:picLocks noChangeAspect="1"/>
          </p:cNvPicPr>
          <p:nvPr/>
        </p:nvPicPr>
        <p:blipFill>
          <a:blip r:embed="rId3"/>
          <a:stretch>
            <a:fillRect/>
          </a:stretch>
        </p:blipFill>
        <p:spPr>
          <a:xfrm>
            <a:off x="3276600" y="2609850"/>
            <a:ext cx="1628775" cy="590550"/>
          </a:xfrm>
          <a:prstGeom prst="rect">
            <a:avLst/>
          </a:prstGeom>
        </p:spPr>
      </p:pic>
      <p:pic>
        <p:nvPicPr>
          <p:cNvPr id="7" name="Picture 6" descr="A phosphorous is double bonded to oxygen and single bonded to 3 hydroxyl groups."/>
          <p:cNvPicPr>
            <a:picLocks noChangeAspect="1"/>
          </p:cNvPicPr>
          <p:nvPr/>
        </p:nvPicPr>
        <p:blipFill>
          <a:blip r:embed="rId4"/>
          <a:stretch>
            <a:fillRect/>
          </a:stretch>
        </p:blipFill>
        <p:spPr>
          <a:xfrm>
            <a:off x="3529012" y="4115026"/>
            <a:ext cx="1123950" cy="837974"/>
          </a:xfrm>
          <a:prstGeom prst="rect">
            <a:avLst/>
          </a:prstGeom>
        </p:spPr>
      </p:pic>
    </p:spTree>
    <p:extLst>
      <p:ext uri="{BB962C8B-B14F-4D97-AF65-F5344CB8AC3E}">
        <p14:creationId xmlns:p14="http://schemas.microsoft.com/office/powerpoint/2010/main" val="397397349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1" y="228600"/>
            <a:ext cx="5638800" cy="457200"/>
          </a:xfrm>
        </p:spPr>
        <p:txBody>
          <a:bodyPr/>
          <a:lstStyle/>
          <a:p>
            <a:pPr marL="3314700" indent="-3314700" algn="ctr"/>
            <a:r>
              <a:rPr lang="en-US" kern="0" dirty="0"/>
              <a:t> SAMPLE PROBLEM	</a:t>
            </a:r>
            <a:r>
              <a:rPr lang="en-US" kern="0" dirty="0">
                <a:solidFill>
                  <a:schemeClr val="bg1"/>
                </a:solidFill>
              </a:rPr>
              <a:t>16.18	</a:t>
            </a:r>
            <a:r>
              <a:rPr lang="en-US"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19" name="Content Placeholder 18"/>
              <p:cNvSpPr>
                <a:spLocks noGrp="1"/>
              </p:cNvSpPr>
              <p:nvPr>
                <p:ph sz="quarter" idx="24"/>
              </p:nvPr>
            </p:nvSpPr>
            <p:spPr>
              <a:xfrm>
                <a:off x="-21609" y="914400"/>
                <a:ext cx="9165609" cy="4550506"/>
              </a:xfrm>
            </p:spPr>
            <p:txBody>
              <a:bodyPr/>
              <a:lstStyle/>
              <a:p>
                <a:pPr>
                  <a:spcBef>
                    <a:spcPts val="0"/>
                  </a:spcBef>
                  <a:spcAft>
                    <a:spcPts val="3600"/>
                  </a:spcAft>
                </a:pPr>
                <a:r>
                  <a:rPr lang="en-US" b="0" dirty="0">
                    <a:solidFill>
                      <a:schemeClr val="tx1"/>
                    </a:solidFill>
                  </a:rPr>
                  <a:t>Oxalic acid </a:t>
                </a:r>
                <a14:m>
                  <m:oMath xmlns:m="http://schemas.openxmlformats.org/officeDocument/2006/math">
                    <m:d>
                      <m:dPr>
                        <m:ctrlPr>
                          <a:rPr lang="en-US" b="0" i="1" smtClean="0">
                            <a:solidFill>
                              <a:schemeClr val="tx1"/>
                            </a:solidFill>
                            <a:latin typeface="Cambria Math" panose="02040503050406030204" pitchFamily="18" charset="0"/>
                          </a:rPr>
                        </m:ctrlPr>
                      </m:dPr>
                      <m:e>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2</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C</m:t>
                            </m:r>
                          </m:e>
                          <m:sub>
                            <m:r>
                              <a:rPr lang="en-US" b="0" i="0" smtClean="0">
                                <a:solidFill>
                                  <a:schemeClr val="tx1"/>
                                </a:solidFill>
                                <a:latin typeface="Cambria Math" panose="02040503050406030204" pitchFamily="18" charset="0"/>
                              </a:rPr>
                              <m:t>2</m:t>
                            </m:r>
                          </m:sub>
                        </m:sSub>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O</m:t>
                            </m:r>
                          </m:e>
                          <m:sub>
                            <m:r>
                              <a:rPr lang="en-US" b="0" i="0" smtClean="0">
                                <a:solidFill>
                                  <a:schemeClr val="tx1"/>
                                </a:solidFill>
                                <a:latin typeface="Cambria Math" panose="02040503050406030204" pitchFamily="18" charset="0"/>
                              </a:rPr>
                              <m:t>4</m:t>
                            </m:r>
                          </m:sub>
                        </m:sSub>
                      </m:e>
                    </m:d>
                  </m:oMath>
                </a14:m>
                <a:r>
                  <a:rPr lang="en-US" b="0" dirty="0">
                    <a:solidFill>
                      <a:schemeClr val="tx1"/>
                    </a:solidFill>
                  </a:rPr>
                  <a:t> is a poisonous substance used mainly as a bleaching agent. </a:t>
                </a:r>
              </a:p>
              <a:p>
                <a:pPr>
                  <a:spcBef>
                    <a:spcPts val="0"/>
                  </a:spcBef>
                  <a:spcAft>
                    <a:spcPts val="3000"/>
                  </a:spcAft>
                </a:pPr>
                <a:r>
                  <a:rPr lang="en-US" b="0" dirty="0">
                    <a:solidFill>
                      <a:schemeClr val="tx1"/>
                    </a:solidFill>
                  </a:rPr>
                  <a:t>Calculate the concentrations of all species present at equilibrium in a 0.10-</a:t>
                </a:r>
                <a:r>
                  <a:rPr lang="en-US" b="0" i="1" dirty="0">
                    <a:solidFill>
                      <a:schemeClr val="tx1"/>
                    </a:solidFill>
                  </a:rPr>
                  <a:t>M </a:t>
                </a:r>
                <a:r>
                  <a:rPr lang="en-US" b="0" dirty="0">
                    <a:solidFill>
                      <a:schemeClr val="tx1"/>
                    </a:solidFill>
                  </a:rPr>
                  <a:t>solution at </a:t>
                </a:r>
                <a14:m>
                  <m:oMath xmlns:m="http://schemas.openxmlformats.org/officeDocument/2006/math">
                    <m:r>
                      <a:rPr lang="en-US" b="0" i="0" dirty="0" smtClean="0">
                        <a:solidFill>
                          <a:schemeClr val="tx1"/>
                        </a:solidFill>
                        <a:latin typeface="Cambria Math" panose="02040503050406030204" pitchFamily="18" charset="0"/>
                      </a:rPr>
                      <m:t>25°</m:t>
                    </m:r>
                    <m:r>
                      <m:rPr>
                        <m:sty m:val="p"/>
                      </m:rPr>
                      <a:rPr lang="en-US" b="0" i="0" dirty="0" smtClean="0">
                        <a:solidFill>
                          <a:schemeClr val="tx1"/>
                        </a:solidFill>
                        <a:latin typeface="Cambria Math" panose="02040503050406030204" pitchFamily="18" charset="0"/>
                      </a:rPr>
                      <m:t>C</m:t>
                    </m:r>
                  </m:oMath>
                </a14:m>
                <a:r>
                  <a:rPr lang="en-US" b="0" dirty="0">
                    <a:solidFill>
                      <a:schemeClr val="tx1"/>
                    </a:solidFill>
                  </a:rPr>
                  <a:t>. </a:t>
                </a:r>
                <a:endParaRPr lang="en-US" dirty="0"/>
              </a:p>
              <a:p>
                <a:pPr>
                  <a:spcBef>
                    <a:spcPts val="0"/>
                  </a:spcBef>
                </a:pPr>
                <a:r>
                  <a:rPr lang="en-US" dirty="0">
                    <a:solidFill>
                      <a:srgbClr val="43618E"/>
                    </a:solidFill>
                  </a:rPr>
                  <a:t>Setup</a:t>
                </a:r>
              </a:p>
              <a:p>
                <a:pPr>
                  <a:spcBef>
                    <a:spcPts val="0"/>
                  </a:spcBef>
                  <a:spcAft>
                    <a:spcPts val="1000"/>
                  </a:spcAft>
                </a:pPr>
                <a14:m>
                  <m:oMath xmlns:m="http://schemas.openxmlformats.org/officeDocument/2006/math">
                    <m:sSub>
                      <m:sSubPr>
                        <m:ctrlPr>
                          <a:rPr lang="en-US" sz="2300" b="0" i="1" smtClean="0">
                            <a:solidFill>
                              <a:schemeClr val="tx1"/>
                            </a:solidFill>
                            <a:latin typeface="Cambria Math" panose="02040503050406030204" pitchFamily="18" charset="0"/>
                          </a:rPr>
                        </m:ctrlPr>
                      </m:sSubPr>
                      <m:e>
                        <m:r>
                          <m:rPr>
                            <m:sty m:val="p"/>
                          </m:rPr>
                          <a:rPr lang="en-US" sz="2300" b="0" i="0" smtClean="0">
                            <a:solidFill>
                              <a:schemeClr val="tx1"/>
                            </a:solidFill>
                            <a:latin typeface="Cambria Math" panose="02040503050406030204" pitchFamily="18" charset="0"/>
                          </a:rPr>
                          <m:t>H</m:t>
                        </m:r>
                      </m:e>
                      <m:sub>
                        <m:r>
                          <a:rPr lang="en-US" sz="2300" b="0" i="0" smtClean="0">
                            <a:solidFill>
                              <a:schemeClr val="tx1"/>
                            </a:solidFill>
                            <a:latin typeface="Cambria Math" panose="02040503050406030204" pitchFamily="18" charset="0"/>
                          </a:rPr>
                          <m:t>2</m:t>
                        </m:r>
                      </m:sub>
                    </m:sSub>
                    <m:sSub>
                      <m:sSubPr>
                        <m:ctrlPr>
                          <a:rPr lang="en-US" sz="2300" b="0" i="1" smtClean="0">
                            <a:solidFill>
                              <a:schemeClr val="tx1"/>
                            </a:solidFill>
                            <a:latin typeface="Cambria Math" panose="02040503050406030204" pitchFamily="18" charset="0"/>
                          </a:rPr>
                        </m:ctrlPr>
                      </m:sSubPr>
                      <m:e>
                        <m:r>
                          <m:rPr>
                            <m:sty m:val="p"/>
                          </m:rPr>
                          <a:rPr lang="en-US" sz="2300" b="0" i="0" smtClean="0">
                            <a:solidFill>
                              <a:schemeClr val="tx1"/>
                            </a:solidFill>
                            <a:latin typeface="Cambria Math" panose="02040503050406030204" pitchFamily="18" charset="0"/>
                          </a:rPr>
                          <m:t>C</m:t>
                        </m:r>
                      </m:e>
                      <m:sub>
                        <m:r>
                          <a:rPr lang="en-US" sz="2300" b="0" i="0" smtClean="0">
                            <a:solidFill>
                              <a:schemeClr val="tx1"/>
                            </a:solidFill>
                            <a:latin typeface="Cambria Math" panose="02040503050406030204" pitchFamily="18" charset="0"/>
                          </a:rPr>
                          <m:t>2</m:t>
                        </m:r>
                      </m:sub>
                    </m:sSub>
                    <m:sSub>
                      <m:sSubPr>
                        <m:ctrlPr>
                          <a:rPr lang="en-US" sz="2300" b="0" i="1" smtClean="0">
                            <a:solidFill>
                              <a:schemeClr val="tx1"/>
                            </a:solidFill>
                            <a:latin typeface="Cambria Math" panose="02040503050406030204" pitchFamily="18" charset="0"/>
                          </a:rPr>
                        </m:ctrlPr>
                      </m:sSubPr>
                      <m:e>
                        <m:r>
                          <m:rPr>
                            <m:sty m:val="p"/>
                          </m:rPr>
                          <a:rPr lang="en-US" sz="2300" b="0" i="0" smtClean="0">
                            <a:solidFill>
                              <a:schemeClr val="tx1"/>
                            </a:solidFill>
                            <a:latin typeface="Cambria Math" panose="02040503050406030204" pitchFamily="18" charset="0"/>
                          </a:rPr>
                          <m:t>O</m:t>
                        </m:r>
                      </m:e>
                      <m:sub>
                        <m:r>
                          <a:rPr lang="en-US" sz="2300" b="0" i="0" smtClean="0">
                            <a:solidFill>
                              <a:schemeClr val="tx1"/>
                            </a:solidFill>
                            <a:latin typeface="Cambria Math" panose="02040503050406030204" pitchFamily="18" charset="0"/>
                          </a:rPr>
                          <m:t>4</m:t>
                        </m:r>
                      </m:sub>
                    </m:sSub>
                    <m:d>
                      <m:dPr>
                        <m:ctrlPr>
                          <a:rPr lang="en-US" sz="2300" b="0" i="1" smtClean="0">
                            <a:solidFill>
                              <a:schemeClr val="tx1"/>
                            </a:solidFill>
                            <a:latin typeface="Cambria Math" panose="02040503050406030204" pitchFamily="18" charset="0"/>
                          </a:rPr>
                        </m:ctrlPr>
                      </m:dPr>
                      <m:e>
                        <m:r>
                          <a:rPr lang="en-US" sz="2300" b="0" i="1" smtClean="0">
                            <a:solidFill>
                              <a:schemeClr val="tx1"/>
                            </a:solidFill>
                            <a:latin typeface="Cambria Math" panose="02040503050406030204" pitchFamily="18" charset="0"/>
                          </a:rPr>
                          <m:t>𝑎𝑞</m:t>
                        </m:r>
                      </m:e>
                    </m:d>
                    <m:r>
                      <a:rPr lang="en-US" sz="2300" b="0" i="1" smtClean="0">
                        <a:solidFill>
                          <a:schemeClr val="tx1"/>
                        </a:solidFill>
                        <a:latin typeface="Cambria Math" panose="02040503050406030204" pitchFamily="18" charset="0"/>
                        <a:ea typeface="Cambria Math" panose="02040503050406030204" pitchFamily="18" charset="0"/>
                      </a:rPr>
                      <m:t>+</m:t>
                    </m:r>
                    <m:sSub>
                      <m:sSubPr>
                        <m:ctrlPr>
                          <a:rPr lang="en-US" sz="2300" b="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H</m:t>
                        </m:r>
                      </m:e>
                      <m:sub>
                        <m:r>
                          <a:rPr lang="en-US" sz="2300" b="0" i="0" smtClean="0">
                            <a:solidFill>
                              <a:schemeClr val="tx1"/>
                            </a:solidFill>
                            <a:latin typeface="Cambria Math" panose="02040503050406030204" pitchFamily="18" charset="0"/>
                            <a:ea typeface="Cambria Math" panose="02040503050406030204" pitchFamily="18" charset="0"/>
                          </a:rPr>
                          <m:t>2</m:t>
                        </m:r>
                      </m:sub>
                    </m:sSub>
                    <m:r>
                      <m:rPr>
                        <m:sty m:val="p"/>
                      </m:rPr>
                      <a:rPr lang="en-US" sz="2300" b="0" i="0" smtClean="0">
                        <a:solidFill>
                          <a:schemeClr val="tx1"/>
                        </a:solidFill>
                        <a:latin typeface="Cambria Math" panose="02040503050406030204" pitchFamily="18" charset="0"/>
                        <a:ea typeface="Cambria Math" panose="02040503050406030204" pitchFamily="18" charset="0"/>
                      </a:rPr>
                      <m:t>O</m:t>
                    </m:r>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𝑙</m:t>
                        </m:r>
                      </m:e>
                    </m:d>
                    <m:r>
                      <a:rPr lang="en-US" sz="2300" b="0" i="1" smtClean="0">
                        <a:solidFill>
                          <a:schemeClr val="tx1"/>
                        </a:solidFill>
                        <a:latin typeface="Cambria Math" panose="02040503050406030204" pitchFamily="18" charset="0"/>
                        <a:ea typeface="Cambria Math" panose="02040503050406030204" pitchFamily="18" charset="0"/>
                      </a:rPr>
                      <m:t>⇄</m:t>
                    </m:r>
                    <m:sSub>
                      <m:sSubPr>
                        <m:ctrlPr>
                          <a:rPr lang="en-US" sz="2300" b="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H</m:t>
                        </m:r>
                      </m:e>
                      <m:sub>
                        <m:r>
                          <a:rPr lang="en-US" sz="2300" b="0" i="0" smtClean="0">
                            <a:solidFill>
                              <a:schemeClr val="tx1"/>
                            </a:solidFill>
                            <a:latin typeface="Cambria Math" panose="02040503050406030204" pitchFamily="18" charset="0"/>
                            <a:ea typeface="Cambria Math" panose="02040503050406030204" pitchFamily="18" charset="0"/>
                          </a:rPr>
                          <m:t>3</m:t>
                        </m:r>
                      </m:sub>
                    </m:sSub>
                    <m:sSup>
                      <m:sSupPr>
                        <m:ctrlPr>
                          <a:rPr lang="en-US" sz="2300" b="0" i="1" smtClean="0">
                            <a:solidFill>
                              <a:schemeClr val="tx1"/>
                            </a:solidFill>
                            <a:latin typeface="Cambria Math" panose="02040503050406030204" pitchFamily="18" charset="0"/>
                            <a:ea typeface="Cambria Math" panose="02040503050406030204" pitchFamily="18" charset="0"/>
                          </a:rPr>
                        </m:ctrlPr>
                      </m:sSupPr>
                      <m:e>
                        <m:r>
                          <m:rPr>
                            <m:sty m:val="p"/>
                          </m:rPr>
                          <a:rPr lang="en-US" sz="2300" b="0" i="0" smtClean="0">
                            <a:solidFill>
                              <a:schemeClr val="tx1"/>
                            </a:solidFill>
                            <a:latin typeface="Cambria Math" panose="02040503050406030204" pitchFamily="18" charset="0"/>
                            <a:ea typeface="Cambria Math" panose="02040503050406030204" pitchFamily="18" charset="0"/>
                          </a:rPr>
                          <m:t>O</m:t>
                        </m:r>
                      </m:e>
                      <m:sup>
                        <m:r>
                          <a:rPr lang="en-US" sz="2300" b="0" i="0" smtClean="0">
                            <a:solidFill>
                              <a:schemeClr val="tx1"/>
                            </a:solidFill>
                            <a:latin typeface="Cambria Math" panose="02040503050406030204" pitchFamily="18" charset="0"/>
                            <a:ea typeface="Cambria Math" panose="02040503050406030204" pitchFamily="18" charset="0"/>
                          </a:rPr>
                          <m:t>+</m:t>
                        </m:r>
                      </m:sup>
                    </m:sSup>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𝑎𝑞</m:t>
                        </m:r>
                      </m:e>
                    </m:d>
                    <m:r>
                      <a:rPr lang="en-US" sz="2300" b="0" i="1" smtClean="0">
                        <a:solidFill>
                          <a:schemeClr val="tx1"/>
                        </a:solidFill>
                        <a:latin typeface="Cambria Math" panose="02040503050406030204" pitchFamily="18" charset="0"/>
                        <a:ea typeface="Cambria Math" panose="02040503050406030204" pitchFamily="18" charset="0"/>
                      </a:rPr>
                      <m:t>+</m:t>
                    </m:r>
                    <m:r>
                      <m:rPr>
                        <m:sty m:val="p"/>
                      </m:rPr>
                      <a:rPr lang="en-US" sz="2300" b="0" i="0" smtClean="0">
                        <a:solidFill>
                          <a:schemeClr val="tx1"/>
                        </a:solidFill>
                        <a:latin typeface="Cambria Math" panose="02040503050406030204" pitchFamily="18" charset="0"/>
                        <a:ea typeface="Cambria Math" panose="02040503050406030204" pitchFamily="18" charset="0"/>
                      </a:rPr>
                      <m:t>H</m:t>
                    </m:r>
                    <m:sSub>
                      <m:sSubPr>
                        <m:ctrlPr>
                          <a:rPr lang="en-US" sz="2300" b="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C</m:t>
                        </m:r>
                      </m:e>
                      <m:sub>
                        <m:r>
                          <a:rPr lang="en-US" sz="2300" b="0" i="0" smtClean="0">
                            <a:solidFill>
                              <a:schemeClr val="tx1"/>
                            </a:solidFill>
                            <a:latin typeface="Cambria Math" panose="02040503050406030204" pitchFamily="18" charset="0"/>
                            <a:ea typeface="Cambria Math" panose="02040503050406030204" pitchFamily="18" charset="0"/>
                          </a:rPr>
                          <m:t>2</m:t>
                        </m:r>
                      </m:sub>
                    </m:sSub>
                    <m:sSubSup>
                      <m:sSubSupPr>
                        <m:ctrlPr>
                          <a:rPr lang="en-US" sz="2300" b="0" i="1" smtClean="0">
                            <a:solidFill>
                              <a:schemeClr val="tx1"/>
                            </a:solidFill>
                            <a:latin typeface="Cambria Math" panose="02040503050406030204" pitchFamily="18" charset="0"/>
                            <a:ea typeface="Cambria Math" panose="02040503050406030204" pitchFamily="18" charset="0"/>
                          </a:rPr>
                        </m:ctrlPr>
                      </m:sSubSupPr>
                      <m:e>
                        <m:r>
                          <m:rPr>
                            <m:sty m:val="p"/>
                          </m:rPr>
                          <a:rPr lang="en-US" sz="2300" b="0" i="0" smtClean="0">
                            <a:solidFill>
                              <a:schemeClr val="tx1"/>
                            </a:solidFill>
                            <a:latin typeface="Cambria Math" panose="02040503050406030204" pitchFamily="18" charset="0"/>
                            <a:ea typeface="Cambria Math" panose="02040503050406030204" pitchFamily="18" charset="0"/>
                          </a:rPr>
                          <m:t>O</m:t>
                        </m:r>
                      </m:e>
                      <m:sub>
                        <m:r>
                          <a:rPr lang="en-US" sz="2300" b="0" i="0" smtClean="0">
                            <a:solidFill>
                              <a:schemeClr val="tx1"/>
                            </a:solidFill>
                            <a:latin typeface="Cambria Math" panose="02040503050406030204" pitchFamily="18" charset="0"/>
                            <a:ea typeface="Cambria Math" panose="02040503050406030204" pitchFamily="18" charset="0"/>
                          </a:rPr>
                          <m:t>4</m:t>
                        </m:r>
                      </m:sub>
                      <m:sup>
                        <m:r>
                          <a:rPr lang="en-US" sz="2300" b="0" i="0" smtClean="0">
                            <a:solidFill>
                              <a:schemeClr val="tx1"/>
                            </a:solidFill>
                            <a:latin typeface="Cambria Math" panose="02040503050406030204" pitchFamily="18" charset="0"/>
                            <a:ea typeface="Cambria Math" panose="02040503050406030204" pitchFamily="18" charset="0"/>
                          </a:rPr>
                          <m:t>−</m:t>
                        </m:r>
                      </m:sup>
                    </m:sSubSup>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𝑎𝑞</m:t>
                        </m:r>
                      </m:e>
                    </m:d>
                  </m:oMath>
                </a14:m>
                <a:r>
                  <a:rPr lang="en-US" sz="2300" b="0" dirty="0">
                    <a:solidFill>
                      <a:schemeClr val="tx1"/>
                    </a:solidFill>
                  </a:rPr>
                  <a:t>	</a:t>
                </a:r>
                <a14:m>
                  <m:oMath xmlns:m="http://schemas.openxmlformats.org/officeDocument/2006/math">
                    <m:sSub>
                      <m:sSubPr>
                        <m:ctrlPr>
                          <a:rPr lang="en-US" sz="2300" b="0" i="1">
                            <a:solidFill>
                              <a:schemeClr val="tx1"/>
                            </a:solidFill>
                            <a:latin typeface="Cambria Math" panose="02040503050406030204" pitchFamily="18" charset="0"/>
                            <a:ea typeface="Cambria Math" panose="02040503050406030204" pitchFamily="18" charset="0"/>
                          </a:rPr>
                        </m:ctrlPr>
                      </m:sSubPr>
                      <m:e>
                        <m:r>
                          <a:rPr lang="en-US" sz="2300" b="0" i="1">
                            <a:solidFill>
                              <a:schemeClr val="tx1"/>
                            </a:solidFill>
                            <a:latin typeface="Cambria Math" panose="02040503050406030204" pitchFamily="18" charset="0"/>
                            <a:ea typeface="Cambria Math" panose="02040503050406030204" pitchFamily="18" charset="0"/>
                          </a:rPr>
                          <m:t>𝐾</m:t>
                        </m:r>
                      </m:e>
                      <m:sub>
                        <m:sSub>
                          <m:sSubPr>
                            <m:ctrlPr>
                              <a:rPr lang="en-US" sz="2300" b="0" i="1">
                                <a:solidFill>
                                  <a:schemeClr val="tx1"/>
                                </a:solidFill>
                                <a:latin typeface="Cambria Math" panose="02040503050406030204" pitchFamily="18" charset="0"/>
                                <a:ea typeface="Cambria Math" panose="02040503050406030204" pitchFamily="18" charset="0"/>
                              </a:rPr>
                            </m:ctrlPr>
                          </m:sSubPr>
                          <m:e>
                            <m:r>
                              <a:rPr lang="en-US" sz="2300" b="0" i="1">
                                <a:solidFill>
                                  <a:schemeClr val="tx1"/>
                                </a:solidFill>
                                <a:latin typeface="Cambria Math" panose="02040503050406030204" pitchFamily="18" charset="0"/>
                                <a:ea typeface="Cambria Math" panose="02040503050406030204" pitchFamily="18" charset="0"/>
                              </a:rPr>
                              <m:t>𝑎</m:t>
                            </m:r>
                          </m:e>
                          <m:sub>
                            <m:r>
                              <a:rPr lang="en-US" sz="2300" b="0" i="1">
                                <a:solidFill>
                                  <a:schemeClr val="tx1"/>
                                </a:solidFill>
                                <a:latin typeface="Cambria Math" panose="02040503050406030204" pitchFamily="18" charset="0"/>
                                <a:ea typeface="Cambria Math" panose="02040503050406030204" pitchFamily="18" charset="0"/>
                              </a:rPr>
                              <m:t>1</m:t>
                            </m:r>
                          </m:sub>
                        </m:sSub>
                      </m:sub>
                    </m:sSub>
                    <m:r>
                      <a:rPr lang="en-US" sz="2300" b="0" i="1">
                        <a:solidFill>
                          <a:schemeClr val="tx1"/>
                        </a:solidFill>
                        <a:latin typeface="Cambria Math" panose="02040503050406030204" pitchFamily="18" charset="0"/>
                        <a:ea typeface="Cambria Math" panose="02040503050406030204" pitchFamily="18" charset="0"/>
                      </a:rPr>
                      <m:t>=6.5×</m:t>
                    </m:r>
                    <m:sSup>
                      <m:sSupPr>
                        <m:ctrlPr>
                          <a:rPr lang="en-US" sz="2300" b="0" i="1">
                            <a:solidFill>
                              <a:schemeClr val="tx1"/>
                            </a:solidFill>
                            <a:latin typeface="Cambria Math" panose="02040503050406030204" pitchFamily="18" charset="0"/>
                            <a:ea typeface="Cambria Math" panose="02040503050406030204" pitchFamily="18" charset="0"/>
                          </a:rPr>
                        </m:ctrlPr>
                      </m:sSupPr>
                      <m:e>
                        <m:r>
                          <a:rPr lang="en-US" sz="2300" b="0" i="1">
                            <a:solidFill>
                              <a:schemeClr val="tx1"/>
                            </a:solidFill>
                            <a:latin typeface="Cambria Math" panose="02040503050406030204" pitchFamily="18" charset="0"/>
                            <a:ea typeface="Cambria Math" panose="02040503050406030204" pitchFamily="18" charset="0"/>
                          </a:rPr>
                          <m:t>10</m:t>
                        </m:r>
                      </m:e>
                      <m:sup>
                        <m:r>
                          <a:rPr lang="en-US" sz="2300" b="0" i="1">
                            <a:solidFill>
                              <a:schemeClr val="tx1"/>
                            </a:solidFill>
                            <a:latin typeface="Cambria Math" panose="02040503050406030204" pitchFamily="18" charset="0"/>
                            <a:ea typeface="Cambria Math" panose="02040503050406030204" pitchFamily="18" charset="0"/>
                          </a:rPr>
                          <m:t>−2</m:t>
                        </m:r>
                      </m:sup>
                    </m:sSup>
                  </m:oMath>
                </a14:m>
                <a:endParaRPr lang="en-US" sz="2300" b="0" dirty="0">
                  <a:solidFill>
                    <a:schemeClr val="tx1"/>
                  </a:solidFill>
                </a:endParaRPr>
              </a:p>
              <a:p>
                <a14:m>
                  <m:oMath xmlns:m="http://schemas.openxmlformats.org/officeDocument/2006/math">
                    <m:r>
                      <m:rPr>
                        <m:sty m:val="p"/>
                      </m:rPr>
                      <a:rPr lang="en-US" sz="2300" b="0" i="0" smtClean="0">
                        <a:solidFill>
                          <a:schemeClr val="tx1"/>
                        </a:solidFill>
                        <a:latin typeface="Cambria Math" panose="02040503050406030204" pitchFamily="18" charset="0"/>
                      </a:rPr>
                      <m:t>H</m:t>
                    </m:r>
                    <m:sSub>
                      <m:sSubPr>
                        <m:ctrlPr>
                          <a:rPr lang="en-US" sz="2300" b="0" i="1" smtClean="0">
                            <a:solidFill>
                              <a:schemeClr val="tx1"/>
                            </a:solidFill>
                            <a:latin typeface="Cambria Math" panose="02040503050406030204" pitchFamily="18" charset="0"/>
                          </a:rPr>
                        </m:ctrlPr>
                      </m:sSubPr>
                      <m:e>
                        <m:r>
                          <m:rPr>
                            <m:sty m:val="p"/>
                          </m:rPr>
                          <a:rPr lang="en-US" sz="2300" b="0" i="0" smtClean="0">
                            <a:solidFill>
                              <a:schemeClr val="tx1"/>
                            </a:solidFill>
                            <a:latin typeface="Cambria Math" panose="02040503050406030204" pitchFamily="18" charset="0"/>
                          </a:rPr>
                          <m:t>C</m:t>
                        </m:r>
                      </m:e>
                      <m:sub>
                        <m:r>
                          <a:rPr lang="en-US" sz="2300" b="0" i="0" smtClean="0">
                            <a:solidFill>
                              <a:schemeClr val="tx1"/>
                            </a:solidFill>
                            <a:latin typeface="Cambria Math" panose="02040503050406030204" pitchFamily="18" charset="0"/>
                          </a:rPr>
                          <m:t>2</m:t>
                        </m:r>
                      </m:sub>
                    </m:sSub>
                    <m:sSubSup>
                      <m:sSubSupPr>
                        <m:ctrlPr>
                          <a:rPr lang="en-US" sz="2300" b="0" i="1" smtClean="0">
                            <a:solidFill>
                              <a:schemeClr val="tx1"/>
                            </a:solidFill>
                            <a:latin typeface="Cambria Math" panose="02040503050406030204" pitchFamily="18" charset="0"/>
                          </a:rPr>
                        </m:ctrlPr>
                      </m:sSubSupPr>
                      <m:e>
                        <m:r>
                          <m:rPr>
                            <m:sty m:val="p"/>
                          </m:rPr>
                          <a:rPr lang="en-US" sz="2300" b="0" i="0" smtClean="0">
                            <a:solidFill>
                              <a:schemeClr val="tx1"/>
                            </a:solidFill>
                            <a:latin typeface="Cambria Math" panose="02040503050406030204" pitchFamily="18" charset="0"/>
                          </a:rPr>
                          <m:t>O</m:t>
                        </m:r>
                      </m:e>
                      <m:sub>
                        <m:r>
                          <a:rPr lang="en-US" sz="2300" b="0" i="0" smtClean="0">
                            <a:solidFill>
                              <a:schemeClr val="tx1"/>
                            </a:solidFill>
                            <a:latin typeface="Cambria Math" panose="02040503050406030204" pitchFamily="18" charset="0"/>
                          </a:rPr>
                          <m:t>4</m:t>
                        </m:r>
                      </m:sub>
                      <m:sup>
                        <m:r>
                          <a:rPr lang="en-US" sz="2300" b="0" i="0" smtClean="0">
                            <a:solidFill>
                              <a:schemeClr val="tx1"/>
                            </a:solidFill>
                            <a:latin typeface="Cambria Math" panose="02040503050406030204" pitchFamily="18" charset="0"/>
                            <a:ea typeface="Cambria Math" panose="02040503050406030204" pitchFamily="18" charset="0"/>
                          </a:rPr>
                          <m:t>−</m:t>
                        </m:r>
                      </m:sup>
                    </m:sSubSup>
                    <m:d>
                      <m:dPr>
                        <m:ctrlPr>
                          <a:rPr lang="en-US" sz="2300" b="0" i="1" smtClean="0">
                            <a:solidFill>
                              <a:schemeClr val="tx1"/>
                            </a:solidFill>
                            <a:latin typeface="Cambria Math" panose="02040503050406030204" pitchFamily="18" charset="0"/>
                          </a:rPr>
                        </m:ctrlPr>
                      </m:dPr>
                      <m:e>
                        <m:r>
                          <a:rPr lang="en-US" sz="2300" b="0" i="1" smtClean="0">
                            <a:solidFill>
                              <a:schemeClr val="tx1"/>
                            </a:solidFill>
                            <a:latin typeface="Cambria Math" panose="02040503050406030204" pitchFamily="18" charset="0"/>
                          </a:rPr>
                          <m:t>𝑎𝑞</m:t>
                        </m:r>
                      </m:e>
                    </m:d>
                    <m:r>
                      <a:rPr lang="en-US" sz="2300" b="0" i="0" smtClean="0">
                        <a:solidFill>
                          <a:schemeClr val="tx1"/>
                        </a:solidFill>
                        <a:latin typeface="Cambria Math" panose="02040503050406030204" pitchFamily="18" charset="0"/>
                        <a:ea typeface="Cambria Math" panose="02040503050406030204" pitchFamily="18" charset="0"/>
                      </a:rPr>
                      <m:t>+</m:t>
                    </m:r>
                    <m:sSub>
                      <m:sSubPr>
                        <m:ctrlPr>
                          <a:rPr lang="en-US" sz="2300" b="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H</m:t>
                        </m:r>
                      </m:e>
                      <m:sub>
                        <m:r>
                          <a:rPr lang="en-US" sz="2300" b="0" i="0" smtClean="0">
                            <a:solidFill>
                              <a:schemeClr val="tx1"/>
                            </a:solidFill>
                            <a:latin typeface="Cambria Math" panose="02040503050406030204" pitchFamily="18" charset="0"/>
                            <a:ea typeface="Cambria Math" panose="02040503050406030204" pitchFamily="18" charset="0"/>
                          </a:rPr>
                          <m:t>2</m:t>
                        </m:r>
                      </m:sub>
                    </m:sSub>
                    <m:r>
                      <m:rPr>
                        <m:sty m:val="p"/>
                      </m:rPr>
                      <a:rPr lang="en-US" sz="2300" b="0" i="0" smtClean="0">
                        <a:solidFill>
                          <a:schemeClr val="tx1"/>
                        </a:solidFill>
                        <a:latin typeface="Cambria Math" panose="02040503050406030204" pitchFamily="18" charset="0"/>
                        <a:ea typeface="Cambria Math" panose="02040503050406030204" pitchFamily="18" charset="0"/>
                      </a:rPr>
                      <m:t>O</m:t>
                    </m:r>
                    <m:d>
                      <m:dPr>
                        <m:ctrlPr>
                          <a:rPr lang="en-US" sz="2300" b="0" i="1" smtClean="0">
                            <a:solidFill>
                              <a:schemeClr val="tx1"/>
                            </a:solidFill>
                            <a:latin typeface="Cambria Math" panose="02040503050406030204" pitchFamily="18" charset="0"/>
                            <a:ea typeface="Cambria Math" panose="02040503050406030204" pitchFamily="18" charset="0"/>
                          </a:rPr>
                        </m:ctrlPr>
                      </m:dPr>
                      <m:e>
                        <m:r>
                          <m:rPr>
                            <m:sty m:val="p"/>
                          </m:rPr>
                          <a:rPr lang="en-US" sz="2300" b="0" i="0" smtClean="0">
                            <a:solidFill>
                              <a:schemeClr val="tx1"/>
                            </a:solidFill>
                            <a:latin typeface="Cambria Math" panose="02040503050406030204" pitchFamily="18" charset="0"/>
                            <a:ea typeface="Cambria Math" panose="02040503050406030204" pitchFamily="18" charset="0"/>
                          </a:rPr>
                          <m:t>l</m:t>
                        </m:r>
                      </m:e>
                    </m:d>
                    <m:r>
                      <a:rPr lang="en-US" sz="2300" b="0" i="0" smtClean="0">
                        <a:solidFill>
                          <a:schemeClr val="tx1"/>
                        </a:solidFill>
                        <a:latin typeface="Cambria Math" panose="02040503050406030204" pitchFamily="18" charset="0"/>
                        <a:ea typeface="Cambria Math" panose="02040503050406030204" pitchFamily="18" charset="0"/>
                      </a:rPr>
                      <m:t>⇄</m:t>
                    </m:r>
                    <m:sSub>
                      <m:sSubPr>
                        <m:ctrlPr>
                          <a:rPr lang="en-US" sz="2300" b="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H</m:t>
                        </m:r>
                      </m:e>
                      <m:sub>
                        <m:r>
                          <a:rPr lang="en-US" sz="2300" b="0" i="0" smtClean="0">
                            <a:solidFill>
                              <a:schemeClr val="tx1"/>
                            </a:solidFill>
                            <a:latin typeface="Cambria Math" panose="02040503050406030204" pitchFamily="18" charset="0"/>
                            <a:ea typeface="Cambria Math" panose="02040503050406030204" pitchFamily="18" charset="0"/>
                          </a:rPr>
                          <m:t>3</m:t>
                        </m:r>
                      </m:sub>
                    </m:sSub>
                    <m:sSup>
                      <m:sSupPr>
                        <m:ctrlPr>
                          <a:rPr lang="en-US" sz="2300" b="0" i="1" smtClean="0">
                            <a:solidFill>
                              <a:schemeClr val="tx1"/>
                            </a:solidFill>
                            <a:latin typeface="Cambria Math" panose="02040503050406030204" pitchFamily="18" charset="0"/>
                            <a:ea typeface="Cambria Math" panose="02040503050406030204" pitchFamily="18" charset="0"/>
                          </a:rPr>
                        </m:ctrlPr>
                      </m:sSupPr>
                      <m:e>
                        <m:r>
                          <m:rPr>
                            <m:sty m:val="p"/>
                          </m:rPr>
                          <a:rPr lang="en-US" sz="2300" b="0" i="0" smtClean="0">
                            <a:solidFill>
                              <a:schemeClr val="tx1"/>
                            </a:solidFill>
                            <a:latin typeface="Cambria Math" panose="02040503050406030204" pitchFamily="18" charset="0"/>
                            <a:ea typeface="Cambria Math" panose="02040503050406030204" pitchFamily="18" charset="0"/>
                          </a:rPr>
                          <m:t>O</m:t>
                        </m:r>
                      </m:e>
                      <m:sup>
                        <m:r>
                          <a:rPr lang="en-US" sz="2300" b="0" i="0" smtClean="0">
                            <a:solidFill>
                              <a:schemeClr val="tx1"/>
                            </a:solidFill>
                            <a:latin typeface="Cambria Math" panose="02040503050406030204" pitchFamily="18" charset="0"/>
                            <a:ea typeface="Cambria Math" panose="02040503050406030204" pitchFamily="18" charset="0"/>
                          </a:rPr>
                          <m:t>+</m:t>
                        </m:r>
                      </m:sup>
                    </m:sSup>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𝑎𝑞</m:t>
                        </m:r>
                      </m:e>
                    </m:d>
                    <m:r>
                      <a:rPr lang="en-US" sz="2300" b="0" i="0" smtClean="0">
                        <a:solidFill>
                          <a:schemeClr val="tx1"/>
                        </a:solidFill>
                        <a:latin typeface="Cambria Math" panose="02040503050406030204" pitchFamily="18" charset="0"/>
                        <a:ea typeface="Cambria Math" panose="02040503050406030204" pitchFamily="18" charset="0"/>
                      </a:rPr>
                      <m:t>+</m:t>
                    </m:r>
                    <m:sSub>
                      <m:sSubPr>
                        <m:ctrlPr>
                          <a:rPr lang="en-US" sz="2300" b="0" i="1" smtClean="0">
                            <a:solidFill>
                              <a:schemeClr val="tx1"/>
                            </a:solidFill>
                            <a:latin typeface="Cambria Math" panose="02040503050406030204" pitchFamily="18" charset="0"/>
                            <a:ea typeface="Cambria Math" panose="02040503050406030204" pitchFamily="18" charset="0"/>
                          </a:rPr>
                        </m:ctrlPr>
                      </m:sSubPr>
                      <m:e>
                        <m:r>
                          <m:rPr>
                            <m:sty m:val="p"/>
                          </m:rPr>
                          <a:rPr lang="en-US" sz="2300" b="0" i="0" smtClean="0">
                            <a:solidFill>
                              <a:schemeClr val="tx1"/>
                            </a:solidFill>
                            <a:latin typeface="Cambria Math" panose="02040503050406030204" pitchFamily="18" charset="0"/>
                            <a:ea typeface="Cambria Math" panose="02040503050406030204" pitchFamily="18" charset="0"/>
                          </a:rPr>
                          <m:t>C</m:t>
                        </m:r>
                      </m:e>
                      <m:sub>
                        <m:r>
                          <a:rPr lang="en-US" sz="2300" b="0" i="0" smtClean="0">
                            <a:solidFill>
                              <a:schemeClr val="tx1"/>
                            </a:solidFill>
                            <a:latin typeface="Cambria Math" panose="02040503050406030204" pitchFamily="18" charset="0"/>
                            <a:ea typeface="Cambria Math" panose="02040503050406030204" pitchFamily="18" charset="0"/>
                          </a:rPr>
                          <m:t>2</m:t>
                        </m:r>
                      </m:sub>
                    </m:sSub>
                    <m:sSubSup>
                      <m:sSubSupPr>
                        <m:ctrlPr>
                          <a:rPr lang="en-US" sz="2300" b="0" i="1" smtClean="0">
                            <a:solidFill>
                              <a:schemeClr val="tx1"/>
                            </a:solidFill>
                            <a:latin typeface="Cambria Math" panose="02040503050406030204" pitchFamily="18" charset="0"/>
                            <a:ea typeface="Cambria Math" panose="02040503050406030204" pitchFamily="18" charset="0"/>
                          </a:rPr>
                        </m:ctrlPr>
                      </m:sSubSupPr>
                      <m:e>
                        <m:r>
                          <m:rPr>
                            <m:sty m:val="p"/>
                          </m:rPr>
                          <a:rPr lang="en-US" sz="2300" b="0" i="0" smtClean="0">
                            <a:solidFill>
                              <a:schemeClr val="tx1"/>
                            </a:solidFill>
                            <a:latin typeface="Cambria Math" panose="02040503050406030204" pitchFamily="18" charset="0"/>
                            <a:ea typeface="Cambria Math" panose="02040503050406030204" pitchFamily="18" charset="0"/>
                          </a:rPr>
                          <m:t>O</m:t>
                        </m:r>
                      </m:e>
                      <m:sub>
                        <m:r>
                          <a:rPr lang="en-US" sz="2300" b="0" i="0" smtClean="0">
                            <a:solidFill>
                              <a:schemeClr val="tx1"/>
                            </a:solidFill>
                            <a:latin typeface="Cambria Math" panose="02040503050406030204" pitchFamily="18" charset="0"/>
                            <a:ea typeface="Cambria Math" panose="02040503050406030204" pitchFamily="18" charset="0"/>
                          </a:rPr>
                          <m:t>4</m:t>
                        </m:r>
                      </m:sub>
                      <m:sup>
                        <m:r>
                          <a:rPr lang="en-US" sz="2300" b="0" i="0" smtClean="0">
                            <a:solidFill>
                              <a:schemeClr val="tx1"/>
                            </a:solidFill>
                            <a:latin typeface="Cambria Math" panose="02040503050406030204" pitchFamily="18" charset="0"/>
                            <a:ea typeface="Cambria Math" panose="02040503050406030204" pitchFamily="18" charset="0"/>
                          </a:rPr>
                          <m:t>2−</m:t>
                        </m:r>
                      </m:sup>
                    </m:sSubSup>
                    <m:d>
                      <m:dPr>
                        <m:ctrlPr>
                          <a:rPr lang="en-US" sz="2300" b="0" i="1" smtClean="0">
                            <a:solidFill>
                              <a:schemeClr val="tx1"/>
                            </a:solidFill>
                            <a:latin typeface="Cambria Math" panose="02040503050406030204" pitchFamily="18" charset="0"/>
                            <a:ea typeface="Cambria Math" panose="02040503050406030204" pitchFamily="18" charset="0"/>
                          </a:rPr>
                        </m:ctrlPr>
                      </m:dPr>
                      <m:e>
                        <m:r>
                          <a:rPr lang="en-US" sz="2300" b="0" i="1" smtClean="0">
                            <a:solidFill>
                              <a:schemeClr val="tx1"/>
                            </a:solidFill>
                            <a:latin typeface="Cambria Math" panose="02040503050406030204" pitchFamily="18" charset="0"/>
                            <a:ea typeface="Cambria Math" panose="02040503050406030204" pitchFamily="18" charset="0"/>
                          </a:rPr>
                          <m:t>𝑎𝑞</m:t>
                        </m:r>
                      </m:e>
                    </m:d>
                  </m:oMath>
                </a14:m>
                <a:r>
                  <a:rPr lang="en-US" sz="2300" b="0" dirty="0"/>
                  <a:t>	</a:t>
                </a:r>
                <a14:m>
                  <m:oMath xmlns:m="http://schemas.openxmlformats.org/officeDocument/2006/math">
                    <m:sSub>
                      <m:sSubPr>
                        <m:ctrlPr>
                          <a:rPr lang="en-US" sz="2300" b="0" i="1">
                            <a:solidFill>
                              <a:schemeClr val="tx1"/>
                            </a:solidFill>
                            <a:latin typeface="Cambria Math" panose="02040503050406030204" pitchFamily="18" charset="0"/>
                            <a:ea typeface="Cambria Math" panose="02040503050406030204" pitchFamily="18" charset="0"/>
                          </a:rPr>
                        </m:ctrlPr>
                      </m:sSubPr>
                      <m:e>
                        <m:r>
                          <a:rPr lang="en-US" sz="2300" b="0" i="1">
                            <a:solidFill>
                              <a:schemeClr val="tx1"/>
                            </a:solidFill>
                            <a:latin typeface="Cambria Math" panose="02040503050406030204" pitchFamily="18" charset="0"/>
                            <a:ea typeface="Cambria Math" panose="02040503050406030204" pitchFamily="18" charset="0"/>
                          </a:rPr>
                          <m:t>𝐾</m:t>
                        </m:r>
                      </m:e>
                      <m:sub>
                        <m:sSub>
                          <m:sSubPr>
                            <m:ctrlPr>
                              <a:rPr lang="en-US" sz="2300" b="0" i="1">
                                <a:solidFill>
                                  <a:schemeClr val="tx1"/>
                                </a:solidFill>
                                <a:latin typeface="Cambria Math" panose="02040503050406030204" pitchFamily="18" charset="0"/>
                                <a:ea typeface="Cambria Math" panose="02040503050406030204" pitchFamily="18" charset="0"/>
                              </a:rPr>
                            </m:ctrlPr>
                          </m:sSubPr>
                          <m:e>
                            <m:r>
                              <m:rPr>
                                <m:sty m:val="p"/>
                              </m:rPr>
                              <a:rPr lang="en-US" sz="2300" b="0">
                                <a:solidFill>
                                  <a:schemeClr val="tx1"/>
                                </a:solidFill>
                                <a:latin typeface="Cambria Math" panose="02040503050406030204" pitchFamily="18" charset="0"/>
                                <a:ea typeface="Cambria Math" panose="02040503050406030204" pitchFamily="18" charset="0"/>
                              </a:rPr>
                              <m:t>a</m:t>
                            </m:r>
                          </m:e>
                          <m:sub>
                            <m:r>
                              <a:rPr lang="en-US" sz="2300" b="0">
                                <a:solidFill>
                                  <a:schemeClr val="tx1"/>
                                </a:solidFill>
                                <a:latin typeface="Cambria Math" panose="02040503050406030204" pitchFamily="18" charset="0"/>
                                <a:ea typeface="Cambria Math" panose="02040503050406030204" pitchFamily="18" charset="0"/>
                              </a:rPr>
                              <m:t>2</m:t>
                            </m:r>
                          </m:sub>
                        </m:sSub>
                      </m:sub>
                    </m:sSub>
                    <m:r>
                      <a:rPr lang="en-US" sz="2300" b="0">
                        <a:solidFill>
                          <a:schemeClr val="tx1"/>
                        </a:solidFill>
                        <a:latin typeface="Cambria Math" panose="02040503050406030204" pitchFamily="18" charset="0"/>
                        <a:ea typeface="Cambria Math" panose="02040503050406030204" pitchFamily="18" charset="0"/>
                      </a:rPr>
                      <m:t>=6.1×</m:t>
                    </m:r>
                    <m:sSup>
                      <m:sSupPr>
                        <m:ctrlPr>
                          <a:rPr lang="en-US" sz="2300" b="0" i="1">
                            <a:solidFill>
                              <a:schemeClr val="tx1"/>
                            </a:solidFill>
                            <a:latin typeface="Cambria Math" panose="02040503050406030204" pitchFamily="18" charset="0"/>
                            <a:ea typeface="Cambria Math" panose="02040503050406030204" pitchFamily="18" charset="0"/>
                          </a:rPr>
                        </m:ctrlPr>
                      </m:sSupPr>
                      <m:e>
                        <m:r>
                          <a:rPr lang="en-US" sz="2300" b="0">
                            <a:solidFill>
                              <a:schemeClr val="tx1"/>
                            </a:solidFill>
                            <a:latin typeface="Cambria Math" panose="02040503050406030204" pitchFamily="18" charset="0"/>
                            <a:ea typeface="Cambria Math" panose="02040503050406030204" pitchFamily="18" charset="0"/>
                          </a:rPr>
                          <m:t>10</m:t>
                        </m:r>
                      </m:e>
                      <m:sup>
                        <m:r>
                          <a:rPr lang="en-US" sz="2300" b="0">
                            <a:solidFill>
                              <a:schemeClr val="tx1"/>
                            </a:solidFill>
                            <a:latin typeface="Cambria Math" panose="02040503050406030204" pitchFamily="18" charset="0"/>
                            <a:ea typeface="Cambria Math" panose="02040503050406030204" pitchFamily="18" charset="0"/>
                          </a:rPr>
                          <m:t>−5</m:t>
                        </m:r>
                      </m:sup>
                    </m:sSup>
                  </m:oMath>
                </a14:m>
                <a:endParaRPr lang="en-US" sz="2300" b="0" dirty="0"/>
              </a:p>
            </p:txBody>
          </p:sp>
        </mc:Choice>
        <mc:Fallback xmlns="">
          <p:sp>
            <p:nvSpPr>
              <p:cNvPr id="19" name="Content Placeholder 18"/>
              <p:cNvSpPr>
                <a:spLocks noGrp="1" noRot="1" noChangeAspect="1" noMove="1" noResize="1" noEditPoints="1" noAdjustHandles="1" noChangeArrowheads="1" noChangeShapeType="1" noTextEdit="1"/>
              </p:cNvSpPr>
              <p:nvPr>
                <p:ph sz="quarter" idx="24"/>
              </p:nvPr>
            </p:nvSpPr>
            <p:spPr>
              <a:xfrm>
                <a:off x="-21609" y="914400"/>
                <a:ext cx="9165609" cy="4550506"/>
              </a:xfrm>
              <a:blipFill>
                <a:blip r:embed="rId2"/>
                <a:stretch>
                  <a:fillRect l="-1330" t="-1206" r="-1729"/>
                </a:stretch>
              </a:blipFill>
            </p:spPr>
            <p:txBody>
              <a:bodyPr/>
              <a:lstStyle/>
              <a:p>
                <a:r>
                  <a:rPr lang="en-US">
                    <a:noFill/>
                  </a:rPr>
                  <a:t> </a:t>
                </a:r>
              </a:p>
            </p:txBody>
          </p:sp>
        </mc:Fallback>
      </mc:AlternateContent>
    </p:spTree>
    <p:extLst>
      <p:ext uri="{BB962C8B-B14F-4D97-AF65-F5344CB8AC3E}">
        <p14:creationId xmlns:p14="http://schemas.microsoft.com/office/powerpoint/2010/main" val="28719456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 y="228600"/>
            <a:ext cx="6629400" cy="609600"/>
          </a:xfrm>
        </p:spPr>
        <p:txBody>
          <a:bodyPr/>
          <a:lstStyle/>
          <a:p>
            <a:pPr marL="3314700" indent="-3314700" algn="ctr"/>
            <a:r>
              <a:rPr lang="en-US" kern="0" dirty="0"/>
              <a:t> SAMPLE PROBLEM	</a:t>
            </a:r>
            <a:r>
              <a:rPr lang="en-US" kern="0" dirty="0">
                <a:solidFill>
                  <a:schemeClr val="bg1"/>
                </a:solidFill>
              </a:rPr>
              <a:t>16.18	</a:t>
            </a:r>
            <a:r>
              <a:rPr lang="en-US" dirty="0">
                <a:solidFill>
                  <a:schemeClr val="bg1"/>
                </a:solidFill>
              </a:rPr>
              <a:t>Setup, Cont.</a:t>
            </a:r>
          </a:p>
        </p:txBody>
      </p:sp>
      <p:sp>
        <p:nvSpPr>
          <p:cNvPr id="18" name="Content Placeholder 17"/>
          <p:cNvSpPr>
            <a:spLocks noGrp="1"/>
          </p:cNvSpPr>
          <p:nvPr>
            <p:ph sz="quarter" idx="24"/>
          </p:nvPr>
        </p:nvSpPr>
        <p:spPr>
          <a:xfrm>
            <a:off x="4920" y="946356"/>
            <a:ext cx="3463767" cy="501444"/>
          </a:xfrm>
        </p:spPr>
        <p:txBody>
          <a:bodyPr/>
          <a:lstStyle/>
          <a:p>
            <a:pPr>
              <a:spcBef>
                <a:spcPts val="0"/>
              </a:spcBef>
              <a:spcAft>
                <a:spcPts val="28000"/>
              </a:spcAft>
            </a:pPr>
            <a:r>
              <a:rPr lang="en-US" dirty="0">
                <a:solidFill>
                  <a:srgbClr val="43618E"/>
                </a:solidFill>
              </a:rPr>
              <a:t>Setup</a:t>
            </a:r>
          </a:p>
        </p:txBody>
      </p:sp>
      <mc:AlternateContent xmlns:mc="http://schemas.openxmlformats.org/markup-compatibility/2006" xmlns:a14="http://schemas.microsoft.com/office/drawing/2010/main">
        <mc:Choice Requires="a14">
          <p:sp>
            <p:nvSpPr>
              <p:cNvPr id="2" name="Content Placeholder 1"/>
              <p:cNvSpPr>
                <a:spLocks noGrp="1"/>
              </p:cNvSpPr>
              <p:nvPr>
                <p:ph sz="quarter" idx="27"/>
              </p:nvPr>
            </p:nvSpPr>
            <p:spPr>
              <a:xfrm>
                <a:off x="3886199" y="1334744"/>
                <a:ext cx="5203209" cy="330526"/>
              </a:xfrm>
            </p:spPr>
            <p:txBody>
              <a:bodyPr/>
              <a:lstStyle/>
              <a:p>
                <a:pPr/>
                <a14:m>
                  <m:oMathPara xmlns:m="http://schemas.openxmlformats.org/officeDocument/2006/math">
                    <m:oMathParaPr>
                      <m:jc m:val="centerGroup"/>
                    </m:oMathParaPr>
                    <m:oMath xmlns:m="http://schemas.openxmlformats.org/officeDocument/2006/math">
                      <m:sSub>
                        <m:sSubPr>
                          <m:ctrlPr>
                            <a:rPr lang="en-US" i="1">
                              <a:solidFill>
                                <a:srgbClr val="000000"/>
                              </a:solidFill>
                              <a:latin typeface="Cambria Math" panose="02040503050406030204" pitchFamily="18" charset="0"/>
                            </a:rPr>
                          </m:ctrlPr>
                        </m:sSubPr>
                        <m:e>
                          <m:r>
                            <m:rPr>
                              <m:sty m:val="p"/>
                            </m:rPr>
                            <a:rPr lang="en-US">
                              <a:solidFill>
                                <a:srgbClr val="000000"/>
                              </a:solidFill>
                              <a:latin typeface="Cambria Math" panose="02040503050406030204" pitchFamily="18" charset="0"/>
                            </a:rPr>
                            <m:t>H</m:t>
                          </m:r>
                        </m:e>
                        <m:sub>
                          <m:r>
                            <a:rPr lang="en-US">
                              <a:solidFill>
                                <a:srgbClr val="000000"/>
                              </a:solidFill>
                              <a:latin typeface="Cambria Math" panose="02040503050406030204" pitchFamily="18" charset="0"/>
                            </a:rPr>
                            <m:t>2</m:t>
                          </m:r>
                        </m:sub>
                      </m:sSub>
                      <m:sSub>
                        <m:sSubPr>
                          <m:ctrlPr>
                            <a:rPr lang="en-US" i="1">
                              <a:solidFill>
                                <a:srgbClr val="000000"/>
                              </a:solidFill>
                              <a:latin typeface="Cambria Math" panose="02040503050406030204" pitchFamily="18" charset="0"/>
                            </a:rPr>
                          </m:ctrlPr>
                        </m:sSubPr>
                        <m:e>
                          <m:r>
                            <m:rPr>
                              <m:sty m:val="p"/>
                            </m:rPr>
                            <a:rPr lang="en-US">
                              <a:solidFill>
                                <a:srgbClr val="000000"/>
                              </a:solidFill>
                              <a:latin typeface="Cambria Math" panose="02040503050406030204" pitchFamily="18" charset="0"/>
                            </a:rPr>
                            <m:t>C</m:t>
                          </m:r>
                        </m:e>
                        <m:sub>
                          <m:r>
                            <a:rPr lang="en-US">
                              <a:solidFill>
                                <a:srgbClr val="000000"/>
                              </a:solidFill>
                              <a:latin typeface="Cambria Math" panose="02040503050406030204" pitchFamily="18" charset="0"/>
                            </a:rPr>
                            <m:t>2</m:t>
                          </m:r>
                        </m:sub>
                      </m:sSub>
                      <m:sSub>
                        <m:sSubPr>
                          <m:ctrlPr>
                            <a:rPr lang="en-US" i="1">
                              <a:solidFill>
                                <a:srgbClr val="000000"/>
                              </a:solidFill>
                              <a:latin typeface="Cambria Math" panose="02040503050406030204" pitchFamily="18" charset="0"/>
                            </a:rPr>
                          </m:ctrlPr>
                        </m:sSubPr>
                        <m:e>
                          <m:r>
                            <m:rPr>
                              <m:sty m:val="p"/>
                            </m:rPr>
                            <a:rPr lang="en-US">
                              <a:solidFill>
                                <a:srgbClr val="000000"/>
                              </a:solidFill>
                              <a:latin typeface="Cambria Math" panose="02040503050406030204" pitchFamily="18" charset="0"/>
                            </a:rPr>
                            <m:t>O</m:t>
                          </m:r>
                        </m:e>
                        <m:sub>
                          <m:r>
                            <a:rPr lang="en-US">
                              <a:solidFill>
                                <a:srgbClr val="000000"/>
                              </a:solidFill>
                              <a:latin typeface="Cambria Math" panose="02040503050406030204" pitchFamily="18" charset="0"/>
                            </a:rPr>
                            <m:t>4</m:t>
                          </m:r>
                        </m:sub>
                      </m:sSub>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𝑎𝑞</m:t>
                          </m:r>
                        </m:e>
                      </m:d>
                      <m:r>
                        <a:rPr lang="en-US" i="1">
                          <a:solidFill>
                            <a:srgbClr val="000000"/>
                          </a:solidFill>
                          <a:latin typeface="Cambria Math" panose="02040503050406030204" pitchFamily="18" charset="0"/>
                          <a:ea typeface="Cambria Math" panose="02040503050406030204" pitchFamily="18" charset="0"/>
                        </a:rPr>
                        <m:t>+</m:t>
                      </m:r>
                      <m:sSub>
                        <m:sSubPr>
                          <m:ctrlPr>
                            <a:rPr lang="en-US" i="1">
                              <a:solidFill>
                                <a:srgbClr val="000000"/>
                              </a:solidFill>
                              <a:latin typeface="Cambria Math" panose="02040503050406030204" pitchFamily="18" charset="0"/>
                              <a:ea typeface="Cambria Math" panose="02040503050406030204" pitchFamily="18" charset="0"/>
                            </a:rPr>
                          </m:ctrlPr>
                        </m:sSubPr>
                        <m:e>
                          <m:r>
                            <m:rPr>
                              <m:sty m:val="p"/>
                            </m:rPr>
                            <a:rPr lang="en-US">
                              <a:solidFill>
                                <a:srgbClr val="000000"/>
                              </a:solidFill>
                              <a:latin typeface="Cambria Math" panose="02040503050406030204" pitchFamily="18" charset="0"/>
                              <a:ea typeface="Cambria Math" panose="02040503050406030204" pitchFamily="18" charset="0"/>
                            </a:rPr>
                            <m:t>H</m:t>
                          </m:r>
                        </m:e>
                        <m:sub>
                          <m:r>
                            <a:rPr lang="en-US">
                              <a:solidFill>
                                <a:srgbClr val="000000"/>
                              </a:solidFill>
                              <a:latin typeface="Cambria Math" panose="02040503050406030204" pitchFamily="18" charset="0"/>
                              <a:ea typeface="Cambria Math" panose="02040503050406030204" pitchFamily="18" charset="0"/>
                            </a:rPr>
                            <m:t>2</m:t>
                          </m:r>
                        </m:sub>
                      </m:sSub>
                      <m:r>
                        <m:rPr>
                          <m:sty m:val="p"/>
                        </m:rPr>
                        <a:rPr lang="en-US">
                          <a:solidFill>
                            <a:srgbClr val="000000"/>
                          </a:solidFill>
                          <a:latin typeface="Cambria Math" panose="02040503050406030204" pitchFamily="18" charset="0"/>
                          <a:ea typeface="Cambria Math" panose="02040503050406030204" pitchFamily="18" charset="0"/>
                        </a:rPr>
                        <m:t>O</m:t>
                      </m:r>
                      <m:d>
                        <m:dPr>
                          <m:ctrlPr>
                            <a:rPr lang="en-US" i="1">
                              <a:solidFill>
                                <a:srgbClr val="000000"/>
                              </a:solidFill>
                              <a:latin typeface="Cambria Math" panose="02040503050406030204" pitchFamily="18" charset="0"/>
                              <a:ea typeface="Cambria Math" panose="02040503050406030204" pitchFamily="18" charset="0"/>
                            </a:rPr>
                          </m:ctrlPr>
                        </m:dPr>
                        <m:e>
                          <m:r>
                            <a:rPr lang="en-US" i="1">
                              <a:solidFill>
                                <a:srgbClr val="000000"/>
                              </a:solidFill>
                              <a:latin typeface="Cambria Math" panose="02040503050406030204" pitchFamily="18" charset="0"/>
                              <a:ea typeface="Cambria Math" panose="02040503050406030204" pitchFamily="18" charset="0"/>
                            </a:rPr>
                            <m:t>𝑙</m:t>
                          </m:r>
                        </m:e>
                      </m:d>
                      <m:r>
                        <a:rPr lang="en-US" i="1">
                          <a:solidFill>
                            <a:srgbClr val="000000"/>
                          </a:solidFill>
                          <a:latin typeface="Cambria Math" panose="02040503050406030204" pitchFamily="18" charset="0"/>
                          <a:ea typeface="Cambria Math" panose="02040503050406030204" pitchFamily="18" charset="0"/>
                        </a:rPr>
                        <m:t>⇄</m:t>
                      </m:r>
                      <m:sSub>
                        <m:sSubPr>
                          <m:ctrlPr>
                            <a:rPr lang="en-US" i="1">
                              <a:solidFill>
                                <a:srgbClr val="000000"/>
                              </a:solidFill>
                              <a:latin typeface="Cambria Math" panose="02040503050406030204" pitchFamily="18" charset="0"/>
                              <a:ea typeface="Cambria Math" panose="02040503050406030204" pitchFamily="18" charset="0"/>
                            </a:rPr>
                          </m:ctrlPr>
                        </m:sSubPr>
                        <m:e>
                          <m:r>
                            <m:rPr>
                              <m:sty m:val="p"/>
                            </m:rPr>
                            <a:rPr lang="en-US">
                              <a:solidFill>
                                <a:srgbClr val="000000"/>
                              </a:solidFill>
                              <a:latin typeface="Cambria Math" panose="02040503050406030204" pitchFamily="18" charset="0"/>
                              <a:ea typeface="Cambria Math" panose="02040503050406030204" pitchFamily="18" charset="0"/>
                            </a:rPr>
                            <m:t>H</m:t>
                          </m:r>
                        </m:e>
                        <m:sub>
                          <m:r>
                            <a:rPr lang="en-US">
                              <a:solidFill>
                                <a:srgbClr val="000000"/>
                              </a:solidFill>
                              <a:latin typeface="Cambria Math" panose="02040503050406030204" pitchFamily="18" charset="0"/>
                              <a:ea typeface="Cambria Math" panose="02040503050406030204" pitchFamily="18" charset="0"/>
                            </a:rPr>
                            <m:t>3</m:t>
                          </m:r>
                        </m:sub>
                      </m:sSub>
                      <m:sSup>
                        <m:sSupPr>
                          <m:ctrlPr>
                            <a:rPr lang="en-US" i="1">
                              <a:solidFill>
                                <a:srgbClr val="000000"/>
                              </a:solidFill>
                              <a:latin typeface="Cambria Math" panose="02040503050406030204" pitchFamily="18" charset="0"/>
                              <a:ea typeface="Cambria Math" panose="02040503050406030204" pitchFamily="18" charset="0"/>
                            </a:rPr>
                          </m:ctrlPr>
                        </m:sSupPr>
                        <m:e>
                          <m:r>
                            <m:rPr>
                              <m:sty m:val="p"/>
                            </m:rPr>
                            <a:rPr lang="en-US">
                              <a:solidFill>
                                <a:srgbClr val="000000"/>
                              </a:solidFill>
                              <a:latin typeface="Cambria Math" panose="02040503050406030204" pitchFamily="18" charset="0"/>
                              <a:ea typeface="Cambria Math" panose="02040503050406030204" pitchFamily="18" charset="0"/>
                            </a:rPr>
                            <m:t>O</m:t>
                          </m:r>
                        </m:e>
                        <m:sup>
                          <m:r>
                            <a:rPr lang="en-US">
                              <a:solidFill>
                                <a:srgbClr val="000000"/>
                              </a:solidFill>
                              <a:latin typeface="Cambria Math" panose="02040503050406030204" pitchFamily="18" charset="0"/>
                              <a:ea typeface="Cambria Math" panose="02040503050406030204" pitchFamily="18" charset="0"/>
                            </a:rPr>
                            <m:t>+</m:t>
                          </m:r>
                        </m:sup>
                      </m:sSup>
                      <m:d>
                        <m:dPr>
                          <m:ctrlPr>
                            <a:rPr lang="en-US" i="1">
                              <a:solidFill>
                                <a:srgbClr val="000000"/>
                              </a:solidFill>
                              <a:latin typeface="Cambria Math" panose="02040503050406030204" pitchFamily="18" charset="0"/>
                              <a:ea typeface="Cambria Math" panose="02040503050406030204" pitchFamily="18" charset="0"/>
                            </a:rPr>
                          </m:ctrlPr>
                        </m:dPr>
                        <m:e>
                          <m:r>
                            <a:rPr lang="en-US" i="1">
                              <a:solidFill>
                                <a:srgbClr val="000000"/>
                              </a:solidFill>
                              <a:latin typeface="Cambria Math" panose="02040503050406030204" pitchFamily="18" charset="0"/>
                              <a:ea typeface="Cambria Math" panose="02040503050406030204" pitchFamily="18" charset="0"/>
                            </a:rPr>
                            <m:t>𝑎𝑞</m:t>
                          </m:r>
                        </m:e>
                      </m:d>
                      <m:r>
                        <a:rPr lang="en-US" i="1">
                          <a:solidFill>
                            <a:srgbClr val="000000"/>
                          </a:solidFill>
                          <a:latin typeface="Cambria Math" panose="02040503050406030204" pitchFamily="18" charset="0"/>
                          <a:ea typeface="Cambria Math" panose="02040503050406030204" pitchFamily="18" charset="0"/>
                        </a:rPr>
                        <m:t>+</m:t>
                      </m:r>
                      <m:sSub>
                        <m:sSubPr>
                          <m:ctrlPr>
                            <a:rPr lang="en-US" i="1">
                              <a:solidFill>
                                <a:srgbClr val="000000"/>
                              </a:solidFill>
                              <a:latin typeface="Cambria Math" panose="02040503050406030204" pitchFamily="18" charset="0"/>
                              <a:ea typeface="Cambria Math" panose="02040503050406030204" pitchFamily="18" charset="0"/>
                            </a:rPr>
                          </m:ctrlPr>
                        </m:sSubPr>
                        <m:e>
                          <m:r>
                            <m:rPr>
                              <m:sty m:val="p"/>
                            </m:rPr>
                            <a:rPr lang="en-US">
                              <a:solidFill>
                                <a:srgbClr val="000000"/>
                              </a:solidFill>
                              <a:latin typeface="Cambria Math" panose="02040503050406030204" pitchFamily="18" charset="0"/>
                              <a:ea typeface="Cambria Math" panose="02040503050406030204" pitchFamily="18" charset="0"/>
                            </a:rPr>
                            <m:t>HC</m:t>
                          </m:r>
                        </m:e>
                        <m:sub>
                          <m:r>
                            <a:rPr lang="en-US">
                              <a:solidFill>
                                <a:srgbClr val="000000"/>
                              </a:solidFill>
                              <a:latin typeface="Cambria Math" panose="02040503050406030204" pitchFamily="18" charset="0"/>
                              <a:ea typeface="Cambria Math" panose="02040503050406030204" pitchFamily="18" charset="0"/>
                            </a:rPr>
                            <m:t>2</m:t>
                          </m:r>
                        </m:sub>
                      </m:sSub>
                      <m:sSubSup>
                        <m:sSubSupPr>
                          <m:ctrlPr>
                            <a:rPr lang="en-US" i="1">
                              <a:solidFill>
                                <a:srgbClr val="000000"/>
                              </a:solidFill>
                              <a:latin typeface="Cambria Math" panose="02040503050406030204" pitchFamily="18" charset="0"/>
                              <a:ea typeface="Cambria Math" panose="02040503050406030204" pitchFamily="18" charset="0"/>
                            </a:rPr>
                          </m:ctrlPr>
                        </m:sSubSupPr>
                        <m:e>
                          <m:r>
                            <m:rPr>
                              <m:sty m:val="p"/>
                            </m:rPr>
                            <a:rPr lang="en-US">
                              <a:solidFill>
                                <a:srgbClr val="000000"/>
                              </a:solidFill>
                              <a:latin typeface="Cambria Math" panose="02040503050406030204" pitchFamily="18" charset="0"/>
                              <a:ea typeface="Cambria Math" panose="02040503050406030204" pitchFamily="18" charset="0"/>
                            </a:rPr>
                            <m:t>O</m:t>
                          </m:r>
                        </m:e>
                        <m:sub>
                          <m:r>
                            <a:rPr lang="en-US">
                              <a:solidFill>
                                <a:srgbClr val="000000"/>
                              </a:solidFill>
                              <a:latin typeface="Cambria Math" panose="02040503050406030204" pitchFamily="18" charset="0"/>
                              <a:ea typeface="Cambria Math" panose="02040503050406030204" pitchFamily="18" charset="0"/>
                            </a:rPr>
                            <m:t>4</m:t>
                          </m:r>
                        </m:sub>
                        <m:sup>
                          <m:r>
                            <a:rPr lang="en-US">
                              <a:solidFill>
                                <a:srgbClr val="000000"/>
                              </a:solidFill>
                              <a:latin typeface="Cambria Math" panose="02040503050406030204" pitchFamily="18" charset="0"/>
                              <a:ea typeface="Cambria Math" panose="02040503050406030204" pitchFamily="18" charset="0"/>
                            </a:rPr>
                            <m:t>−</m:t>
                          </m:r>
                        </m:sup>
                      </m:sSubSup>
                      <m:d>
                        <m:dPr>
                          <m:ctrlPr>
                            <a:rPr lang="en-US" i="1">
                              <a:solidFill>
                                <a:srgbClr val="000000"/>
                              </a:solidFill>
                              <a:latin typeface="Cambria Math" panose="02040503050406030204" pitchFamily="18" charset="0"/>
                              <a:ea typeface="Cambria Math" panose="02040503050406030204" pitchFamily="18" charset="0"/>
                            </a:rPr>
                          </m:ctrlPr>
                        </m:dPr>
                        <m:e>
                          <m:r>
                            <a:rPr lang="en-US" i="1">
                              <a:solidFill>
                                <a:srgbClr val="000000"/>
                              </a:solidFill>
                              <a:latin typeface="Cambria Math" panose="02040503050406030204" pitchFamily="18" charset="0"/>
                              <a:ea typeface="Cambria Math" panose="02040503050406030204" pitchFamily="18" charset="0"/>
                            </a:rPr>
                            <m:t>𝑎𝑞</m:t>
                          </m:r>
                        </m:e>
                      </m:d>
                    </m:oMath>
                  </m:oMathPara>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27"/>
              </p:nvPr>
            </p:nvSpPr>
            <p:spPr>
              <a:xfrm>
                <a:off x="3886199" y="1334744"/>
                <a:ext cx="5203209" cy="330526"/>
              </a:xfrm>
              <a:blipFill>
                <a:blip r:embed="rId2"/>
                <a:stretch>
                  <a:fillRect b="-203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9" name="Table Placeholder 18"/>
              <p:cNvGraphicFramePr>
                <a:graphicFrameLocks noGrp="1"/>
              </p:cNvGraphicFramePr>
              <p:nvPr>
                <p:ph type="tbl" sz="quarter" idx="25"/>
                <p:extLst>
                  <p:ext uri="{D42A27DB-BD31-4B8C-83A1-F6EECF244321}">
                    <p14:modId xmlns:p14="http://schemas.microsoft.com/office/powerpoint/2010/main" val="299479149"/>
                  </p:ext>
                </p:extLst>
              </p:nvPr>
            </p:nvGraphicFramePr>
            <p:xfrm>
              <a:off x="63912" y="1742145"/>
              <a:ext cx="9025497" cy="1097280"/>
            </p:xfrm>
            <a:graphic>
              <a:graphicData uri="http://schemas.openxmlformats.org/drawingml/2006/table">
                <a:tbl>
                  <a:tblPr firstRow="1" bandRow="1">
                    <a:tableStyleId>{5C22544A-7EE6-4342-B048-85BDC9FD1C3A}</a:tableStyleId>
                  </a:tblPr>
                  <a:tblGrid>
                    <a:gridCol w="3785301">
                      <a:extLst>
                        <a:ext uri="{9D8B030D-6E8A-4147-A177-3AD203B41FA5}">
                          <a16:colId xmlns="" xmlns:a16="http://schemas.microsoft.com/office/drawing/2014/main" val="4024502122"/>
                        </a:ext>
                      </a:extLst>
                    </a:gridCol>
                    <a:gridCol w="1460096">
                      <a:extLst>
                        <a:ext uri="{9D8B030D-6E8A-4147-A177-3AD203B41FA5}">
                          <a16:colId xmlns="" xmlns:a16="http://schemas.microsoft.com/office/drawing/2014/main" val="2986894874"/>
                        </a:ext>
                      </a:extLst>
                    </a:gridCol>
                    <a:gridCol w="939475">
                      <a:extLst>
                        <a:ext uri="{9D8B030D-6E8A-4147-A177-3AD203B41FA5}">
                          <a16:colId xmlns="" xmlns:a16="http://schemas.microsoft.com/office/drawing/2014/main" val="2004483623"/>
                        </a:ext>
                      </a:extLst>
                    </a:gridCol>
                    <a:gridCol w="1353924">
                      <a:extLst>
                        <a:ext uri="{9D8B030D-6E8A-4147-A177-3AD203B41FA5}">
                          <a16:colId xmlns="" xmlns:a16="http://schemas.microsoft.com/office/drawing/2014/main" val="1052524343"/>
                        </a:ext>
                      </a:extLst>
                    </a:gridCol>
                    <a:gridCol w="1486701">
                      <a:extLst>
                        <a:ext uri="{9D8B030D-6E8A-4147-A177-3AD203B41FA5}">
                          <a16:colId xmlns="" xmlns:a16="http://schemas.microsoft.com/office/drawing/2014/main" val="4131151437"/>
                        </a:ext>
                      </a:extLst>
                    </a:gridCol>
                  </a:tblGrid>
                  <a:tr h="3433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1" kern="1200" dirty="0">
                              <a:solidFill>
                                <a:srgbClr val="000000"/>
                              </a:solidFill>
                              <a:effectLst/>
                              <a:latin typeface="+mn-lt"/>
                              <a:ea typeface="+mn-ea"/>
                              <a:cs typeface="+mn-cs"/>
                            </a:rPr>
                            <a:t>Initial concentration (M):</a:t>
                          </a:r>
                          <a:endParaRPr lang="en-US" b="0" i="1" dirty="0">
                            <a:solidFill>
                              <a:srgbClr val="000000"/>
                            </a:solidFill>
                          </a:endParaRPr>
                        </a:p>
                      </a:txBody>
                      <a:tcPr marL="41356" marR="413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0.10</a:t>
                          </a:r>
                        </a:p>
                      </a:txBody>
                      <a:tcPr marL="41356" marR="41356">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2541539871"/>
                      </a:ext>
                    </a:extLst>
                  </a:tr>
                  <a:tr h="34337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1922739677"/>
                      </a:ext>
                    </a:extLst>
                  </a:tr>
                  <a:tr h="34337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0.10</m:t>
                                </m:r>
                                <m:r>
                                  <a:rPr lang="en-US" b="0"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𝑥</m:t>
                                </m:r>
                              </m:oMath>
                            </m:oMathPara>
                          </a14:m>
                          <a:endParaRPr lang="en-US" i="1" dirty="0">
                            <a:solidFill>
                              <a:srgbClr val="000000"/>
                            </a:solidFill>
                          </a:endParaRPr>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𝑥</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𝑥</m:t>
                                </m:r>
                              </m:oMath>
                            </m:oMathPara>
                          </a14:m>
                          <a:endParaRPr lang="en-US" i="1" dirty="0">
                            <a:solidFill>
                              <a:srgbClr val="000000"/>
                            </a:solidFill>
                          </a:endParaRPr>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120956437"/>
                      </a:ext>
                    </a:extLst>
                  </a:tr>
                </a:tbl>
              </a:graphicData>
            </a:graphic>
          </p:graphicFrame>
        </mc:Choice>
        <mc:Fallback xmlns="">
          <p:graphicFrame>
            <p:nvGraphicFramePr>
              <p:cNvPr id="19" name="Table Placeholder 18"/>
              <p:cNvGraphicFramePr>
                <a:graphicFrameLocks noGrp="1"/>
              </p:cNvGraphicFramePr>
              <p:nvPr>
                <p:ph type="tbl" sz="quarter" idx="25"/>
                <p:extLst>
                  <p:ext uri="{D42A27DB-BD31-4B8C-83A1-F6EECF244321}">
                    <p14:modId xmlns:p14="http://schemas.microsoft.com/office/powerpoint/2010/main" val="299479149"/>
                  </p:ext>
                </p:extLst>
              </p:nvPr>
            </p:nvGraphicFramePr>
            <p:xfrm>
              <a:off x="63912" y="1742145"/>
              <a:ext cx="9025497" cy="1097280"/>
            </p:xfrm>
            <a:graphic>
              <a:graphicData uri="http://schemas.openxmlformats.org/drawingml/2006/table">
                <a:tbl>
                  <a:tblPr firstRow="1" bandRow="1">
                    <a:tableStyleId>{5C22544A-7EE6-4342-B048-85BDC9FD1C3A}</a:tableStyleId>
                  </a:tblPr>
                  <a:tblGrid>
                    <a:gridCol w="3785301">
                      <a:extLst>
                        <a:ext uri="{9D8B030D-6E8A-4147-A177-3AD203B41FA5}">
                          <a16:colId xmlns:a16="http://schemas.microsoft.com/office/drawing/2014/main" val="4024502122"/>
                        </a:ext>
                      </a:extLst>
                    </a:gridCol>
                    <a:gridCol w="1460096">
                      <a:extLst>
                        <a:ext uri="{9D8B030D-6E8A-4147-A177-3AD203B41FA5}">
                          <a16:colId xmlns:a16="http://schemas.microsoft.com/office/drawing/2014/main" val="2986894874"/>
                        </a:ext>
                      </a:extLst>
                    </a:gridCol>
                    <a:gridCol w="939475">
                      <a:extLst>
                        <a:ext uri="{9D8B030D-6E8A-4147-A177-3AD203B41FA5}">
                          <a16:colId xmlns:a16="http://schemas.microsoft.com/office/drawing/2014/main" val="2004483623"/>
                        </a:ext>
                      </a:extLst>
                    </a:gridCol>
                    <a:gridCol w="1353924">
                      <a:extLst>
                        <a:ext uri="{9D8B030D-6E8A-4147-A177-3AD203B41FA5}">
                          <a16:colId xmlns:a16="http://schemas.microsoft.com/office/drawing/2014/main" val="1052524343"/>
                        </a:ext>
                      </a:extLst>
                    </a:gridCol>
                    <a:gridCol w="1486701">
                      <a:extLst>
                        <a:ext uri="{9D8B030D-6E8A-4147-A177-3AD203B41FA5}">
                          <a16:colId xmlns:a16="http://schemas.microsoft.com/office/drawing/2014/main" val="4131151437"/>
                        </a:ext>
                      </a:extLst>
                    </a:gridCol>
                  </a:tblGrid>
                  <a:tr h="3657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1" kern="1200" dirty="0">
                              <a:solidFill>
                                <a:srgbClr val="000000"/>
                              </a:solidFill>
                              <a:effectLst/>
                              <a:latin typeface="+mn-lt"/>
                              <a:ea typeface="+mn-ea"/>
                              <a:cs typeface="+mn-cs"/>
                            </a:rPr>
                            <a:t>Initial concentration (M):</a:t>
                          </a:r>
                          <a:endParaRPr lang="en-US" b="0" i="1" dirty="0">
                            <a:solidFill>
                              <a:srgbClr val="000000"/>
                            </a:solidFill>
                          </a:endParaRPr>
                        </a:p>
                      </a:txBody>
                      <a:tcPr marL="41356" marR="41356">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0.10</a:t>
                          </a:r>
                        </a:p>
                      </a:txBody>
                      <a:tcPr marL="41356" marR="41356">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a:t>
                          </a:r>
                        </a:p>
                      </a:txBody>
                      <a:tcPr marL="41356" marR="41356">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2541539871"/>
                      </a:ext>
                    </a:extLst>
                  </a:tr>
                  <a:tr h="36576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60251" t="-106557" r="-260251" b="-124590"/>
                          </a:stretch>
                        </a:blip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7658" t="-106557" r="-110360" b="-124590"/>
                          </a:stretch>
                        </a:blip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07377" t="-106557" r="-410" b="-124590"/>
                          </a:stretch>
                        </a:blipFill>
                      </a:tcPr>
                    </a:tc>
                    <a:extLst>
                      <a:ext uri="{0D108BD9-81ED-4DB2-BD59-A6C34878D82A}">
                        <a16:rowId xmlns:a16="http://schemas.microsoft.com/office/drawing/2014/main" val="1922739677"/>
                      </a:ext>
                    </a:extLst>
                  </a:tr>
                  <a:tr h="36576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1356" marR="41356">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260251" t="-210000" r="-260251" b="-26667"/>
                          </a:stretch>
                        </a:blipFill>
                      </a:tcPr>
                    </a:tc>
                    <a:tc>
                      <a:txBody>
                        <a:bodyPr/>
                        <a:lstStyle/>
                        <a:p>
                          <a:pPr algn="ctr"/>
                          <a:r>
                            <a:rPr lang="en-US" dirty="0">
                              <a:solidFill>
                                <a:srgbClr val="000000"/>
                              </a:solidFill>
                            </a:rPr>
                            <a:t>-</a:t>
                          </a:r>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457658" t="-210000" r="-110360" b="-26667"/>
                          </a:stretch>
                        </a:blipFill>
                      </a:tcPr>
                    </a:tc>
                    <a:tc>
                      <a:txBody>
                        <a:bodyPr/>
                        <a:lstStyle/>
                        <a:p>
                          <a:endParaRPr lang="en-US"/>
                        </a:p>
                      </a:txBody>
                      <a:tcPr marL="41356" marR="41356">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07377" t="-210000" r="-410" b="-26667"/>
                          </a:stretch>
                        </a:blipFill>
                      </a:tcPr>
                    </a:tc>
                    <a:extLst>
                      <a:ext uri="{0D108BD9-81ED-4DB2-BD59-A6C34878D82A}">
                        <a16:rowId xmlns:a16="http://schemas.microsoft.com/office/drawing/2014/main" val="3120956437"/>
                      </a:ext>
                    </a:extLst>
                  </a:tr>
                </a:tbl>
              </a:graphicData>
            </a:graphic>
          </p:graphicFrame>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28"/>
              </p:nvPr>
            </p:nvSpPr>
            <p:spPr>
              <a:xfrm>
                <a:off x="3886198" y="3200400"/>
                <a:ext cx="5267633" cy="457200"/>
              </a:xfrm>
            </p:spPr>
            <p:txBody>
              <a:bodyPr/>
              <a:lstStyle/>
              <a:p>
                <a:pPr/>
                <a14:m>
                  <m:oMathPara xmlns:m="http://schemas.openxmlformats.org/officeDocument/2006/math">
                    <m:oMathParaPr>
                      <m:jc m:val="centerGroup"/>
                    </m:oMathParaPr>
                    <m:oMath xmlns:m="http://schemas.openxmlformats.org/officeDocument/2006/math">
                      <m:sSub>
                        <m:sSubPr>
                          <m:ctrlPr>
                            <a:rPr lang="en-US" sz="1800" i="1">
                              <a:solidFill>
                                <a:srgbClr val="000000"/>
                              </a:solidFill>
                              <a:latin typeface="Cambria Math" panose="02040503050406030204" pitchFamily="18" charset="0"/>
                            </a:rPr>
                          </m:ctrlPr>
                        </m:sSubPr>
                        <m:e>
                          <m:r>
                            <m:rPr>
                              <m:sty m:val="p"/>
                            </m:rPr>
                            <a:rPr lang="en-US" sz="1800">
                              <a:solidFill>
                                <a:srgbClr val="000000"/>
                              </a:solidFill>
                              <a:latin typeface="Cambria Math" panose="02040503050406030204" pitchFamily="18" charset="0"/>
                            </a:rPr>
                            <m:t>HC</m:t>
                          </m:r>
                        </m:e>
                        <m:sub>
                          <m:r>
                            <a:rPr lang="en-US" sz="1800" i="1">
                              <a:solidFill>
                                <a:srgbClr val="000000"/>
                              </a:solidFill>
                              <a:latin typeface="Cambria Math" panose="02040503050406030204" pitchFamily="18" charset="0"/>
                            </a:rPr>
                            <m:t>2</m:t>
                          </m:r>
                        </m:sub>
                      </m:sSub>
                      <m:sSubSup>
                        <m:sSubSupPr>
                          <m:ctrlPr>
                            <a:rPr lang="en-US" sz="1800" i="1">
                              <a:solidFill>
                                <a:srgbClr val="000000"/>
                              </a:solidFill>
                              <a:latin typeface="Cambria Math" panose="02040503050406030204" pitchFamily="18" charset="0"/>
                            </a:rPr>
                          </m:ctrlPr>
                        </m:sSubSupPr>
                        <m:e>
                          <m:r>
                            <m:rPr>
                              <m:sty m:val="p"/>
                            </m:rPr>
                            <a:rPr lang="en-US" sz="1800">
                              <a:solidFill>
                                <a:srgbClr val="000000"/>
                              </a:solidFill>
                              <a:latin typeface="Cambria Math" panose="02040503050406030204" pitchFamily="18" charset="0"/>
                            </a:rPr>
                            <m:t>O</m:t>
                          </m:r>
                        </m:e>
                        <m:sub>
                          <m:r>
                            <a:rPr lang="en-US" sz="1800">
                              <a:solidFill>
                                <a:srgbClr val="000000"/>
                              </a:solidFill>
                              <a:latin typeface="Cambria Math" panose="02040503050406030204" pitchFamily="18" charset="0"/>
                            </a:rPr>
                            <m:t>4</m:t>
                          </m:r>
                        </m:sub>
                        <m:sup>
                          <m:r>
                            <a:rPr lang="en-US" sz="1800">
                              <a:solidFill>
                                <a:srgbClr val="000000"/>
                              </a:solidFill>
                              <a:latin typeface="Cambria Math" panose="02040503050406030204" pitchFamily="18" charset="0"/>
                              <a:ea typeface="Cambria Math" panose="02040503050406030204" pitchFamily="18" charset="0"/>
                            </a:rPr>
                            <m:t>−</m:t>
                          </m:r>
                        </m:sup>
                      </m:sSubSup>
                      <m:d>
                        <m:dPr>
                          <m:ctrlPr>
                            <a:rPr lang="en-US" sz="1800" i="1">
                              <a:solidFill>
                                <a:srgbClr val="000000"/>
                              </a:solidFill>
                              <a:latin typeface="Cambria Math" panose="02040503050406030204" pitchFamily="18" charset="0"/>
                            </a:rPr>
                          </m:ctrlPr>
                        </m:dPr>
                        <m:e>
                          <m:r>
                            <a:rPr lang="en-US" sz="1800" i="1">
                              <a:solidFill>
                                <a:srgbClr val="000000"/>
                              </a:solidFill>
                              <a:latin typeface="Cambria Math" panose="02040503050406030204" pitchFamily="18" charset="0"/>
                            </a:rPr>
                            <m:t>𝑎𝑞</m:t>
                          </m:r>
                        </m:e>
                      </m:d>
                      <m:r>
                        <a:rPr lang="en-US" sz="1800" i="1">
                          <a:solidFill>
                            <a:srgbClr val="000000"/>
                          </a:solidFill>
                          <a:latin typeface="Cambria Math" panose="02040503050406030204" pitchFamily="18" charset="0"/>
                          <a:ea typeface="Cambria Math" panose="02040503050406030204" pitchFamily="18" charset="0"/>
                        </a:rPr>
                        <m:t>+</m:t>
                      </m:r>
                      <m:sSub>
                        <m:sSubPr>
                          <m:ctrlPr>
                            <a:rPr lang="en-US" sz="1800" i="1">
                              <a:solidFill>
                                <a:srgbClr val="000000"/>
                              </a:solidFill>
                              <a:latin typeface="Cambria Math" panose="02040503050406030204" pitchFamily="18" charset="0"/>
                              <a:ea typeface="Cambria Math" panose="02040503050406030204" pitchFamily="18" charset="0"/>
                            </a:rPr>
                          </m:ctrlPr>
                        </m:sSubPr>
                        <m:e>
                          <m:r>
                            <m:rPr>
                              <m:sty m:val="p"/>
                            </m:rPr>
                            <a:rPr lang="en-US" sz="1800">
                              <a:solidFill>
                                <a:srgbClr val="000000"/>
                              </a:solidFill>
                              <a:latin typeface="Cambria Math" panose="02040503050406030204" pitchFamily="18" charset="0"/>
                              <a:ea typeface="Cambria Math" panose="02040503050406030204" pitchFamily="18" charset="0"/>
                            </a:rPr>
                            <m:t>H</m:t>
                          </m:r>
                        </m:e>
                        <m:sub>
                          <m:r>
                            <a:rPr lang="en-US" sz="1800">
                              <a:solidFill>
                                <a:srgbClr val="000000"/>
                              </a:solidFill>
                              <a:latin typeface="Cambria Math" panose="02040503050406030204" pitchFamily="18" charset="0"/>
                              <a:ea typeface="Cambria Math" panose="02040503050406030204" pitchFamily="18" charset="0"/>
                            </a:rPr>
                            <m:t>2</m:t>
                          </m:r>
                        </m:sub>
                      </m:sSub>
                      <m:r>
                        <m:rPr>
                          <m:sty m:val="p"/>
                        </m:rPr>
                        <a:rPr lang="en-US" sz="1800">
                          <a:solidFill>
                            <a:srgbClr val="000000"/>
                          </a:solidFill>
                          <a:latin typeface="Cambria Math" panose="02040503050406030204" pitchFamily="18" charset="0"/>
                          <a:ea typeface="Cambria Math" panose="02040503050406030204" pitchFamily="18" charset="0"/>
                        </a:rPr>
                        <m:t>O</m:t>
                      </m:r>
                      <m:d>
                        <m:dPr>
                          <m:ctrlPr>
                            <a:rPr lang="en-US" sz="1800" i="1">
                              <a:solidFill>
                                <a:srgbClr val="000000"/>
                              </a:solidFill>
                              <a:latin typeface="Cambria Math" panose="02040503050406030204" pitchFamily="18" charset="0"/>
                              <a:ea typeface="Cambria Math" panose="02040503050406030204" pitchFamily="18" charset="0"/>
                            </a:rPr>
                          </m:ctrlPr>
                        </m:dPr>
                        <m:e>
                          <m:r>
                            <a:rPr lang="en-US" sz="1800" i="1">
                              <a:solidFill>
                                <a:srgbClr val="000000"/>
                              </a:solidFill>
                              <a:latin typeface="Cambria Math" panose="02040503050406030204" pitchFamily="18" charset="0"/>
                              <a:ea typeface="Cambria Math" panose="02040503050406030204" pitchFamily="18" charset="0"/>
                            </a:rPr>
                            <m:t>𝑙</m:t>
                          </m:r>
                        </m:e>
                      </m:d>
                      <m:r>
                        <a:rPr lang="en-US" sz="1800" i="1">
                          <a:solidFill>
                            <a:srgbClr val="000000"/>
                          </a:solidFill>
                          <a:latin typeface="Cambria Math" panose="02040503050406030204" pitchFamily="18" charset="0"/>
                          <a:ea typeface="Cambria Math" panose="02040503050406030204" pitchFamily="18" charset="0"/>
                        </a:rPr>
                        <m:t>⇄</m:t>
                      </m:r>
                      <m:sSub>
                        <m:sSubPr>
                          <m:ctrlPr>
                            <a:rPr lang="en-US" sz="1800" i="1">
                              <a:solidFill>
                                <a:srgbClr val="000000"/>
                              </a:solidFill>
                              <a:latin typeface="Cambria Math" panose="02040503050406030204" pitchFamily="18" charset="0"/>
                              <a:ea typeface="Cambria Math" panose="02040503050406030204" pitchFamily="18" charset="0"/>
                            </a:rPr>
                          </m:ctrlPr>
                        </m:sSubPr>
                        <m:e>
                          <m:r>
                            <m:rPr>
                              <m:sty m:val="p"/>
                            </m:rPr>
                            <a:rPr lang="en-US" sz="1800">
                              <a:solidFill>
                                <a:srgbClr val="000000"/>
                              </a:solidFill>
                              <a:latin typeface="Cambria Math" panose="02040503050406030204" pitchFamily="18" charset="0"/>
                              <a:ea typeface="Cambria Math" panose="02040503050406030204" pitchFamily="18" charset="0"/>
                            </a:rPr>
                            <m:t>H</m:t>
                          </m:r>
                        </m:e>
                        <m:sub>
                          <m:r>
                            <a:rPr lang="en-US" sz="1800">
                              <a:solidFill>
                                <a:srgbClr val="000000"/>
                              </a:solidFill>
                              <a:latin typeface="Cambria Math" panose="02040503050406030204" pitchFamily="18" charset="0"/>
                              <a:ea typeface="Cambria Math" panose="02040503050406030204" pitchFamily="18" charset="0"/>
                            </a:rPr>
                            <m:t>3</m:t>
                          </m:r>
                        </m:sub>
                      </m:sSub>
                      <m:sSup>
                        <m:sSupPr>
                          <m:ctrlPr>
                            <a:rPr lang="en-US" sz="1800" i="1">
                              <a:solidFill>
                                <a:srgbClr val="000000"/>
                              </a:solidFill>
                              <a:latin typeface="Cambria Math" panose="02040503050406030204" pitchFamily="18" charset="0"/>
                              <a:ea typeface="Cambria Math" panose="02040503050406030204" pitchFamily="18" charset="0"/>
                            </a:rPr>
                          </m:ctrlPr>
                        </m:sSupPr>
                        <m:e>
                          <m:r>
                            <m:rPr>
                              <m:sty m:val="p"/>
                            </m:rPr>
                            <a:rPr lang="en-US" sz="1800">
                              <a:solidFill>
                                <a:srgbClr val="000000"/>
                              </a:solidFill>
                              <a:latin typeface="Cambria Math" panose="02040503050406030204" pitchFamily="18" charset="0"/>
                              <a:ea typeface="Cambria Math" panose="02040503050406030204" pitchFamily="18" charset="0"/>
                            </a:rPr>
                            <m:t>O</m:t>
                          </m:r>
                        </m:e>
                        <m:sup>
                          <m:r>
                            <a:rPr lang="en-US" sz="1800">
                              <a:solidFill>
                                <a:srgbClr val="000000"/>
                              </a:solidFill>
                              <a:latin typeface="Cambria Math" panose="02040503050406030204" pitchFamily="18" charset="0"/>
                              <a:ea typeface="Cambria Math" panose="02040503050406030204" pitchFamily="18" charset="0"/>
                            </a:rPr>
                            <m:t>+</m:t>
                          </m:r>
                        </m:sup>
                      </m:sSup>
                      <m:d>
                        <m:dPr>
                          <m:ctrlPr>
                            <a:rPr lang="en-US" sz="1800" i="1">
                              <a:solidFill>
                                <a:srgbClr val="000000"/>
                              </a:solidFill>
                              <a:latin typeface="Cambria Math" panose="02040503050406030204" pitchFamily="18" charset="0"/>
                              <a:ea typeface="Cambria Math" panose="02040503050406030204" pitchFamily="18" charset="0"/>
                            </a:rPr>
                          </m:ctrlPr>
                        </m:dPr>
                        <m:e>
                          <m:r>
                            <a:rPr lang="en-US" sz="1800" i="1">
                              <a:solidFill>
                                <a:srgbClr val="000000"/>
                              </a:solidFill>
                              <a:latin typeface="Cambria Math" panose="02040503050406030204" pitchFamily="18" charset="0"/>
                              <a:ea typeface="Cambria Math" panose="02040503050406030204" pitchFamily="18" charset="0"/>
                            </a:rPr>
                            <m:t>𝑎𝑞</m:t>
                          </m:r>
                        </m:e>
                      </m:d>
                      <m:r>
                        <a:rPr lang="en-US" sz="1800" i="1">
                          <a:solidFill>
                            <a:srgbClr val="000000"/>
                          </a:solidFill>
                          <a:latin typeface="Cambria Math" panose="02040503050406030204" pitchFamily="18" charset="0"/>
                          <a:ea typeface="Cambria Math" panose="02040503050406030204" pitchFamily="18" charset="0"/>
                        </a:rPr>
                        <m:t>+</m:t>
                      </m:r>
                      <m:sSub>
                        <m:sSubPr>
                          <m:ctrlPr>
                            <a:rPr lang="en-US" sz="1800" i="1">
                              <a:solidFill>
                                <a:srgbClr val="000000"/>
                              </a:solidFill>
                              <a:latin typeface="Cambria Math" panose="02040503050406030204" pitchFamily="18" charset="0"/>
                              <a:ea typeface="Cambria Math" panose="02040503050406030204" pitchFamily="18" charset="0"/>
                            </a:rPr>
                          </m:ctrlPr>
                        </m:sSubPr>
                        <m:e>
                          <m:r>
                            <m:rPr>
                              <m:sty m:val="p"/>
                            </m:rPr>
                            <a:rPr lang="en-US" sz="1800">
                              <a:solidFill>
                                <a:srgbClr val="000000"/>
                              </a:solidFill>
                              <a:latin typeface="Cambria Math" panose="02040503050406030204" pitchFamily="18" charset="0"/>
                              <a:ea typeface="Cambria Math" panose="02040503050406030204" pitchFamily="18" charset="0"/>
                            </a:rPr>
                            <m:t>C</m:t>
                          </m:r>
                        </m:e>
                        <m:sub>
                          <m:r>
                            <a:rPr lang="en-US" sz="1800">
                              <a:solidFill>
                                <a:srgbClr val="000000"/>
                              </a:solidFill>
                              <a:latin typeface="Cambria Math" panose="02040503050406030204" pitchFamily="18" charset="0"/>
                              <a:ea typeface="Cambria Math" panose="02040503050406030204" pitchFamily="18" charset="0"/>
                            </a:rPr>
                            <m:t>2</m:t>
                          </m:r>
                        </m:sub>
                      </m:sSub>
                      <m:sSubSup>
                        <m:sSubSupPr>
                          <m:ctrlPr>
                            <a:rPr lang="en-US" sz="1800" i="1">
                              <a:solidFill>
                                <a:srgbClr val="000000"/>
                              </a:solidFill>
                              <a:latin typeface="Cambria Math" panose="02040503050406030204" pitchFamily="18" charset="0"/>
                              <a:ea typeface="Cambria Math" panose="02040503050406030204" pitchFamily="18" charset="0"/>
                            </a:rPr>
                          </m:ctrlPr>
                        </m:sSubSupPr>
                        <m:e>
                          <m:r>
                            <m:rPr>
                              <m:sty m:val="p"/>
                            </m:rPr>
                            <a:rPr lang="en-US" sz="1800">
                              <a:solidFill>
                                <a:srgbClr val="000000"/>
                              </a:solidFill>
                              <a:latin typeface="Cambria Math" panose="02040503050406030204" pitchFamily="18" charset="0"/>
                              <a:ea typeface="Cambria Math" panose="02040503050406030204" pitchFamily="18" charset="0"/>
                            </a:rPr>
                            <m:t>O</m:t>
                          </m:r>
                        </m:e>
                        <m:sub>
                          <m:r>
                            <a:rPr lang="en-US" sz="1800">
                              <a:solidFill>
                                <a:srgbClr val="000000"/>
                              </a:solidFill>
                              <a:latin typeface="Cambria Math" panose="02040503050406030204" pitchFamily="18" charset="0"/>
                              <a:ea typeface="Cambria Math" panose="02040503050406030204" pitchFamily="18" charset="0"/>
                            </a:rPr>
                            <m:t>4</m:t>
                          </m:r>
                        </m:sub>
                        <m:sup>
                          <m:r>
                            <a:rPr lang="en-US" sz="1800">
                              <a:solidFill>
                                <a:srgbClr val="000000"/>
                              </a:solidFill>
                              <a:latin typeface="Cambria Math" panose="02040503050406030204" pitchFamily="18" charset="0"/>
                              <a:ea typeface="Cambria Math" panose="02040503050406030204" pitchFamily="18" charset="0"/>
                            </a:rPr>
                            <m:t>2−</m:t>
                          </m:r>
                        </m:sup>
                      </m:sSubSup>
                      <m:d>
                        <m:dPr>
                          <m:ctrlPr>
                            <a:rPr lang="en-US" sz="1800" i="1">
                              <a:solidFill>
                                <a:srgbClr val="000000"/>
                              </a:solidFill>
                              <a:latin typeface="Cambria Math" panose="02040503050406030204" pitchFamily="18" charset="0"/>
                              <a:ea typeface="Cambria Math" panose="02040503050406030204" pitchFamily="18" charset="0"/>
                            </a:rPr>
                          </m:ctrlPr>
                        </m:dPr>
                        <m:e>
                          <m:r>
                            <a:rPr lang="en-US" sz="1800" i="1">
                              <a:solidFill>
                                <a:srgbClr val="000000"/>
                              </a:solidFill>
                              <a:latin typeface="Cambria Math" panose="02040503050406030204" pitchFamily="18" charset="0"/>
                              <a:ea typeface="Cambria Math" panose="02040503050406030204" pitchFamily="18" charset="0"/>
                            </a:rPr>
                            <m:t>𝑎𝑞</m:t>
                          </m:r>
                        </m:e>
                      </m:d>
                    </m:oMath>
                  </m:oMathPara>
                </a14:m>
                <a:endParaRPr lang="en-US" sz="1800" dirty="0">
                  <a:solidFill>
                    <a:srgbClr val="000000"/>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sz="quarter" idx="28"/>
              </p:nvPr>
            </p:nvSpPr>
            <p:spPr>
              <a:xfrm>
                <a:off x="3886198" y="3200400"/>
                <a:ext cx="5267633" cy="457200"/>
              </a:xfr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20" name="Table Placeholder 19"/>
              <p:cNvGraphicFramePr>
                <a:graphicFrameLocks noGrp="1"/>
              </p:cNvGraphicFramePr>
              <p:nvPr>
                <p:ph sz="quarter" idx="26"/>
                <p:extLst>
                  <p:ext uri="{D42A27DB-BD31-4B8C-83A1-F6EECF244321}">
                    <p14:modId xmlns:p14="http://schemas.microsoft.com/office/powerpoint/2010/main" val="962086833"/>
                  </p:ext>
                </p:extLst>
              </p:nvPr>
            </p:nvGraphicFramePr>
            <p:xfrm>
              <a:off x="63913" y="3581400"/>
              <a:ext cx="8949324" cy="1097280"/>
            </p:xfrm>
            <a:graphic>
              <a:graphicData uri="http://schemas.openxmlformats.org/drawingml/2006/table">
                <a:tbl>
                  <a:tblPr firstRow="1" bandRow="1">
                    <a:tableStyleId>{5C22544A-7EE6-4342-B048-85BDC9FD1C3A}</a:tableStyleId>
                  </a:tblPr>
                  <a:tblGrid>
                    <a:gridCol w="3664360">
                      <a:extLst>
                        <a:ext uri="{9D8B030D-6E8A-4147-A177-3AD203B41FA5}">
                          <a16:colId xmlns="" xmlns:a16="http://schemas.microsoft.com/office/drawing/2014/main" val="2503952381"/>
                        </a:ext>
                      </a:extLst>
                    </a:gridCol>
                    <a:gridCol w="1514912">
                      <a:extLst>
                        <a:ext uri="{9D8B030D-6E8A-4147-A177-3AD203B41FA5}">
                          <a16:colId xmlns="" xmlns:a16="http://schemas.microsoft.com/office/drawing/2014/main" val="1808686445"/>
                        </a:ext>
                      </a:extLst>
                    </a:gridCol>
                    <a:gridCol w="1036518">
                      <a:extLst>
                        <a:ext uri="{9D8B030D-6E8A-4147-A177-3AD203B41FA5}">
                          <a16:colId xmlns="" xmlns:a16="http://schemas.microsoft.com/office/drawing/2014/main" val="1940135764"/>
                        </a:ext>
                      </a:extLst>
                    </a:gridCol>
                    <a:gridCol w="1364068">
                      <a:extLst>
                        <a:ext uri="{9D8B030D-6E8A-4147-A177-3AD203B41FA5}">
                          <a16:colId xmlns="" xmlns:a16="http://schemas.microsoft.com/office/drawing/2014/main" val="3762461073"/>
                        </a:ext>
                      </a:extLst>
                    </a:gridCol>
                    <a:gridCol w="1369466">
                      <a:extLst>
                        <a:ext uri="{9D8B030D-6E8A-4147-A177-3AD203B41FA5}">
                          <a16:colId xmlns="" xmlns:a16="http://schemas.microsoft.com/office/drawing/2014/main" val="510488182"/>
                        </a:ext>
                      </a:extLst>
                    </a:gridCol>
                  </a:tblGrid>
                  <a:tr h="2812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1" kern="1200" dirty="0">
                              <a:solidFill>
                                <a:srgbClr val="000000"/>
                              </a:solidFill>
                              <a:effectLst/>
                              <a:latin typeface="+mn-lt"/>
                              <a:ea typeface="+mn-ea"/>
                              <a:cs typeface="+mn-cs"/>
                            </a:rPr>
                            <a:t>Initial concentration (M):</a:t>
                          </a:r>
                          <a:endParaRPr lang="en-US" b="0" i="1" dirty="0">
                            <a:solidFill>
                              <a:srgbClr val="000000"/>
                            </a:solidFill>
                          </a:endParaRPr>
                        </a:p>
                      </a:txBody>
                      <a:tcPr marL="475" marR="475">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𝑥</m:t>
                                </m:r>
                              </m:oMath>
                            </m:oMathPara>
                          </a14:m>
                          <a:endParaRPr lang="en-US" b="0" dirty="0">
                            <a:solidFill>
                              <a:srgbClr val="000000"/>
                            </a:solidFill>
                          </a:endParaRPr>
                        </a:p>
                      </a:txBody>
                      <a:tcPr marL="475" marR="475">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a:t>
                          </a:r>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𝑥</m:t>
                                </m:r>
                              </m:oMath>
                            </m:oMathPara>
                          </a14:m>
                          <a:endParaRPr lang="en-US" b="0" dirty="0">
                            <a:solidFill>
                              <a:srgbClr val="000000"/>
                            </a:solidFill>
                          </a:endParaRPr>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rgbClr val="000000"/>
                              </a:solidFill>
                            </a:rPr>
                            <a:t>0</a:t>
                          </a:r>
                        </a:p>
                      </a:txBody>
                      <a:tcPr marL="475" marR="475">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3275423069"/>
                      </a:ext>
                    </a:extLst>
                  </a:tr>
                  <a:tr h="333194">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75" marR="47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75" marR="47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75" marR="47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1435117840"/>
                      </a:ext>
                    </a:extLst>
                  </a:tr>
                  <a:tr h="281257">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75" marR="47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ea typeface="Cambria Math" panose="02040503050406030204" pitchFamily="18" charset="0"/>
                                  </a:rPr>
                                  <m:t>𝑥</m:t>
                                </m:r>
                                <m:r>
                                  <a:rPr lang="en-US" b="0"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75" marR="47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dirty="0">
                              <a:solidFill>
                                <a:srgbClr val="000000"/>
                              </a:solidFill>
                            </a:rPr>
                            <a:t>-</a:t>
                          </a:r>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𝑥</m:t>
                                </m:r>
                                <m:r>
                                  <a:rPr lang="en-US" b="0" i="1" smtClean="0">
                                    <a:solidFill>
                                      <a:srgbClr val="000000"/>
                                    </a:solidFill>
                                    <a:latin typeface="Cambria Math" panose="02040503050406030204" pitchFamily="18" charset="0"/>
                                    <a:ea typeface="Cambria Math" panose="02040503050406030204" pitchFamily="18" charset="0"/>
                                  </a:rPr>
                                  <m:t>+</m:t>
                                </m:r>
                                <m:r>
                                  <a:rPr lang="en-US" b="0" i="1" smtClean="0">
                                    <a:solidFill>
                                      <a:srgbClr val="000000"/>
                                    </a:solidFill>
                                    <a:latin typeface="Cambria Math" panose="02040503050406030204" pitchFamily="18" charset="0"/>
                                    <a:ea typeface="Cambria Math" panose="02040503050406030204" pitchFamily="18" charset="0"/>
                                  </a:rPr>
                                  <m:t>𝑦</m:t>
                                </m:r>
                              </m:oMath>
                            </m:oMathPara>
                          </a14:m>
                          <a:endParaRPr lang="en-US" i="1" dirty="0">
                            <a:solidFill>
                              <a:srgbClr val="000000"/>
                            </a:solidFill>
                          </a:endParaRPr>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rgbClr val="000000"/>
                                    </a:solidFill>
                                    <a:latin typeface="Cambria Math" panose="02040503050406030204" pitchFamily="18" charset="0"/>
                                  </a:rPr>
                                  <m:t>𝑦</m:t>
                                </m:r>
                              </m:oMath>
                            </m:oMathPara>
                          </a14:m>
                          <a:endParaRPr lang="en-US" i="1" dirty="0">
                            <a:solidFill>
                              <a:srgbClr val="000000"/>
                            </a:solidFill>
                          </a:endParaRPr>
                        </a:p>
                      </a:txBody>
                      <a:tcPr marL="475" marR="47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 xmlns:a16="http://schemas.microsoft.com/office/drawing/2014/main" val="1569616402"/>
                      </a:ext>
                    </a:extLst>
                  </a:tr>
                </a:tbl>
              </a:graphicData>
            </a:graphic>
          </p:graphicFrame>
        </mc:Choice>
        <mc:Fallback xmlns="">
          <p:graphicFrame>
            <p:nvGraphicFramePr>
              <p:cNvPr id="20" name="Table Placeholder 19"/>
              <p:cNvGraphicFramePr>
                <a:graphicFrameLocks noGrp="1"/>
              </p:cNvGraphicFramePr>
              <p:nvPr>
                <p:ph sz="quarter" idx="26"/>
                <p:extLst>
                  <p:ext uri="{D42A27DB-BD31-4B8C-83A1-F6EECF244321}">
                    <p14:modId xmlns:p14="http://schemas.microsoft.com/office/powerpoint/2010/main" val="962086833"/>
                  </p:ext>
                </p:extLst>
              </p:nvPr>
            </p:nvGraphicFramePr>
            <p:xfrm>
              <a:off x="63913" y="3581400"/>
              <a:ext cx="8949324" cy="1097280"/>
            </p:xfrm>
            <a:graphic>
              <a:graphicData uri="http://schemas.openxmlformats.org/drawingml/2006/table">
                <a:tbl>
                  <a:tblPr firstRow="1" bandRow="1">
                    <a:tableStyleId>{5C22544A-7EE6-4342-B048-85BDC9FD1C3A}</a:tableStyleId>
                  </a:tblPr>
                  <a:tblGrid>
                    <a:gridCol w="3664360">
                      <a:extLst>
                        <a:ext uri="{9D8B030D-6E8A-4147-A177-3AD203B41FA5}">
                          <a16:colId xmlns:a16="http://schemas.microsoft.com/office/drawing/2014/main" val="2503952381"/>
                        </a:ext>
                      </a:extLst>
                    </a:gridCol>
                    <a:gridCol w="1514912">
                      <a:extLst>
                        <a:ext uri="{9D8B030D-6E8A-4147-A177-3AD203B41FA5}">
                          <a16:colId xmlns:a16="http://schemas.microsoft.com/office/drawing/2014/main" val="1808686445"/>
                        </a:ext>
                      </a:extLst>
                    </a:gridCol>
                    <a:gridCol w="1036518">
                      <a:extLst>
                        <a:ext uri="{9D8B030D-6E8A-4147-A177-3AD203B41FA5}">
                          <a16:colId xmlns:a16="http://schemas.microsoft.com/office/drawing/2014/main" val="1940135764"/>
                        </a:ext>
                      </a:extLst>
                    </a:gridCol>
                    <a:gridCol w="1364068">
                      <a:extLst>
                        <a:ext uri="{9D8B030D-6E8A-4147-A177-3AD203B41FA5}">
                          <a16:colId xmlns:a16="http://schemas.microsoft.com/office/drawing/2014/main" val="3762461073"/>
                        </a:ext>
                      </a:extLst>
                    </a:gridCol>
                    <a:gridCol w="1369466">
                      <a:extLst>
                        <a:ext uri="{9D8B030D-6E8A-4147-A177-3AD203B41FA5}">
                          <a16:colId xmlns:a16="http://schemas.microsoft.com/office/drawing/2014/main" val="510488182"/>
                        </a:ext>
                      </a:extLst>
                    </a:gridCol>
                  </a:tblGrid>
                  <a:tr h="3657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1" kern="1200" dirty="0">
                              <a:solidFill>
                                <a:srgbClr val="000000"/>
                              </a:solidFill>
                              <a:effectLst/>
                              <a:latin typeface="+mn-lt"/>
                              <a:ea typeface="+mn-ea"/>
                              <a:cs typeface="+mn-cs"/>
                            </a:rPr>
                            <a:t>Initial concentration (M):</a:t>
                          </a:r>
                          <a:endParaRPr lang="en-US" b="0" i="1" dirty="0">
                            <a:solidFill>
                              <a:srgbClr val="000000"/>
                            </a:solidFill>
                          </a:endParaRPr>
                        </a:p>
                      </a:txBody>
                      <a:tcPr marL="475" marR="475">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75" marR="475">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5"/>
                          <a:stretch>
                            <a:fillRect l="-241365" t="-8333" r="-248996" b="-226667"/>
                          </a:stretch>
                        </a:blipFill>
                      </a:tcPr>
                    </a:tc>
                    <a:tc>
                      <a:txBody>
                        <a:bodyPr/>
                        <a:lstStyle/>
                        <a:p>
                          <a:pPr algn="ctr"/>
                          <a:r>
                            <a:rPr lang="en-US" b="0" dirty="0">
                              <a:solidFill>
                                <a:srgbClr val="000000"/>
                              </a:solidFill>
                            </a:rPr>
                            <a:t>-</a:t>
                          </a:r>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5"/>
                          <a:stretch>
                            <a:fillRect l="-455357" t="-8333" r="-100893" b="-226667"/>
                          </a:stretch>
                        </a:blipFill>
                      </a:tcPr>
                    </a:tc>
                    <a:tc>
                      <a:txBody>
                        <a:bodyPr/>
                        <a:lstStyle/>
                        <a:p>
                          <a:pPr algn="ctr"/>
                          <a:r>
                            <a:rPr lang="en-US" b="0" dirty="0">
                              <a:solidFill>
                                <a:srgbClr val="000000"/>
                              </a:solidFill>
                            </a:rPr>
                            <a:t>0</a:t>
                          </a:r>
                        </a:p>
                      </a:txBody>
                      <a:tcPr marL="475" marR="475">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275423069"/>
                      </a:ext>
                    </a:extLst>
                  </a:tr>
                  <a:tr h="365760">
                    <a:tc>
                      <a:txBody>
                        <a:bodyPr/>
                        <a:lstStyle/>
                        <a:p>
                          <a:pPr algn="l"/>
                          <a:r>
                            <a:rPr lang="en-US" sz="1800" i="1" kern="1200" dirty="0">
                              <a:solidFill>
                                <a:srgbClr val="000000"/>
                              </a:solidFill>
                              <a:effectLst/>
                              <a:latin typeface="+mn-lt"/>
                              <a:ea typeface="+mn-ea"/>
                              <a:cs typeface="+mn-cs"/>
                            </a:rPr>
                            <a:t>Change in concentration (M):</a:t>
                          </a:r>
                          <a:endParaRPr lang="en-US" i="1" dirty="0">
                            <a:solidFill>
                              <a:srgbClr val="000000"/>
                            </a:solidFill>
                          </a:endParaRPr>
                        </a:p>
                      </a:txBody>
                      <a:tcPr marL="475" marR="47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75" marR="47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5"/>
                          <a:stretch>
                            <a:fillRect l="-241365" t="-106557" r="-248996" b="-122951"/>
                          </a:stretch>
                        </a:blipFill>
                      </a:tcPr>
                    </a:tc>
                    <a:tc>
                      <a:txBody>
                        <a:bodyPr/>
                        <a:lstStyle/>
                        <a:p>
                          <a:pPr algn="ctr"/>
                          <a:r>
                            <a:rPr lang="en-US" dirty="0">
                              <a:solidFill>
                                <a:srgbClr val="000000"/>
                              </a:solidFill>
                            </a:rPr>
                            <a:t>-</a:t>
                          </a:r>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5"/>
                          <a:stretch>
                            <a:fillRect l="-455357" t="-106557" r="-100893" b="-122951"/>
                          </a:stretch>
                        </a:blipFill>
                      </a:tcPr>
                    </a:tc>
                    <a:tc>
                      <a:txBody>
                        <a:bodyPr/>
                        <a:lstStyle/>
                        <a:p>
                          <a:endParaRPr lang="en-US"/>
                        </a:p>
                      </a:txBody>
                      <a:tcPr marL="475" marR="47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5"/>
                          <a:stretch>
                            <a:fillRect l="-552889" t="-106557" r="-444" b="-122951"/>
                          </a:stretch>
                        </a:blipFill>
                      </a:tcPr>
                    </a:tc>
                    <a:extLst>
                      <a:ext uri="{0D108BD9-81ED-4DB2-BD59-A6C34878D82A}">
                        <a16:rowId xmlns:a16="http://schemas.microsoft.com/office/drawing/2014/main" val="1435117840"/>
                      </a:ext>
                    </a:extLst>
                  </a:tr>
                  <a:tr h="365760">
                    <a:tc>
                      <a:txBody>
                        <a:bodyPr/>
                        <a:lstStyle/>
                        <a:p>
                          <a:pPr algn="l"/>
                          <a:r>
                            <a:rPr lang="en-US" sz="1800" i="1" kern="1200" dirty="0">
                              <a:solidFill>
                                <a:srgbClr val="000000"/>
                              </a:solidFill>
                              <a:effectLst/>
                              <a:latin typeface="+mn-lt"/>
                              <a:ea typeface="+mn-ea"/>
                              <a:cs typeface="+mn-cs"/>
                            </a:rPr>
                            <a:t>Equilibrium concentration (M):</a:t>
                          </a:r>
                          <a:endParaRPr lang="en-US" i="1" dirty="0">
                            <a:solidFill>
                              <a:srgbClr val="000000"/>
                            </a:solidFill>
                          </a:endParaRPr>
                        </a:p>
                      </a:txBody>
                      <a:tcPr marL="475" marR="475">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75" marR="47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5"/>
                          <a:stretch>
                            <a:fillRect l="-241365" t="-210000" r="-248996" b="-25000"/>
                          </a:stretch>
                        </a:blipFill>
                      </a:tcPr>
                    </a:tc>
                    <a:tc>
                      <a:txBody>
                        <a:bodyPr/>
                        <a:lstStyle/>
                        <a:p>
                          <a:pPr algn="ctr"/>
                          <a:r>
                            <a:rPr lang="en-US" dirty="0">
                              <a:solidFill>
                                <a:srgbClr val="000000"/>
                              </a:solidFill>
                            </a:rPr>
                            <a:t>-</a:t>
                          </a:r>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475" marR="4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5"/>
                          <a:stretch>
                            <a:fillRect l="-455357" t="-210000" r="-100893" b="-25000"/>
                          </a:stretch>
                        </a:blipFill>
                      </a:tcPr>
                    </a:tc>
                    <a:tc>
                      <a:txBody>
                        <a:bodyPr/>
                        <a:lstStyle/>
                        <a:p>
                          <a:endParaRPr lang="en-US"/>
                        </a:p>
                      </a:txBody>
                      <a:tcPr marL="475" marR="47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5"/>
                          <a:stretch>
                            <a:fillRect l="-552889" t="-210000" r="-444" b="-25000"/>
                          </a:stretch>
                        </a:blipFill>
                      </a:tcPr>
                    </a:tc>
                    <a:extLst>
                      <a:ext uri="{0D108BD9-81ED-4DB2-BD59-A6C34878D82A}">
                        <a16:rowId xmlns:a16="http://schemas.microsoft.com/office/drawing/2014/main" val="1569616402"/>
                      </a:ext>
                    </a:extLst>
                  </a:tr>
                </a:tbl>
              </a:graphicData>
            </a:graphic>
          </p:graphicFrame>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29"/>
              </p:nvPr>
            </p:nvSpPr>
            <p:spPr>
              <a:xfrm>
                <a:off x="63912" y="5029200"/>
                <a:ext cx="8860837" cy="1371600"/>
              </a:xfrm>
            </p:spPr>
            <p:txBody>
              <a:bodyPr/>
              <a:lstStyle/>
              <a:p>
                <a:pPr>
                  <a:spcBef>
                    <a:spcPts val="0"/>
                  </a:spcBef>
                  <a:tabLst>
                    <a:tab pos="2979738" algn="l"/>
                  </a:tabLst>
                </a:pPr>
                <a:r>
                  <a:rPr lang="en-US" sz="2800" b="1" dirty="0">
                    <a:solidFill>
                      <a:srgbClr val="43618E"/>
                    </a:solidFill>
                  </a:rPr>
                  <a:t>Solution</a:t>
                </a:r>
              </a:p>
              <a:p>
                <a:pPr marL="3154363">
                  <a:spcBef>
                    <a:spcPts val="0"/>
                  </a:spcBef>
                  <a:tabLst>
                    <a:tab pos="2979738" algn="l"/>
                  </a:tabLst>
                </a:pP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𝐾</m:t>
                        </m:r>
                      </m:e>
                      <m:sub>
                        <m:sSub>
                          <m:sSubPr>
                            <m:ctrlPr>
                              <a:rPr lang="en-US" sz="2800" i="1">
                                <a:latin typeface="Cambria Math" panose="02040503050406030204" pitchFamily="18" charset="0"/>
                              </a:rPr>
                            </m:ctrlPr>
                          </m:sSubPr>
                          <m:e>
                            <m:r>
                              <m:rPr>
                                <m:sty m:val="p"/>
                              </m:rPr>
                              <a:rPr lang="en-US" sz="2800">
                                <a:latin typeface="Cambria Math" panose="02040503050406030204" pitchFamily="18" charset="0"/>
                              </a:rPr>
                              <m:t>a</m:t>
                            </m:r>
                          </m:e>
                          <m:sub>
                            <m:r>
                              <a:rPr lang="en-US" sz="2800" i="1">
                                <a:latin typeface="Cambria Math" panose="02040503050406030204" pitchFamily="18" charset="0"/>
                              </a:rPr>
                              <m:t>1</m:t>
                            </m:r>
                          </m:sub>
                        </m:sSub>
                      </m:sub>
                    </m:sSub>
                    <m:r>
                      <a:rPr lang="en-US" sz="2800" i="1">
                        <a:latin typeface="Cambria Math" panose="02040503050406030204" pitchFamily="18" charset="0"/>
                        <a:ea typeface="Cambria Math" panose="02040503050406030204" pitchFamily="18" charset="0"/>
                      </a:rPr>
                      <m:t>=</m:t>
                    </m:r>
                    <m:f>
                      <m:fPr>
                        <m:ctrlPr>
                          <a:rPr lang="en-US" sz="2800" i="1">
                            <a:latin typeface="Cambria Math" panose="02040503050406030204" pitchFamily="18" charset="0"/>
                            <a:ea typeface="Cambria Math" panose="02040503050406030204" pitchFamily="18" charset="0"/>
                          </a:rPr>
                        </m:ctrlPr>
                      </m:fPr>
                      <m:num>
                        <m:d>
                          <m:dPr>
                            <m:begChr m:val="["/>
                            <m:endChr m:val="]"/>
                            <m:ctrlPr>
                              <a:rPr lang="en-US" sz="2800" i="1">
                                <a:latin typeface="Cambria Math" panose="02040503050406030204" pitchFamily="18" charset="0"/>
                                <a:ea typeface="Cambria Math" panose="02040503050406030204" pitchFamily="18" charset="0"/>
                              </a:rPr>
                            </m:ctrlPr>
                          </m:dPr>
                          <m:e>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H</m:t>
                                </m:r>
                              </m:e>
                              <m:sub>
                                <m:r>
                                  <a:rPr lang="en-US" sz="2800">
                                    <a:latin typeface="Cambria Math" panose="02040503050406030204" pitchFamily="18" charset="0"/>
                                    <a:ea typeface="Cambria Math" panose="02040503050406030204" pitchFamily="18" charset="0"/>
                                  </a:rPr>
                                  <m:t>3</m:t>
                                </m:r>
                              </m:sub>
                            </m:sSub>
                            <m:sSup>
                              <m:sSupPr>
                                <m:ctrlPr>
                                  <a:rPr lang="en-US" sz="2800" i="1">
                                    <a:latin typeface="Cambria Math" panose="02040503050406030204" pitchFamily="18" charset="0"/>
                                    <a:ea typeface="Cambria Math" panose="02040503050406030204" pitchFamily="18" charset="0"/>
                                  </a:rPr>
                                </m:ctrlPr>
                              </m:sSupPr>
                              <m:e>
                                <m:r>
                                  <m:rPr>
                                    <m:sty m:val="p"/>
                                  </m:rPr>
                                  <a:rPr lang="en-US" sz="2800">
                                    <a:latin typeface="Cambria Math" panose="02040503050406030204" pitchFamily="18" charset="0"/>
                                    <a:ea typeface="Cambria Math" panose="02040503050406030204" pitchFamily="18" charset="0"/>
                                  </a:rPr>
                                  <m:t>O</m:t>
                                </m:r>
                              </m:e>
                              <m:sup>
                                <m:r>
                                  <a:rPr lang="en-US" sz="2800">
                                    <a:latin typeface="Cambria Math" panose="02040503050406030204" pitchFamily="18" charset="0"/>
                                    <a:ea typeface="Cambria Math" panose="02040503050406030204" pitchFamily="18" charset="0"/>
                                  </a:rPr>
                                  <m:t>+</m:t>
                                </m:r>
                              </m:sup>
                            </m:sSup>
                          </m:e>
                        </m:d>
                        <m:d>
                          <m:dPr>
                            <m:begChr m:val="["/>
                            <m:endChr m:val="]"/>
                            <m:ctrlPr>
                              <a:rPr lang="en-US" sz="2800" i="1">
                                <a:latin typeface="Cambria Math" panose="02040503050406030204" pitchFamily="18" charset="0"/>
                                <a:ea typeface="Cambria Math" panose="02040503050406030204" pitchFamily="18" charset="0"/>
                              </a:rPr>
                            </m:ctrlPr>
                          </m:dPr>
                          <m:e>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HC</m:t>
                                </m:r>
                              </m:e>
                              <m:sub>
                                <m:r>
                                  <a:rPr lang="en-US" sz="2800">
                                    <a:latin typeface="Cambria Math" panose="02040503050406030204" pitchFamily="18" charset="0"/>
                                    <a:ea typeface="Cambria Math" panose="02040503050406030204" pitchFamily="18" charset="0"/>
                                  </a:rPr>
                                  <m:t>2</m:t>
                                </m:r>
                              </m:sub>
                            </m:sSub>
                            <m:sSubSup>
                              <m:sSubSupPr>
                                <m:ctrlPr>
                                  <a:rPr lang="en-US" sz="2800" i="1">
                                    <a:latin typeface="Cambria Math" panose="02040503050406030204" pitchFamily="18" charset="0"/>
                                    <a:ea typeface="Cambria Math" panose="02040503050406030204" pitchFamily="18" charset="0"/>
                                  </a:rPr>
                                </m:ctrlPr>
                              </m:sSubSupPr>
                              <m:e>
                                <m:r>
                                  <m:rPr>
                                    <m:sty m:val="p"/>
                                  </m:rPr>
                                  <a:rPr lang="en-US" sz="2800">
                                    <a:latin typeface="Cambria Math" panose="02040503050406030204" pitchFamily="18" charset="0"/>
                                    <a:ea typeface="Cambria Math" panose="02040503050406030204" pitchFamily="18" charset="0"/>
                                  </a:rPr>
                                  <m:t>O</m:t>
                                </m:r>
                              </m:e>
                              <m:sub>
                                <m:r>
                                  <a:rPr lang="en-US" sz="2800">
                                    <a:latin typeface="Cambria Math" panose="02040503050406030204" pitchFamily="18" charset="0"/>
                                    <a:ea typeface="Cambria Math" panose="02040503050406030204" pitchFamily="18" charset="0"/>
                                  </a:rPr>
                                  <m:t>4</m:t>
                                </m:r>
                              </m:sub>
                              <m:sup>
                                <m:r>
                                  <a:rPr lang="en-US" sz="2800">
                                    <a:latin typeface="Cambria Math" panose="02040503050406030204" pitchFamily="18" charset="0"/>
                                    <a:ea typeface="Cambria Math" panose="02040503050406030204" pitchFamily="18" charset="0"/>
                                  </a:rPr>
                                  <m:t>−</m:t>
                                </m:r>
                              </m:sup>
                            </m:sSubSup>
                          </m:e>
                        </m:d>
                      </m:num>
                      <m:den>
                        <m:d>
                          <m:dPr>
                            <m:begChr m:val="["/>
                            <m:endChr m:val="]"/>
                            <m:ctrlPr>
                              <a:rPr lang="en-US" sz="2800" i="1">
                                <a:latin typeface="Cambria Math" panose="02040503050406030204" pitchFamily="18" charset="0"/>
                                <a:ea typeface="Cambria Math" panose="02040503050406030204" pitchFamily="18" charset="0"/>
                              </a:rPr>
                            </m:ctrlPr>
                          </m:dPr>
                          <m:e>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H</m:t>
                                </m:r>
                              </m:e>
                              <m:sub>
                                <m:r>
                                  <a:rPr lang="en-US" sz="2800">
                                    <a:latin typeface="Cambria Math" panose="02040503050406030204" pitchFamily="18" charset="0"/>
                                    <a:ea typeface="Cambria Math" panose="02040503050406030204" pitchFamily="18" charset="0"/>
                                  </a:rPr>
                                  <m:t>2</m:t>
                                </m:r>
                              </m:sub>
                            </m:sSub>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C</m:t>
                                </m:r>
                              </m:e>
                              <m:sub>
                                <m:r>
                                  <a:rPr lang="en-US" sz="2800">
                                    <a:latin typeface="Cambria Math" panose="02040503050406030204" pitchFamily="18" charset="0"/>
                                    <a:ea typeface="Cambria Math" panose="02040503050406030204" pitchFamily="18" charset="0"/>
                                  </a:rPr>
                                  <m:t>2</m:t>
                                </m:r>
                              </m:sub>
                            </m:sSub>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O</m:t>
                                </m:r>
                              </m:e>
                              <m:sub>
                                <m:r>
                                  <a:rPr lang="en-US" sz="2800">
                                    <a:latin typeface="Cambria Math" panose="02040503050406030204" pitchFamily="18" charset="0"/>
                                    <a:ea typeface="Cambria Math" panose="02040503050406030204" pitchFamily="18" charset="0"/>
                                  </a:rPr>
                                  <m:t>4</m:t>
                                </m:r>
                              </m:sub>
                            </m:sSub>
                          </m:e>
                        </m:d>
                      </m:den>
                    </m:f>
                  </m:oMath>
                </a14:m>
                <a:r>
                  <a:rPr lang="en-US" sz="2800" b="1" dirty="0">
                    <a:solidFill>
                      <a:srgbClr val="43618E"/>
                    </a:solidFill>
                  </a:rPr>
                  <a:t>	</a:t>
                </a:r>
                <a:endParaRPr lang="en-US" sz="2800" dirty="0"/>
              </a:p>
            </p:txBody>
          </p:sp>
        </mc:Choice>
        <mc:Fallback xmlns="">
          <p:sp>
            <p:nvSpPr>
              <p:cNvPr id="4" name="Content Placeholder 3"/>
              <p:cNvSpPr>
                <a:spLocks noGrp="1" noRot="1" noChangeAspect="1" noMove="1" noResize="1" noEditPoints="1" noAdjustHandles="1" noChangeArrowheads="1" noChangeShapeType="1" noTextEdit="1"/>
              </p:cNvSpPr>
              <p:nvPr>
                <p:ph sz="quarter" idx="29"/>
              </p:nvPr>
            </p:nvSpPr>
            <p:spPr>
              <a:xfrm>
                <a:off x="63912" y="5029200"/>
                <a:ext cx="8860837" cy="1371600"/>
              </a:xfrm>
              <a:blipFill>
                <a:blip r:embed="rId6"/>
                <a:stretch>
                  <a:fillRect l="-1376" t="-4000"/>
                </a:stretch>
              </a:blipFill>
            </p:spPr>
            <p:txBody>
              <a:bodyPr/>
              <a:lstStyle/>
              <a:p>
                <a:r>
                  <a:rPr lang="en-US">
                    <a:noFill/>
                  </a:rPr>
                  <a:t> </a:t>
                </a:r>
              </a:p>
            </p:txBody>
          </p:sp>
        </mc:Fallback>
      </mc:AlternateContent>
    </p:spTree>
    <p:extLst>
      <p:ext uri="{BB962C8B-B14F-4D97-AF65-F5344CB8AC3E}">
        <p14:creationId xmlns:p14="http://schemas.microsoft.com/office/powerpoint/2010/main" val="32678255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2, "/>
  <p:tag name="AMPSPUBLISHER" val="The McGraw-Hill Compa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15573</TotalTime>
  <Words>4012</Words>
  <Application>Microsoft Office PowerPoint</Application>
  <PresentationFormat>On-screen Show (4:3)</PresentationFormat>
  <Paragraphs>1375</Paragraphs>
  <Slides>161</Slides>
  <Notes>12</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161</vt:i4>
      </vt:variant>
    </vt:vector>
  </HeadingPairs>
  <TitlesOfParts>
    <vt:vector size="173" baseType="lpstr">
      <vt:lpstr>Angsana New</vt:lpstr>
      <vt:lpstr>Arial</vt:lpstr>
      <vt:lpstr>Calibri</vt:lpstr>
      <vt:lpstr>Cambria</vt:lpstr>
      <vt:lpstr>Cambria Math</vt:lpstr>
      <vt:lpstr>Helvetica</vt:lpstr>
      <vt:lpstr>Times New Roman</vt:lpstr>
      <vt:lpstr>Cover</vt:lpstr>
      <vt:lpstr>Sections</vt:lpstr>
      <vt:lpstr>Objectives</vt:lpstr>
      <vt:lpstr>Exposition</vt:lpstr>
      <vt:lpstr>Example</vt:lpstr>
      <vt:lpstr>Chemistry</vt:lpstr>
      <vt:lpstr>Acids and Bases</vt:lpstr>
      <vt:lpstr>Acids and Bases (1)</vt:lpstr>
      <vt:lpstr>16.1 Brønsted Acids and Bases</vt:lpstr>
      <vt:lpstr>16.1 Brønsted Acids and Bases (1)</vt:lpstr>
      <vt:lpstr>16.1 Brønsted Acids and Bases (2)</vt:lpstr>
      <vt:lpstr>16.1 Brønsted Acids and Bases (3)</vt:lpstr>
      <vt:lpstr>16.1 Brønsted Acids and Bases (4)</vt:lpstr>
      <vt:lpstr>16.1 Brønsted Acids and Bases (5)</vt:lpstr>
      <vt:lpstr> SAMPLE PROBLEM 16.1 Strategy</vt:lpstr>
      <vt:lpstr> SAMPLE PROBLEM 16.1 Solution</vt:lpstr>
      <vt:lpstr>16.2 The Acid-Base Properties of Water</vt:lpstr>
      <vt:lpstr>16.2 The Acid-Base Properties of Water (1)</vt:lpstr>
      <vt:lpstr>16.2 The Acid-Base Properties of Water (2)</vt:lpstr>
      <vt:lpstr>16.2 The Acid-Base Properties of Water (3)</vt:lpstr>
      <vt:lpstr> SAMPLE PROBLEM 16.3 Strategy</vt:lpstr>
      <vt:lpstr> SAMPLE PROBLEM 16.3 Solution</vt:lpstr>
      <vt:lpstr>16.3 The pH Scale</vt:lpstr>
      <vt:lpstr>16.3 The pH Scale (1)</vt:lpstr>
      <vt:lpstr>16.3 The pH Scale (2)</vt:lpstr>
      <vt:lpstr>16.3 The pH Scale (3)</vt:lpstr>
      <vt:lpstr>16.3 The pH Scale (4)</vt:lpstr>
      <vt:lpstr>16.3 The pH Scale (5)</vt:lpstr>
      <vt:lpstr> SAMPLE PROBLEM 16.4 Setup</vt:lpstr>
      <vt:lpstr> SAMPLE PROBLEM 16.4 Solution</vt:lpstr>
      <vt:lpstr> SAMPLE PROBLEM 16.5 Setup</vt:lpstr>
      <vt:lpstr>16.3  The pH Scale (6)</vt:lpstr>
      <vt:lpstr>16.3 The pH Scale (7)</vt:lpstr>
      <vt:lpstr>16.3 The pH Scale (8)</vt:lpstr>
      <vt:lpstr> SAMPLE PROBLEM 16.6 Setup</vt:lpstr>
      <vt:lpstr> SAMPLE PROBLEM 16.6 Solution</vt:lpstr>
      <vt:lpstr> SAMPLE PROBLEM 16.7 Setup</vt:lpstr>
      <vt:lpstr> SAMPLE PROBLEM 16.7 Solution</vt:lpstr>
      <vt:lpstr>16.4 Strong Acids and Bases</vt:lpstr>
      <vt:lpstr>16.4 Strong Acids and Bases (1)</vt:lpstr>
      <vt:lpstr>16.4 Strong Acids and Bases (2)</vt:lpstr>
      <vt:lpstr>16.4 Strong Acids and Bases (3)</vt:lpstr>
      <vt:lpstr>SAMPLE PROBLEM 16.8 Strategy</vt:lpstr>
      <vt:lpstr> SAMPLE PROBLEM 16.8 Setup</vt:lpstr>
      <vt:lpstr> SAMPLE PROBLEM 16.9 Setup</vt:lpstr>
      <vt:lpstr> SAMPLE PROBLEM 16.9 Solution</vt:lpstr>
      <vt:lpstr>16.4 Strong Acids and Bases (4)</vt:lpstr>
      <vt:lpstr>16.4 Strong Acids and Bases (5)</vt:lpstr>
      <vt:lpstr>16.4 Strong Acids and Bases (6)</vt:lpstr>
      <vt:lpstr> SAMPLE PROBLEM 16.10 Strategy</vt:lpstr>
      <vt:lpstr> SAMPLE PROBLEM 16.10 Setup</vt:lpstr>
      <vt:lpstr> SAMPLE PROBLEM 16.10 Solution</vt:lpstr>
      <vt:lpstr> SAMPLE PROBLEM 16.11 </vt:lpstr>
      <vt:lpstr> SAMPLE PROBLEM 16.11 Strategy</vt:lpstr>
      <vt:lpstr>SAMPLE PROBLEM 16.11 Setup</vt:lpstr>
      <vt:lpstr>SAMPLE PROBLEM 16.11 Solution</vt:lpstr>
      <vt:lpstr>16.5 Weak Acids and Acid Ionization Constants</vt:lpstr>
      <vt:lpstr>16.5 Weak Acids and Acid Ionization Constants (1)</vt:lpstr>
      <vt:lpstr>16.5 Weak Acids and Acid Ionization Constants (2)</vt:lpstr>
      <vt:lpstr>16.5 Weak Acids and Acid Ionization Constants (3)</vt:lpstr>
      <vt:lpstr>16.5 Weak Acids and Acid Ionization Constants (4)</vt:lpstr>
      <vt:lpstr>16.5 Weak Acids and Acid Ionization Constants (5)</vt:lpstr>
      <vt:lpstr>16.5 Weak Acids and Acid Ionization Constants (6)</vt:lpstr>
      <vt:lpstr>16.5 Weak Acids and Acid Ionization Constants (7)</vt:lpstr>
      <vt:lpstr>16.5 Weak Acids and Acid Ionization Constants (8)</vt:lpstr>
      <vt:lpstr> SAMPLE PROBLEM 16.12 Setup</vt:lpstr>
      <vt:lpstr> SAMPLE PROBLEM 16.12 Setup, Cont.</vt:lpstr>
      <vt:lpstr> SAMPLE PROBLEM 16.12 Solution</vt:lpstr>
      <vt:lpstr>16.5 Weak Acids and Acid Ionization Constants (9)</vt:lpstr>
      <vt:lpstr> SAMPLE PROBLEM 16.13 Setup</vt:lpstr>
      <vt:lpstr> SAMPLE PROBLEM 16.13 Solution</vt:lpstr>
      <vt:lpstr> SAMPLE PROBLEM 16.13 Solution, Cont.</vt:lpstr>
      <vt:lpstr>16.5 Weak Acids and Acid Ionization Constants (10)</vt:lpstr>
      <vt:lpstr> SAMPLE PROBLEM 16.14</vt:lpstr>
      <vt:lpstr> SAMPLE PROBLEM 16.14 Setup, Solution</vt:lpstr>
      <vt:lpstr>16.6 Weak Bases and Base Ionization Constants</vt:lpstr>
      <vt:lpstr>16.6 Weak Bases and Base Ionization Constants (1)</vt:lpstr>
      <vt:lpstr>16.6 Weak Bases and Base Ionization Constants (2)</vt:lpstr>
      <vt:lpstr>16.6 Weak Bases and Base Ionization Constants (3)</vt:lpstr>
      <vt:lpstr>16.6 Weak Bases and Base Ionization Constants (4)</vt:lpstr>
      <vt:lpstr> SAMPLE PROBLEM 16.15 Setup</vt:lpstr>
      <vt:lpstr> SAMPLE PROBLEM 16.15  Solution</vt:lpstr>
      <vt:lpstr>SAMPLE PROBLEM 16.15  Solution</vt:lpstr>
      <vt:lpstr>16.6 Weak Bases and Base Ionization Constants (5)</vt:lpstr>
      <vt:lpstr> SAMPLE PROBLEM 16.16</vt:lpstr>
      <vt:lpstr>SAMPLE PROBLEM 16.16  Setup</vt:lpstr>
      <vt:lpstr>16.7 Conjugate Acid-Base Pairs</vt:lpstr>
      <vt:lpstr>16.7 Conjugate Acid-Base Pairs (1)</vt:lpstr>
      <vt:lpstr>16.7 Conjugate Acid-Base Pairs (2)</vt:lpstr>
      <vt:lpstr>16.7 Conjugate Acid-Base Pairs (3)</vt:lpstr>
      <vt:lpstr>16.7 Conjugate Acid-Base Pairs (4)</vt:lpstr>
      <vt:lpstr>16.7 Conjugate Acid-Base Pairs (5)</vt:lpstr>
      <vt:lpstr>16.7 Conjugate Acid-Base Pairs (6)</vt:lpstr>
      <vt:lpstr>16.7 Conjugate Acid-Base Pairs (7)</vt:lpstr>
      <vt:lpstr>16.7 Conjugate Acid-Base Pairs (8)</vt:lpstr>
      <vt:lpstr>16.7 Conjugate Acid-Base Pairs (9)</vt:lpstr>
      <vt:lpstr> SAMPLE PROBLEM 16.17 Setup</vt:lpstr>
      <vt:lpstr> SAMPLE PROBLEM 16.17 Solution</vt:lpstr>
      <vt:lpstr>16.8 Diprotic and Polyprotic Acids</vt:lpstr>
      <vt:lpstr>16.8 Diprotic and Polyprotic Acids (1)</vt:lpstr>
      <vt:lpstr>16.8 Diprotic and Polyprotic Acids (2)</vt:lpstr>
      <vt:lpstr>16.8 Diprotic and Polyprotic Acids (3)</vt:lpstr>
      <vt:lpstr> SAMPLE PROBLEM 16.18 Setup</vt:lpstr>
      <vt:lpstr> SAMPLE PROBLEM 16.18 Setup, Cont.</vt:lpstr>
      <vt:lpstr> SAMPLE PROBLEM 16.18  Solution</vt:lpstr>
      <vt:lpstr> SAMPLE PROBLEM 16.18  Solution, Cont.1</vt:lpstr>
      <vt:lpstr> SAMPLE PROBLEM 16.18  Solution, Cont.2</vt:lpstr>
      <vt:lpstr> SAMPLE PROBLEM 16.18  Solution, Cont.3</vt:lpstr>
      <vt:lpstr>16.9 Molecular Structure and Acid Strength</vt:lpstr>
      <vt:lpstr>16.9 Molecular Structure and Acid Strength (1)</vt:lpstr>
      <vt:lpstr>16.9 Molecular Structure and Acid Strength (2)</vt:lpstr>
      <vt:lpstr>16.9 Molecular Structure and Acid Strength (3)</vt:lpstr>
      <vt:lpstr>16.9 Molecular Structure and Acid Strength (4)</vt:lpstr>
      <vt:lpstr>16.9 Molecular Structure and Acid Strength (5)</vt:lpstr>
      <vt:lpstr>16.9 Molecular Structure and Acid Strength (6)</vt:lpstr>
      <vt:lpstr>16.9 Molecular Structure and Acid Strength (7)</vt:lpstr>
      <vt:lpstr>16.9 Molecular Structure and Acid Strength (8)</vt:lpstr>
      <vt:lpstr> SAMPLE PROBLEM 16.19  Strategy</vt:lpstr>
      <vt:lpstr> SAMPLE PROBLEM 16.19  Setup</vt:lpstr>
      <vt:lpstr> SAMPLE PROBLEM 16.19  Solution</vt:lpstr>
      <vt:lpstr>16.9 Molecular Structure and Acid Strength (9)</vt:lpstr>
      <vt:lpstr>16.9 Molecular Structure and Acid Strength (10)</vt:lpstr>
      <vt:lpstr>16.10 Acid-Base Properties of Salt Solutions(11)</vt:lpstr>
      <vt:lpstr>16.10 Acid-Base Properties of Salt Solutions (1)</vt:lpstr>
      <vt:lpstr>16.10 Acid-Base Properties of Salt Solutions (2)</vt:lpstr>
      <vt:lpstr> SAMPLE PROBLEM 16.20  Setup</vt:lpstr>
      <vt:lpstr> SAMPLE PROBLEM 16.20  Solution</vt:lpstr>
      <vt:lpstr>16.10 Acid-Base Properties of Salt Solutions (3)</vt:lpstr>
      <vt:lpstr> SAMPLE PROBLEM 16.21  Setup</vt:lpstr>
      <vt:lpstr> SAMPLE PROBLEM 16.21  Solution</vt:lpstr>
      <vt:lpstr>16.10 Acid-Base Properties of Salt Solutions (4)</vt:lpstr>
      <vt:lpstr>16.10 Acid-Base Properties of Salt Solutions (5)</vt:lpstr>
      <vt:lpstr>16.10 Acid-Base Properties of Salt Solutions (6)</vt:lpstr>
      <vt:lpstr>16.10 Acid-Base Properties of Salt Solutions (7)</vt:lpstr>
      <vt:lpstr>16.10 Acid-Base Properties of Salt Solutions (8)</vt:lpstr>
      <vt:lpstr>16.10 Acid-Base Properties of Salt Solutions (9)</vt:lpstr>
      <vt:lpstr> SAMPLE PROBLEM 16.22 Strategy</vt:lpstr>
      <vt:lpstr> SAMPLE PROBLEM 16.22  Setup</vt:lpstr>
      <vt:lpstr> SAMPLE PROBLEM 16.22  Setup, Cont.1</vt:lpstr>
      <vt:lpstr> SAMPLE PROBLEM 16.22  Setup, Cont.2</vt:lpstr>
      <vt:lpstr> SAMPLE PROBLEM 16.22  Solution</vt:lpstr>
      <vt:lpstr>16.10 Acid-Base Properties of Salt Solutions (10)</vt:lpstr>
      <vt:lpstr>16.11 Acid-Base Properties of Oxides and  Hydroxides</vt:lpstr>
      <vt:lpstr>16.11 Acid-Base Properties of Oxides and     Hydroxides (1)</vt:lpstr>
      <vt:lpstr>16.11 Acid-Base Properties of Oxides and     Hydroxides (2)</vt:lpstr>
      <vt:lpstr>16.11 Acid-Base Properties of Oxides and     Hydroxides (3)</vt:lpstr>
      <vt:lpstr>16.11 Acid-Base Properties of Oxides and     Hydroxides (4)</vt:lpstr>
      <vt:lpstr>16.11 Acid-Base Properties of Oxides and Hydroxides (5)</vt:lpstr>
      <vt:lpstr>16.11 Acid-Base Properties of Oxides and  Hydroxides (6)</vt:lpstr>
      <vt:lpstr>16.12 Lewis Acids and Bases</vt:lpstr>
      <vt:lpstr>16.12 Lewis Acids and Bases (1)</vt:lpstr>
      <vt:lpstr>16.12 Lewis Acids and Bases (2)</vt:lpstr>
      <vt:lpstr>16.12 Lewis Acids and Bases (3)</vt:lpstr>
      <vt:lpstr> SAMPLE PROBLEM 16.23 Setup</vt:lpstr>
      <vt:lpstr> SAMPLE PROBLEM 16.23 Solution</vt:lpstr>
      <vt:lpstr>16.5 Weak Acids and Acid Ionization Constants (9) - Appendix</vt:lpstr>
      <vt:lpstr>16.8 Diprotic and Polyprotic Acids (2) - Appendix</vt:lpstr>
      <vt:lpstr>16.9 Molecular Structure and Acid Strength (4) - Appendix</vt:lpstr>
      <vt:lpstr>16.9 Molecular Structure and Acid Strength (5) - Appendix</vt:lpstr>
      <vt:lpstr>16.9 Molecular Structure and Acid Strength (7) - Appendix</vt:lpstr>
      <vt:lpstr>16.9 Molecular Structure and Acid Strength (8) - Appendix</vt:lpstr>
      <vt:lpstr>16.9 Molecular Structure and Acid Strength (9) - Appendix</vt:lpstr>
      <vt:lpstr>16.10 Acid-Base Properties of Salt Solutions (5) - Appendix</vt:lpstr>
      <vt:lpstr>16.11 Acid-Base Properties of Oxides and     Hydroxides (1) - Appendix</vt:lpstr>
      <vt:lpstr>16.12 Lewis Acids and Bases (2) - Appendix</vt:lpstr>
      <vt:lpstr>16.12 Lewis Acids and Bases (3) - Appendix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16</dc:title>
  <dc:creator>Jon</dc:creator>
  <cp:lastModifiedBy>IVT_SYS13</cp:lastModifiedBy>
  <cp:revision>2199</cp:revision>
  <dcterms:created xsi:type="dcterms:W3CDTF">2012-08-06T19:10:39Z</dcterms:created>
  <dcterms:modified xsi:type="dcterms:W3CDTF">2019-02-01T12:42:31Z</dcterms:modified>
</cp:coreProperties>
</file>