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5" r:id="rId2"/>
    <p:sldMasterId id="2147483683" r:id="rId3"/>
    <p:sldMasterId id="2147483672" r:id="rId4"/>
    <p:sldMasterId id="2147483674" r:id="rId5"/>
  </p:sldMasterIdLst>
  <p:notesMasterIdLst>
    <p:notesMasterId r:id="rId157"/>
  </p:notesMasterIdLst>
  <p:sldIdLst>
    <p:sldId id="448" r:id="rId6"/>
    <p:sldId id="449" r:id="rId7"/>
    <p:sldId id="450" r:id="rId8"/>
    <p:sldId id="451" r:id="rId9"/>
    <p:sldId id="452" r:id="rId10"/>
    <p:sldId id="317" r:id="rId11"/>
    <p:sldId id="291" r:id="rId12"/>
    <p:sldId id="298" r:id="rId13"/>
    <p:sldId id="292" r:id="rId14"/>
    <p:sldId id="294" r:id="rId15"/>
    <p:sldId id="295" r:id="rId16"/>
    <p:sldId id="319" r:id="rId17"/>
    <p:sldId id="318" r:id="rId18"/>
    <p:sldId id="320" r:id="rId19"/>
    <p:sldId id="321" r:id="rId20"/>
    <p:sldId id="322" r:id="rId21"/>
    <p:sldId id="323" r:id="rId22"/>
    <p:sldId id="324" r:id="rId23"/>
    <p:sldId id="325" r:id="rId24"/>
    <p:sldId id="326" r:id="rId25"/>
    <p:sldId id="301" r:id="rId26"/>
    <p:sldId id="302" r:id="rId27"/>
    <p:sldId id="327" r:id="rId28"/>
    <p:sldId id="328" r:id="rId29"/>
    <p:sldId id="329" r:id="rId30"/>
    <p:sldId id="309" r:id="rId31"/>
    <p:sldId id="330" r:id="rId32"/>
    <p:sldId id="304" r:id="rId33"/>
    <p:sldId id="305" r:id="rId34"/>
    <p:sldId id="306" r:id="rId35"/>
    <p:sldId id="310" r:id="rId36"/>
    <p:sldId id="331" r:id="rId37"/>
    <p:sldId id="312" r:id="rId38"/>
    <p:sldId id="311" r:id="rId39"/>
    <p:sldId id="373" r:id="rId40"/>
    <p:sldId id="340" r:id="rId41"/>
    <p:sldId id="385" r:id="rId42"/>
    <p:sldId id="342" r:id="rId43"/>
    <p:sldId id="343" r:id="rId44"/>
    <p:sldId id="344" r:id="rId45"/>
    <p:sldId id="345" r:id="rId46"/>
    <p:sldId id="346" r:id="rId47"/>
    <p:sldId id="347" r:id="rId48"/>
    <p:sldId id="348" r:id="rId49"/>
    <p:sldId id="350" r:id="rId50"/>
    <p:sldId id="349" r:id="rId51"/>
    <p:sldId id="352" r:id="rId52"/>
    <p:sldId id="353" r:id="rId53"/>
    <p:sldId id="386" r:id="rId54"/>
    <p:sldId id="355" r:id="rId55"/>
    <p:sldId id="356" r:id="rId56"/>
    <p:sldId id="354" r:id="rId57"/>
    <p:sldId id="357" r:id="rId58"/>
    <p:sldId id="358" r:id="rId59"/>
    <p:sldId id="359" r:id="rId60"/>
    <p:sldId id="360" r:id="rId61"/>
    <p:sldId id="361" r:id="rId62"/>
    <p:sldId id="332" r:id="rId63"/>
    <p:sldId id="362" r:id="rId64"/>
    <p:sldId id="374" r:id="rId65"/>
    <p:sldId id="364" r:id="rId66"/>
    <p:sldId id="365" r:id="rId67"/>
    <p:sldId id="366" r:id="rId68"/>
    <p:sldId id="367" r:id="rId69"/>
    <p:sldId id="368" r:id="rId70"/>
    <p:sldId id="334" r:id="rId71"/>
    <p:sldId id="333" r:id="rId72"/>
    <p:sldId id="369" r:id="rId73"/>
    <p:sldId id="336" r:id="rId74"/>
    <p:sldId id="335" r:id="rId75"/>
    <p:sldId id="372" r:id="rId76"/>
    <p:sldId id="337" r:id="rId77"/>
    <p:sldId id="338" r:id="rId78"/>
    <p:sldId id="370" r:id="rId79"/>
    <p:sldId id="371" r:id="rId80"/>
    <p:sldId id="375" r:id="rId81"/>
    <p:sldId id="376" r:id="rId82"/>
    <p:sldId id="377" r:id="rId83"/>
    <p:sldId id="378" r:id="rId84"/>
    <p:sldId id="379" r:id="rId85"/>
    <p:sldId id="384" r:id="rId86"/>
    <p:sldId id="381" r:id="rId87"/>
    <p:sldId id="383" r:id="rId88"/>
    <p:sldId id="382" r:id="rId89"/>
    <p:sldId id="387" r:id="rId90"/>
    <p:sldId id="388" r:id="rId91"/>
    <p:sldId id="389" r:id="rId92"/>
    <p:sldId id="390" r:id="rId93"/>
    <p:sldId id="391" r:id="rId94"/>
    <p:sldId id="392" r:id="rId95"/>
    <p:sldId id="393" r:id="rId96"/>
    <p:sldId id="394" r:id="rId97"/>
    <p:sldId id="395" r:id="rId98"/>
    <p:sldId id="396" r:id="rId99"/>
    <p:sldId id="397" r:id="rId100"/>
    <p:sldId id="398" r:id="rId101"/>
    <p:sldId id="399" r:id="rId102"/>
    <p:sldId id="400" r:id="rId103"/>
    <p:sldId id="401" r:id="rId104"/>
    <p:sldId id="402" r:id="rId105"/>
    <p:sldId id="403" r:id="rId106"/>
    <p:sldId id="404" r:id="rId107"/>
    <p:sldId id="405" r:id="rId108"/>
    <p:sldId id="406" r:id="rId109"/>
    <p:sldId id="407" r:id="rId110"/>
    <p:sldId id="408" r:id="rId111"/>
    <p:sldId id="409" r:id="rId112"/>
    <p:sldId id="410" r:id="rId113"/>
    <p:sldId id="411" r:id="rId114"/>
    <p:sldId id="412" r:id="rId115"/>
    <p:sldId id="413" r:id="rId116"/>
    <p:sldId id="414" r:id="rId117"/>
    <p:sldId id="415" r:id="rId118"/>
    <p:sldId id="416" r:id="rId119"/>
    <p:sldId id="417" r:id="rId120"/>
    <p:sldId id="418" r:id="rId121"/>
    <p:sldId id="419" r:id="rId122"/>
    <p:sldId id="420" r:id="rId123"/>
    <p:sldId id="425" r:id="rId124"/>
    <p:sldId id="421" r:id="rId125"/>
    <p:sldId id="423" r:id="rId126"/>
    <p:sldId id="422" r:id="rId127"/>
    <p:sldId id="424" r:id="rId128"/>
    <p:sldId id="426" r:id="rId129"/>
    <p:sldId id="427" r:id="rId130"/>
    <p:sldId id="428" r:id="rId131"/>
    <p:sldId id="429" r:id="rId132"/>
    <p:sldId id="430" r:id="rId133"/>
    <p:sldId id="431" r:id="rId134"/>
    <p:sldId id="432" r:id="rId135"/>
    <p:sldId id="433" r:id="rId136"/>
    <p:sldId id="434" r:id="rId137"/>
    <p:sldId id="435" r:id="rId138"/>
    <p:sldId id="436" r:id="rId139"/>
    <p:sldId id="437" r:id="rId140"/>
    <p:sldId id="438" r:id="rId141"/>
    <p:sldId id="439" r:id="rId142"/>
    <p:sldId id="440" r:id="rId143"/>
    <p:sldId id="441" r:id="rId144"/>
    <p:sldId id="442" r:id="rId145"/>
    <p:sldId id="443" r:id="rId146"/>
    <p:sldId id="444" r:id="rId147"/>
    <p:sldId id="445" r:id="rId148"/>
    <p:sldId id="446" r:id="rId149"/>
    <p:sldId id="453" r:id="rId150"/>
    <p:sldId id="454" r:id="rId151"/>
    <p:sldId id="455" r:id="rId152"/>
    <p:sldId id="456" r:id="rId153"/>
    <p:sldId id="457" r:id="rId154"/>
    <p:sldId id="458" r:id="rId155"/>
    <p:sldId id="459" r:id="rId156"/>
  </p:sldIdLst>
  <p:sldSz cx="9144000" cy="6858000" type="screen4x3"/>
  <p:notesSz cx="6858000" cy="9144000"/>
  <p:custDataLst>
    <p:tags r:id="rId15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E8DA"/>
    <a:srgbClr val="43638E"/>
    <a:srgbClr val="BEBEC0"/>
    <a:srgbClr val="E6EFF3"/>
    <a:srgbClr val="4F74A7"/>
    <a:srgbClr val="E2E3E5"/>
    <a:srgbClr val="F3F3F5"/>
    <a:srgbClr val="CE171F"/>
    <a:srgbClr val="FFF799"/>
    <a:srgbClr val="9395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5" autoAdjust="0"/>
    <p:restoredTop sz="86347" autoAdjust="0"/>
  </p:normalViewPr>
  <p:slideViewPr>
    <p:cSldViewPr>
      <p:cViewPr>
        <p:scale>
          <a:sx n="50" d="100"/>
          <a:sy n="50" d="100"/>
        </p:scale>
        <p:origin x="2040" y="660"/>
      </p:cViewPr>
      <p:guideLst>
        <p:guide orient="horz" pos="2160"/>
        <p:guide pos="2880"/>
      </p:guideLst>
    </p:cSldViewPr>
  </p:slideViewPr>
  <p:outlineViewPr>
    <p:cViewPr>
      <p:scale>
        <a:sx n="33" d="100"/>
        <a:sy n="33" d="100"/>
      </p:scale>
      <p:origin x="0" y="-2256"/>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38" Type="http://schemas.openxmlformats.org/officeDocument/2006/relationships/slide" Target="slides/slide133.xml"/><Relationship Id="rId154" Type="http://schemas.openxmlformats.org/officeDocument/2006/relationships/slide" Target="slides/slide149.xml"/><Relationship Id="rId159" Type="http://schemas.openxmlformats.org/officeDocument/2006/relationships/presProps" Target="presProp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144" Type="http://schemas.openxmlformats.org/officeDocument/2006/relationships/slide" Target="slides/slide139.xml"/><Relationship Id="rId149" Type="http://schemas.openxmlformats.org/officeDocument/2006/relationships/slide" Target="slides/slide14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160" Type="http://schemas.openxmlformats.org/officeDocument/2006/relationships/viewProps" Target="view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slide" Target="slides/slide145.xml"/><Relationship Id="rId155" Type="http://schemas.openxmlformats.org/officeDocument/2006/relationships/slide" Target="slides/slide15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32" Type="http://schemas.openxmlformats.org/officeDocument/2006/relationships/slide" Target="slides/slide127.xml"/><Relationship Id="rId140" Type="http://schemas.openxmlformats.org/officeDocument/2006/relationships/slide" Target="slides/slide135.xml"/><Relationship Id="rId145" Type="http://schemas.openxmlformats.org/officeDocument/2006/relationships/slide" Target="slides/slide140.xml"/><Relationship Id="rId153" Type="http://schemas.openxmlformats.org/officeDocument/2006/relationships/slide" Target="slides/slide148.xml"/><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30" Type="http://schemas.openxmlformats.org/officeDocument/2006/relationships/slide" Target="slides/slide125.xml"/><Relationship Id="rId135" Type="http://schemas.openxmlformats.org/officeDocument/2006/relationships/slide" Target="slides/slide130.xml"/><Relationship Id="rId143" Type="http://schemas.openxmlformats.org/officeDocument/2006/relationships/slide" Target="slides/slide138.xml"/><Relationship Id="rId148" Type="http://schemas.openxmlformats.org/officeDocument/2006/relationships/slide" Target="slides/slide143.xml"/><Relationship Id="rId151" Type="http://schemas.openxmlformats.org/officeDocument/2006/relationships/slide" Target="slides/slide146.xml"/><Relationship Id="rId156" Type="http://schemas.openxmlformats.org/officeDocument/2006/relationships/slide" Target="slides/slide15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notesMaster" Target="notesMasters/notesMaster1.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192C84-B77B-490F-AC67-48D7AC4C9C99}" type="datetimeFigureOut">
              <a:rPr lang="en-US" smtClean="0"/>
              <a:t>2/5/2019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DA039C-D281-4C96-885D-B226EED635FE}" type="slidenum">
              <a:rPr lang="en-US" smtClean="0"/>
              <a:t>‹#›</a:t>
            </a:fld>
            <a:endParaRPr lang="en-US" dirty="0"/>
          </a:p>
        </p:txBody>
      </p:sp>
    </p:spTree>
    <p:extLst>
      <p:ext uri="{BB962C8B-B14F-4D97-AF65-F5344CB8AC3E}">
        <p14:creationId xmlns:p14="http://schemas.microsoft.com/office/powerpoint/2010/main" val="3268678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a:t>
            </a:fld>
            <a:endParaRPr lang="en-US" dirty="0"/>
          </a:p>
        </p:txBody>
      </p:sp>
    </p:spTree>
    <p:extLst>
      <p:ext uri="{BB962C8B-B14F-4D97-AF65-F5344CB8AC3E}">
        <p14:creationId xmlns:p14="http://schemas.microsoft.com/office/powerpoint/2010/main" val="717970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16</a:t>
            </a:fld>
            <a:endParaRPr lang="en-US" dirty="0"/>
          </a:p>
        </p:txBody>
      </p:sp>
    </p:spTree>
    <p:extLst>
      <p:ext uri="{BB962C8B-B14F-4D97-AF65-F5344CB8AC3E}">
        <p14:creationId xmlns:p14="http://schemas.microsoft.com/office/powerpoint/2010/main" val="3276057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17</a:t>
            </a:fld>
            <a:endParaRPr lang="en-US" dirty="0"/>
          </a:p>
        </p:txBody>
      </p:sp>
    </p:spTree>
    <p:extLst>
      <p:ext uri="{BB962C8B-B14F-4D97-AF65-F5344CB8AC3E}">
        <p14:creationId xmlns:p14="http://schemas.microsoft.com/office/powerpoint/2010/main" val="1438206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18</a:t>
            </a:fld>
            <a:endParaRPr lang="en-US" dirty="0"/>
          </a:p>
        </p:txBody>
      </p:sp>
    </p:spTree>
    <p:extLst>
      <p:ext uri="{BB962C8B-B14F-4D97-AF65-F5344CB8AC3E}">
        <p14:creationId xmlns:p14="http://schemas.microsoft.com/office/powerpoint/2010/main" val="3228668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19</a:t>
            </a:fld>
            <a:endParaRPr lang="en-US" dirty="0"/>
          </a:p>
        </p:txBody>
      </p:sp>
    </p:spTree>
    <p:extLst>
      <p:ext uri="{BB962C8B-B14F-4D97-AF65-F5344CB8AC3E}">
        <p14:creationId xmlns:p14="http://schemas.microsoft.com/office/powerpoint/2010/main" val="28932417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23</a:t>
            </a:fld>
            <a:endParaRPr lang="en-US" dirty="0"/>
          </a:p>
        </p:txBody>
      </p:sp>
    </p:spTree>
    <p:extLst>
      <p:ext uri="{BB962C8B-B14F-4D97-AF65-F5344CB8AC3E}">
        <p14:creationId xmlns:p14="http://schemas.microsoft.com/office/powerpoint/2010/main" val="274616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24</a:t>
            </a:fld>
            <a:endParaRPr lang="en-US" dirty="0"/>
          </a:p>
        </p:txBody>
      </p:sp>
    </p:spTree>
    <p:extLst>
      <p:ext uri="{BB962C8B-B14F-4D97-AF65-F5344CB8AC3E}">
        <p14:creationId xmlns:p14="http://schemas.microsoft.com/office/powerpoint/2010/main" val="2588432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25</a:t>
            </a:fld>
            <a:endParaRPr lang="en-US" dirty="0"/>
          </a:p>
        </p:txBody>
      </p:sp>
    </p:spTree>
    <p:extLst>
      <p:ext uri="{BB962C8B-B14F-4D97-AF65-F5344CB8AC3E}">
        <p14:creationId xmlns:p14="http://schemas.microsoft.com/office/powerpoint/2010/main" val="9525486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28</a:t>
            </a:fld>
            <a:endParaRPr lang="en-US" dirty="0"/>
          </a:p>
        </p:txBody>
      </p:sp>
    </p:spTree>
    <p:extLst>
      <p:ext uri="{BB962C8B-B14F-4D97-AF65-F5344CB8AC3E}">
        <p14:creationId xmlns:p14="http://schemas.microsoft.com/office/powerpoint/2010/main" val="15905038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30</a:t>
            </a:fld>
            <a:endParaRPr lang="en-US" dirty="0"/>
          </a:p>
        </p:txBody>
      </p:sp>
    </p:spTree>
    <p:extLst>
      <p:ext uri="{BB962C8B-B14F-4D97-AF65-F5344CB8AC3E}">
        <p14:creationId xmlns:p14="http://schemas.microsoft.com/office/powerpoint/2010/main" val="891088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32</a:t>
            </a:fld>
            <a:endParaRPr lang="en-US" dirty="0"/>
          </a:p>
        </p:txBody>
      </p:sp>
    </p:spTree>
    <p:extLst>
      <p:ext uri="{BB962C8B-B14F-4D97-AF65-F5344CB8AC3E}">
        <p14:creationId xmlns:p14="http://schemas.microsoft.com/office/powerpoint/2010/main" val="2457778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2</a:t>
            </a:fld>
            <a:endParaRPr lang="en-US" dirty="0"/>
          </a:p>
        </p:txBody>
      </p:sp>
    </p:spTree>
    <p:extLst>
      <p:ext uri="{BB962C8B-B14F-4D97-AF65-F5344CB8AC3E}">
        <p14:creationId xmlns:p14="http://schemas.microsoft.com/office/powerpoint/2010/main" val="13252920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33</a:t>
            </a:fld>
            <a:endParaRPr lang="en-US" dirty="0"/>
          </a:p>
        </p:txBody>
      </p:sp>
    </p:spTree>
    <p:extLst>
      <p:ext uri="{BB962C8B-B14F-4D97-AF65-F5344CB8AC3E}">
        <p14:creationId xmlns:p14="http://schemas.microsoft.com/office/powerpoint/2010/main" val="35904906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34</a:t>
            </a:fld>
            <a:endParaRPr lang="en-US" dirty="0"/>
          </a:p>
        </p:txBody>
      </p:sp>
    </p:spTree>
    <p:extLst>
      <p:ext uri="{BB962C8B-B14F-4D97-AF65-F5344CB8AC3E}">
        <p14:creationId xmlns:p14="http://schemas.microsoft.com/office/powerpoint/2010/main" val="3945675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36</a:t>
            </a:fld>
            <a:endParaRPr lang="en-US" dirty="0"/>
          </a:p>
        </p:txBody>
      </p:sp>
    </p:spTree>
    <p:extLst>
      <p:ext uri="{BB962C8B-B14F-4D97-AF65-F5344CB8AC3E}">
        <p14:creationId xmlns:p14="http://schemas.microsoft.com/office/powerpoint/2010/main" val="18169894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18169894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45</a:t>
            </a:fld>
            <a:endParaRPr lang="en-US" dirty="0"/>
          </a:p>
        </p:txBody>
      </p:sp>
    </p:spTree>
    <p:extLst>
      <p:ext uri="{BB962C8B-B14F-4D97-AF65-F5344CB8AC3E}">
        <p14:creationId xmlns:p14="http://schemas.microsoft.com/office/powerpoint/2010/main" val="42007876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47</a:t>
            </a:fld>
            <a:endParaRPr lang="en-US" dirty="0"/>
          </a:p>
        </p:txBody>
      </p:sp>
    </p:spTree>
    <p:extLst>
      <p:ext uri="{BB962C8B-B14F-4D97-AF65-F5344CB8AC3E}">
        <p14:creationId xmlns:p14="http://schemas.microsoft.com/office/powerpoint/2010/main" val="22839941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67</a:t>
            </a:fld>
            <a:endParaRPr lang="en-US" dirty="0"/>
          </a:p>
        </p:txBody>
      </p:sp>
    </p:spTree>
    <p:extLst>
      <p:ext uri="{BB962C8B-B14F-4D97-AF65-F5344CB8AC3E}">
        <p14:creationId xmlns:p14="http://schemas.microsoft.com/office/powerpoint/2010/main" val="12603470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85</a:t>
            </a:fld>
            <a:endParaRPr lang="en-US" dirty="0"/>
          </a:p>
        </p:txBody>
      </p:sp>
    </p:spTree>
    <p:extLst>
      <p:ext uri="{BB962C8B-B14F-4D97-AF65-F5344CB8AC3E}">
        <p14:creationId xmlns:p14="http://schemas.microsoft.com/office/powerpoint/2010/main" val="21238001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142</a:t>
            </a:fld>
            <a:endParaRPr lang="en-US" dirty="0"/>
          </a:p>
        </p:txBody>
      </p:sp>
    </p:spTree>
    <p:extLst>
      <p:ext uri="{BB962C8B-B14F-4D97-AF65-F5344CB8AC3E}">
        <p14:creationId xmlns:p14="http://schemas.microsoft.com/office/powerpoint/2010/main" val="2319823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145</a:t>
            </a:fld>
            <a:endParaRPr lang="en-US" dirty="0"/>
          </a:p>
        </p:txBody>
      </p:sp>
    </p:spTree>
    <p:extLst>
      <p:ext uri="{BB962C8B-B14F-4D97-AF65-F5344CB8AC3E}">
        <p14:creationId xmlns:p14="http://schemas.microsoft.com/office/powerpoint/2010/main" val="2399130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6</a:t>
            </a:fld>
            <a:endParaRPr lang="en-US" dirty="0"/>
          </a:p>
        </p:txBody>
      </p:sp>
    </p:spTree>
    <p:extLst>
      <p:ext uri="{BB962C8B-B14F-4D97-AF65-F5344CB8AC3E}">
        <p14:creationId xmlns:p14="http://schemas.microsoft.com/office/powerpoint/2010/main" val="3524919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146</a:t>
            </a:fld>
            <a:endParaRPr lang="en-US" dirty="0"/>
          </a:p>
        </p:txBody>
      </p:sp>
    </p:spTree>
    <p:extLst>
      <p:ext uri="{BB962C8B-B14F-4D97-AF65-F5344CB8AC3E}">
        <p14:creationId xmlns:p14="http://schemas.microsoft.com/office/powerpoint/2010/main" val="1743116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8</a:t>
            </a:fld>
            <a:endParaRPr lang="en-US" dirty="0"/>
          </a:p>
        </p:txBody>
      </p:sp>
    </p:spTree>
    <p:extLst>
      <p:ext uri="{BB962C8B-B14F-4D97-AF65-F5344CB8AC3E}">
        <p14:creationId xmlns:p14="http://schemas.microsoft.com/office/powerpoint/2010/main" val="535340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9</a:t>
            </a:fld>
            <a:endParaRPr lang="en-US" dirty="0"/>
          </a:p>
        </p:txBody>
      </p:sp>
    </p:spTree>
    <p:extLst>
      <p:ext uri="{BB962C8B-B14F-4D97-AF65-F5344CB8AC3E}">
        <p14:creationId xmlns:p14="http://schemas.microsoft.com/office/powerpoint/2010/main" val="325160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11</a:t>
            </a:fld>
            <a:endParaRPr lang="en-US" dirty="0"/>
          </a:p>
        </p:txBody>
      </p:sp>
    </p:spTree>
    <p:extLst>
      <p:ext uri="{BB962C8B-B14F-4D97-AF65-F5344CB8AC3E}">
        <p14:creationId xmlns:p14="http://schemas.microsoft.com/office/powerpoint/2010/main" val="3985329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985329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985329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9853298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3" name="ChapterNumber" hidden="1"/>
          <p:cNvSpPr>
            <a:spLocks noGrp="1"/>
          </p:cNvSpPr>
          <p:nvPr>
            <p:ph type="body" sz="quarter" idx="10" hasCustomPrompt="1"/>
          </p:nvPr>
        </p:nvSpPr>
        <p:spPr>
          <a:xfrm>
            <a:off x="6858000" y="76200"/>
            <a:ext cx="2286000" cy="1676400"/>
          </a:xfrm>
          <a:prstGeom prst="rect">
            <a:avLst/>
          </a:prstGeom>
        </p:spPr>
        <p:txBody>
          <a:bodyPr anchor="ctr" anchorCtr="1"/>
          <a:lstStyle>
            <a:lvl1pPr algn="ctr">
              <a:defRPr sz="14000">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XX</a:t>
            </a:r>
          </a:p>
        </p:txBody>
      </p:sp>
      <p:sp>
        <p:nvSpPr>
          <p:cNvPr id="4" name="ChapterTitle" hidden="1"/>
          <p:cNvSpPr>
            <a:spLocks noGrp="1"/>
          </p:cNvSpPr>
          <p:nvPr>
            <p:ph type="body" sz="quarter" idx="11" hasCustomPrompt="1"/>
          </p:nvPr>
        </p:nvSpPr>
        <p:spPr>
          <a:xfrm>
            <a:off x="0" y="622300"/>
            <a:ext cx="6629400" cy="5969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5" name="ChapterSubTitle" hidden="1"/>
          <p:cNvSpPr>
            <a:spLocks noGrp="1"/>
          </p:cNvSpPr>
          <p:nvPr>
            <p:ph type="body" sz="quarter" idx="12" hasCustomPrompt="1"/>
          </p:nvPr>
        </p:nvSpPr>
        <p:spPr>
          <a:xfrm>
            <a:off x="1270000" y="127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ChapterSubTitle</a:t>
            </a:r>
          </a:p>
        </p:txBody>
      </p:sp>
      <p:sp>
        <p:nvSpPr>
          <p:cNvPr id="6" name="SectionNumber" hidden="1"/>
          <p:cNvSpPr>
            <a:spLocks noGrp="1"/>
          </p:cNvSpPr>
          <p:nvPr>
            <p:ph type="body" sz="quarter" idx="13" hasCustomPrompt="1"/>
          </p:nvPr>
        </p:nvSpPr>
        <p:spPr>
          <a:xfrm>
            <a:off x="1270000" y="177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SectionNumber</a:t>
            </a:r>
          </a:p>
        </p:txBody>
      </p:sp>
      <p:sp>
        <p:nvSpPr>
          <p:cNvPr id="7" name="SectionTitle" hidden="1"/>
          <p:cNvSpPr>
            <a:spLocks noGrp="1"/>
          </p:cNvSpPr>
          <p:nvPr>
            <p:ph type="body" sz="quarter" idx="14" hasCustomPrompt="1"/>
          </p:nvPr>
        </p:nvSpPr>
        <p:spPr>
          <a:xfrm>
            <a:off x="1270000" y="228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SectionTitle</a:t>
            </a:r>
          </a:p>
        </p:txBody>
      </p:sp>
      <p:sp>
        <p:nvSpPr>
          <p:cNvPr id="8" name="ObjectiveNumber" hidden="1"/>
          <p:cNvSpPr>
            <a:spLocks noGrp="1"/>
          </p:cNvSpPr>
          <p:nvPr>
            <p:ph type="body" sz="quarter" idx="15" hasCustomPrompt="1"/>
          </p:nvPr>
        </p:nvSpPr>
        <p:spPr>
          <a:xfrm>
            <a:off x="1270000" y="2794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ObjectiveNumber</a:t>
            </a:r>
          </a:p>
        </p:txBody>
      </p:sp>
      <p:sp>
        <p:nvSpPr>
          <p:cNvPr id="9" name="Objective" hidden="1"/>
          <p:cNvSpPr>
            <a:spLocks noGrp="1"/>
          </p:cNvSpPr>
          <p:nvPr>
            <p:ph type="body" sz="quarter" idx="16" hasCustomPrompt="1"/>
          </p:nvPr>
        </p:nvSpPr>
        <p:spPr>
          <a:xfrm>
            <a:off x="1270000" y="3302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a:t>
            </a:r>
          </a:p>
        </p:txBody>
      </p:sp>
      <p:sp>
        <p:nvSpPr>
          <p:cNvPr id="10" name="ItemNumber" hidden="1"/>
          <p:cNvSpPr>
            <a:spLocks noGrp="1"/>
          </p:cNvSpPr>
          <p:nvPr>
            <p:ph type="body" sz="quarter" idx="17" hasCustomPrompt="1"/>
          </p:nvPr>
        </p:nvSpPr>
        <p:spPr>
          <a:xfrm>
            <a:off x="1270000" y="381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ItemNumber</a:t>
            </a:r>
          </a:p>
        </p:txBody>
      </p:sp>
      <p:sp>
        <p:nvSpPr>
          <p:cNvPr id="11" name="ItemTitle" hidden="1"/>
          <p:cNvSpPr>
            <a:spLocks noGrp="1"/>
          </p:cNvSpPr>
          <p:nvPr>
            <p:ph type="body" sz="quarter" idx="18" hasCustomPrompt="1"/>
          </p:nvPr>
        </p:nvSpPr>
        <p:spPr>
          <a:xfrm>
            <a:off x="1270000" y="431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ItemTitle</a:t>
            </a:r>
          </a:p>
        </p:txBody>
      </p:sp>
      <p:sp>
        <p:nvSpPr>
          <p:cNvPr id="12" name="CONS" hidden="1"/>
          <p:cNvSpPr>
            <a:spLocks noGrp="1"/>
          </p:cNvSpPr>
          <p:nvPr>
            <p:ph type="body" sz="quarter" idx="19" hasCustomPrompt="1"/>
          </p:nvPr>
        </p:nvSpPr>
        <p:spPr>
          <a:xfrm>
            <a:off x="1270000" y="482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CONS</a:t>
            </a:r>
          </a:p>
        </p:txBody>
      </p:sp>
      <p:sp>
        <p:nvSpPr>
          <p:cNvPr id="13"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algn="r">
              <a:buNone/>
              <a:defRPr sz="1800"/>
            </a:lvl1pPr>
          </a:lstStyle>
          <a:p>
            <a:pPr lvl="0"/>
            <a:r>
              <a:rPr lang="en-US" dirty="0" err="1"/>
              <a:t>SlideNumber</a:t>
            </a:r>
            <a:endParaRPr lang="en-US" dirty="0"/>
          </a:p>
        </p:txBody>
      </p:sp>
      <p:sp>
        <p:nvSpPr>
          <p:cNvPr id="14" name="Content Placeholder 13"/>
          <p:cNvSpPr>
            <a:spLocks noGrp="1"/>
          </p:cNvSpPr>
          <p:nvPr>
            <p:ph sz="quarter" idx="21"/>
          </p:nvPr>
        </p:nvSpPr>
        <p:spPr>
          <a:xfrm>
            <a:off x="1524000" y="6019800"/>
            <a:ext cx="5562600" cy="914400"/>
          </a:xfrm>
          <a:prstGeom prst="rect">
            <a:avLst/>
          </a:prstGeom>
        </p:spPr>
        <p:txBody>
          <a:bodyPr/>
          <a:lstStyle>
            <a:lvl1pPr marL="0" indent="0">
              <a:buNone/>
              <a:defRPr sz="1000"/>
            </a:lvl1pPr>
          </a:lstStyle>
          <a:p>
            <a:pPr lvl="0"/>
            <a:r>
              <a:rPr lang="en-US" dirty="0"/>
              <a:t>Edit Master text styles</a:t>
            </a:r>
          </a:p>
        </p:txBody>
      </p:sp>
    </p:spTree>
    <p:extLst>
      <p:ext uri="{BB962C8B-B14F-4D97-AF65-F5344CB8AC3E}">
        <p14:creationId xmlns:p14="http://schemas.microsoft.com/office/powerpoint/2010/main" val="1998090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978284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0" y="762000"/>
            <a:ext cx="8686800" cy="5334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Click to edit Master text styles</a:t>
            </a:r>
          </a:p>
        </p:txBody>
      </p:sp>
      <p:sp>
        <p:nvSpPr>
          <p:cNvPr id="20" name="Content Placeholder 19"/>
          <p:cNvSpPr>
            <a:spLocks noGrp="1"/>
          </p:cNvSpPr>
          <p:nvPr>
            <p:ph sz="quarter" idx="12"/>
          </p:nvPr>
        </p:nvSpPr>
        <p:spPr>
          <a:xfrm>
            <a:off x="0" y="1447800"/>
            <a:ext cx="9144000" cy="4876800"/>
          </a:xfrm>
          <a:prstGeom prst="rect">
            <a:avLst/>
          </a:prstGeom>
        </p:spPr>
        <p:txBody>
          <a:bodyPr/>
          <a:lstStyle>
            <a:lvl1pPr marL="0" indent="0">
              <a:spcBef>
                <a:spcPts val="0"/>
              </a:spcBef>
              <a:buNone/>
              <a:defRPr sz="2800"/>
            </a:lvl1pPr>
          </a:lstStyle>
          <a:p>
            <a:pPr lvl="0"/>
            <a:r>
              <a:rPr lang="en-US" dirty="0"/>
              <a:t>Click to edit Master text styles</a:t>
            </a:r>
          </a:p>
        </p:txBody>
      </p:sp>
      <p:sp>
        <p:nvSpPr>
          <p:cNvPr id="21" name="Title 20"/>
          <p:cNvSpPr>
            <a:spLocks noGrp="1"/>
          </p:cNvSpPr>
          <p:nvPr>
            <p:ph type="title" hasCustomPrompt="1"/>
          </p:nvPr>
        </p:nvSpPr>
        <p:spPr>
          <a:xfrm>
            <a:off x="354496" y="-3313"/>
            <a:ext cx="6808304" cy="460513"/>
          </a:xfrm>
          <a:prstGeom prst="rect">
            <a:avLst/>
          </a:prstGeom>
        </p:spPr>
        <p:txBody>
          <a:bodyPr/>
          <a:lstStyle>
            <a:lvl1pPr algn="l">
              <a:defRPr sz="3200">
                <a:solidFill>
                  <a:srgbClr val="CE171F"/>
                </a:solidFill>
                <a:latin typeface="Calibri" panose="020F0502020204030204" pitchFamily="34" charset="0"/>
              </a:defRPr>
            </a:lvl1pPr>
          </a:lstStyle>
          <a:p>
            <a:pPr lvl="0"/>
            <a:r>
              <a:rPr lang="en-US" dirty="0"/>
              <a:t>Click to edit Master text styles</a:t>
            </a:r>
          </a:p>
        </p:txBody>
      </p:sp>
    </p:spTree>
    <p:extLst>
      <p:ext uri="{BB962C8B-B14F-4D97-AF65-F5344CB8AC3E}">
        <p14:creationId xmlns:p14="http://schemas.microsoft.com/office/powerpoint/2010/main" val="42066313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Cover">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0" y="762000"/>
            <a:ext cx="8686800" cy="5334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Click to edit Master text styles</a:t>
            </a:r>
          </a:p>
        </p:txBody>
      </p:sp>
      <p:sp>
        <p:nvSpPr>
          <p:cNvPr id="20" name="Content Placeholder 19"/>
          <p:cNvSpPr>
            <a:spLocks noGrp="1"/>
          </p:cNvSpPr>
          <p:nvPr>
            <p:ph sz="quarter" idx="12"/>
          </p:nvPr>
        </p:nvSpPr>
        <p:spPr>
          <a:xfrm>
            <a:off x="0" y="1447800"/>
            <a:ext cx="9144000" cy="4876800"/>
          </a:xfrm>
          <a:prstGeom prst="rect">
            <a:avLst/>
          </a:prstGeom>
        </p:spPr>
        <p:txBody>
          <a:bodyPr/>
          <a:lstStyle>
            <a:lvl1pPr marL="0" indent="0">
              <a:spcBef>
                <a:spcPts val="0"/>
              </a:spcBef>
              <a:buNone/>
              <a:defRPr sz="2800"/>
            </a:lvl1pPr>
          </a:lstStyle>
          <a:p>
            <a:pPr lvl="0"/>
            <a:r>
              <a:rPr lang="en-US" dirty="0"/>
              <a:t>Click to edit Master text styles</a:t>
            </a:r>
          </a:p>
        </p:txBody>
      </p:sp>
      <p:sp>
        <p:nvSpPr>
          <p:cNvPr id="21" name="Title 20"/>
          <p:cNvSpPr>
            <a:spLocks noGrp="1"/>
          </p:cNvSpPr>
          <p:nvPr>
            <p:ph type="title" hasCustomPrompt="1"/>
          </p:nvPr>
        </p:nvSpPr>
        <p:spPr>
          <a:xfrm>
            <a:off x="354496" y="-3313"/>
            <a:ext cx="6808304" cy="460513"/>
          </a:xfrm>
          <a:prstGeom prst="rect">
            <a:avLst/>
          </a:prstGeom>
        </p:spPr>
        <p:txBody>
          <a:bodyPr/>
          <a:lstStyle>
            <a:lvl1pPr algn="l">
              <a:defRPr sz="3200">
                <a:solidFill>
                  <a:srgbClr val="CE171F"/>
                </a:solidFill>
                <a:latin typeface="Calibri" panose="020F0502020204030204" pitchFamily="34" charset="0"/>
              </a:defRPr>
            </a:lvl1pPr>
          </a:lstStyle>
          <a:p>
            <a:pPr lvl="0"/>
            <a:r>
              <a:rPr lang="en-US" dirty="0"/>
              <a:t>Click to edit Master text styles</a:t>
            </a:r>
          </a:p>
        </p:txBody>
      </p:sp>
      <p:cxnSp>
        <p:nvCxnSpPr>
          <p:cNvPr id="5" name="Straight Connector 4"/>
          <p:cNvCxnSpPr/>
          <p:nvPr userDrawn="1"/>
        </p:nvCxnSpPr>
        <p:spPr>
          <a:xfrm>
            <a:off x="304800" y="5562600"/>
            <a:ext cx="4953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99303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Cover">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0" y="762000"/>
            <a:ext cx="8686800" cy="5334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Click to edit Master text styles</a:t>
            </a:r>
          </a:p>
        </p:txBody>
      </p:sp>
      <p:sp>
        <p:nvSpPr>
          <p:cNvPr id="20" name="Content Placeholder 19"/>
          <p:cNvSpPr>
            <a:spLocks noGrp="1"/>
          </p:cNvSpPr>
          <p:nvPr>
            <p:ph sz="quarter" idx="12"/>
          </p:nvPr>
        </p:nvSpPr>
        <p:spPr>
          <a:xfrm>
            <a:off x="0" y="1447800"/>
            <a:ext cx="9144000" cy="4876800"/>
          </a:xfrm>
          <a:prstGeom prst="rect">
            <a:avLst/>
          </a:prstGeom>
        </p:spPr>
        <p:txBody>
          <a:bodyPr/>
          <a:lstStyle>
            <a:lvl1pPr marL="0" indent="0">
              <a:spcBef>
                <a:spcPts val="0"/>
              </a:spcBef>
              <a:buNone/>
              <a:defRPr sz="2800"/>
            </a:lvl1pPr>
          </a:lstStyle>
          <a:p>
            <a:pPr lvl="0"/>
            <a:r>
              <a:rPr lang="en-US" dirty="0"/>
              <a:t>Click to edit Master text styles</a:t>
            </a:r>
          </a:p>
        </p:txBody>
      </p:sp>
      <p:sp>
        <p:nvSpPr>
          <p:cNvPr id="21" name="Title 20"/>
          <p:cNvSpPr>
            <a:spLocks noGrp="1"/>
          </p:cNvSpPr>
          <p:nvPr>
            <p:ph type="title" hasCustomPrompt="1"/>
          </p:nvPr>
        </p:nvSpPr>
        <p:spPr>
          <a:xfrm>
            <a:off x="354496" y="-3313"/>
            <a:ext cx="6808304" cy="460513"/>
          </a:xfrm>
          <a:prstGeom prst="rect">
            <a:avLst/>
          </a:prstGeom>
        </p:spPr>
        <p:txBody>
          <a:bodyPr/>
          <a:lstStyle>
            <a:lvl1pPr algn="l">
              <a:defRPr sz="3200">
                <a:solidFill>
                  <a:srgbClr val="CE171F"/>
                </a:solidFill>
                <a:latin typeface="Calibri" panose="020F0502020204030204" pitchFamily="34" charset="0"/>
              </a:defRPr>
            </a:lvl1pPr>
          </a:lstStyle>
          <a:p>
            <a:pPr lvl="0"/>
            <a:r>
              <a:rPr lang="en-US" dirty="0"/>
              <a:t>Click to edit Master text styles</a:t>
            </a:r>
          </a:p>
        </p:txBody>
      </p:sp>
      <p:cxnSp>
        <p:nvCxnSpPr>
          <p:cNvPr id="5" name="Straight Arrow Connector 4"/>
          <p:cNvCxnSpPr/>
          <p:nvPr userDrawn="1"/>
        </p:nvCxnSpPr>
        <p:spPr>
          <a:xfrm flipH="1">
            <a:off x="1981200" y="3886200"/>
            <a:ext cx="14478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userDrawn="1"/>
        </p:nvCxnSpPr>
        <p:spPr>
          <a:xfrm>
            <a:off x="4648200" y="4343400"/>
            <a:ext cx="152400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quarter" idx="13"/>
          </p:nvPr>
        </p:nvSpPr>
        <p:spPr>
          <a:xfrm>
            <a:off x="3657600" y="3276600"/>
            <a:ext cx="685800" cy="533400"/>
          </a:xfrm>
          <a:prstGeom prst="rect">
            <a:avLst/>
          </a:prstGeom>
        </p:spPr>
        <p:txBody>
          <a:bodyPr/>
          <a:lstStyle>
            <a:lvl1pPr marL="0" indent="0">
              <a:buNone/>
              <a:defRPr sz="1800">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7" name="Content Placeholder 6"/>
          <p:cNvSpPr>
            <a:spLocks noGrp="1"/>
          </p:cNvSpPr>
          <p:nvPr>
            <p:ph sz="quarter" idx="14" hasCustomPrompt="1"/>
          </p:nvPr>
        </p:nvSpPr>
        <p:spPr>
          <a:xfrm>
            <a:off x="3048000" y="5105400"/>
            <a:ext cx="1447800" cy="685800"/>
          </a:xfrm>
          <a:prstGeom prst="rect">
            <a:avLst/>
          </a:prstGeom>
        </p:spPr>
        <p:txBody>
          <a:bodyPr/>
          <a:lstStyle>
            <a:lvl1pPr marL="0" indent="0">
              <a:buNone/>
              <a:defRPr sz="1800"/>
            </a:lvl1pPr>
          </a:lstStyle>
          <a:p>
            <a:pPr lvl="0"/>
            <a:r>
              <a:rPr lang="en-US" dirty="0" err="1"/>
              <a:t>abc</a:t>
            </a:r>
            <a:endParaRPr lang="en-US" dirty="0"/>
          </a:p>
        </p:txBody>
      </p:sp>
    </p:spTree>
    <p:extLst>
      <p:ext uri="{BB962C8B-B14F-4D97-AF65-F5344CB8AC3E}">
        <p14:creationId xmlns:p14="http://schemas.microsoft.com/office/powerpoint/2010/main" val="3448304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Cover">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0" y="762000"/>
            <a:ext cx="8686800" cy="5334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Click to edit Master text styles</a:t>
            </a:r>
          </a:p>
        </p:txBody>
      </p:sp>
      <p:sp>
        <p:nvSpPr>
          <p:cNvPr id="20" name="Content Placeholder 19"/>
          <p:cNvSpPr>
            <a:spLocks noGrp="1"/>
          </p:cNvSpPr>
          <p:nvPr>
            <p:ph sz="quarter" idx="12"/>
          </p:nvPr>
        </p:nvSpPr>
        <p:spPr>
          <a:xfrm>
            <a:off x="0" y="1447800"/>
            <a:ext cx="9144000" cy="4876800"/>
          </a:xfrm>
          <a:prstGeom prst="rect">
            <a:avLst/>
          </a:prstGeom>
        </p:spPr>
        <p:txBody>
          <a:bodyPr/>
          <a:lstStyle>
            <a:lvl1pPr marL="0" indent="0">
              <a:buNone/>
              <a:defRPr sz="2800"/>
            </a:lvl1pPr>
          </a:lstStyle>
          <a:p>
            <a:pPr lvl="0"/>
            <a:r>
              <a:rPr lang="en-US" dirty="0"/>
              <a:t>Click to edit Master text styles</a:t>
            </a:r>
          </a:p>
        </p:txBody>
      </p:sp>
      <p:sp>
        <p:nvSpPr>
          <p:cNvPr id="21" name="Title 20"/>
          <p:cNvSpPr>
            <a:spLocks noGrp="1"/>
          </p:cNvSpPr>
          <p:nvPr>
            <p:ph type="title" hasCustomPrompt="1"/>
          </p:nvPr>
        </p:nvSpPr>
        <p:spPr>
          <a:xfrm>
            <a:off x="354496" y="-3313"/>
            <a:ext cx="6808304" cy="460513"/>
          </a:xfrm>
          <a:prstGeom prst="rect">
            <a:avLst/>
          </a:prstGeom>
        </p:spPr>
        <p:txBody>
          <a:bodyPr/>
          <a:lstStyle>
            <a:lvl1pPr algn="l">
              <a:defRPr sz="3200">
                <a:solidFill>
                  <a:srgbClr val="CE171F"/>
                </a:solidFill>
                <a:latin typeface="Calibri" panose="020F0502020204030204" pitchFamily="34" charset="0"/>
              </a:defRPr>
            </a:lvl1pPr>
          </a:lstStyle>
          <a:p>
            <a:pPr lvl="0"/>
            <a:r>
              <a:rPr lang="en-US" dirty="0"/>
              <a:t>Click to edit Master text styles</a:t>
            </a:r>
          </a:p>
        </p:txBody>
      </p:sp>
      <p:sp>
        <p:nvSpPr>
          <p:cNvPr id="3" name="Content Placeholder 2"/>
          <p:cNvSpPr>
            <a:spLocks noGrp="1"/>
          </p:cNvSpPr>
          <p:nvPr>
            <p:ph sz="quarter" idx="13"/>
          </p:nvPr>
        </p:nvSpPr>
        <p:spPr>
          <a:xfrm>
            <a:off x="7696200" y="304800"/>
            <a:ext cx="1447800" cy="609600"/>
          </a:xfrm>
          <a:prstGeom prst="rect">
            <a:avLst/>
          </a:prstGeom>
        </p:spPr>
        <p:txBody>
          <a:bodyPr/>
          <a:lstStyle>
            <a:lvl1pPr marL="0" indent="0">
              <a:buNone/>
              <a:defRPr/>
            </a:lvl1pPr>
          </a:lstStyle>
          <a:p>
            <a:pPr lvl="0"/>
            <a:r>
              <a:rPr lang="en-US" dirty="0"/>
              <a:t>Edit</a:t>
            </a:r>
          </a:p>
        </p:txBody>
      </p:sp>
    </p:spTree>
    <p:extLst>
      <p:ext uri="{BB962C8B-B14F-4D97-AF65-F5344CB8AC3E}">
        <p14:creationId xmlns:p14="http://schemas.microsoft.com/office/powerpoint/2010/main" val="9867191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Cover">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0" y="762000"/>
            <a:ext cx="8686800" cy="5334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Click to edit Master text styles</a:t>
            </a:r>
          </a:p>
        </p:txBody>
      </p:sp>
      <p:sp>
        <p:nvSpPr>
          <p:cNvPr id="20" name="Content Placeholder 19"/>
          <p:cNvSpPr>
            <a:spLocks noGrp="1"/>
          </p:cNvSpPr>
          <p:nvPr>
            <p:ph sz="quarter" idx="12"/>
          </p:nvPr>
        </p:nvSpPr>
        <p:spPr>
          <a:xfrm>
            <a:off x="0" y="1447800"/>
            <a:ext cx="9144000" cy="1447800"/>
          </a:xfrm>
          <a:prstGeom prst="rect">
            <a:avLst/>
          </a:prstGeom>
        </p:spPr>
        <p:txBody>
          <a:bodyPr/>
          <a:lstStyle>
            <a:lvl1pPr marL="0" indent="0">
              <a:buNone/>
              <a:defRPr sz="2800"/>
            </a:lvl1pPr>
          </a:lstStyle>
          <a:p>
            <a:pPr lvl="0"/>
            <a:r>
              <a:rPr lang="en-US" dirty="0"/>
              <a:t>Click to edit Master text styles</a:t>
            </a:r>
          </a:p>
        </p:txBody>
      </p:sp>
      <p:sp>
        <p:nvSpPr>
          <p:cNvPr id="21" name="Title 20"/>
          <p:cNvSpPr>
            <a:spLocks noGrp="1"/>
          </p:cNvSpPr>
          <p:nvPr>
            <p:ph type="title" hasCustomPrompt="1"/>
          </p:nvPr>
        </p:nvSpPr>
        <p:spPr>
          <a:xfrm>
            <a:off x="354496" y="-3313"/>
            <a:ext cx="6808304" cy="460513"/>
          </a:xfrm>
          <a:prstGeom prst="rect">
            <a:avLst/>
          </a:prstGeom>
        </p:spPr>
        <p:txBody>
          <a:bodyPr/>
          <a:lstStyle>
            <a:lvl1pPr algn="l">
              <a:defRPr sz="3200">
                <a:solidFill>
                  <a:srgbClr val="CE171F"/>
                </a:solidFill>
                <a:latin typeface="Calibri" panose="020F0502020204030204" pitchFamily="34" charset="0"/>
              </a:defRPr>
            </a:lvl1pPr>
          </a:lstStyle>
          <a:p>
            <a:pPr lvl="0"/>
            <a:r>
              <a:rPr lang="en-US" dirty="0"/>
              <a:t>Click to edit Master text styles</a:t>
            </a:r>
          </a:p>
        </p:txBody>
      </p:sp>
      <p:sp>
        <p:nvSpPr>
          <p:cNvPr id="3" name="Content Placeholder 2"/>
          <p:cNvSpPr>
            <a:spLocks noGrp="1"/>
          </p:cNvSpPr>
          <p:nvPr>
            <p:ph sz="quarter" idx="13"/>
          </p:nvPr>
        </p:nvSpPr>
        <p:spPr>
          <a:xfrm>
            <a:off x="914400" y="3962400"/>
            <a:ext cx="2438400" cy="1219200"/>
          </a:xfrm>
          <a:prstGeom prst="rect">
            <a:avLst/>
          </a:prstGeom>
        </p:spPr>
        <p:txBody>
          <a:bodyPr/>
          <a:lstStyle>
            <a:lvl1pPr marL="0" indent="0">
              <a:buNone/>
              <a:defRPr/>
            </a:lvl1pPr>
          </a:lstStyle>
          <a:p>
            <a:pPr lvl="0"/>
            <a:r>
              <a:rPr lang="en-US" dirty="0"/>
              <a:t>Edit Master text styles</a:t>
            </a:r>
          </a:p>
        </p:txBody>
      </p:sp>
      <p:sp>
        <p:nvSpPr>
          <p:cNvPr id="5" name="Content Placeholder 4"/>
          <p:cNvSpPr>
            <a:spLocks noGrp="1"/>
          </p:cNvSpPr>
          <p:nvPr>
            <p:ph sz="quarter" idx="14"/>
          </p:nvPr>
        </p:nvSpPr>
        <p:spPr>
          <a:xfrm>
            <a:off x="5257800" y="3810000"/>
            <a:ext cx="3429000" cy="1905000"/>
          </a:xfrm>
          <a:prstGeom prst="rect">
            <a:avLst/>
          </a:prstGeom>
        </p:spPr>
        <p:txBody>
          <a:bodyPr/>
          <a:lstStyle>
            <a:lvl1pPr marL="0" indent="0">
              <a:buNone/>
              <a:defRPr/>
            </a:lvl1pPr>
          </a:lstStyle>
          <a:p>
            <a:pPr lvl="0"/>
            <a:r>
              <a:rPr lang="en-US" dirty="0"/>
              <a:t>Edit Master text styles</a:t>
            </a:r>
          </a:p>
        </p:txBody>
      </p:sp>
    </p:spTree>
    <p:extLst>
      <p:ext uri="{BB962C8B-B14F-4D97-AF65-F5344CB8AC3E}">
        <p14:creationId xmlns:p14="http://schemas.microsoft.com/office/powerpoint/2010/main" val="6585300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over">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0" y="762000"/>
            <a:ext cx="8686800" cy="5334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Click to edit Master text styles</a:t>
            </a:r>
          </a:p>
        </p:txBody>
      </p:sp>
      <p:sp>
        <p:nvSpPr>
          <p:cNvPr id="20" name="Content Placeholder 19"/>
          <p:cNvSpPr>
            <a:spLocks noGrp="1"/>
          </p:cNvSpPr>
          <p:nvPr>
            <p:ph sz="quarter" idx="12"/>
          </p:nvPr>
        </p:nvSpPr>
        <p:spPr>
          <a:xfrm>
            <a:off x="0" y="1447800"/>
            <a:ext cx="9144000" cy="4876800"/>
          </a:xfrm>
          <a:prstGeom prst="rect">
            <a:avLst/>
          </a:prstGeom>
        </p:spPr>
        <p:txBody>
          <a:bodyPr/>
          <a:lstStyle>
            <a:lvl1pPr marL="0" indent="0">
              <a:buNone/>
              <a:defRPr sz="2800"/>
            </a:lvl1pPr>
          </a:lstStyle>
          <a:p>
            <a:pPr lvl="0"/>
            <a:r>
              <a:rPr lang="en-US" dirty="0"/>
              <a:t>Click to edit Master text styles</a:t>
            </a:r>
          </a:p>
        </p:txBody>
      </p:sp>
      <p:sp>
        <p:nvSpPr>
          <p:cNvPr id="21" name="Title 20"/>
          <p:cNvSpPr>
            <a:spLocks noGrp="1"/>
          </p:cNvSpPr>
          <p:nvPr>
            <p:ph type="title" hasCustomPrompt="1"/>
          </p:nvPr>
        </p:nvSpPr>
        <p:spPr>
          <a:xfrm>
            <a:off x="354496" y="-3313"/>
            <a:ext cx="6808304" cy="460513"/>
          </a:xfrm>
          <a:prstGeom prst="rect">
            <a:avLst/>
          </a:prstGeom>
        </p:spPr>
        <p:txBody>
          <a:bodyPr/>
          <a:lstStyle>
            <a:lvl1pPr algn="l">
              <a:defRPr sz="3200">
                <a:solidFill>
                  <a:srgbClr val="CE171F"/>
                </a:solidFill>
                <a:latin typeface="Calibri" panose="020F0502020204030204" pitchFamily="34" charset="0"/>
              </a:defRPr>
            </a:lvl1pPr>
          </a:lstStyle>
          <a:p>
            <a:pPr lvl="0"/>
            <a:r>
              <a:rPr lang="en-US" dirty="0"/>
              <a:t>Click to edit Master text styles</a:t>
            </a:r>
          </a:p>
        </p:txBody>
      </p:sp>
      <p:sp>
        <p:nvSpPr>
          <p:cNvPr id="3" name="Content Placeholder 2"/>
          <p:cNvSpPr>
            <a:spLocks noGrp="1"/>
          </p:cNvSpPr>
          <p:nvPr>
            <p:ph sz="quarter" idx="13"/>
          </p:nvPr>
        </p:nvSpPr>
        <p:spPr>
          <a:xfrm>
            <a:off x="914400" y="6553200"/>
            <a:ext cx="762000" cy="304800"/>
          </a:xfrm>
          <a:prstGeom prst="rect">
            <a:avLst/>
          </a:prstGeom>
        </p:spPr>
        <p:txBody>
          <a:bodyPr/>
          <a:lstStyle>
            <a:lvl1pPr marL="0" indent="0">
              <a:buNone/>
              <a:defRPr/>
            </a:lvl1pPr>
          </a:lstStyle>
          <a:p>
            <a:pPr lvl="0"/>
            <a:r>
              <a:rPr lang="en-US" dirty="0"/>
              <a:t>Edi</a:t>
            </a:r>
          </a:p>
        </p:txBody>
      </p:sp>
      <p:sp>
        <p:nvSpPr>
          <p:cNvPr id="4" name="Content Placeholder 3"/>
          <p:cNvSpPr>
            <a:spLocks noGrp="1"/>
          </p:cNvSpPr>
          <p:nvPr>
            <p:ph sz="quarter" idx="14"/>
          </p:nvPr>
        </p:nvSpPr>
        <p:spPr>
          <a:xfrm>
            <a:off x="2590800" y="2667000"/>
            <a:ext cx="3505200" cy="2514600"/>
          </a:xfrm>
          <a:prstGeom prst="rect">
            <a:avLst/>
          </a:prstGeom>
        </p:spPr>
        <p:txBody>
          <a:bodyPr/>
          <a:lstStyle>
            <a:lvl1pPr marL="0" indent="0">
              <a:buNone/>
              <a:defRPr/>
            </a:lvl1pPr>
          </a:lstStyle>
          <a:p>
            <a:pPr lvl="0"/>
            <a:r>
              <a:rPr lang="en-US" dirty="0"/>
              <a:t>Edit Master text styles</a:t>
            </a:r>
          </a:p>
        </p:txBody>
      </p:sp>
      <p:sp>
        <p:nvSpPr>
          <p:cNvPr id="6" name="Content Placeholder 5"/>
          <p:cNvSpPr>
            <a:spLocks noGrp="1"/>
          </p:cNvSpPr>
          <p:nvPr>
            <p:ph sz="quarter" idx="15"/>
          </p:nvPr>
        </p:nvSpPr>
        <p:spPr>
          <a:xfrm>
            <a:off x="4876800" y="-3048000"/>
            <a:ext cx="2286000" cy="2286000"/>
          </a:xfrm>
          <a:prstGeom prst="rect">
            <a:avLst/>
          </a:prstGeom>
        </p:spPr>
        <p:txBody>
          <a:bodyPr/>
          <a:lstStyle>
            <a:lvl1pPr marL="0" indent="0">
              <a:buNone/>
              <a:defRPr/>
            </a:lvl1pPr>
          </a:lstStyle>
          <a:p>
            <a:pPr lvl="0"/>
            <a:r>
              <a:rPr lang="en-US" dirty="0"/>
              <a:t>Edit Master text styles</a:t>
            </a:r>
          </a:p>
        </p:txBody>
      </p:sp>
    </p:spTree>
    <p:extLst>
      <p:ext uri="{BB962C8B-B14F-4D97-AF65-F5344CB8AC3E}">
        <p14:creationId xmlns:p14="http://schemas.microsoft.com/office/powerpoint/2010/main" val="1428578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Cover">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0" y="762000"/>
            <a:ext cx="8686800" cy="5334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Click to edit Master text styles</a:t>
            </a:r>
          </a:p>
        </p:txBody>
      </p:sp>
      <p:sp>
        <p:nvSpPr>
          <p:cNvPr id="20" name="Content Placeholder 19"/>
          <p:cNvSpPr>
            <a:spLocks noGrp="1"/>
          </p:cNvSpPr>
          <p:nvPr>
            <p:ph sz="quarter" idx="12"/>
          </p:nvPr>
        </p:nvSpPr>
        <p:spPr>
          <a:xfrm>
            <a:off x="0" y="1447800"/>
            <a:ext cx="9144000" cy="4876800"/>
          </a:xfrm>
          <a:prstGeom prst="rect">
            <a:avLst/>
          </a:prstGeom>
        </p:spPr>
        <p:txBody>
          <a:bodyPr/>
          <a:lstStyle>
            <a:lvl1pPr marL="0" indent="0">
              <a:buNone/>
              <a:defRPr sz="2800"/>
            </a:lvl1pPr>
          </a:lstStyle>
          <a:p>
            <a:pPr lvl="0"/>
            <a:r>
              <a:rPr lang="en-US" dirty="0"/>
              <a:t>Click to edit Master text styles</a:t>
            </a:r>
          </a:p>
        </p:txBody>
      </p:sp>
      <p:sp>
        <p:nvSpPr>
          <p:cNvPr id="21" name="Title 20"/>
          <p:cNvSpPr>
            <a:spLocks noGrp="1"/>
          </p:cNvSpPr>
          <p:nvPr>
            <p:ph type="title" hasCustomPrompt="1"/>
          </p:nvPr>
        </p:nvSpPr>
        <p:spPr>
          <a:xfrm>
            <a:off x="354496" y="-3313"/>
            <a:ext cx="6808304" cy="460513"/>
          </a:xfrm>
          <a:prstGeom prst="rect">
            <a:avLst/>
          </a:prstGeom>
        </p:spPr>
        <p:txBody>
          <a:bodyPr/>
          <a:lstStyle>
            <a:lvl1pPr algn="l">
              <a:defRPr sz="3200">
                <a:solidFill>
                  <a:srgbClr val="CE171F"/>
                </a:solidFill>
                <a:latin typeface="Calibri" panose="020F0502020204030204" pitchFamily="34" charset="0"/>
              </a:defRPr>
            </a:lvl1pPr>
          </a:lstStyle>
          <a:p>
            <a:pPr lvl="0"/>
            <a:r>
              <a:rPr lang="en-US" dirty="0"/>
              <a:t>Click to edit Master text styles</a:t>
            </a:r>
          </a:p>
        </p:txBody>
      </p:sp>
      <p:sp>
        <p:nvSpPr>
          <p:cNvPr id="3" name="Content Placeholder 2"/>
          <p:cNvSpPr>
            <a:spLocks noGrp="1"/>
          </p:cNvSpPr>
          <p:nvPr>
            <p:ph sz="quarter" idx="13"/>
          </p:nvPr>
        </p:nvSpPr>
        <p:spPr>
          <a:xfrm>
            <a:off x="914400" y="6553200"/>
            <a:ext cx="762000" cy="304800"/>
          </a:xfrm>
          <a:prstGeom prst="rect">
            <a:avLst/>
          </a:prstGeom>
        </p:spPr>
        <p:txBody>
          <a:bodyPr/>
          <a:lstStyle>
            <a:lvl1pPr marL="0" indent="0">
              <a:buNone/>
              <a:defRPr/>
            </a:lvl1pPr>
          </a:lstStyle>
          <a:p>
            <a:pPr lvl="0"/>
            <a:r>
              <a:rPr lang="en-US" dirty="0"/>
              <a:t>Edi</a:t>
            </a:r>
          </a:p>
        </p:txBody>
      </p:sp>
      <p:sp>
        <p:nvSpPr>
          <p:cNvPr id="4" name="Content Placeholder 3"/>
          <p:cNvSpPr>
            <a:spLocks noGrp="1"/>
          </p:cNvSpPr>
          <p:nvPr>
            <p:ph sz="quarter" idx="14"/>
          </p:nvPr>
        </p:nvSpPr>
        <p:spPr>
          <a:xfrm>
            <a:off x="2590800" y="2667000"/>
            <a:ext cx="3505200" cy="2514600"/>
          </a:xfrm>
          <a:prstGeom prst="rect">
            <a:avLst/>
          </a:prstGeom>
        </p:spPr>
        <p:txBody>
          <a:bodyPr/>
          <a:lstStyle>
            <a:lvl1pPr marL="0" indent="0">
              <a:buNone/>
              <a:defRPr/>
            </a:lvl1pPr>
          </a:lstStyle>
          <a:p>
            <a:pPr lvl="0"/>
            <a:r>
              <a:rPr lang="en-US" dirty="0"/>
              <a:t>Edit Master text styles</a:t>
            </a:r>
          </a:p>
        </p:txBody>
      </p:sp>
      <p:sp>
        <p:nvSpPr>
          <p:cNvPr id="6" name="Content Placeholder 5"/>
          <p:cNvSpPr>
            <a:spLocks noGrp="1"/>
          </p:cNvSpPr>
          <p:nvPr>
            <p:ph sz="quarter" idx="15"/>
          </p:nvPr>
        </p:nvSpPr>
        <p:spPr>
          <a:xfrm>
            <a:off x="4876800" y="-3048000"/>
            <a:ext cx="2286000" cy="2286000"/>
          </a:xfrm>
          <a:prstGeom prst="rect">
            <a:avLst/>
          </a:prstGeom>
        </p:spPr>
        <p:txBody>
          <a:bodyPr/>
          <a:lstStyle>
            <a:lvl1pPr marL="0" indent="0">
              <a:buNone/>
              <a:defRPr/>
            </a:lvl1pPr>
          </a:lstStyle>
          <a:p>
            <a:pPr lvl="0"/>
            <a:r>
              <a:rPr lang="en-US" dirty="0"/>
              <a:t>Edit Master text styles</a:t>
            </a:r>
          </a:p>
        </p:txBody>
      </p:sp>
      <p:sp>
        <p:nvSpPr>
          <p:cNvPr id="5" name="Table Placeholder 4"/>
          <p:cNvSpPr>
            <a:spLocks noGrp="1"/>
          </p:cNvSpPr>
          <p:nvPr>
            <p:ph type="tbl" sz="quarter" idx="16"/>
          </p:nvPr>
        </p:nvSpPr>
        <p:spPr>
          <a:xfrm>
            <a:off x="342900" y="2190750"/>
            <a:ext cx="1905000" cy="1676400"/>
          </a:xfrm>
          <a:prstGeom prst="rect">
            <a:avLst/>
          </a:prstGeom>
        </p:spPr>
        <p:txBody>
          <a:bodyPr/>
          <a:lstStyle/>
          <a:p>
            <a:endParaRPr lang="en-US" dirty="0"/>
          </a:p>
        </p:txBody>
      </p:sp>
      <p:sp>
        <p:nvSpPr>
          <p:cNvPr id="8" name="Table Placeholder 7"/>
          <p:cNvSpPr>
            <a:spLocks noGrp="1"/>
          </p:cNvSpPr>
          <p:nvPr>
            <p:ph type="tbl" sz="quarter" idx="17"/>
          </p:nvPr>
        </p:nvSpPr>
        <p:spPr>
          <a:xfrm>
            <a:off x="7315200" y="3028950"/>
            <a:ext cx="1371600" cy="2381250"/>
          </a:xfrm>
          <a:prstGeom prst="rect">
            <a:avLst/>
          </a:prstGeom>
        </p:spPr>
        <p:txBody>
          <a:bodyPr/>
          <a:lstStyle/>
          <a:p>
            <a:endParaRPr lang="en-US" dirty="0"/>
          </a:p>
        </p:txBody>
      </p:sp>
    </p:spTree>
    <p:extLst>
      <p:ext uri="{BB962C8B-B14F-4D97-AF65-F5344CB8AC3E}">
        <p14:creationId xmlns:p14="http://schemas.microsoft.com/office/powerpoint/2010/main" val="18155517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Cover">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0" y="762000"/>
            <a:ext cx="8686800" cy="533400"/>
          </a:xfrm>
          <a:prstGeom prst="rect">
            <a:avLst/>
          </a:prstGeom>
        </p:spPr>
        <p:txBody>
          <a:bodyPr/>
          <a:lstStyle>
            <a:lvl1pPr marL="0" indent="0">
              <a:buNone/>
              <a:defRPr sz="2800">
                <a:solidFill>
                  <a:srgbClr val="4F74A7"/>
                </a:solidFill>
              </a:defRPr>
            </a:lvl1pPr>
          </a:lstStyle>
          <a:p>
            <a:pPr lvl="0"/>
            <a:r>
              <a:rPr lang="en-US" dirty="0"/>
              <a:t>Click to edit Master text styles</a:t>
            </a:r>
          </a:p>
        </p:txBody>
      </p:sp>
      <p:sp>
        <p:nvSpPr>
          <p:cNvPr id="20" name="Content Placeholder 19"/>
          <p:cNvSpPr>
            <a:spLocks noGrp="1"/>
          </p:cNvSpPr>
          <p:nvPr>
            <p:ph sz="quarter" idx="12"/>
          </p:nvPr>
        </p:nvSpPr>
        <p:spPr>
          <a:xfrm>
            <a:off x="0" y="1447800"/>
            <a:ext cx="9144000" cy="1752600"/>
          </a:xfrm>
          <a:prstGeom prst="rect">
            <a:avLst/>
          </a:prstGeom>
        </p:spPr>
        <p:txBody>
          <a:bodyPr/>
          <a:lstStyle>
            <a:lvl1pPr marL="0" indent="0">
              <a:buNone/>
              <a:defRPr sz="2800"/>
            </a:lvl1pPr>
          </a:lstStyle>
          <a:p>
            <a:pPr lvl="0"/>
            <a:r>
              <a:rPr lang="en-US" dirty="0"/>
              <a:t>Click to edit Master text styles</a:t>
            </a:r>
          </a:p>
        </p:txBody>
      </p:sp>
      <p:sp>
        <p:nvSpPr>
          <p:cNvPr id="21" name="Title 20"/>
          <p:cNvSpPr>
            <a:spLocks noGrp="1"/>
          </p:cNvSpPr>
          <p:nvPr>
            <p:ph type="title" hasCustomPrompt="1"/>
          </p:nvPr>
        </p:nvSpPr>
        <p:spPr>
          <a:xfrm>
            <a:off x="354496" y="-3313"/>
            <a:ext cx="6808304" cy="460513"/>
          </a:xfrm>
          <a:prstGeom prst="rect">
            <a:avLst/>
          </a:prstGeom>
        </p:spPr>
        <p:txBody>
          <a:bodyPr/>
          <a:lstStyle>
            <a:lvl1pPr algn="l">
              <a:defRPr sz="3200">
                <a:solidFill>
                  <a:srgbClr val="C00000"/>
                </a:solidFill>
              </a:defRPr>
            </a:lvl1pPr>
          </a:lstStyle>
          <a:p>
            <a:pPr lvl="0"/>
            <a:r>
              <a:rPr lang="en-US" dirty="0"/>
              <a:t>Click to edit Master text styles</a:t>
            </a:r>
          </a:p>
        </p:txBody>
      </p:sp>
      <p:sp>
        <p:nvSpPr>
          <p:cNvPr id="3" name="Content Placeholder 2"/>
          <p:cNvSpPr>
            <a:spLocks noGrp="1"/>
          </p:cNvSpPr>
          <p:nvPr>
            <p:ph sz="quarter" idx="13"/>
          </p:nvPr>
        </p:nvSpPr>
        <p:spPr>
          <a:xfrm>
            <a:off x="838200" y="5410200"/>
            <a:ext cx="7696200" cy="762000"/>
          </a:xfrm>
          <a:prstGeom prst="rect">
            <a:avLst/>
          </a:prstGeom>
        </p:spPr>
        <p:txBody>
          <a:bodyPr/>
          <a:lstStyle>
            <a:lvl1pPr marL="0" indent="0">
              <a:buNone/>
              <a:defRPr/>
            </a:lvl1pPr>
          </a:lstStyle>
          <a:p>
            <a:pPr lvl="0"/>
            <a:r>
              <a:rPr lang="en-US" dirty="0"/>
              <a:t>Edit Master text styles</a:t>
            </a:r>
          </a:p>
        </p:txBody>
      </p:sp>
      <p:sp>
        <p:nvSpPr>
          <p:cNvPr id="5" name="Content Placeholder 4"/>
          <p:cNvSpPr>
            <a:spLocks noGrp="1"/>
          </p:cNvSpPr>
          <p:nvPr>
            <p:ph sz="quarter" idx="14"/>
          </p:nvPr>
        </p:nvSpPr>
        <p:spPr>
          <a:xfrm>
            <a:off x="1676400" y="3352800"/>
            <a:ext cx="6172200" cy="19050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stStyle>
          <a:p>
            <a:pPr lvl="0"/>
            <a:r>
              <a:rPr lang="en-US" dirty="0"/>
              <a:t>Edit Master text style</a:t>
            </a:r>
          </a:p>
        </p:txBody>
      </p:sp>
    </p:spTree>
    <p:extLst>
      <p:ext uri="{BB962C8B-B14F-4D97-AF65-F5344CB8AC3E}">
        <p14:creationId xmlns:p14="http://schemas.microsoft.com/office/powerpoint/2010/main" val="3584809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Cover">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0" y="762000"/>
            <a:ext cx="8686800" cy="5334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Click to edit Master text styles</a:t>
            </a:r>
          </a:p>
        </p:txBody>
      </p:sp>
      <p:sp>
        <p:nvSpPr>
          <p:cNvPr id="20" name="Content Placeholder 19"/>
          <p:cNvSpPr>
            <a:spLocks noGrp="1"/>
          </p:cNvSpPr>
          <p:nvPr>
            <p:ph sz="quarter" idx="12"/>
          </p:nvPr>
        </p:nvSpPr>
        <p:spPr>
          <a:xfrm>
            <a:off x="0" y="1371600"/>
            <a:ext cx="9144000" cy="5181600"/>
          </a:xfrm>
          <a:prstGeom prst="rect">
            <a:avLst/>
          </a:prstGeom>
        </p:spPr>
        <p:txBody>
          <a:bodyPr/>
          <a:lstStyle>
            <a:lvl1pPr marL="0" indent="0">
              <a:buNone/>
              <a:defRPr sz="2800"/>
            </a:lvl1pPr>
          </a:lstStyle>
          <a:p>
            <a:pPr lvl="0"/>
            <a:r>
              <a:rPr lang="en-US" dirty="0"/>
              <a:t>Click to edit Master text styles</a:t>
            </a:r>
          </a:p>
        </p:txBody>
      </p:sp>
      <p:sp>
        <p:nvSpPr>
          <p:cNvPr id="21" name="Title 20"/>
          <p:cNvSpPr>
            <a:spLocks noGrp="1"/>
          </p:cNvSpPr>
          <p:nvPr>
            <p:ph type="title" hasCustomPrompt="1"/>
          </p:nvPr>
        </p:nvSpPr>
        <p:spPr>
          <a:xfrm>
            <a:off x="354496" y="-3313"/>
            <a:ext cx="6808304" cy="460513"/>
          </a:xfrm>
          <a:prstGeom prst="rect">
            <a:avLst/>
          </a:prstGeom>
        </p:spPr>
        <p:txBody>
          <a:bodyPr/>
          <a:lstStyle>
            <a:lvl1pPr algn="l">
              <a:defRPr sz="3200">
                <a:solidFill>
                  <a:srgbClr val="CE171F"/>
                </a:solidFill>
                <a:latin typeface="Calibri" panose="020F0502020204030204" pitchFamily="34" charset="0"/>
              </a:defRPr>
            </a:lvl1pPr>
          </a:lstStyle>
          <a:p>
            <a:pPr lvl="0"/>
            <a:r>
              <a:rPr lang="en-US" dirty="0"/>
              <a:t>Click to edit Master text styles</a:t>
            </a:r>
          </a:p>
        </p:txBody>
      </p:sp>
      <p:sp>
        <p:nvSpPr>
          <p:cNvPr id="3" name="Content Placeholder 2"/>
          <p:cNvSpPr>
            <a:spLocks noGrp="1"/>
          </p:cNvSpPr>
          <p:nvPr>
            <p:ph sz="quarter" idx="13"/>
          </p:nvPr>
        </p:nvSpPr>
        <p:spPr>
          <a:xfrm>
            <a:off x="2819400" y="6248400"/>
            <a:ext cx="3733800" cy="304800"/>
          </a:xfrm>
          <a:prstGeom prst="rect">
            <a:avLst/>
          </a:prstGeom>
        </p:spPr>
        <p:txBody>
          <a:bodyPr/>
          <a:lstStyle>
            <a:lvl1pPr marL="0" indent="0">
              <a:buNone/>
              <a:defRPr sz="2400"/>
            </a:lvl1pPr>
          </a:lstStyle>
          <a:p>
            <a:pPr lvl="0"/>
            <a:r>
              <a:rPr lang="en-US" dirty="0"/>
              <a:t>Click to edit Master</a:t>
            </a:r>
          </a:p>
        </p:txBody>
      </p:sp>
    </p:spTree>
    <p:extLst>
      <p:ext uri="{BB962C8B-B14F-4D97-AF65-F5344CB8AC3E}">
        <p14:creationId xmlns:p14="http://schemas.microsoft.com/office/powerpoint/2010/main" val="598519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ver">
    <p:spTree>
      <p:nvGrpSpPr>
        <p:cNvPr id="1" name=""/>
        <p:cNvGrpSpPr/>
        <p:nvPr/>
      </p:nvGrpSpPr>
      <p:grpSpPr>
        <a:xfrm>
          <a:off x="0" y="0"/>
          <a:ext cx="0" cy="0"/>
          <a:chOff x="0" y="0"/>
          <a:chExt cx="0" cy="0"/>
        </a:xfrm>
      </p:grpSpPr>
      <p:sp>
        <p:nvSpPr>
          <p:cNvPr id="3" name="ChapterNumber" hidden="1"/>
          <p:cNvSpPr>
            <a:spLocks noGrp="1"/>
          </p:cNvSpPr>
          <p:nvPr>
            <p:ph type="body" sz="quarter" idx="10" hasCustomPrompt="1"/>
          </p:nvPr>
        </p:nvSpPr>
        <p:spPr>
          <a:xfrm>
            <a:off x="6858000" y="76200"/>
            <a:ext cx="2286000" cy="1676400"/>
          </a:xfrm>
          <a:prstGeom prst="rect">
            <a:avLst/>
          </a:prstGeom>
        </p:spPr>
        <p:txBody>
          <a:bodyPr anchor="ctr" anchorCtr="1"/>
          <a:lstStyle>
            <a:lvl1pPr algn="ctr">
              <a:defRPr sz="14000">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XX</a:t>
            </a:r>
          </a:p>
        </p:txBody>
      </p:sp>
      <p:sp>
        <p:nvSpPr>
          <p:cNvPr id="4" name="ChapterTitle" hidden="1"/>
          <p:cNvSpPr>
            <a:spLocks noGrp="1"/>
          </p:cNvSpPr>
          <p:nvPr>
            <p:ph type="body" sz="quarter" idx="11" hasCustomPrompt="1"/>
          </p:nvPr>
        </p:nvSpPr>
        <p:spPr>
          <a:xfrm>
            <a:off x="0" y="622300"/>
            <a:ext cx="6629400" cy="5969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5" name="ChapterSubTitle" hidden="1"/>
          <p:cNvSpPr>
            <a:spLocks noGrp="1"/>
          </p:cNvSpPr>
          <p:nvPr>
            <p:ph type="body" sz="quarter" idx="12" hasCustomPrompt="1"/>
          </p:nvPr>
        </p:nvSpPr>
        <p:spPr>
          <a:xfrm>
            <a:off x="1270000" y="127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ChapterSubTitle</a:t>
            </a:r>
          </a:p>
        </p:txBody>
      </p:sp>
      <p:sp>
        <p:nvSpPr>
          <p:cNvPr id="6" name="SectionNumber" hidden="1"/>
          <p:cNvSpPr>
            <a:spLocks noGrp="1"/>
          </p:cNvSpPr>
          <p:nvPr>
            <p:ph type="body" sz="quarter" idx="13" hasCustomPrompt="1"/>
          </p:nvPr>
        </p:nvSpPr>
        <p:spPr>
          <a:xfrm>
            <a:off x="1270000" y="177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SectionNumber</a:t>
            </a:r>
          </a:p>
        </p:txBody>
      </p:sp>
      <p:sp>
        <p:nvSpPr>
          <p:cNvPr id="7" name="SectionTitle" hidden="1"/>
          <p:cNvSpPr>
            <a:spLocks noGrp="1"/>
          </p:cNvSpPr>
          <p:nvPr>
            <p:ph type="body" sz="quarter" idx="14" hasCustomPrompt="1"/>
          </p:nvPr>
        </p:nvSpPr>
        <p:spPr>
          <a:xfrm>
            <a:off x="1270000" y="228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SectionTitle</a:t>
            </a:r>
          </a:p>
        </p:txBody>
      </p:sp>
      <p:sp>
        <p:nvSpPr>
          <p:cNvPr id="8" name="ObjectiveNumber" hidden="1"/>
          <p:cNvSpPr>
            <a:spLocks noGrp="1"/>
          </p:cNvSpPr>
          <p:nvPr>
            <p:ph type="body" sz="quarter" idx="15" hasCustomPrompt="1"/>
          </p:nvPr>
        </p:nvSpPr>
        <p:spPr>
          <a:xfrm>
            <a:off x="1270000" y="2794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ObjectiveNumber</a:t>
            </a:r>
          </a:p>
        </p:txBody>
      </p:sp>
      <p:sp>
        <p:nvSpPr>
          <p:cNvPr id="9" name="Objective" hidden="1"/>
          <p:cNvSpPr>
            <a:spLocks noGrp="1"/>
          </p:cNvSpPr>
          <p:nvPr>
            <p:ph type="body" sz="quarter" idx="16" hasCustomPrompt="1"/>
          </p:nvPr>
        </p:nvSpPr>
        <p:spPr>
          <a:xfrm>
            <a:off x="1270000" y="3302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a:t>
            </a:r>
          </a:p>
        </p:txBody>
      </p:sp>
      <p:sp>
        <p:nvSpPr>
          <p:cNvPr id="10" name="ItemNumber" hidden="1"/>
          <p:cNvSpPr>
            <a:spLocks noGrp="1"/>
          </p:cNvSpPr>
          <p:nvPr>
            <p:ph type="body" sz="quarter" idx="17" hasCustomPrompt="1"/>
          </p:nvPr>
        </p:nvSpPr>
        <p:spPr>
          <a:xfrm>
            <a:off x="1270000" y="381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ItemNumber</a:t>
            </a:r>
          </a:p>
        </p:txBody>
      </p:sp>
      <p:sp>
        <p:nvSpPr>
          <p:cNvPr id="11" name="ItemTitle" hidden="1"/>
          <p:cNvSpPr>
            <a:spLocks noGrp="1"/>
          </p:cNvSpPr>
          <p:nvPr>
            <p:ph type="body" sz="quarter" idx="18" hasCustomPrompt="1"/>
          </p:nvPr>
        </p:nvSpPr>
        <p:spPr>
          <a:xfrm>
            <a:off x="1270000" y="431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ItemTitle</a:t>
            </a:r>
          </a:p>
        </p:txBody>
      </p:sp>
      <p:sp>
        <p:nvSpPr>
          <p:cNvPr id="12" name="CONS" hidden="1"/>
          <p:cNvSpPr>
            <a:spLocks noGrp="1"/>
          </p:cNvSpPr>
          <p:nvPr>
            <p:ph type="body" sz="quarter" idx="19" hasCustomPrompt="1"/>
          </p:nvPr>
        </p:nvSpPr>
        <p:spPr>
          <a:xfrm>
            <a:off x="1270000" y="482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CONS</a:t>
            </a:r>
          </a:p>
        </p:txBody>
      </p:sp>
      <p:sp>
        <p:nvSpPr>
          <p:cNvPr id="13"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algn="r">
              <a:buNone/>
              <a:defRPr sz="1800"/>
            </a:lvl1pPr>
          </a:lstStyle>
          <a:p>
            <a:pPr lvl="0"/>
            <a:r>
              <a:rPr lang="en-US" dirty="0" err="1"/>
              <a:t>SlideNumber</a:t>
            </a:r>
            <a:endParaRPr lang="en-US" dirty="0"/>
          </a:p>
        </p:txBody>
      </p:sp>
      <p:sp>
        <p:nvSpPr>
          <p:cNvPr id="16" name="Text Placeholder 15"/>
          <p:cNvSpPr>
            <a:spLocks noGrp="1"/>
          </p:cNvSpPr>
          <p:nvPr>
            <p:ph type="body" sz="quarter" idx="22"/>
          </p:nvPr>
        </p:nvSpPr>
        <p:spPr>
          <a:xfrm>
            <a:off x="457200" y="6629400"/>
            <a:ext cx="7239000" cy="228600"/>
          </a:xfrm>
          <a:prstGeom prst="rect">
            <a:avLst/>
          </a:prstGeom>
        </p:spPr>
        <p:txBody>
          <a:bodyPr/>
          <a:lstStyle>
            <a:lvl1pPr marL="0" indent="0">
              <a:buFontTx/>
              <a:buNone/>
              <a:defRPr sz="800"/>
            </a:lvl1pPr>
          </a:lstStyle>
          <a:p>
            <a:pPr lvl="0"/>
            <a:r>
              <a:rPr lang="en-US" dirty="0"/>
              <a:t>Click to edit Master text styles</a:t>
            </a:r>
          </a:p>
        </p:txBody>
      </p:sp>
      <p:sp>
        <p:nvSpPr>
          <p:cNvPr id="2" name="Title 1"/>
          <p:cNvSpPr>
            <a:spLocks noGrp="1"/>
          </p:cNvSpPr>
          <p:nvPr>
            <p:ph type="title"/>
          </p:nvPr>
        </p:nvSpPr>
        <p:spPr>
          <a:xfrm>
            <a:off x="6019800" y="990600"/>
            <a:ext cx="3124200" cy="4191000"/>
          </a:xfrm>
          <a:prstGeom prst="rect">
            <a:avLst/>
          </a:prstGeom>
        </p:spPr>
        <p:txBody>
          <a:bodyPr/>
          <a:lstStyle>
            <a:lvl1pPr>
              <a:defRPr sz="2400">
                <a:latin typeface="+mn-lt"/>
              </a:defRPr>
            </a:lvl1pPr>
          </a:lstStyle>
          <a:p>
            <a:r>
              <a:rPr lang="en-US" dirty="0"/>
              <a:t>Click to edit Master title style</a:t>
            </a:r>
          </a:p>
        </p:txBody>
      </p:sp>
      <p:sp>
        <p:nvSpPr>
          <p:cNvPr id="15" name="Content Placeholder 14"/>
          <p:cNvSpPr>
            <a:spLocks noGrp="1"/>
          </p:cNvSpPr>
          <p:nvPr>
            <p:ph sz="quarter" idx="23"/>
          </p:nvPr>
        </p:nvSpPr>
        <p:spPr>
          <a:xfrm>
            <a:off x="838200" y="3733800"/>
            <a:ext cx="5410200" cy="1447800"/>
          </a:xfrm>
          <a:prstGeom prst="rect">
            <a:avLst/>
          </a:prstGeom>
        </p:spPr>
        <p:txBody>
          <a:bodyPr/>
          <a:lstStyle>
            <a:lvl1pPr marL="0" indent="0">
              <a:buNone/>
              <a:defRPr sz="1000"/>
            </a:lvl1pPr>
          </a:lstStyle>
          <a:p>
            <a:pPr lvl="0"/>
            <a:r>
              <a:rPr lang="en-US" dirty="0"/>
              <a:t>Edit Master text styles</a:t>
            </a:r>
          </a:p>
        </p:txBody>
      </p:sp>
    </p:spTree>
    <p:extLst>
      <p:ext uri="{BB962C8B-B14F-4D97-AF65-F5344CB8AC3E}">
        <p14:creationId xmlns:p14="http://schemas.microsoft.com/office/powerpoint/2010/main" val="1562996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Cover">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0" y="685800"/>
            <a:ext cx="8686800" cy="533400"/>
          </a:xfrm>
          <a:prstGeom prst="rect">
            <a:avLst/>
          </a:prstGeom>
        </p:spPr>
        <p:txBody>
          <a:bodyPr/>
          <a:lstStyle>
            <a:lvl1pPr marL="0" indent="0">
              <a:buNone/>
              <a:defRPr sz="2800">
                <a:solidFill>
                  <a:srgbClr val="4F74A7"/>
                </a:solidFill>
              </a:defRPr>
            </a:lvl1pPr>
          </a:lstStyle>
          <a:p>
            <a:pPr lvl="0"/>
            <a:r>
              <a:rPr lang="en-US" dirty="0"/>
              <a:t>Click to edit Master text styles</a:t>
            </a:r>
          </a:p>
        </p:txBody>
      </p:sp>
      <p:sp>
        <p:nvSpPr>
          <p:cNvPr id="20" name="Content Placeholder 19"/>
          <p:cNvSpPr>
            <a:spLocks noGrp="1"/>
          </p:cNvSpPr>
          <p:nvPr>
            <p:ph sz="quarter" idx="12"/>
          </p:nvPr>
        </p:nvSpPr>
        <p:spPr>
          <a:xfrm>
            <a:off x="0" y="1295400"/>
            <a:ext cx="9144000" cy="4800600"/>
          </a:xfrm>
          <a:prstGeom prst="rect">
            <a:avLst/>
          </a:prstGeom>
        </p:spPr>
        <p:txBody>
          <a:bodyPr/>
          <a:lstStyle>
            <a:lvl1pPr marL="0" indent="0">
              <a:buNone/>
              <a:defRPr sz="2800"/>
            </a:lvl1pPr>
          </a:lstStyle>
          <a:p>
            <a:pPr lvl="0"/>
            <a:r>
              <a:rPr lang="en-US" dirty="0"/>
              <a:t>Click to edit Master text styles</a:t>
            </a:r>
          </a:p>
        </p:txBody>
      </p:sp>
      <p:sp>
        <p:nvSpPr>
          <p:cNvPr id="21" name="Title 20"/>
          <p:cNvSpPr>
            <a:spLocks noGrp="1"/>
          </p:cNvSpPr>
          <p:nvPr>
            <p:ph type="title" hasCustomPrompt="1"/>
          </p:nvPr>
        </p:nvSpPr>
        <p:spPr>
          <a:xfrm>
            <a:off x="354496" y="-3313"/>
            <a:ext cx="6808304" cy="460513"/>
          </a:xfrm>
          <a:prstGeom prst="rect">
            <a:avLst/>
          </a:prstGeom>
        </p:spPr>
        <p:txBody>
          <a:bodyPr/>
          <a:lstStyle>
            <a:lvl1pPr algn="l">
              <a:defRPr sz="3200">
                <a:solidFill>
                  <a:srgbClr val="C00000"/>
                </a:solidFill>
              </a:defRPr>
            </a:lvl1pPr>
          </a:lstStyle>
          <a:p>
            <a:pPr lvl="0"/>
            <a:r>
              <a:rPr lang="en-US" dirty="0"/>
              <a:t>Click to edit Master text styles</a:t>
            </a:r>
          </a:p>
        </p:txBody>
      </p:sp>
      <p:sp>
        <p:nvSpPr>
          <p:cNvPr id="3" name="Content Placeholder 2"/>
          <p:cNvSpPr>
            <a:spLocks noGrp="1"/>
          </p:cNvSpPr>
          <p:nvPr>
            <p:ph sz="quarter" idx="13"/>
          </p:nvPr>
        </p:nvSpPr>
        <p:spPr>
          <a:xfrm>
            <a:off x="2819400" y="6248400"/>
            <a:ext cx="3733800" cy="304800"/>
          </a:xfrm>
          <a:prstGeom prst="rect">
            <a:avLst/>
          </a:prstGeom>
        </p:spPr>
        <p:txBody>
          <a:bodyPr/>
          <a:lstStyle>
            <a:lvl1pPr marL="0" indent="0">
              <a:buNone/>
              <a:defRPr sz="2400"/>
            </a:lvl1pPr>
          </a:lstStyle>
          <a:p>
            <a:pPr lvl="0"/>
            <a:r>
              <a:rPr lang="en-US" dirty="0"/>
              <a:t>Click to edit Master</a:t>
            </a:r>
          </a:p>
        </p:txBody>
      </p:sp>
      <p:sp>
        <p:nvSpPr>
          <p:cNvPr id="4" name="Text Placeholder 3"/>
          <p:cNvSpPr>
            <a:spLocks noGrp="1"/>
          </p:cNvSpPr>
          <p:nvPr>
            <p:ph type="body" sz="quarter" idx="14"/>
          </p:nvPr>
        </p:nvSpPr>
        <p:spPr>
          <a:xfrm>
            <a:off x="6096000" y="1219200"/>
            <a:ext cx="2438400" cy="381000"/>
          </a:xfrm>
          <a:prstGeom prst="rect">
            <a:avLst/>
          </a:prstGeom>
        </p:spPr>
        <p:txBody>
          <a:bodyPr/>
          <a:lstStyle>
            <a:lvl1pPr marL="0" indent="0">
              <a:buNone/>
              <a:defRPr sz="800"/>
            </a:lvl1pPr>
          </a:lstStyle>
          <a:p>
            <a:pPr lvl="0"/>
            <a:r>
              <a:rPr lang="en-US" dirty="0"/>
              <a:t>Click to </a:t>
            </a:r>
          </a:p>
        </p:txBody>
      </p:sp>
    </p:spTree>
    <p:extLst>
      <p:ext uri="{BB962C8B-B14F-4D97-AF65-F5344CB8AC3E}">
        <p14:creationId xmlns:p14="http://schemas.microsoft.com/office/powerpoint/2010/main" val="14241642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4" name="ItemNumber"/>
          <p:cNvSpPr>
            <a:spLocks noGrp="1"/>
          </p:cNvSpPr>
          <p:nvPr>
            <p:ph type="body" sz="quarter" idx="17" hasCustomPrompt="1"/>
          </p:nvPr>
        </p:nvSpPr>
        <p:spPr>
          <a:xfrm>
            <a:off x="3310128" y="231648"/>
            <a:ext cx="1005840" cy="454152"/>
          </a:xfrm>
          <a:prstGeom prst="rect">
            <a:avLst/>
          </a:prstGeom>
        </p:spPr>
        <p:txBody>
          <a:bodyPr anchor="t" anchorCtr="0"/>
          <a:lstStyle>
            <a:lvl1pPr marL="0" indent="0" algn="ctr">
              <a:buNone/>
              <a:defRPr sz="2800" b="1">
                <a:solidFill>
                  <a:schemeClr val="bg1"/>
                </a:solidFill>
                <a:latin typeface="+mn-lt"/>
              </a:defRPr>
            </a:lvl1pPr>
          </a:lstStyle>
          <a:p>
            <a:pPr lvl="0"/>
            <a:r>
              <a:rPr lang="en-US" dirty="0"/>
              <a:t>##.##</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19" name="Rectangle 5"/>
          <p:cNvSpPr txBox="1">
            <a:spLocks noChangeArrowheads="1"/>
          </p:cNvSpPr>
          <p:nvPr userDrawn="1"/>
        </p:nvSpPr>
        <p:spPr bwMode="auto">
          <a:xfrm>
            <a:off x="7086600" y="6450012"/>
            <a:ext cx="1782763" cy="179388"/>
          </a:xfrm>
          <a:prstGeom prst="rect">
            <a:avLst/>
          </a:prstGeom>
          <a:noFill/>
          <a:ln w="9525">
            <a:noFill/>
            <a:round/>
            <a:headEnd/>
            <a:tailEnd/>
          </a:ln>
          <a:effectLst/>
        </p:spPr>
        <p:txBody>
          <a:bodyPr lIns="0" tIns="0" rIns="0" bIns="0"/>
          <a:lstStyle>
            <a:lvl1pPr algn="ctr">
              <a:lnSpc>
                <a:spcPct val="102000"/>
              </a:lnSpc>
              <a:buFont typeface="Wingdings" charset="2"/>
              <a:buNone/>
              <a:tabLst>
                <a:tab pos="723900" algn="l"/>
                <a:tab pos="1447800" algn="l"/>
                <a:tab pos="2171700" algn="l"/>
              </a:tabLst>
              <a:defRPr sz="1600" b="1" dirty="0" smtClean="0">
                <a:solidFill>
                  <a:srgbClr val="0472BC"/>
                </a:solidFill>
                <a:latin typeface="+mj-lt"/>
                <a:ea typeface="+mn-ea"/>
                <a:cs typeface="Tahoma" pitchFamily="34" charset="0"/>
              </a:defRPr>
            </a:lvl1pPr>
          </a:lstStyle>
          <a:p>
            <a:pPr algn="r" fontAlgn="auto">
              <a:spcBef>
                <a:spcPts val="0"/>
              </a:spcBef>
              <a:spcAft>
                <a:spcPts val="0"/>
              </a:spcAft>
              <a:defRPr/>
            </a:pPr>
            <a:fld id="{52A3D1A6-B8BA-4574-9E0A-9B5ACD22CF89}" type="slidenum">
              <a:rPr lang="en-US" b="0" smtClean="0">
                <a:solidFill>
                  <a:schemeClr val="tx1"/>
                </a:solidFill>
                <a:latin typeface="Arial" panose="020B0604020202020204" pitchFamily="34" charset="0"/>
                <a:cs typeface="Arial" panose="020B0604020202020204" pitchFamily="34" charset="0"/>
              </a:rPr>
              <a:pPr algn="r" fontAlgn="auto">
                <a:spcBef>
                  <a:spcPts val="0"/>
                </a:spcBef>
                <a:spcAft>
                  <a:spcPts val="0"/>
                </a:spcAft>
                <a:defRPr/>
              </a:pPr>
              <a:t>‹#›</a:t>
            </a:fld>
            <a:endParaRPr lang="en-US" b="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45722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Example">
    <p:spTree>
      <p:nvGrpSpPr>
        <p:cNvPr id="1" name=""/>
        <p:cNvGrpSpPr/>
        <p:nvPr/>
      </p:nvGrpSpPr>
      <p:grpSpPr>
        <a:xfrm>
          <a:off x="0" y="0"/>
          <a:ext cx="0" cy="0"/>
          <a:chOff x="0" y="0"/>
          <a:chExt cx="0" cy="0"/>
        </a:xfrm>
      </p:grpSpPr>
      <p:sp>
        <p:nvSpPr>
          <p:cNvPr id="2" name="Title 1"/>
          <p:cNvSpPr>
            <a:spLocks noGrp="1"/>
          </p:cNvSpPr>
          <p:nvPr>
            <p:ph type="title"/>
          </p:nvPr>
        </p:nvSpPr>
        <p:spPr>
          <a:xfrm>
            <a:off x="6626" y="152400"/>
            <a:ext cx="7961243" cy="601663"/>
          </a:xfrm>
          <a:prstGeom prst="rect">
            <a:avLst/>
          </a:prstGeom>
        </p:spPr>
        <p:txBody>
          <a:bodyPr/>
          <a:lstStyle>
            <a:lvl1pPr algn="l">
              <a:defRPr sz="2800" b="1">
                <a:solidFill>
                  <a:srgbClr val="FFF799"/>
                </a:solidFill>
                <a:latin typeface="+mn-lt"/>
              </a:defRPr>
            </a:lvl1pPr>
          </a:lstStyle>
          <a:p>
            <a:r>
              <a:rPr lang="en-US" dirty="0"/>
              <a:t>Click to edit Master title style</a:t>
            </a:r>
          </a:p>
        </p:txBody>
      </p:sp>
      <p:sp>
        <p:nvSpPr>
          <p:cNvPr id="5" name="Content Placeholder 4"/>
          <p:cNvSpPr>
            <a:spLocks noGrp="1"/>
          </p:cNvSpPr>
          <p:nvPr>
            <p:ph sz="quarter" idx="11"/>
          </p:nvPr>
        </p:nvSpPr>
        <p:spPr>
          <a:xfrm>
            <a:off x="0" y="990600"/>
            <a:ext cx="4648200" cy="533400"/>
          </a:xfrm>
          <a:prstGeom prst="rect">
            <a:avLst/>
          </a:prstGeom>
        </p:spPr>
        <p:txBody>
          <a:bodyPr/>
          <a:lstStyle>
            <a:lvl1pPr marL="0" indent="0">
              <a:buNone/>
              <a:defRPr>
                <a:solidFill>
                  <a:srgbClr val="4F74A7"/>
                </a:solidFill>
              </a:defRPr>
            </a:lvl1pPr>
          </a:lstStyle>
          <a:p>
            <a:pPr lvl="0"/>
            <a:r>
              <a:rPr lang="en-US" dirty="0"/>
              <a:t>Click to edit Mast</a:t>
            </a:r>
          </a:p>
        </p:txBody>
      </p:sp>
      <p:sp>
        <p:nvSpPr>
          <p:cNvPr id="19" name="Content Placeholder 18"/>
          <p:cNvSpPr>
            <a:spLocks noGrp="1"/>
          </p:cNvSpPr>
          <p:nvPr>
            <p:ph sz="quarter" idx="12"/>
          </p:nvPr>
        </p:nvSpPr>
        <p:spPr>
          <a:xfrm>
            <a:off x="0" y="1537854"/>
            <a:ext cx="9144000" cy="4862945"/>
          </a:xfrm>
          <a:prstGeom prst="rect">
            <a:avLst/>
          </a:prstGeom>
        </p:spPr>
        <p:txBody>
          <a:bodyPr/>
          <a:lstStyle>
            <a:lvl1pPr marL="0" indent="0">
              <a:buNone/>
              <a:defRPr sz="2800"/>
            </a:lvl1pPr>
          </a:lstStyle>
          <a:p>
            <a:pPr lvl="0"/>
            <a:r>
              <a:rPr lang="en-US" dirty="0"/>
              <a:t>Click to edit Master text styles</a:t>
            </a:r>
          </a:p>
        </p:txBody>
      </p:sp>
    </p:spTree>
    <p:extLst>
      <p:ext uri="{BB962C8B-B14F-4D97-AF65-F5344CB8AC3E}">
        <p14:creationId xmlns:p14="http://schemas.microsoft.com/office/powerpoint/2010/main" val="16874128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Example">
    <p:spTree>
      <p:nvGrpSpPr>
        <p:cNvPr id="1" name=""/>
        <p:cNvGrpSpPr/>
        <p:nvPr/>
      </p:nvGrpSpPr>
      <p:grpSpPr>
        <a:xfrm>
          <a:off x="0" y="0"/>
          <a:ext cx="0" cy="0"/>
          <a:chOff x="0" y="0"/>
          <a:chExt cx="0" cy="0"/>
        </a:xfrm>
      </p:grpSpPr>
      <p:sp>
        <p:nvSpPr>
          <p:cNvPr id="2" name="Title 1"/>
          <p:cNvSpPr>
            <a:spLocks noGrp="1"/>
          </p:cNvSpPr>
          <p:nvPr>
            <p:ph type="title"/>
          </p:nvPr>
        </p:nvSpPr>
        <p:spPr>
          <a:xfrm>
            <a:off x="6626" y="152400"/>
            <a:ext cx="7961243" cy="601663"/>
          </a:xfrm>
          <a:prstGeom prst="rect">
            <a:avLst/>
          </a:prstGeom>
        </p:spPr>
        <p:txBody>
          <a:bodyPr/>
          <a:lstStyle>
            <a:lvl1pPr algn="l">
              <a:defRPr sz="2800" b="1">
                <a:solidFill>
                  <a:srgbClr val="FFF799"/>
                </a:solidFill>
                <a:latin typeface="Calibri" panose="020F0502020204030204" pitchFamily="34" charset="0"/>
              </a:defRPr>
            </a:lvl1pPr>
          </a:lstStyle>
          <a:p>
            <a:r>
              <a:rPr lang="en-US" dirty="0"/>
              <a:t>Click to edit Master title style</a:t>
            </a:r>
          </a:p>
        </p:txBody>
      </p:sp>
      <p:sp>
        <p:nvSpPr>
          <p:cNvPr id="19" name="Content Placeholder 18"/>
          <p:cNvSpPr>
            <a:spLocks noGrp="1"/>
          </p:cNvSpPr>
          <p:nvPr>
            <p:ph sz="quarter" idx="12"/>
          </p:nvPr>
        </p:nvSpPr>
        <p:spPr>
          <a:xfrm>
            <a:off x="0" y="990600"/>
            <a:ext cx="9144000" cy="5410200"/>
          </a:xfrm>
          <a:prstGeom prst="rect">
            <a:avLst/>
          </a:prstGeom>
        </p:spPr>
        <p:txBody>
          <a:bodyPr/>
          <a:lstStyle>
            <a:lvl1pPr marL="0" indent="0">
              <a:buNone/>
              <a:defRPr sz="2800">
                <a:latin typeface="+mn-lt"/>
              </a:defRPr>
            </a:lvl1pPr>
          </a:lstStyle>
          <a:p>
            <a:pPr lvl="0"/>
            <a:r>
              <a:rPr lang="en-US" dirty="0"/>
              <a:t>Click to edit Master text styles</a:t>
            </a:r>
          </a:p>
        </p:txBody>
      </p:sp>
    </p:spTree>
    <p:extLst>
      <p:ext uri="{BB962C8B-B14F-4D97-AF65-F5344CB8AC3E}">
        <p14:creationId xmlns:p14="http://schemas.microsoft.com/office/powerpoint/2010/main" val="22990702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Example">
    <p:spTree>
      <p:nvGrpSpPr>
        <p:cNvPr id="1" name=""/>
        <p:cNvGrpSpPr/>
        <p:nvPr/>
      </p:nvGrpSpPr>
      <p:grpSpPr>
        <a:xfrm>
          <a:off x="0" y="0"/>
          <a:ext cx="0" cy="0"/>
          <a:chOff x="0" y="0"/>
          <a:chExt cx="0" cy="0"/>
        </a:xfrm>
      </p:grpSpPr>
      <p:sp>
        <p:nvSpPr>
          <p:cNvPr id="2" name="Title 1"/>
          <p:cNvSpPr>
            <a:spLocks noGrp="1"/>
          </p:cNvSpPr>
          <p:nvPr>
            <p:ph type="title"/>
          </p:nvPr>
        </p:nvSpPr>
        <p:spPr>
          <a:xfrm>
            <a:off x="6626" y="152400"/>
            <a:ext cx="7961243" cy="601663"/>
          </a:xfrm>
          <a:prstGeom prst="rect">
            <a:avLst/>
          </a:prstGeom>
        </p:spPr>
        <p:txBody>
          <a:bodyPr/>
          <a:lstStyle>
            <a:lvl1pPr algn="l">
              <a:defRPr sz="2800" b="1">
                <a:solidFill>
                  <a:srgbClr val="FFF799"/>
                </a:solidFill>
                <a:latin typeface="Calibri" panose="020F0502020204030204" pitchFamily="34" charset="0"/>
              </a:defRPr>
            </a:lvl1pPr>
          </a:lstStyle>
          <a:p>
            <a:r>
              <a:rPr lang="en-US" dirty="0"/>
              <a:t>Click to edit Master title style</a:t>
            </a:r>
          </a:p>
        </p:txBody>
      </p:sp>
      <p:sp>
        <p:nvSpPr>
          <p:cNvPr id="19" name="Content Placeholder 18"/>
          <p:cNvSpPr>
            <a:spLocks noGrp="1"/>
          </p:cNvSpPr>
          <p:nvPr>
            <p:ph sz="quarter" idx="12"/>
          </p:nvPr>
        </p:nvSpPr>
        <p:spPr>
          <a:xfrm>
            <a:off x="0" y="990600"/>
            <a:ext cx="9144000" cy="1371600"/>
          </a:xfrm>
          <a:prstGeom prst="rect">
            <a:avLst/>
          </a:prstGeom>
        </p:spPr>
        <p:txBody>
          <a:bodyPr/>
          <a:lstStyle>
            <a:lvl1pPr marL="0" indent="0">
              <a:buNone/>
              <a:defRPr sz="2800">
                <a:latin typeface="+mn-lt"/>
              </a:defRPr>
            </a:lvl1pPr>
          </a:lstStyle>
          <a:p>
            <a:pPr lvl="0"/>
            <a:r>
              <a:rPr lang="en-US" dirty="0"/>
              <a:t>Click to edit Master text styles</a:t>
            </a:r>
          </a:p>
        </p:txBody>
      </p:sp>
      <p:sp>
        <p:nvSpPr>
          <p:cNvPr id="4" name="Content Placeholder 3"/>
          <p:cNvSpPr>
            <a:spLocks noGrp="1"/>
          </p:cNvSpPr>
          <p:nvPr>
            <p:ph sz="quarter" idx="13"/>
          </p:nvPr>
        </p:nvSpPr>
        <p:spPr>
          <a:xfrm>
            <a:off x="1066800" y="3505200"/>
            <a:ext cx="2590800" cy="1676400"/>
          </a:xfrm>
          <a:prstGeom prst="rect">
            <a:avLst/>
          </a:prstGeom>
        </p:spPr>
        <p:txBody>
          <a:bodyPr/>
          <a:lstStyle>
            <a:lvl1pPr marL="0" indent="0">
              <a:buNone/>
              <a:defRPr/>
            </a:lvl1pPr>
          </a:lstStyle>
          <a:p>
            <a:pPr lvl="0"/>
            <a:r>
              <a:rPr lang="en-US" dirty="0"/>
              <a:t>Edit Master text styles</a:t>
            </a:r>
          </a:p>
        </p:txBody>
      </p:sp>
      <p:sp>
        <p:nvSpPr>
          <p:cNvPr id="6" name="Content Placeholder 5"/>
          <p:cNvSpPr>
            <a:spLocks noGrp="1"/>
          </p:cNvSpPr>
          <p:nvPr>
            <p:ph sz="quarter" idx="14"/>
          </p:nvPr>
        </p:nvSpPr>
        <p:spPr>
          <a:xfrm>
            <a:off x="5791200" y="3429000"/>
            <a:ext cx="2057400" cy="1524000"/>
          </a:xfrm>
          <a:prstGeom prst="rect">
            <a:avLst/>
          </a:prstGeom>
        </p:spPr>
        <p:txBody>
          <a:bodyPr/>
          <a:lstStyle>
            <a:lvl1pPr marL="0" indent="0">
              <a:buNone/>
              <a:defRPr/>
            </a:lvl1pPr>
          </a:lstStyle>
          <a:p>
            <a:pPr lvl="0"/>
            <a:r>
              <a:rPr lang="en-US" dirty="0"/>
              <a:t>Edit Master text</a:t>
            </a:r>
          </a:p>
        </p:txBody>
      </p:sp>
    </p:spTree>
    <p:extLst>
      <p:ext uri="{BB962C8B-B14F-4D97-AF65-F5344CB8AC3E}">
        <p14:creationId xmlns:p14="http://schemas.microsoft.com/office/powerpoint/2010/main" val="35101705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Example">
    <p:spTree>
      <p:nvGrpSpPr>
        <p:cNvPr id="1" name=""/>
        <p:cNvGrpSpPr/>
        <p:nvPr/>
      </p:nvGrpSpPr>
      <p:grpSpPr>
        <a:xfrm>
          <a:off x="0" y="0"/>
          <a:ext cx="0" cy="0"/>
          <a:chOff x="0" y="0"/>
          <a:chExt cx="0" cy="0"/>
        </a:xfrm>
      </p:grpSpPr>
      <p:sp>
        <p:nvSpPr>
          <p:cNvPr id="2" name="Title 1"/>
          <p:cNvSpPr>
            <a:spLocks noGrp="1"/>
          </p:cNvSpPr>
          <p:nvPr>
            <p:ph type="title"/>
          </p:nvPr>
        </p:nvSpPr>
        <p:spPr>
          <a:xfrm>
            <a:off x="6626" y="152400"/>
            <a:ext cx="7961243" cy="601663"/>
          </a:xfrm>
          <a:prstGeom prst="rect">
            <a:avLst/>
          </a:prstGeom>
        </p:spPr>
        <p:txBody>
          <a:bodyPr/>
          <a:lstStyle>
            <a:lvl1pPr algn="l">
              <a:defRPr sz="2800" b="1">
                <a:solidFill>
                  <a:srgbClr val="FFF799"/>
                </a:solidFill>
                <a:latin typeface="+mn-lt"/>
              </a:defRPr>
            </a:lvl1pPr>
          </a:lstStyle>
          <a:p>
            <a:r>
              <a:rPr lang="en-US" dirty="0"/>
              <a:t>Click to edit Master title style</a:t>
            </a:r>
          </a:p>
        </p:txBody>
      </p:sp>
      <p:sp>
        <p:nvSpPr>
          <p:cNvPr id="19" name="Content Placeholder 18"/>
          <p:cNvSpPr>
            <a:spLocks noGrp="1"/>
          </p:cNvSpPr>
          <p:nvPr>
            <p:ph sz="quarter" idx="12"/>
          </p:nvPr>
        </p:nvSpPr>
        <p:spPr>
          <a:xfrm>
            <a:off x="13552" y="990600"/>
            <a:ext cx="9130447" cy="4953000"/>
          </a:xfrm>
          <a:prstGeom prst="rect">
            <a:avLst/>
          </a:prstGeom>
        </p:spPr>
        <p:txBody>
          <a:bodyPr/>
          <a:lstStyle>
            <a:lvl1pPr marL="0" indent="0">
              <a:buNone/>
              <a:defRPr sz="2800">
                <a:latin typeface="+mn-lt"/>
              </a:defRPr>
            </a:lvl1pPr>
          </a:lstStyle>
          <a:p>
            <a:pPr lvl="0"/>
            <a:r>
              <a:rPr lang="en-US" dirty="0"/>
              <a:t>Click to edit Master text styles</a:t>
            </a:r>
          </a:p>
        </p:txBody>
      </p:sp>
      <p:sp>
        <p:nvSpPr>
          <p:cNvPr id="4" name="Content Placeholder 3"/>
          <p:cNvSpPr>
            <a:spLocks noGrp="1"/>
          </p:cNvSpPr>
          <p:nvPr>
            <p:ph sz="quarter" idx="13"/>
          </p:nvPr>
        </p:nvSpPr>
        <p:spPr>
          <a:xfrm>
            <a:off x="1929847" y="5950527"/>
            <a:ext cx="4114800" cy="381000"/>
          </a:xfrm>
          <a:prstGeom prst="rect">
            <a:avLst/>
          </a:prstGeom>
        </p:spPr>
        <p:txBody>
          <a:bodyPr/>
          <a:lstStyle>
            <a:lvl1pPr marL="0" indent="0">
              <a:buNone/>
              <a:defRPr/>
            </a:lvl1pPr>
          </a:lstStyle>
          <a:p>
            <a:pPr lvl="0"/>
            <a:r>
              <a:rPr lang="en-US" dirty="0"/>
              <a:t>Click to edit Master</a:t>
            </a:r>
          </a:p>
        </p:txBody>
      </p:sp>
    </p:spTree>
    <p:extLst>
      <p:ext uri="{BB962C8B-B14F-4D97-AF65-F5344CB8AC3E}">
        <p14:creationId xmlns:p14="http://schemas.microsoft.com/office/powerpoint/2010/main" val="41789574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Example">
    <p:spTree>
      <p:nvGrpSpPr>
        <p:cNvPr id="1" name=""/>
        <p:cNvGrpSpPr/>
        <p:nvPr/>
      </p:nvGrpSpPr>
      <p:grpSpPr>
        <a:xfrm>
          <a:off x="0" y="0"/>
          <a:ext cx="0" cy="0"/>
          <a:chOff x="0" y="0"/>
          <a:chExt cx="0" cy="0"/>
        </a:xfrm>
      </p:grpSpPr>
      <p:sp>
        <p:nvSpPr>
          <p:cNvPr id="2" name="Title 1"/>
          <p:cNvSpPr>
            <a:spLocks noGrp="1"/>
          </p:cNvSpPr>
          <p:nvPr>
            <p:ph type="title"/>
          </p:nvPr>
        </p:nvSpPr>
        <p:spPr>
          <a:xfrm>
            <a:off x="6626" y="152400"/>
            <a:ext cx="7961243" cy="601663"/>
          </a:xfrm>
          <a:prstGeom prst="rect">
            <a:avLst/>
          </a:prstGeom>
        </p:spPr>
        <p:txBody>
          <a:bodyPr/>
          <a:lstStyle>
            <a:lvl1pPr algn="l">
              <a:defRPr sz="2800" b="1">
                <a:solidFill>
                  <a:srgbClr val="FFF799"/>
                </a:solidFill>
                <a:latin typeface="+mn-lt"/>
              </a:defRPr>
            </a:lvl1pPr>
          </a:lstStyle>
          <a:p>
            <a:r>
              <a:rPr lang="en-US" dirty="0"/>
              <a:t>Click to edit Master title style</a:t>
            </a:r>
          </a:p>
        </p:txBody>
      </p:sp>
      <p:sp>
        <p:nvSpPr>
          <p:cNvPr id="19" name="Content Placeholder 18"/>
          <p:cNvSpPr>
            <a:spLocks noGrp="1"/>
          </p:cNvSpPr>
          <p:nvPr>
            <p:ph sz="quarter" idx="12"/>
          </p:nvPr>
        </p:nvSpPr>
        <p:spPr>
          <a:xfrm>
            <a:off x="13552" y="990600"/>
            <a:ext cx="9130447" cy="4953000"/>
          </a:xfrm>
          <a:prstGeom prst="rect">
            <a:avLst/>
          </a:prstGeom>
        </p:spPr>
        <p:txBody>
          <a:bodyPr/>
          <a:lstStyle>
            <a:lvl1pPr marL="0" indent="0">
              <a:buNone/>
              <a:defRPr sz="2800">
                <a:latin typeface="+mn-lt"/>
              </a:defRPr>
            </a:lvl1pPr>
          </a:lstStyle>
          <a:p>
            <a:pPr lvl="0"/>
            <a:r>
              <a:rPr lang="en-US" dirty="0"/>
              <a:t>Click to edit Master text styles</a:t>
            </a:r>
          </a:p>
        </p:txBody>
      </p:sp>
      <p:sp>
        <p:nvSpPr>
          <p:cNvPr id="4" name="Content Placeholder 3"/>
          <p:cNvSpPr>
            <a:spLocks noGrp="1"/>
          </p:cNvSpPr>
          <p:nvPr>
            <p:ph sz="quarter" idx="13"/>
          </p:nvPr>
        </p:nvSpPr>
        <p:spPr>
          <a:xfrm>
            <a:off x="1929847" y="5950527"/>
            <a:ext cx="4114800" cy="381000"/>
          </a:xfrm>
          <a:prstGeom prst="rect">
            <a:avLst/>
          </a:prstGeom>
        </p:spPr>
        <p:txBody>
          <a:bodyPr/>
          <a:lstStyle>
            <a:lvl1pPr marL="0" indent="0">
              <a:buNone/>
              <a:defRPr/>
            </a:lvl1pPr>
          </a:lstStyle>
          <a:p>
            <a:pPr lvl="0"/>
            <a:r>
              <a:rPr lang="en-US" dirty="0"/>
              <a:t>Click to edit Master</a:t>
            </a:r>
          </a:p>
        </p:txBody>
      </p:sp>
      <p:sp>
        <p:nvSpPr>
          <p:cNvPr id="5" name="Content Placeholder 4"/>
          <p:cNvSpPr>
            <a:spLocks noGrp="1"/>
          </p:cNvSpPr>
          <p:nvPr>
            <p:ph sz="quarter" idx="14"/>
          </p:nvPr>
        </p:nvSpPr>
        <p:spPr>
          <a:xfrm>
            <a:off x="2971800" y="-2209800"/>
            <a:ext cx="2133600" cy="1219200"/>
          </a:xfrm>
          <a:prstGeom prst="rect">
            <a:avLst/>
          </a:prstGeom>
        </p:spPr>
        <p:txBody>
          <a:bodyPr/>
          <a:lstStyle>
            <a:lvl1pPr marL="0" indent="0">
              <a:buNone/>
              <a:defRPr sz="1800"/>
            </a:lvl1pPr>
          </a:lstStyle>
          <a:p>
            <a:pPr lvl="0"/>
            <a:r>
              <a:rPr lang="en-US" dirty="0"/>
              <a:t>Edit Master text styles</a:t>
            </a:r>
          </a:p>
        </p:txBody>
      </p:sp>
      <p:sp>
        <p:nvSpPr>
          <p:cNvPr id="7" name="Content Placeholder 6"/>
          <p:cNvSpPr>
            <a:spLocks noGrp="1"/>
          </p:cNvSpPr>
          <p:nvPr>
            <p:ph sz="quarter" idx="15"/>
          </p:nvPr>
        </p:nvSpPr>
        <p:spPr>
          <a:xfrm>
            <a:off x="6705600" y="-2209800"/>
            <a:ext cx="1981200" cy="2963863"/>
          </a:xfrm>
          <a:prstGeom prst="rect">
            <a:avLst/>
          </a:prstGeom>
        </p:spPr>
        <p:txBody>
          <a:bodyPr/>
          <a:lstStyle>
            <a:lvl1pPr marL="0" indent="0">
              <a:buNone/>
              <a:defRPr/>
            </a:lvl1pPr>
          </a:lstStyle>
          <a:p>
            <a:pPr lvl="0"/>
            <a:r>
              <a:rPr lang="en-US" dirty="0"/>
              <a:t>Edit Master text styles</a:t>
            </a:r>
          </a:p>
        </p:txBody>
      </p:sp>
    </p:spTree>
    <p:extLst>
      <p:ext uri="{BB962C8B-B14F-4D97-AF65-F5344CB8AC3E}">
        <p14:creationId xmlns:p14="http://schemas.microsoft.com/office/powerpoint/2010/main" val="1115661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1499616"/>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2353189892"/>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a16="http://schemas.microsoft.com/office/drawing/2014/main" val="20000"/>
                    </a:ext>
                  </a:extLst>
                </a:gridCol>
                <a:gridCol w="8065062">
                  <a:extLst>
                    <a:ext uri="{9D8B030D-6E8A-4147-A177-3AD203B41FA5}">
                      <a16:colId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73033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s">
    <p:spTree>
      <p:nvGrpSpPr>
        <p:cNvPr id="1" name=""/>
        <p:cNvGrpSpPr/>
        <p:nvPr/>
      </p:nvGrpSpPr>
      <p:grpSpPr>
        <a:xfrm>
          <a:off x="0" y="0"/>
          <a:ext cx="0" cy="0"/>
          <a:chOff x="0" y="0"/>
          <a:chExt cx="0" cy="0"/>
        </a:xfrm>
      </p:grpSpPr>
      <p:sp>
        <p:nvSpPr>
          <p:cNvPr id="4" name="Title 3"/>
          <p:cNvSpPr>
            <a:spLocks noGrp="1"/>
          </p:cNvSpPr>
          <p:nvPr>
            <p:ph type="title"/>
          </p:nvPr>
        </p:nvSpPr>
        <p:spPr>
          <a:xfrm>
            <a:off x="2064327" y="152401"/>
            <a:ext cx="6927273" cy="533400"/>
          </a:xfrm>
          <a:prstGeom prst="rect">
            <a:avLst/>
          </a:prstGeom>
        </p:spPr>
        <p:txBody>
          <a:bodyPr/>
          <a:lstStyle>
            <a:lvl1pPr>
              <a:defRPr sz="2800"/>
            </a:lvl1pPr>
          </a:lstStyle>
          <a:p>
            <a:r>
              <a:rPr lang="en-US" dirty="0"/>
              <a:t>Click to edit Master title style</a:t>
            </a:r>
          </a:p>
        </p:txBody>
      </p:sp>
      <p:sp>
        <p:nvSpPr>
          <p:cNvPr id="3" name="Content Placeholder 2"/>
          <p:cNvSpPr>
            <a:spLocks noGrp="1"/>
          </p:cNvSpPr>
          <p:nvPr>
            <p:ph sz="quarter" idx="22"/>
          </p:nvPr>
        </p:nvSpPr>
        <p:spPr>
          <a:xfrm>
            <a:off x="685800" y="2332038"/>
            <a:ext cx="7391400" cy="3459162"/>
          </a:xfrm>
          <a:prstGeom prst="rect">
            <a:avLst/>
          </a:prstGeom>
        </p:spPr>
        <p:txBody>
          <a:bodyPr/>
          <a:lstStyle>
            <a:lvl1pPr marL="0" indent="0" algn="l">
              <a:buNone/>
              <a:defRPr sz="2800">
                <a:latin typeface="+mn-lt"/>
              </a:defRPr>
            </a:lvl1pPr>
          </a:lstStyle>
          <a:p>
            <a:pPr lvl="0"/>
            <a:r>
              <a:rPr lang="en-US" dirty="0"/>
              <a:t>Click to edit Master text styles</a:t>
            </a:r>
          </a:p>
        </p:txBody>
      </p:sp>
      <p:sp>
        <p:nvSpPr>
          <p:cNvPr id="19" name="Content Placeholder 18"/>
          <p:cNvSpPr>
            <a:spLocks noGrp="1"/>
          </p:cNvSpPr>
          <p:nvPr>
            <p:ph sz="quarter" idx="23" hasCustomPrompt="1"/>
          </p:nvPr>
        </p:nvSpPr>
        <p:spPr>
          <a:xfrm>
            <a:off x="1219200" y="914400"/>
            <a:ext cx="1676400" cy="838200"/>
          </a:xfrm>
          <a:prstGeom prst="rect">
            <a:avLst/>
          </a:prstGeom>
        </p:spPr>
        <p:txBody>
          <a:bodyPr/>
          <a:lstStyle>
            <a:lvl1pPr marL="0" indent="0">
              <a:buNone/>
              <a:defRPr sz="6000">
                <a:solidFill>
                  <a:srgbClr val="939598"/>
                </a:solidFill>
              </a:defRPr>
            </a:lvl1pPr>
          </a:lstStyle>
          <a:p>
            <a:pPr lvl="0"/>
            <a:r>
              <a:rPr lang="en-US" dirty="0"/>
              <a:t>12</a:t>
            </a:r>
          </a:p>
          <a:p>
            <a:pPr lvl="0"/>
            <a:endParaRPr lang="en-US" dirty="0"/>
          </a:p>
        </p:txBody>
      </p:sp>
      <p:sp>
        <p:nvSpPr>
          <p:cNvPr id="5" name="Content Placeholder 4"/>
          <p:cNvSpPr>
            <a:spLocks noGrp="1"/>
          </p:cNvSpPr>
          <p:nvPr>
            <p:ph sz="quarter" idx="24"/>
          </p:nvPr>
        </p:nvSpPr>
        <p:spPr>
          <a:xfrm>
            <a:off x="152400" y="152400"/>
            <a:ext cx="1828800" cy="533400"/>
          </a:xfrm>
          <a:prstGeom prst="rect">
            <a:avLst/>
          </a:prstGeom>
        </p:spPr>
        <p:txBody>
          <a:bodyPr/>
          <a:lstStyle>
            <a:lvl1pPr marL="0" indent="0">
              <a:buNone/>
              <a:defRPr/>
            </a:lvl1pPr>
          </a:lstStyle>
          <a:p>
            <a:pPr lvl="0"/>
            <a:r>
              <a:rPr lang="en-US"/>
              <a:t>Click to</a:t>
            </a:r>
            <a:endParaRPr lang="en-US" dirty="0"/>
          </a:p>
        </p:txBody>
      </p:sp>
    </p:spTree>
    <p:extLst>
      <p:ext uri="{BB962C8B-B14F-4D97-AF65-F5344CB8AC3E}">
        <p14:creationId xmlns:p14="http://schemas.microsoft.com/office/powerpoint/2010/main" val="3921876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ext uri="{D42A27DB-BD31-4B8C-83A1-F6EECF244321}">
                <p14:modId xmlns:p14="http://schemas.microsoft.com/office/powerpoint/2010/main" val="3814396398"/>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42732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Objectives">
    <p:spTree>
      <p:nvGrpSpPr>
        <p:cNvPr id="1" name=""/>
        <p:cNvGrpSpPr/>
        <p:nvPr/>
      </p:nvGrpSpPr>
      <p:grpSpPr>
        <a:xfrm>
          <a:off x="0" y="0"/>
          <a:ext cx="0" cy="0"/>
          <a:chOff x="0" y="0"/>
          <a:chExt cx="0" cy="0"/>
        </a:xfrm>
      </p:grpSpPr>
      <p:sp>
        <p:nvSpPr>
          <p:cNvPr id="2" name="Title 1"/>
          <p:cNvSpPr>
            <a:spLocks noGrp="1"/>
          </p:cNvSpPr>
          <p:nvPr>
            <p:ph type="title"/>
          </p:nvPr>
        </p:nvSpPr>
        <p:spPr>
          <a:xfrm>
            <a:off x="685800" y="29817"/>
            <a:ext cx="7162800" cy="427383"/>
          </a:xfrm>
          <a:prstGeom prst="rect">
            <a:avLst/>
          </a:prstGeom>
        </p:spPr>
        <p:txBody>
          <a:bodyPr/>
          <a:lstStyle>
            <a:lvl1pPr>
              <a:defRPr sz="3200">
                <a:solidFill>
                  <a:srgbClr val="CE171F"/>
                </a:solidFill>
                <a:latin typeface="Calibri" panose="020F0502020204030204" pitchFamily="34" charset="0"/>
              </a:defRPr>
            </a:lvl1pPr>
          </a:lstStyle>
          <a:p>
            <a:r>
              <a:rPr lang="en-US" dirty="0"/>
              <a:t>Click to edit Master title style</a:t>
            </a:r>
          </a:p>
        </p:txBody>
      </p:sp>
      <p:sp>
        <p:nvSpPr>
          <p:cNvPr id="4" name="Text Placeholder 3"/>
          <p:cNvSpPr>
            <a:spLocks noGrp="1"/>
          </p:cNvSpPr>
          <p:nvPr>
            <p:ph type="body" sz="quarter" idx="13" hasCustomPrompt="1"/>
          </p:nvPr>
        </p:nvSpPr>
        <p:spPr>
          <a:xfrm>
            <a:off x="3810000" y="838200"/>
            <a:ext cx="1257300" cy="457200"/>
          </a:xfrm>
          <a:prstGeom prst="rect">
            <a:avLst/>
          </a:prstGeom>
        </p:spPr>
        <p:txBody>
          <a:bodyPr/>
          <a:lstStyle>
            <a:lvl1pPr marL="0" marR="0" indent="0" algn="r" defTabSz="914400" rtl="0" eaLnBrk="1" fontAlgn="auto" latinLnBrk="0" hangingPunct="1">
              <a:lnSpc>
                <a:spcPct val="100000"/>
              </a:lnSpc>
              <a:spcBef>
                <a:spcPct val="20000"/>
              </a:spcBef>
              <a:spcAft>
                <a:spcPts val="0"/>
              </a:spcAft>
              <a:buClrTx/>
              <a:buSzTx/>
              <a:buFont typeface="Arial" pitchFamily="34" charset="0"/>
              <a:buNone/>
              <a:tabLst/>
              <a:defRPr/>
            </a:lvl1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3200" b="1" dirty="0">
                <a:solidFill>
                  <a:srgbClr val="4F74A7"/>
                </a:solidFill>
              </a:rPr>
              <a:t>Topics</a:t>
            </a:r>
          </a:p>
          <a:p>
            <a:pPr lvl="0"/>
            <a:endParaRPr lang="en-US" dirty="0"/>
          </a:p>
        </p:txBody>
      </p:sp>
      <p:sp>
        <p:nvSpPr>
          <p:cNvPr id="24" name="Content Placeholder 19"/>
          <p:cNvSpPr>
            <a:spLocks noGrp="1"/>
          </p:cNvSpPr>
          <p:nvPr>
            <p:ph sz="quarter" idx="12"/>
          </p:nvPr>
        </p:nvSpPr>
        <p:spPr>
          <a:xfrm>
            <a:off x="381000" y="1447800"/>
            <a:ext cx="8534400" cy="4648200"/>
          </a:xfrm>
          <a:prstGeom prst="rect">
            <a:avLst/>
          </a:prstGeom>
        </p:spPr>
        <p:txBody>
          <a:bodyPr/>
          <a:lstStyle>
            <a:lvl1pPr>
              <a:defRPr sz="2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90333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Objectives">
    <p:spTree>
      <p:nvGrpSpPr>
        <p:cNvPr id="1" name=""/>
        <p:cNvGrpSpPr/>
        <p:nvPr/>
      </p:nvGrpSpPr>
      <p:grpSpPr>
        <a:xfrm>
          <a:off x="0" y="0"/>
          <a:ext cx="0" cy="0"/>
          <a:chOff x="0" y="0"/>
          <a:chExt cx="0" cy="0"/>
        </a:xfrm>
      </p:grpSpPr>
      <p:sp>
        <p:nvSpPr>
          <p:cNvPr id="24" name="Content Placeholder 19"/>
          <p:cNvSpPr>
            <a:spLocks noGrp="1"/>
          </p:cNvSpPr>
          <p:nvPr>
            <p:ph sz="quarter" idx="12"/>
          </p:nvPr>
        </p:nvSpPr>
        <p:spPr>
          <a:xfrm>
            <a:off x="381000" y="1447800"/>
            <a:ext cx="8534400" cy="46482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685800" y="29817"/>
            <a:ext cx="7162800" cy="427383"/>
          </a:xfrm>
          <a:prstGeom prst="rect">
            <a:avLst/>
          </a:prstGeom>
        </p:spPr>
        <p:txBody>
          <a:bodyPr/>
          <a:lstStyle>
            <a:lvl1pPr>
              <a:defRPr sz="3200">
                <a:solidFill>
                  <a:srgbClr val="CE171F"/>
                </a:solidFill>
              </a:defRPr>
            </a:lvl1pPr>
          </a:lstStyle>
          <a:p>
            <a:r>
              <a:rPr lang="en-US" dirty="0"/>
              <a:t>Click to edit Master title style</a:t>
            </a:r>
          </a:p>
        </p:txBody>
      </p:sp>
    </p:spTree>
    <p:extLst>
      <p:ext uri="{BB962C8B-B14F-4D97-AF65-F5344CB8AC3E}">
        <p14:creationId xmlns:p14="http://schemas.microsoft.com/office/powerpoint/2010/main" val="3778729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over">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0" y="685800"/>
            <a:ext cx="8686800" cy="533400"/>
          </a:xfrm>
          <a:prstGeom prst="rect">
            <a:avLst/>
          </a:prstGeom>
        </p:spPr>
        <p:txBody>
          <a:bodyPr/>
          <a:lstStyle>
            <a:lvl1pPr marL="0" indent="0">
              <a:buNone/>
              <a:defRPr sz="2800">
                <a:solidFill>
                  <a:srgbClr val="4F74A7"/>
                </a:solidFill>
              </a:defRPr>
            </a:lvl1pPr>
          </a:lstStyle>
          <a:p>
            <a:pPr lvl="0"/>
            <a:r>
              <a:rPr lang="en-US" dirty="0"/>
              <a:t>Click to edit Master text styles</a:t>
            </a:r>
          </a:p>
        </p:txBody>
      </p:sp>
      <p:sp>
        <p:nvSpPr>
          <p:cNvPr id="20" name="Content Placeholder 19"/>
          <p:cNvSpPr>
            <a:spLocks noGrp="1"/>
          </p:cNvSpPr>
          <p:nvPr>
            <p:ph sz="quarter" idx="12"/>
          </p:nvPr>
        </p:nvSpPr>
        <p:spPr>
          <a:xfrm>
            <a:off x="0" y="1295400"/>
            <a:ext cx="8534400" cy="4648200"/>
          </a:xfrm>
          <a:prstGeom prst="rect">
            <a:avLst/>
          </a:prstGeom>
        </p:spPr>
        <p:txBody>
          <a:bodyPr/>
          <a:lstStyle>
            <a:lvl1pPr marL="0" indent="0">
              <a:buNone/>
              <a:defRPr sz="2800"/>
            </a:lvl1pPr>
          </a:lstStyle>
          <a:p>
            <a:pPr lvl="0"/>
            <a:r>
              <a:rPr lang="en-US" dirty="0"/>
              <a:t>Click to edit Master text styles</a:t>
            </a:r>
          </a:p>
        </p:txBody>
      </p:sp>
      <p:sp>
        <p:nvSpPr>
          <p:cNvPr id="21" name="Title 20"/>
          <p:cNvSpPr>
            <a:spLocks noGrp="1"/>
          </p:cNvSpPr>
          <p:nvPr>
            <p:ph type="title" hasCustomPrompt="1"/>
          </p:nvPr>
        </p:nvSpPr>
        <p:spPr>
          <a:xfrm>
            <a:off x="354496" y="-3313"/>
            <a:ext cx="6808304" cy="460513"/>
          </a:xfrm>
          <a:prstGeom prst="rect">
            <a:avLst/>
          </a:prstGeom>
        </p:spPr>
        <p:txBody>
          <a:bodyPr/>
          <a:lstStyle>
            <a:lvl1pPr algn="l">
              <a:defRPr sz="3200">
                <a:solidFill>
                  <a:srgbClr val="C00000"/>
                </a:solidFill>
              </a:defRPr>
            </a:lvl1pPr>
          </a:lstStyle>
          <a:p>
            <a:pPr lvl="0"/>
            <a:r>
              <a:rPr lang="en-US" dirty="0"/>
              <a:t>Click to edit Master text styles</a:t>
            </a:r>
          </a:p>
        </p:txBody>
      </p:sp>
      <p:sp>
        <p:nvSpPr>
          <p:cNvPr id="3" name="Content Placeholder 2"/>
          <p:cNvSpPr>
            <a:spLocks noGrp="1"/>
          </p:cNvSpPr>
          <p:nvPr>
            <p:ph sz="quarter" idx="13"/>
          </p:nvPr>
        </p:nvSpPr>
        <p:spPr>
          <a:xfrm>
            <a:off x="2819400" y="6248400"/>
            <a:ext cx="3733800" cy="304800"/>
          </a:xfrm>
          <a:prstGeom prst="rect">
            <a:avLst/>
          </a:prstGeom>
        </p:spPr>
        <p:txBody>
          <a:bodyPr/>
          <a:lstStyle>
            <a:lvl1pPr marL="0" indent="0">
              <a:buNone/>
              <a:defRPr sz="2400"/>
            </a:lvl1pPr>
          </a:lstStyle>
          <a:p>
            <a:pPr lvl="0"/>
            <a:r>
              <a:rPr lang="en-US" dirty="0"/>
              <a:t>Click to edit Master</a:t>
            </a:r>
          </a:p>
        </p:txBody>
      </p:sp>
    </p:spTree>
    <p:extLst>
      <p:ext uri="{BB962C8B-B14F-4D97-AF65-F5344CB8AC3E}">
        <p14:creationId xmlns:p14="http://schemas.microsoft.com/office/powerpoint/2010/main" val="2397366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Cover">
    <p:spTree>
      <p:nvGrpSpPr>
        <p:cNvPr id="1" name=""/>
        <p:cNvGrpSpPr/>
        <p:nvPr/>
      </p:nvGrpSpPr>
      <p:grpSpPr>
        <a:xfrm>
          <a:off x="0" y="0"/>
          <a:ext cx="0" cy="0"/>
          <a:chOff x="0" y="0"/>
          <a:chExt cx="0" cy="0"/>
        </a:xfrm>
      </p:grpSpPr>
      <p:sp>
        <p:nvSpPr>
          <p:cNvPr id="18" name="Text Placeholder 17"/>
          <p:cNvSpPr>
            <a:spLocks noGrp="1"/>
          </p:cNvSpPr>
          <p:nvPr>
            <p:ph type="body" sz="quarter" idx="11"/>
          </p:nvPr>
        </p:nvSpPr>
        <p:spPr>
          <a:xfrm>
            <a:off x="0" y="762000"/>
            <a:ext cx="8686800" cy="533400"/>
          </a:xfrm>
          <a:prstGeom prst="rect">
            <a:avLst/>
          </a:prstGeom>
        </p:spPr>
        <p:txBody>
          <a:bodyPr/>
          <a:lstStyle>
            <a:lvl1pPr marL="0" indent="0">
              <a:buNone/>
              <a:defRPr sz="2800">
                <a:solidFill>
                  <a:srgbClr val="4F74A7"/>
                </a:solidFill>
              </a:defRPr>
            </a:lvl1pPr>
          </a:lstStyle>
          <a:p>
            <a:pPr lvl="0"/>
            <a:r>
              <a:rPr lang="en-US" dirty="0"/>
              <a:t>Click to edit Master text styles</a:t>
            </a:r>
          </a:p>
        </p:txBody>
      </p:sp>
      <p:sp>
        <p:nvSpPr>
          <p:cNvPr id="20" name="Content Placeholder 19"/>
          <p:cNvSpPr>
            <a:spLocks noGrp="1"/>
          </p:cNvSpPr>
          <p:nvPr>
            <p:ph sz="quarter" idx="12"/>
          </p:nvPr>
        </p:nvSpPr>
        <p:spPr>
          <a:xfrm>
            <a:off x="0" y="1447800"/>
            <a:ext cx="9144000" cy="1752600"/>
          </a:xfrm>
          <a:prstGeom prst="rect">
            <a:avLst/>
          </a:prstGeom>
        </p:spPr>
        <p:txBody>
          <a:bodyPr/>
          <a:lstStyle>
            <a:lvl1pPr marL="0" indent="0">
              <a:buNone/>
              <a:defRPr sz="2800"/>
            </a:lvl1pPr>
          </a:lstStyle>
          <a:p>
            <a:pPr lvl="0"/>
            <a:r>
              <a:rPr lang="en-US" dirty="0"/>
              <a:t>Click to edit Master text styles</a:t>
            </a:r>
          </a:p>
        </p:txBody>
      </p:sp>
      <p:sp>
        <p:nvSpPr>
          <p:cNvPr id="21" name="Title 20"/>
          <p:cNvSpPr>
            <a:spLocks noGrp="1"/>
          </p:cNvSpPr>
          <p:nvPr>
            <p:ph type="title" hasCustomPrompt="1"/>
          </p:nvPr>
        </p:nvSpPr>
        <p:spPr>
          <a:xfrm>
            <a:off x="354496" y="-3313"/>
            <a:ext cx="6808304" cy="460513"/>
          </a:xfrm>
          <a:prstGeom prst="rect">
            <a:avLst/>
          </a:prstGeom>
        </p:spPr>
        <p:txBody>
          <a:bodyPr/>
          <a:lstStyle>
            <a:lvl1pPr algn="l">
              <a:defRPr sz="3200">
                <a:solidFill>
                  <a:srgbClr val="C00000"/>
                </a:solidFill>
                <a:latin typeface="Calibri" panose="020F0502020204030204" pitchFamily="34" charset="0"/>
              </a:defRPr>
            </a:lvl1pPr>
          </a:lstStyle>
          <a:p>
            <a:pPr lvl="0"/>
            <a:r>
              <a:rPr lang="en-US" dirty="0"/>
              <a:t>Click to edit Master text styles</a:t>
            </a:r>
          </a:p>
        </p:txBody>
      </p:sp>
      <p:sp>
        <p:nvSpPr>
          <p:cNvPr id="3" name="Content Placeholder 2"/>
          <p:cNvSpPr>
            <a:spLocks noGrp="1"/>
          </p:cNvSpPr>
          <p:nvPr>
            <p:ph sz="quarter" idx="13"/>
          </p:nvPr>
        </p:nvSpPr>
        <p:spPr>
          <a:xfrm>
            <a:off x="838200" y="5410200"/>
            <a:ext cx="7696200" cy="762000"/>
          </a:xfrm>
          <a:prstGeom prst="rect">
            <a:avLst/>
          </a:prstGeom>
        </p:spPr>
        <p:txBody>
          <a:bodyPr/>
          <a:lstStyle>
            <a:lvl1pPr marL="0" indent="0">
              <a:buNone/>
              <a:defRPr/>
            </a:lvl1pPr>
          </a:lstStyle>
          <a:p>
            <a:pPr lvl="0"/>
            <a:r>
              <a:rPr lang="en-US" dirty="0"/>
              <a:t>Edit Master text styles</a:t>
            </a:r>
          </a:p>
        </p:txBody>
      </p:sp>
      <p:sp>
        <p:nvSpPr>
          <p:cNvPr id="5" name="Content Placeholder 4"/>
          <p:cNvSpPr>
            <a:spLocks noGrp="1"/>
          </p:cNvSpPr>
          <p:nvPr>
            <p:ph sz="quarter" idx="14"/>
          </p:nvPr>
        </p:nvSpPr>
        <p:spPr>
          <a:xfrm>
            <a:off x="1676400" y="3352800"/>
            <a:ext cx="6172200" cy="19050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stStyle>
          <a:p>
            <a:pPr lvl="0"/>
            <a:r>
              <a:rPr lang="en-US" dirty="0"/>
              <a:t>Edit Master text style</a:t>
            </a:r>
          </a:p>
        </p:txBody>
      </p:sp>
      <p:sp>
        <p:nvSpPr>
          <p:cNvPr id="4" name="Content Placeholder 3"/>
          <p:cNvSpPr>
            <a:spLocks noGrp="1"/>
          </p:cNvSpPr>
          <p:nvPr>
            <p:ph sz="quarter" idx="15"/>
          </p:nvPr>
        </p:nvSpPr>
        <p:spPr>
          <a:xfrm>
            <a:off x="0" y="3581400"/>
            <a:ext cx="2743200" cy="609600"/>
          </a:xfrm>
          <a:prstGeom prst="rect">
            <a:avLst/>
          </a:prstGeom>
        </p:spPr>
        <p:txBody>
          <a:bodyPr/>
          <a:lstStyle>
            <a:lvl1pPr marL="0" indent="0">
              <a:buNone/>
              <a:defRPr/>
            </a:lvl1pPr>
          </a:lstStyle>
          <a:p>
            <a:pPr lvl="0"/>
            <a:r>
              <a:rPr lang="en-US" dirty="0"/>
              <a:t>Edit Master text styles</a:t>
            </a:r>
          </a:p>
        </p:txBody>
      </p:sp>
    </p:spTree>
    <p:extLst>
      <p:ext uri="{BB962C8B-B14F-4D97-AF65-F5344CB8AC3E}">
        <p14:creationId xmlns:p14="http://schemas.microsoft.com/office/powerpoint/2010/main" val="17830254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3.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4.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1.tif"/><Relationship Id="rId3" Type="http://schemas.openxmlformats.org/officeDocument/2006/relationships/slideLayout" Target="../slideLayouts/slideLayout23.xml"/><Relationship Id="rId7" Type="http://schemas.openxmlformats.org/officeDocument/2006/relationships/theme" Target="../theme/theme5.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Rectangle 5"/>
          <p:cNvSpPr txBox="1">
            <a:spLocks noChangeArrowheads="1"/>
          </p:cNvSpPr>
          <p:nvPr userDrawn="1"/>
        </p:nvSpPr>
        <p:spPr bwMode="auto">
          <a:xfrm>
            <a:off x="7086600" y="6450012"/>
            <a:ext cx="1782763" cy="179388"/>
          </a:xfrm>
          <a:prstGeom prst="rect">
            <a:avLst/>
          </a:prstGeom>
          <a:noFill/>
          <a:ln w="9525">
            <a:noFill/>
            <a:round/>
            <a:headEnd/>
            <a:tailEnd/>
          </a:ln>
          <a:effectLst/>
        </p:spPr>
        <p:txBody>
          <a:bodyPr lIns="0" tIns="0" rIns="0" bIns="0"/>
          <a:lstStyle>
            <a:lvl1pPr algn="ctr">
              <a:lnSpc>
                <a:spcPct val="102000"/>
              </a:lnSpc>
              <a:buFont typeface="Wingdings" charset="2"/>
              <a:buNone/>
              <a:tabLst>
                <a:tab pos="723900" algn="l"/>
                <a:tab pos="1447800" algn="l"/>
                <a:tab pos="2171700" algn="l"/>
              </a:tabLst>
              <a:defRPr sz="1600" b="1" dirty="0" smtClean="0">
                <a:solidFill>
                  <a:srgbClr val="0472BC"/>
                </a:solidFill>
                <a:latin typeface="+mj-lt"/>
                <a:ea typeface="+mn-ea"/>
                <a:cs typeface="Tahoma" pitchFamily="34" charset="0"/>
              </a:defRPr>
            </a:lvl1pPr>
          </a:lstStyle>
          <a:p>
            <a:pPr algn="r" fontAlgn="auto">
              <a:spcBef>
                <a:spcPts val="0"/>
              </a:spcBef>
              <a:spcAft>
                <a:spcPts val="0"/>
              </a:spcAft>
              <a:defRPr/>
            </a:pPr>
            <a:fld id="{52A3D1A6-B8BA-4574-9E0A-9B5ACD22CF89}" type="slidenum">
              <a:rPr lang="en-US" sz="1800" b="0" smtClean="0">
                <a:solidFill>
                  <a:schemeClr val="tx1"/>
                </a:solidFill>
                <a:latin typeface="Arial" panose="020B0604020202020204" pitchFamily="34" charset="0"/>
                <a:cs typeface="Arial" panose="020B0604020202020204" pitchFamily="34" charset="0"/>
              </a:rPr>
              <a:pPr algn="r" fontAlgn="auto">
                <a:spcBef>
                  <a:spcPts val="0"/>
                </a:spcBef>
                <a:spcAft>
                  <a:spcPts val="0"/>
                </a:spcAft>
                <a:defRPr/>
              </a:pPr>
              <a:t>‹#›</a:t>
            </a:fld>
            <a:endParaRPr lang="en-US" sz="1800" b="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591675"/>
      </p:ext>
    </p:extLst>
  </p:cSld>
  <p:clrMap bg1="lt1" tx1="dk1" bg2="lt2" tx2="dk2" accent1="accent1" accent2="accent2" accent3="accent3" accent4="accent4" accent5="accent5" accent6="accent6" hlink="hlink" folHlink="folHlink"/>
  <p:sldLayoutIdLst>
    <p:sldLayoutId id="2147483669" r:id="rId1"/>
    <p:sldLayoutId id="2147483701"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name="Sections_2">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354518" cy="1143000"/>
          </a:xfrm>
          <a:prstGeom prst="rect">
            <a:avLst/>
          </a:prstGeom>
          <a:solidFill>
            <a:srgbClr val="4F7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25918" y="152400"/>
            <a:ext cx="2020824" cy="846385"/>
            <a:chOff x="265176" y="405825"/>
            <a:chExt cx="2020824" cy="846385"/>
          </a:xfrm>
          <a:effectLst>
            <a:outerShdw blurRad="50800" dist="88900" dir="2700000" algn="tl" rotWithShape="0">
              <a:prstClr val="black">
                <a:alpha val="23000"/>
              </a:prstClr>
            </a:outerShdw>
          </a:effectLst>
        </p:grpSpPr>
        <p:sp>
          <p:nvSpPr>
            <p:cNvPr id="10" name="Rectangle 9"/>
            <p:cNvSpPr/>
            <p:nvPr userDrawn="1"/>
          </p:nvSpPr>
          <p:spPr>
            <a:xfrm>
              <a:off x="266700" y="405825"/>
              <a:ext cx="2019300" cy="584775"/>
            </a:xfrm>
            <a:prstGeom prst="rect">
              <a:avLst/>
            </a:prstGeom>
            <a:solidFill>
              <a:srgbClr val="CE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p:cNvSpPr/>
            <p:nvPr userDrawn="1"/>
          </p:nvSpPr>
          <p:spPr>
            <a:xfrm flipH="1" flipV="1">
              <a:off x="265176" y="990600"/>
              <a:ext cx="228600" cy="261610"/>
            </a:xfrm>
            <a:prstGeom prst="rtTriangle">
              <a:avLst/>
            </a:prstGeom>
            <a:solidFill>
              <a:srgbClr val="910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14" name="Rectangle 5"/>
          <p:cNvSpPr txBox="1">
            <a:spLocks noChangeArrowheads="1"/>
          </p:cNvSpPr>
          <p:nvPr userDrawn="1"/>
        </p:nvSpPr>
        <p:spPr bwMode="auto">
          <a:xfrm>
            <a:off x="7086600" y="6450012"/>
            <a:ext cx="1782763" cy="179388"/>
          </a:xfrm>
          <a:prstGeom prst="rect">
            <a:avLst/>
          </a:prstGeom>
          <a:noFill/>
          <a:ln w="9525">
            <a:noFill/>
            <a:round/>
            <a:headEnd/>
            <a:tailEnd/>
          </a:ln>
          <a:effectLst/>
        </p:spPr>
        <p:txBody>
          <a:bodyPr lIns="0" tIns="0" rIns="0" bIns="0"/>
          <a:lstStyle>
            <a:lvl1pPr algn="ctr">
              <a:lnSpc>
                <a:spcPct val="102000"/>
              </a:lnSpc>
              <a:buFont typeface="Wingdings" charset="2"/>
              <a:buNone/>
              <a:tabLst>
                <a:tab pos="723900" algn="l"/>
                <a:tab pos="1447800" algn="l"/>
                <a:tab pos="2171700" algn="l"/>
              </a:tabLst>
              <a:defRPr sz="1600" b="1" dirty="0" smtClean="0">
                <a:solidFill>
                  <a:srgbClr val="0472BC"/>
                </a:solidFill>
                <a:latin typeface="+mj-lt"/>
                <a:ea typeface="+mn-ea"/>
                <a:cs typeface="Tahoma" pitchFamily="34" charset="0"/>
              </a:defRPr>
            </a:lvl1pPr>
          </a:lstStyle>
          <a:p>
            <a:pPr algn="r" fontAlgn="auto">
              <a:spcBef>
                <a:spcPts val="0"/>
              </a:spcBef>
              <a:spcAft>
                <a:spcPts val="0"/>
              </a:spcAft>
              <a:defRPr/>
            </a:pPr>
            <a:fld id="{52A3D1A6-B8BA-4574-9E0A-9B5ACD22CF89}" type="slidenum">
              <a:rPr lang="en-US" sz="1800" b="0" smtClean="0">
                <a:solidFill>
                  <a:schemeClr val="tx1"/>
                </a:solidFill>
                <a:latin typeface="Arial" panose="020B0604020202020204" pitchFamily="34" charset="0"/>
                <a:cs typeface="Arial" panose="020B0604020202020204" pitchFamily="34" charset="0"/>
              </a:rPr>
              <a:pPr algn="r" fontAlgn="auto">
                <a:spcBef>
                  <a:spcPts val="0"/>
                </a:spcBef>
                <a:spcAft>
                  <a:spcPts val="0"/>
                </a:spcAft>
                <a:defRPr/>
              </a:pPr>
              <a:t>‹#›</a:t>
            </a:fld>
            <a:endParaRPr lang="en-US" sz="1800" b="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5632098"/>
      </p:ext>
    </p:extLst>
  </p:cSld>
  <p:clrMap bg1="lt1" tx1="dk1" bg2="lt2" tx2="dk2" accent1="accent1" accent2="accent2" accent3="accent3" accent4="accent4" accent5="accent5" accent6="accent6" hlink="hlink" folHlink="folHlink"/>
  <p:sldLayoutIdLst>
    <p:sldLayoutId id="2147483697" r:id="rId1"/>
    <p:sldLayoutId id="2147483699"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nip Single Corner Rectangle 6"/>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Rectangle 5"/>
          <p:cNvSpPr txBox="1">
            <a:spLocks noChangeArrowheads="1"/>
          </p:cNvSpPr>
          <p:nvPr userDrawn="1"/>
        </p:nvSpPr>
        <p:spPr bwMode="auto">
          <a:xfrm>
            <a:off x="7086600" y="6450012"/>
            <a:ext cx="1782763" cy="179388"/>
          </a:xfrm>
          <a:prstGeom prst="rect">
            <a:avLst/>
          </a:prstGeom>
          <a:noFill/>
          <a:ln w="9525">
            <a:noFill/>
            <a:round/>
            <a:headEnd/>
            <a:tailEnd/>
          </a:ln>
          <a:effectLst/>
        </p:spPr>
        <p:txBody>
          <a:bodyPr lIns="0" tIns="0" rIns="0" bIns="0"/>
          <a:lstStyle>
            <a:lvl1pPr algn="ctr">
              <a:lnSpc>
                <a:spcPct val="102000"/>
              </a:lnSpc>
              <a:buFont typeface="Wingdings" charset="2"/>
              <a:buNone/>
              <a:tabLst>
                <a:tab pos="723900" algn="l"/>
                <a:tab pos="1447800" algn="l"/>
                <a:tab pos="2171700" algn="l"/>
              </a:tabLst>
              <a:defRPr sz="1600" b="1" dirty="0" smtClean="0">
                <a:solidFill>
                  <a:srgbClr val="0472BC"/>
                </a:solidFill>
                <a:latin typeface="+mj-lt"/>
                <a:ea typeface="+mn-ea"/>
                <a:cs typeface="Tahoma" pitchFamily="34" charset="0"/>
              </a:defRPr>
            </a:lvl1pPr>
          </a:lstStyle>
          <a:p>
            <a:pPr algn="r" fontAlgn="auto">
              <a:spcBef>
                <a:spcPts val="0"/>
              </a:spcBef>
              <a:spcAft>
                <a:spcPts val="0"/>
              </a:spcAft>
              <a:defRPr/>
            </a:pPr>
            <a:fld id="{52A3D1A6-B8BA-4574-9E0A-9B5ACD22CF89}" type="slidenum">
              <a:rPr lang="en-US" sz="1800" b="0" smtClean="0">
                <a:solidFill>
                  <a:schemeClr val="tx1"/>
                </a:solidFill>
                <a:latin typeface="Arial" panose="020B0604020202020204" pitchFamily="34" charset="0"/>
                <a:cs typeface="Arial" panose="020B0604020202020204" pitchFamily="34" charset="0"/>
              </a:rPr>
              <a:pPr algn="r" fontAlgn="auto">
                <a:spcBef>
                  <a:spcPts val="0"/>
                </a:spcBef>
                <a:spcAft>
                  <a:spcPts val="0"/>
                </a:spcAft>
                <a:defRPr/>
              </a:pPr>
              <a:t>‹#›</a:t>
            </a:fld>
            <a:endParaRPr lang="en-US" sz="1800" b="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3315712"/>
      </p:ext>
    </p:extLst>
  </p:cSld>
  <p:clrMap bg1="lt1" tx1="dk1" bg2="lt2" tx2="dk2" accent1="accent1" accent2="accent2" accent3="accent3" accent4="accent4" accent5="accent5" accent6="accent6" hlink="hlink" folHlink="folHlink"/>
  <p:sldLayoutIdLst>
    <p:sldLayoutId id="2147483684" r:id="rId1"/>
    <p:sldLayoutId id="2147483698" r:id="rId2"/>
    <p:sldLayoutId id="2147483700" r:id="rId3"/>
    <p:sldLayoutId id="2147483702" r:id="rId4"/>
    <p:sldLayoutId id="2147483710"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Rectangle 5"/>
          <p:cNvSpPr txBox="1">
            <a:spLocks noChangeArrowheads="1"/>
          </p:cNvSpPr>
          <p:nvPr userDrawn="1"/>
        </p:nvSpPr>
        <p:spPr bwMode="auto">
          <a:xfrm>
            <a:off x="7086600" y="6450012"/>
            <a:ext cx="1782763" cy="179388"/>
          </a:xfrm>
          <a:prstGeom prst="rect">
            <a:avLst/>
          </a:prstGeom>
          <a:noFill/>
          <a:ln w="9525">
            <a:noFill/>
            <a:round/>
            <a:headEnd/>
            <a:tailEnd/>
          </a:ln>
          <a:effectLst/>
        </p:spPr>
        <p:txBody>
          <a:bodyPr lIns="0" tIns="0" rIns="0" bIns="0"/>
          <a:lstStyle>
            <a:lvl1pPr algn="ctr">
              <a:lnSpc>
                <a:spcPct val="102000"/>
              </a:lnSpc>
              <a:buFont typeface="Wingdings" charset="2"/>
              <a:buNone/>
              <a:tabLst>
                <a:tab pos="723900" algn="l"/>
                <a:tab pos="1447800" algn="l"/>
                <a:tab pos="2171700" algn="l"/>
              </a:tabLst>
              <a:defRPr sz="1600" b="1" dirty="0" smtClean="0">
                <a:solidFill>
                  <a:srgbClr val="0472BC"/>
                </a:solidFill>
                <a:latin typeface="+mj-lt"/>
                <a:ea typeface="+mn-ea"/>
                <a:cs typeface="Tahoma" pitchFamily="34" charset="0"/>
              </a:defRPr>
            </a:lvl1pPr>
          </a:lstStyle>
          <a:p>
            <a:pPr algn="r" fontAlgn="auto">
              <a:spcBef>
                <a:spcPts val="0"/>
              </a:spcBef>
              <a:spcAft>
                <a:spcPts val="0"/>
              </a:spcAft>
              <a:defRPr/>
            </a:pPr>
            <a:fld id="{52A3D1A6-B8BA-4574-9E0A-9B5ACD22CF89}" type="slidenum">
              <a:rPr lang="en-US" sz="1800" b="0" smtClean="0">
                <a:solidFill>
                  <a:schemeClr val="tx1"/>
                </a:solidFill>
                <a:latin typeface="Arial" panose="020B0604020202020204" pitchFamily="34" charset="0"/>
                <a:cs typeface="Arial" panose="020B0604020202020204" pitchFamily="34" charset="0"/>
              </a:rPr>
              <a:pPr algn="r" fontAlgn="auto">
                <a:spcBef>
                  <a:spcPts val="0"/>
                </a:spcBef>
                <a:spcAft>
                  <a:spcPts val="0"/>
                </a:spcAft>
                <a:defRPr/>
              </a:pPr>
              <a:t>‹#›</a:t>
            </a:fld>
            <a:endParaRPr lang="en-US" sz="1800" b="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1693926"/>
      </p:ext>
    </p:extLst>
  </p:cSld>
  <p:clrMap bg1="lt1" tx1="dk1" bg2="lt2" tx2="dk2" accent1="accent1" accent2="accent2" accent3="accent3" accent4="accent4" accent5="accent5" accent6="accent6" hlink="hlink" folHlink="folHlink"/>
  <p:sldLayoutIdLst>
    <p:sldLayoutId id="2147483673" r:id="rId1"/>
    <p:sldLayoutId id="2147483704" r:id="rId2"/>
    <p:sldLayoutId id="2147483716" r:id="rId3"/>
    <p:sldLayoutId id="2147483715" r:id="rId4"/>
    <p:sldLayoutId id="2147483714" r:id="rId5"/>
    <p:sldLayoutId id="2147483712" r:id="rId6"/>
    <p:sldLayoutId id="2147483711" r:id="rId7"/>
    <p:sldLayoutId id="2147483718" r:id="rId8"/>
    <p:sldLayoutId id="2147483709" r:id="rId9"/>
    <p:sldLayoutId id="2147483705" r:id="rId10"/>
    <p:sldLayoutId id="214748370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6" name="TextBox 5"/>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Rectangle 5"/>
          <p:cNvSpPr txBox="1">
            <a:spLocks noChangeArrowheads="1"/>
          </p:cNvSpPr>
          <p:nvPr userDrawn="1"/>
        </p:nvSpPr>
        <p:spPr bwMode="auto">
          <a:xfrm>
            <a:off x="7086600" y="6450012"/>
            <a:ext cx="1782763" cy="179388"/>
          </a:xfrm>
          <a:prstGeom prst="rect">
            <a:avLst/>
          </a:prstGeom>
          <a:noFill/>
          <a:ln w="9525">
            <a:noFill/>
            <a:round/>
            <a:headEnd/>
            <a:tailEnd/>
          </a:ln>
          <a:effectLst/>
        </p:spPr>
        <p:txBody>
          <a:bodyPr lIns="0" tIns="0" rIns="0" bIns="0"/>
          <a:lstStyle>
            <a:lvl1pPr algn="ctr">
              <a:lnSpc>
                <a:spcPct val="102000"/>
              </a:lnSpc>
              <a:buFont typeface="Wingdings" charset="2"/>
              <a:buNone/>
              <a:tabLst>
                <a:tab pos="723900" algn="l"/>
                <a:tab pos="1447800" algn="l"/>
                <a:tab pos="2171700" algn="l"/>
              </a:tabLst>
              <a:defRPr sz="1600" b="1" dirty="0" smtClean="0">
                <a:solidFill>
                  <a:srgbClr val="0472BC"/>
                </a:solidFill>
                <a:latin typeface="+mj-lt"/>
                <a:ea typeface="+mn-ea"/>
                <a:cs typeface="Tahoma" pitchFamily="34" charset="0"/>
              </a:defRPr>
            </a:lvl1pPr>
          </a:lstStyle>
          <a:p>
            <a:pPr algn="r" fontAlgn="auto">
              <a:spcBef>
                <a:spcPts val="0"/>
              </a:spcBef>
              <a:spcAft>
                <a:spcPts val="0"/>
              </a:spcAft>
              <a:defRPr/>
            </a:pPr>
            <a:fld id="{52A3D1A6-B8BA-4574-9E0A-9B5ACD22CF89}" type="slidenum">
              <a:rPr lang="en-US" sz="1800" b="0" smtClean="0">
                <a:solidFill>
                  <a:schemeClr val="tx1"/>
                </a:solidFill>
                <a:latin typeface="Arial" panose="020B0604020202020204" pitchFamily="34" charset="0"/>
                <a:cs typeface="Arial" panose="020B0604020202020204" pitchFamily="34" charset="0"/>
              </a:rPr>
              <a:pPr algn="r" fontAlgn="auto">
                <a:spcBef>
                  <a:spcPts val="0"/>
                </a:spcBef>
                <a:spcAft>
                  <a:spcPts val="0"/>
                </a:spcAft>
                <a:defRPr/>
              </a:pPr>
              <a:t>‹#›</a:t>
            </a:fld>
            <a:endParaRPr lang="en-US" sz="1800" b="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0561827"/>
      </p:ext>
    </p:extLst>
  </p:cSld>
  <p:clrMap bg1="lt1" tx1="dk1" bg2="lt2" tx2="dk2" accent1="accent1" accent2="accent2" accent3="accent3" accent4="accent4" accent5="accent5" accent6="accent6" hlink="hlink" folHlink="folHlink"/>
  <p:sldLayoutIdLst>
    <p:sldLayoutId id="2147483675" r:id="rId1"/>
    <p:sldLayoutId id="2147483703" r:id="rId2"/>
    <p:sldLayoutId id="2147483707" r:id="rId3"/>
    <p:sldLayoutId id="2147483713" r:id="rId4"/>
    <p:sldLayoutId id="2147483708" r:id="rId5"/>
    <p:sldLayoutId id="2147483717"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3.xml"/></Relationships>
</file>

<file path=ppt/slides/_rels/slide10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3.xml"/></Relationships>
</file>

<file path=ppt/slides/_rels/slide10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3.xml"/></Relationships>
</file>

<file path=ppt/slides/_rels/slide10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1.xml"/></Relationships>
</file>

<file path=ppt/slides/_rels/slide106.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11.xml"/></Relationships>
</file>

<file path=ppt/slides/_rels/slide107.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1.xml"/></Relationships>
</file>

<file path=ppt/slides/_rels/slide10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1.png"/><Relationship Id="rId1" Type="http://schemas.openxmlformats.org/officeDocument/2006/relationships/slideLayout" Target="../slideLayouts/slideLayout25.xml"/></Relationships>
</file>

<file path=ppt/slides/_rels/slide109.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10.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1.xml"/></Relationships>
</file>

<file path=ppt/slides/_rels/slide111.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1.xml"/></Relationships>
</file>

<file path=ppt/slides/_rels/slide112.xml.rels><?xml version="1.0" encoding="UTF-8" standalone="yes"?>
<Relationships xmlns="http://schemas.openxmlformats.org/package/2006/relationships"><Relationship Id="rId2" Type="http://schemas.openxmlformats.org/officeDocument/2006/relationships/image" Target="../media/image1120.png"/><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1.xml"/></Relationships>
</file>

<file path=ppt/slides/_rels/slide114.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1.xml"/></Relationships>
</file>

<file path=ppt/slides/_rels/slide11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3.xml"/></Relationships>
</file>

<file path=ppt/slides/_rels/slide116.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3.xml"/></Relationships>
</file>

<file path=ppt/slides/_rels/slide117.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1.xml"/></Relationships>
</file>

<file path=ppt/slides/_rels/slide118.xml.rels><?xml version="1.0" encoding="UTF-8" standalone="yes"?>
<Relationships xmlns="http://schemas.openxmlformats.org/package/2006/relationships"><Relationship Id="rId3" Type="http://schemas.openxmlformats.org/officeDocument/2006/relationships/image" Target="../media/image400.png"/><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1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24.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20.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1.xml"/></Relationships>
</file>

<file path=ppt/slides/_rels/slide121.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1.xml"/></Relationships>
</file>

<file path=ppt/slides/_rels/slide122.xml.rels><?xml version="1.0" encoding="UTF-8" standalone="yes"?>
<Relationships xmlns="http://schemas.openxmlformats.org/package/2006/relationships"><Relationship Id="rId3" Type="http://schemas.openxmlformats.org/officeDocument/2006/relationships/image" Target="../media/image880.png"/><Relationship Id="rId2" Type="http://schemas.openxmlformats.org/officeDocument/2006/relationships/image" Target="../media/image132.png"/><Relationship Id="rId1" Type="http://schemas.openxmlformats.org/officeDocument/2006/relationships/slideLayout" Target="../slideLayouts/slideLayout15.xml"/></Relationships>
</file>

<file path=ppt/slides/_rels/slide123.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1.xml"/></Relationships>
</file>

<file path=ppt/slides/_rels/slide125.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1.xml"/></Relationships>
</file>

<file path=ppt/slides/_rels/slide126.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1.xml"/></Relationships>
</file>

<file path=ppt/slides/_rels/slide127.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1.xml"/></Relationships>
</file>

<file path=ppt/slides/_rels/slide12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11.xml"/></Relationships>
</file>

<file path=ppt/slides/_rels/slide129.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9.xml"/><Relationship Id="rId5" Type="http://schemas.openxmlformats.org/officeDocument/2006/relationships/image" Target="../media/image19.png"/><Relationship Id="rId4" Type="http://schemas.openxmlformats.org/officeDocument/2006/relationships/image" Target="../media/image18.png"/></Relationships>
</file>

<file path=ppt/slides/_rels/slide130.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3.xml"/></Relationships>
</file>

<file path=ppt/slides/_rels/slide13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37.png"/><Relationship Id="rId1" Type="http://schemas.openxmlformats.org/officeDocument/2006/relationships/slideLayout" Target="../slideLayouts/slideLayout25.xml"/></Relationships>
</file>

<file path=ppt/slides/_rels/slide132.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2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0.png"/><Relationship Id="rId1" Type="http://schemas.openxmlformats.org/officeDocument/2006/relationships/slideLayout" Target="../slideLayouts/slideLayout20.xml"/></Relationships>
</file>

<file path=ppt/slides/_rels/slide135.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5.xml"/></Relationships>
</file>

<file path=ppt/slides/_rels/slide136.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5.xml"/></Relationships>
</file>

<file path=ppt/slides/_rels/slide137.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25.xml"/></Relationships>
</file>

<file path=ppt/slides/_rels/slide138.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2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40.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11.xml"/></Relationships>
</file>

<file path=ppt/slides/_rels/slide141.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9.xml"/></Relationships>
</file>

<file path=ppt/slides/_rels/slide14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14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51.png"/><Relationship Id="rId1" Type="http://schemas.openxmlformats.org/officeDocument/2006/relationships/slideLayout" Target="../slideLayouts/slideLayout19.xml"/></Relationships>
</file>

<file path=ppt/slides/_rels/slide14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1.xml"/></Relationships>
</file>

<file path=ppt/slides/_rels/slide14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14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0.xml"/><Relationship Id="rId1" Type="http://schemas.openxmlformats.org/officeDocument/2006/relationships/slideLayout" Target="../slideLayouts/slideLayout19.xml"/><Relationship Id="rId4" Type="http://schemas.openxmlformats.org/officeDocument/2006/relationships/image" Target="../media/image5.jpg"/></Relationships>
</file>

<file path=ppt/slides/_rels/slide14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14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149.xml.rels><?xml version="1.0" encoding="UTF-8" standalone="yes"?>
<Relationships xmlns="http://schemas.openxmlformats.org/package/2006/relationships"><Relationship Id="rId3" Type="http://schemas.openxmlformats.org/officeDocument/2006/relationships/image" Target="../media/image400.png"/><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15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24.png"/><Relationship Id="rId1" Type="http://schemas.openxmlformats.org/officeDocument/2006/relationships/slideLayout" Target="../slideLayouts/slideLayout11.xml"/></Relationships>
</file>

<file path=ppt/slides/_rels/slide15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image" Target="../media/image231.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311.png"/><Relationship Id="rId2" Type="http://schemas.openxmlformats.org/officeDocument/2006/relationships/image" Target="../media/image5.jpg"/><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3.xml"/><Relationship Id="rId1" Type="http://schemas.openxmlformats.org/officeDocument/2006/relationships/slideLayout" Target="../slideLayouts/slideLayout19.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9.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37.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38.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4.xml"/><Relationship Id="rId1" Type="http://schemas.openxmlformats.org/officeDocument/2006/relationships/slideLayout" Target="../slideLayouts/slideLayout19.xml"/><Relationship Id="rId4" Type="http://schemas.openxmlformats.org/officeDocument/2006/relationships/image" Target="../media/image5.jpg"/></Relationships>
</file>

<file path=ppt/slides/_rels/slide46.xml.rels><?xml version="1.0" encoding="UTF-8" standalone="yes"?>
<Relationships xmlns="http://schemas.openxmlformats.org/package/2006/relationships"><Relationship Id="rId2" Type="http://schemas.openxmlformats.org/officeDocument/2006/relationships/image" Target="../media/image340.pn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11.xml"/><Relationship Id="rId5" Type="http://schemas.openxmlformats.org/officeDocument/2006/relationships/image" Target="../media/image6.jpg"/><Relationship Id="rId4" Type="http://schemas.openxmlformats.org/officeDocument/2006/relationships/image" Target="../media/image43.png"/></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4.xml"/><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44.png"/><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1.pn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4.xml"/><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6.jp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41.png"/><Relationship Id="rId1" Type="http://schemas.openxmlformats.org/officeDocument/2006/relationships/slideLayout" Target="../slideLayouts/slideLayout17.xml"/><Relationship Id="rId4" Type="http://schemas.openxmlformats.org/officeDocument/2006/relationships/image" Target="../media/image59.png"/></Relationships>
</file>

<file path=ppt/slides/_rels/slide5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3.xml"/></Relationships>
</file>

<file path=ppt/slides/_rels/slide6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2" Type="http://schemas.openxmlformats.org/officeDocument/2006/relationships/image" Target="../media/image440.png"/><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3.xml"/></Relationships>
</file>

<file path=ppt/slides/_rels/slide6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2.xml"/></Relationships>
</file>

<file path=ppt/slides/_rels/slide7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5.png"/><Relationship Id="rId1" Type="http://schemas.openxmlformats.org/officeDocument/2006/relationships/slideLayout" Target="../slideLayouts/slideLayout25.xml"/></Relationships>
</file>

<file path=ppt/slides/_rels/slide7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2.xml"/><Relationship Id="rId4" Type="http://schemas.openxmlformats.org/officeDocument/2006/relationships/image" Target="../media/image13.png"/></Relationships>
</file>

<file path=ppt/slides/_rels/slide80.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5.png"/><Relationship Id="rId1" Type="http://schemas.openxmlformats.org/officeDocument/2006/relationships/slideLayout" Target="../slideLayouts/slideLayout11.xml"/></Relationships>
</file>

<file path=ppt/slides/_rels/slide8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9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8.png"/><Relationship Id="rId1" Type="http://schemas.openxmlformats.org/officeDocument/2006/relationships/slideLayout" Target="../slideLayouts/slideLayout11.xml"/><Relationship Id="rId4" Type="http://schemas.openxmlformats.org/officeDocument/2006/relationships/image" Target="../media/image93.png"/></Relationships>
</file>

<file path=ppt/slides/_rels/slide9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88.png"/><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3.xml"/></Relationships>
</file>

<file path=ppt/slides/_rels/slide9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6.xml"/><Relationship Id="rId4" Type="http://schemas.openxmlformats.org/officeDocument/2006/relationships/image" Target="../media/image100.png"/></Relationships>
</file>

<file path=ppt/slides/_rels/slide9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3.xml"/></Relationships>
</file>

<file path=ppt/slides/_rels/slide96.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3.xml"/></Relationships>
</file>

<file path=ppt/slides/_rels/slide9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3.xml"/></Relationships>
</file>

<file path=ppt/slides/_rels/slide98.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1.xml"/></Relationships>
</file>

<file path=ppt/slides/_rels/slide9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3545586" y="990600"/>
            <a:ext cx="2052828" cy="457200"/>
          </a:xfrm>
        </p:spPr>
        <p:txBody>
          <a:bodyPr/>
          <a:lstStyle/>
          <a:p>
            <a:r>
              <a:rPr lang="en-US" i="1" dirty="0">
                <a:solidFill>
                  <a:schemeClr val="accent1">
                    <a:lumMod val="75000"/>
                  </a:schemeClr>
                </a:solidFill>
              </a:rPr>
              <a:t>Chemistry</a:t>
            </a:r>
            <a:endParaRPr lang="en-US" dirty="0"/>
          </a:p>
        </p:txBody>
      </p:sp>
      <p:sp>
        <p:nvSpPr>
          <p:cNvPr id="14" name="Text Placeholder 13"/>
          <p:cNvSpPr>
            <a:spLocks noGrp="1"/>
          </p:cNvSpPr>
          <p:nvPr>
            <p:ph type="body" sz="quarter" idx="10"/>
          </p:nvPr>
        </p:nvSpPr>
        <p:spPr>
          <a:xfrm>
            <a:off x="2929128" y="1549083"/>
            <a:ext cx="3285744" cy="3886200"/>
          </a:xfrm>
        </p:spPr>
        <p:txBody>
          <a:bodyPr/>
          <a:lstStyle/>
          <a:p>
            <a:pPr marL="0" indent="0" algn="ctr">
              <a:spcBef>
                <a:spcPts val="0"/>
              </a:spcBef>
              <a:spcAft>
                <a:spcPts val="2800"/>
              </a:spcAft>
              <a:buNone/>
            </a:pPr>
            <a:r>
              <a:rPr lang="en-US" sz="2400" b="1" dirty="0">
                <a:solidFill>
                  <a:schemeClr val="accent1">
                    <a:lumMod val="75000"/>
                  </a:schemeClr>
                </a:solidFill>
                <a:latin typeface="+mn-lt"/>
              </a:rPr>
              <a:t>Fifth Edition</a:t>
            </a:r>
          </a:p>
          <a:p>
            <a:pPr marL="0" indent="0" algn="ctr">
              <a:spcBef>
                <a:spcPts val="0"/>
              </a:spcBef>
              <a:spcAft>
                <a:spcPts val="3000"/>
              </a:spcAft>
              <a:buNone/>
            </a:pPr>
            <a:r>
              <a:rPr lang="en-US" sz="2400" b="0" dirty="0">
                <a:solidFill>
                  <a:schemeClr val="accent1">
                    <a:lumMod val="75000"/>
                  </a:schemeClr>
                </a:solidFill>
                <a:latin typeface="+mn-lt"/>
              </a:rPr>
              <a:t>Julia Burdge</a:t>
            </a:r>
          </a:p>
          <a:p>
            <a:pPr marL="0" indent="0" algn="ctr">
              <a:spcBef>
                <a:spcPts val="0"/>
              </a:spcBef>
              <a:spcAft>
                <a:spcPts val="2800"/>
              </a:spcAft>
              <a:buNone/>
            </a:pPr>
            <a:r>
              <a:rPr lang="en-US" sz="2400" b="1" dirty="0">
                <a:solidFill>
                  <a:schemeClr val="accent1">
                    <a:lumMod val="75000"/>
                  </a:schemeClr>
                </a:solidFill>
                <a:latin typeface="+mn-lt"/>
              </a:rPr>
              <a:t>Lecture PowerPoints</a:t>
            </a:r>
          </a:p>
          <a:p>
            <a:pPr marL="0" indent="0" algn="ctr">
              <a:spcBef>
                <a:spcPts val="0"/>
              </a:spcBef>
              <a:spcAft>
                <a:spcPts val="2800"/>
              </a:spcAft>
              <a:buNone/>
            </a:pPr>
            <a:r>
              <a:rPr lang="en-US" sz="2400" b="0" dirty="0">
                <a:solidFill>
                  <a:schemeClr val="accent1">
                    <a:lumMod val="75000"/>
                  </a:schemeClr>
                </a:solidFill>
                <a:latin typeface="+mn-lt"/>
              </a:rPr>
              <a:t>Chapter 17</a:t>
            </a:r>
          </a:p>
          <a:p>
            <a:pPr marL="0" indent="0" algn="ctr">
              <a:spcBef>
                <a:spcPts val="0"/>
              </a:spcBef>
              <a:spcAft>
                <a:spcPts val="2800"/>
              </a:spcAft>
              <a:buNone/>
            </a:pPr>
            <a:r>
              <a:rPr lang="it-IT" sz="2400" b="0" dirty="0">
                <a:solidFill>
                  <a:schemeClr val="tx2"/>
                </a:solidFill>
                <a:latin typeface="+mn-lt"/>
              </a:rPr>
              <a:t>Acid-Base Equilibria and Solubility Equilibria</a:t>
            </a:r>
            <a:endParaRPr lang="en-US" sz="2400" b="0" dirty="0">
              <a:solidFill>
                <a:schemeClr val="tx2"/>
              </a:solidFill>
              <a:latin typeface="+mn-lt"/>
            </a:endParaRPr>
          </a:p>
        </p:txBody>
      </p:sp>
      <p:pic>
        <p:nvPicPr>
          <p:cNvPr id="20"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640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pyright"/>
          <p:cNvSpPr>
            <a:spLocks noGrp="1"/>
          </p:cNvSpPr>
          <p:nvPr>
            <p:ph type="body" sz="quarter" idx="22"/>
          </p:nvPr>
        </p:nvSpPr>
        <p:spPr>
          <a:xfrm>
            <a:off x="990600" y="6629400"/>
            <a:ext cx="7239000" cy="228600"/>
          </a:xfrm>
        </p:spPr>
        <p:txBody>
          <a:body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01880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162800" cy="427383"/>
          </a:xfrm>
        </p:spPr>
        <p:txBody>
          <a:bodyPr/>
          <a:lstStyle/>
          <a:p>
            <a:pPr marL="1257300" indent="-1257300" algn="l"/>
            <a:r>
              <a:rPr lang="en-US" dirty="0">
                <a:solidFill>
                  <a:schemeClr val="bg1"/>
                </a:solidFill>
              </a:rPr>
              <a:t>17.2	</a:t>
            </a:r>
            <a:r>
              <a:rPr lang="en-US" dirty="0"/>
              <a:t>Buffer Solutions</a:t>
            </a:r>
          </a:p>
        </p:txBody>
      </p:sp>
      <p:sp>
        <p:nvSpPr>
          <p:cNvPr id="2" name="Text Placeholder 1"/>
          <p:cNvSpPr>
            <a:spLocks noGrp="1"/>
          </p:cNvSpPr>
          <p:nvPr>
            <p:ph type="body" sz="quarter" idx="13"/>
          </p:nvPr>
        </p:nvSpPr>
        <p:spPr>
          <a:xfrm>
            <a:off x="4000500" y="1143000"/>
            <a:ext cx="1257300" cy="457200"/>
          </a:xfrm>
        </p:spPr>
        <p:txBody>
          <a:bodyPr/>
          <a:lstStyle/>
          <a:p>
            <a:r>
              <a:rPr lang="en-US" b="1" dirty="0">
                <a:solidFill>
                  <a:srgbClr val="4F74A7"/>
                </a:solidFill>
              </a:rPr>
              <a:t>Topics</a:t>
            </a:r>
          </a:p>
        </p:txBody>
      </p:sp>
      <p:sp>
        <p:nvSpPr>
          <p:cNvPr id="16" name="Content Placeholder 15"/>
          <p:cNvSpPr>
            <a:spLocks noGrp="1"/>
          </p:cNvSpPr>
          <p:nvPr>
            <p:ph sz="quarter" idx="12"/>
          </p:nvPr>
        </p:nvSpPr>
        <p:spPr>
          <a:xfrm>
            <a:off x="304800" y="1828800"/>
            <a:ext cx="8534400" cy="1066800"/>
          </a:xfrm>
        </p:spPr>
        <p:txBody>
          <a:bodyPr/>
          <a:lstStyle/>
          <a:p>
            <a:pPr marL="0" indent="0" algn="ctr" fontAlgn="t">
              <a:spcBef>
                <a:spcPts val="0"/>
              </a:spcBef>
              <a:buNone/>
            </a:pPr>
            <a:r>
              <a:rPr lang="en-US" sz="2800" dirty="0"/>
              <a:t>Calculating the pH of a Buffer</a:t>
            </a:r>
          </a:p>
          <a:p>
            <a:pPr marL="0" indent="0" algn="ctr">
              <a:spcBef>
                <a:spcPts val="0"/>
              </a:spcBef>
              <a:buNone/>
            </a:pPr>
            <a:r>
              <a:rPr lang="en-US" sz="2800" dirty="0"/>
              <a:t>Preparing a Buffer Solution with a Specific pH</a:t>
            </a:r>
          </a:p>
        </p:txBody>
      </p:sp>
    </p:spTree>
    <p:extLst>
      <p:ext uri="{BB962C8B-B14F-4D97-AF65-F5344CB8AC3E}">
        <p14:creationId xmlns:p14="http://schemas.microsoft.com/office/powerpoint/2010/main" val="426474362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15957" y="236537"/>
            <a:ext cx="5675243" cy="601663"/>
          </a:xfrm>
        </p:spPr>
        <p:txBody>
          <a:bodyPr/>
          <a:lstStyle/>
          <a:p>
            <a:pPr marL="3265488" indent="-3265488" algn="ctr"/>
            <a:r>
              <a:rPr lang="en-US" dirty="0"/>
              <a:t>SAMPLE PROBLEM	</a:t>
            </a:r>
            <a:r>
              <a:rPr lang="en-US" dirty="0">
                <a:solidFill>
                  <a:schemeClr val="bg1"/>
                </a:solidFill>
              </a:rPr>
              <a:t>17.9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990600"/>
                <a:ext cx="9144000" cy="5410200"/>
              </a:xfrm>
            </p:spPr>
            <p:txBody>
              <a:bodyPr/>
              <a:lstStyle/>
              <a:p>
                <a:pPr>
                  <a:spcBef>
                    <a:spcPts val="0"/>
                  </a:spcBef>
                </a:pPr>
                <a:r>
                  <a:rPr lang="en-US" dirty="0"/>
                  <a:t>Predict whether a precipitate will form when each of the following is added to 650 mL of 0.0080 </a:t>
                </a:r>
                <a:r>
                  <a:rPr lang="en-US" i="1" dirty="0"/>
                  <a:t>M </a:t>
                </a:r>
                <a14:m>
                  <m:oMath xmlns:m="http://schemas.openxmlformats.org/officeDocument/2006/math">
                    <m:r>
                      <m:rPr>
                        <m:sty m:val="p"/>
                      </m:rPr>
                      <a:rPr lang="en-US" i="0" dirty="0" smtClean="0">
                        <a:latin typeface="Cambria Math" panose="02040503050406030204" pitchFamily="18" charset="0"/>
                      </a:rPr>
                      <m:t>K</m:t>
                    </m:r>
                    <m:r>
                      <a:rPr lang="en-US" i="0" baseline="-25000" dirty="0">
                        <a:latin typeface="Cambria Math" panose="02040503050406030204" pitchFamily="18" charset="0"/>
                      </a:rPr>
                      <m:t>2</m:t>
                    </m:r>
                    <m:r>
                      <m:rPr>
                        <m:sty m:val="p"/>
                      </m:rPr>
                      <a:rPr lang="en-US" i="0" dirty="0">
                        <a:latin typeface="Cambria Math" panose="02040503050406030204" pitchFamily="18" charset="0"/>
                      </a:rPr>
                      <m:t>SO</m:t>
                    </m:r>
                    <m:r>
                      <a:rPr lang="en-US" i="0" baseline="-25000" dirty="0">
                        <a:latin typeface="Cambria Math" panose="02040503050406030204" pitchFamily="18" charset="0"/>
                      </a:rPr>
                      <m:t>4</m:t>
                    </m:r>
                  </m:oMath>
                </a14:m>
                <a:r>
                  <a:rPr lang="en-US" dirty="0"/>
                  <a:t>: </a:t>
                </a:r>
              </a:p>
              <a:p>
                <a:pPr marL="514350" indent="-514350">
                  <a:spcBef>
                    <a:spcPts val="0"/>
                  </a:spcBef>
                  <a:buAutoNum type="alphaLcParenBoth"/>
                </a:pPr>
                <a:r>
                  <a:rPr lang="en-US" dirty="0"/>
                  <a:t>250 mL of 0.0040 </a:t>
                </a:r>
                <a:r>
                  <a:rPr lang="en-US" i="1" dirty="0"/>
                  <a:t>M </a:t>
                </a:r>
                <a14:m>
                  <m:oMath xmlns:m="http://schemas.openxmlformats.org/officeDocument/2006/math">
                    <m:r>
                      <m:rPr>
                        <m:sty m:val="p"/>
                      </m:rPr>
                      <a:rPr lang="en-US" i="0" dirty="0" smtClean="0">
                        <a:latin typeface="Cambria Math" panose="02040503050406030204" pitchFamily="18" charset="0"/>
                      </a:rPr>
                      <m:t>BaCl</m:t>
                    </m:r>
                    <m:r>
                      <a:rPr lang="en-US" i="0" baseline="-25000" dirty="0">
                        <a:latin typeface="Cambria Math" panose="02040503050406030204" pitchFamily="18" charset="0"/>
                      </a:rPr>
                      <m:t>2</m:t>
                    </m:r>
                  </m:oMath>
                </a14:m>
                <a:endParaRPr lang="en-US" dirty="0"/>
              </a:p>
              <a:p>
                <a:pPr marL="514350" indent="-514350">
                  <a:spcBef>
                    <a:spcPts val="0"/>
                  </a:spcBef>
                  <a:buAutoNum type="alphaLcParenBoth"/>
                </a:pPr>
                <a:r>
                  <a:rPr lang="en-US" dirty="0"/>
                  <a:t>175 mL of 0.15 </a:t>
                </a:r>
                <a:r>
                  <a:rPr lang="en-US" i="1" dirty="0"/>
                  <a:t>M </a:t>
                </a:r>
                <a14:m>
                  <m:oMath xmlns:m="http://schemas.openxmlformats.org/officeDocument/2006/math">
                    <m:r>
                      <m:rPr>
                        <m:sty m:val="p"/>
                      </m:rPr>
                      <a:rPr lang="en-US" i="0" dirty="0" smtClean="0">
                        <a:latin typeface="Cambria Math" panose="02040503050406030204" pitchFamily="18" charset="0"/>
                      </a:rPr>
                      <m:t>AgNO</m:t>
                    </m:r>
                    <m:r>
                      <a:rPr lang="en-US" i="0" baseline="-25000" dirty="0">
                        <a:latin typeface="Cambria Math" panose="02040503050406030204" pitchFamily="18" charset="0"/>
                      </a:rPr>
                      <m:t>3</m:t>
                    </m:r>
                  </m:oMath>
                </a14:m>
                <a:endParaRPr lang="en-US" dirty="0"/>
              </a:p>
              <a:p>
                <a:pPr marL="514350" indent="-514350">
                  <a:spcBef>
                    <a:spcPts val="0"/>
                  </a:spcBef>
                  <a:spcAft>
                    <a:spcPts val="2800"/>
                  </a:spcAft>
                  <a:buAutoNum type="alphaLcParenBoth"/>
                </a:pPr>
                <a:r>
                  <a:rPr lang="en-US" dirty="0"/>
                  <a:t>325 mL of 0.25 </a:t>
                </a:r>
                <a:r>
                  <a:rPr lang="en-US" i="1" dirty="0"/>
                  <a:t>M </a:t>
                </a:r>
                <a14:m>
                  <m:oMath xmlns:m="http://schemas.openxmlformats.org/officeDocument/2006/math">
                    <m:r>
                      <m:rPr>
                        <m:sty m:val="p"/>
                      </m:rPr>
                      <a:rPr lang="en-US" i="0" dirty="0" smtClean="0">
                        <a:latin typeface="Cambria Math" panose="02040503050406030204" pitchFamily="18" charset="0"/>
                      </a:rPr>
                      <m:t>Sr</m:t>
                    </m:r>
                    <m:r>
                      <a:rPr lang="en-US" i="0" dirty="0">
                        <a:latin typeface="Cambria Math" panose="02040503050406030204" pitchFamily="18" charset="0"/>
                      </a:rPr>
                      <m:t>(</m:t>
                    </m:r>
                    <m:r>
                      <m:rPr>
                        <m:sty m:val="p"/>
                      </m:rPr>
                      <a:rPr lang="en-US" i="0" dirty="0">
                        <a:latin typeface="Cambria Math" panose="02040503050406030204" pitchFamily="18" charset="0"/>
                      </a:rPr>
                      <m:t>NO</m:t>
                    </m:r>
                    <m:r>
                      <a:rPr lang="en-US" i="0" baseline="-25000" dirty="0">
                        <a:latin typeface="Cambria Math" panose="02040503050406030204" pitchFamily="18" charset="0"/>
                      </a:rPr>
                      <m:t>3</m:t>
                    </m:r>
                    <m:r>
                      <a:rPr lang="en-US" i="0" dirty="0">
                        <a:latin typeface="Cambria Math" panose="02040503050406030204" pitchFamily="18" charset="0"/>
                      </a:rPr>
                      <m:t>)</m:t>
                    </m:r>
                    <m:r>
                      <a:rPr lang="en-US" i="0" baseline="-25000" dirty="0">
                        <a:latin typeface="Cambria Math" panose="02040503050406030204" pitchFamily="18" charset="0"/>
                      </a:rPr>
                      <m:t>2</m:t>
                    </m:r>
                  </m:oMath>
                </a14:m>
                <a:r>
                  <a:rPr lang="en-US" dirty="0"/>
                  <a:t> </a:t>
                </a:r>
                <a:r>
                  <a:rPr lang="en-US" sz="2700" dirty="0"/>
                  <a:t>(Assume volumes are additive.) </a:t>
                </a:r>
              </a:p>
              <a:p>
                <a:r>
                  <a:rPr lang="en-US" b="1" dirty="0">
                    <a:solidFill>
                      <a:srgbClr val="43638E"/>
                    </a:solidFill>
                  </a:rPr>
                  <a:t>Setup</a:t>
                </a:r>
              </a:p>
              <a:p>
                <a:pPr>
                  <a:spcAft>
                    <a:spcPts val="2300"/>
                  </a:spcAft>
                </a:pPr>
                <a:r>
                  <a:rPr lang="en-US" sz="2750" dirty="0"/>
                  <a:t>The compounds that might precipitate and their </a:t>
                </a:r>
                <a14:m>
                  <m:oMath xmlns:m="http://schemas.openxmlformats.org/officeDocument/2006/math">
                    <m:r>
                      <a:rPr lang="en-US" sz="2750" i="1" dirty="0" smtClean="0">
                        <a:latin typeface="Cambria Math" panose="02040503050406030204" pitchFamily="18" charset="0"/>
                      </a:rPr>
                      <m:t>𝐾</m:t>
                    </m:r>
                    <m:r>
                      <m:rPr>
                        <m:sty m:val="p"/>
                      </m:rPr>
                      <a:rPr lang="en-US" sz="2750" i="0" baseline="-25000" dirty="0" err="1">
                        <a:latin typeface="Cambria Math" panose="02040503050406030204" pitchFamily="18" charset="0"/>
                      </a:rPr>
                      <m:t>sp</m:t>
                    </m:r>
                  </m:oMath>
                </a14:m>
                <a:r>
                  <a:rPr lang="en-US" sz="2750" dirty="0"/>
                  <a:t> values are</a:t>
                </a:r>
              </a:p>
              <a:p>
                <a:pPr marL="514350" indent="-514350">
                  <a:buFont typeface="+mj-lt"/>
                  <a:buAutoNum type="alphaLcParenR"/>
                </a:pPr>
                <a14:m>
                  <m:oMath xmlns:m="http://schemas.openxmlformats.org/officeDocument/2006/math">
                    <m:r>
                      <m:rPr>
                        <m:sty m:val="p"/>
                      </m:rPr>
                      <a:rPr lang="en-US" i="0" dirty="0" smtClean="0">
                        <a:latin typeface="Cambria Math" panose="02040503050406030204" pitchFamily="18" charset="0"/>
                      </a:rPr>
                      <m:t>BaSO</m:t>
                    </m:r>
                    <m:r>
                      <a:rPr lang="en-US" i="0" baseline="-25000" dirty="0">
                        <a:latin typeface="Cambria Math" panose="02040503050406030204" pitchFamily="18" charset="0"/>
                      </a:rPr>
                      <m:t>4</m:t>
                    </m:r>
                    <m:r>
                      <a:rPr lang="en-US" i="0" dirty="0">
                        <a:latin typeface="Cambria Math" panose="02040503050406030204" pitchFamily="18" charset="0"/>
                      </a:rPr>
                      <m:t>, </m:t>
                    </m:r>
                    <m:r>
                      <a:rPr lang="en-US" i="1" dirty="0" err="1">
                        <a:latin typeface="Cambria Math" panose="02040503050406030204" pitchFamily="18" charset="0"/>
                      </a:rPr>
                      <m:t>𝐾</m:t>
                    </m:r>
                    <m:r>
                      <m:rPr>
                        <m:sty m:val="p"/>
                      </m:rPr>
                      <a:rPr lang="en-US" i="0" baseline="-25000" dirty="0" err="1">
                        <a:latin typeface="Cambria Math" panose="02040503050406030204" pitchFamily="18" charset="0"/>
                      </a:rPr>
                      <m:t>sp</m:t>
                    </m:r>
                    <m:r>
                      <a:rPr lang="en-US" b="0" i="1" dirty="0" smtClean="0">
                        <a:latin typeface="Cambria Math" panose="02040503050406030204" pitchFamily="18" charset="0"/>
                      </a:rPr>
                      <m:t>=</m:t>
                    </m:r>
                    <m:r>
                      <a:rPr lang="en-US" i="1" dirty="0" smtClean="0">
                        <a:latin typeface="Cambria Math" panose="02040503050406030204" pitchFamily="18" charset="0"/>
                      </a:rPr>
                      <m:t>1.1×</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10</m:t>
                        </m:r>
                      </m:sup>
                    </m:sSup>
                  </m:oMath>
                </a14:m>
                <a:endParaRPr lang="en-US" dirty="0"/>
              </a:p>
              <a:p>
                <a:pPr marL="514350" indent="-514350">
                  <a:buFont typeface="+mj-lt"/>
                  <a:buAutoNum type="alphaLcParenR"/>
                </a:pPr>
                <a14:m>
                  <m:oMath xmlns:m="http://schemas.openxmlformats.org/officeDocument/2006/math">
                    <m:r>
                      <m:rPr>
                        <m:sty m:val="p"/>
                      </m:rPr>
                      <a:rPr lang="en-US" i="0" dirty="0" smtClean="0">
                        <a:latin typeface="Cambria Math" panose="02040503050406030204" pitchFamily="18" charset="0"/>
                      </a:rPr>
                      <m:t>Ag</m:t>
                    </m:r>
                    <m:r>
                      <a:rPr lang="en-US" i="0" baseline="-25000" dirty="0">
                        <a:latin typeface="Cambria Math" panose="02040503050406030204" pitchFamily="18" charset="0"/>
                      </a:rPr>
                      <m:t>2</m:t>
                    </m:r>
                    <m:r>
                      <m:rPr>
                        <m:sty m:val="p"/>
                      </m:rPr>
                      <a:rPr lang="en-US" i="0" dirty="0">
                        <a:latin typeface="Cambria Math" panose="02040503050406030204" pitchFamily="18" charset="0"/>
                      </a:rPr>
                      <m:t>SO</m:t>
                    </m:r>
                    <m:r>
                      <a:rPr lang="en-US" i="0" baseline="-25000" dirty="0">
                        <a:latin typeface="Cambria Math" panose="02040503050406030204" pitchFamily="18" charset="0"/>
                      </a:rPr>
                      <m:t>4</m:t>
                    </m:r>
                    <m:r>
                      <a:rPr lang="en-US" i="1" dirty="0">
                        <a:latin typeface="Cambria Math" panose="02040503050406030204" pitchFamily="18" charset="0"/>
                      </a:rPr>
                      <m:t>, </m:t>
                    </m:r>
                    <m:r>
                      <a:rPr lang="en-US" i="1" dirty="0" err="1">
                        <a:latin typeface="Cambria Math" panose="02040503050406030204" pitchFamily="18" charset="0"/>
                      </a:rPr>
                      <m:t>𝐾</m:t>
                    </m:r>
                    <m:r>
                      <m:rPr>
                        <m:sty m:val="p"/>
                      </m:rPr>
                      <a:rPr lang="en-US" i="0" baseline="-25000" dirty="0" err="1">
                        <a:latin typeface="Cambria Math" panose="02040503050406030204" pitchFamily="18" charset="0"/>
                      </a:rPr>
                      <m:t>sp</m:t>
                    </m:r>
                    <m:r>
                      <a:rPr lang="en-US" i="1" dirty="0">
                        <a:latin typeface="Cambria Math" panose="02040503050406030204" pitchFamily="18" charset="0"/>
                      </a:rPr>
                      <m:t> =1.5×</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−5</m:t>
                        </m:r>
                      </m:sup>
                    </m:sSup>
                  </m:oMath>
                </a14:m>
                <a:endParaRPr lang="en-US" dirty="0"/>
              </a:p>
              <a:p>
                <a:pPr marL="514350" indent="-514350">
                  <a:buFont typeface="+mj-lt"/>
                  <a:buAutoNum type="alphaLcParenR"/>
                </a:pPr>
                <a14:m>
                  <m:oMath xmlns:m="http://schemas.openxmlformats.org/officeDocument/2006/math">
                    <m:r>
                      <m:rPr>
                        <m:sty m:val="p"/>
                      </m:rPr>
                      <a:rPr lang="en-US" i="0" dirty="0" smtClean="0">
                        <a:latin typeface="Cambria Math" panose="02040503050406030204" pitchFamily="18" charset="0"/>
                      </a:rPr>
                      <m:t>SrSO</m:t>
                    </m:r>
                    <m:r>
                      <a:rPr lang="en-US" i="0" baseline="-25000" dirty="0">
                        <a:latin typeface="Cambria Math" panose="02040503050406030204" pitchFamily="18" charset="0"/>
                      </a:rPr>
                      <m:t>4</m:t>
                    </m:r>
                    <m:r>
                      <a:rPr lang="en-US" i="0" dirty="0">
                        <a:latin typeface="Cambria Math" panose="02040503050406030204" pitchFamily="18" charset="0"/>
                      </a:rPr>
                      <m:t>, </m:t>
                    </m:r>
                    <m:r>
                      <a:rPr lang="en-US" i="1" dirty="0" err="1">
                        <a:latin typeface="Cambria Math" panose="02040503050406030204" pitchFamily="18" charset="0"/>
                      </a:rPr>
                      <m:t>𝐾</m:t>
                    </m:r>
                    <m:r>
                      <m:rPr>
                        <m:sty m:val="p"/>
                      </m:rPr>
                      <a:rPr lang="en-US" i="0" baseline="-25000" dirty="0" err="1">
                        <a:latin typeface="Cambria Math" panose="02040503050406030204" pitchFamily="18" charset="0"/>
                      </a:rPr>
                      <m:t>sp</m:t>
                    </m:r>
                    <m:r>
                      <a:rPr lang="en-US" i="0" dirty="0">
                        <a:latin typeface="Cambria Math" panose="02040503050406030204" pitchFamily="18" charset="0"/>
                      </a:rPr>
                      <m:t>=3.8×</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7</m:t>
                        </m:r>
                      </m:sup>
                    </m:sSup>
                  </m:oMath>
                </a14:m>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990600"/>
                <a:ext cx="9144000" cy="5410200"/>
              </a:xfrm>
              <a:blipFill>
                <a:blip r:embed="rId2"/>
                <a:stretch>
                  <a:fillRect l="-1400" t="-1127" r="-1600" b="-451"/>
                </a:stretch>
              </a:blipFill>
            </p:spPr>
            <p:txBody>
              <a:bodyPr/>
              <a:lstStyle/>
              <a:p>
                <a:r>
                  <a:rPr lang="en-US">
                    <a:noFill/>
                  </a:rPr>
                  <a:t> </a:t>
                </a:r>
              </a:p>
            </p:txBody>
          </p:sp>
        </mc:Fallback>
      </mc:AlternateContent>
    </p:spTree>
    <p:extLst>
      <p:ext uri="{BB962C8B-B14F-4D97-AF65-F5344CB8AC3E}">
        <p14:creationId xmlns:p14="http://schemas.microsoft.com/office/powerpoint/2010/main" val="147670865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76201" y="236537"/>
            <a:ext cx="6019800" cy="601663"/>
          </a:xfrm>
        </p:spPr>
        <p:txBody>
          <a:bodyPr/>
          <a:lstStyle/>
          <a:p>
            <a:pPr marL="3314700" indent="-3314700" algn="ctr"/>
            <a:r>
              <a:rPr lang="en-US" dirty="0"/>
              <a:t>SAMPLE PROBLEM	</a:t>
            </a:r>
            <a:r>
              <a:rPr lang="en-US" dirty="0">
                <a:solidFill>
                  <a:schemeClr val="bg1"/>
                </a:solidFill>
              </a:rPr>
              <a:t>17.9	</a:t>
            </a:r>
            <a:r>
              <a:rPr lang="en-US" b="1"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76200" y="990600"/>
                <a:ext cx="8991600" cy="5410200"/>
              </a:xfrm>
            </p:spPr>
            <p:txBody>
              <a:bodyPr/>
              <a:lstStyle/>
              <a:p>
                <a:r>
                  <a:rPr lang="en-US" b="1" dirty="0">
                    <a:solidFill>
                      <a:srgbClr val="43638E"/>
                    </a:solidFill>
                  </a:rPr>
                  <a:t>Solution</a:t>
                </a:r>
              </a:p>
              <a:p>
                <a:pPr marL="514350" indent="-514350">
                  <a:spcAft>
                    <a:spcPts val="2800"/>
                  </a:spcAft>
                  <a:buAutoNum type="alphaLcParenBoth"/>
                </a:pPr>
                <a:r>
                  <a:rPr lang="en-US" dirty="0"/>
                  <a:t>Concentrations of the constituent ions of </a:t>
                </a:r>
                <a14:m>
                  <m:oMath xmlns:m="http://schemas.openxmlformats.org/officeDocument/2006/math">
                    <m:r>
                      <m:rPr>
                        <m:sty m:val="p"/>
                      </m:rPr>
                      <a:rPr lang="en-US" i="0" dirty="0" smtClean="0">
                        <a:latin typeface="Cambria Math" panose="02040503050406030204" pitchFamily="18" charset="0"/>
                      </a:rPr>
                      <m:t>BaSO</m:t>
                    </m:r>
                    <m:r>
                      <a:rPr lang="en-US" i="0" baseline="-25000" dirty="0">
                        <a:latin typeface="Cambria Math" panose="02040503050406030204" pitchFamily="18" charset="0"/>
                      </a:rPr>
                      <m:t>4</m:t>
                    </m:r>
                  </m:oMath>
                </a14:m>
                <a:r>
                  <a:rPr lang="en-US" baseline="-25000" dirty="0"/>
                  <a:t> </a:t>
                </a:r>
                <a:r>
                  <a:rPr lang="en-US" dirty="0"/>
                  <a:t>are:</a:t>
                </a:r>
              </a:p>
              <a:p>
                <a:pPr marL="1943100" indent="-1943100">
                  <a:spcBef>
                    <a:spcPts val="0"/>
                  </a:spcBef>
                  <a:spcAft>
                    <a:spcPts val="2800"/>
                  </a:spcAft>
                </a:pPr>
                <a:r>
                  <a:rPr lang="en-US" sz="2400" dirty="0"/>
                  <a:t>	</a:t>
                </a:r>
                <a14:m>
                  <m:oMath xmlns:m="http://schemas.openxmlformats.org/officeDocument/2006/math">
                    <m:d>
                      <m:dPr>
                        <m:begChr m:val="["/>
                        <m:endChr m:val="]"/>
                        <m:ctrlPr>
                          <a:rPr lang="en-US" sz="2400" i="1">
                            <a:latin typeface="Cambria Math" panose="02040503050406030204" pitchFamily="18" charset="0"/>
                          </a:rPr>
                        </m:ctrlPr>
                      </m:dPr>
                      <m:e>
                        <m:sSup>
                          <m:sSupPr>
                            <m:ctrlPr>
                              <a:rPr lang="en-US" sz="2400" i="1">
                                <a:latin typeface="Cambria Math" panose="02040503050406030204" pitchFamily="18" charset="0"/>
                              </a:rPr>
                            </m:ctrlPr>
                          </m:sSupPr>
                          <m:e>
                            <m:r>
                              <m:rPr>
                                <m:sty m:val="p"/>
                              </m:rPr>
                              <a:rPr lang="en-US" sz="2400" i="0">
                                <a:latin typeface="Cambria Math" panose="02040503050406030204" pitchFamily="18" charset="0"/>
                              </a:rPr>
                              <m:t>Ba</m:t>
                            </m:r>
                          </m:e>
                          <m:sup>
                            <m:r>
                              <a:rPr lang="en-US" sz="2400" i="0">
                                <a:latin typeface="Cambria Math" panose="02040503050406030204" pitchFamily="18" charset="0"/>
                              </a:rPr>
                              <m:t>2+</m:t>
                            </m:r>
                          </m:sup>
                        </m:sSup>
                      </m:e>
                    </m:d>
                    <m:r>
                      <a:rPr lang="en-US" sz="2400" i="0">
                        <a:latin typeface="Cambria Math" panose="02040503050406030204" pitchFamily="18" charset="0"/>
                      </a:rPr>
                      <m:t>=</m:t>
                    </m:r>
                    <m:f>
                      <m:fPr>
                        <m:ctrlPr>
                          <a:rPr lang="en-US" sz="2400" i="1">
                            <a:latin typeface="Cambria Math" panose="02040503050406030204" pitchFamily="18" charset="0"/>
                          </a:rPr>
                        </m:ctrlPr>
                      </m:fPr>
                      <m:num>
                        <m:r>
                          <a:rPr lang="en-US" sz="2400" i="0">
                            <a:latin typeface="Cambria Math" panose="02040503050406030204" pitchFamily="18" charset="0"/>
                          </a:rPr>
                          <m:t>250 </m:t>
                        </m:r>
                        <m:r>
                          <m:rPr>
                            <m:sty m:val="p"/>
                          </m:rPr>
                          <a:rPr lang="en-US" sz="2400" i="0">
                            <a:latin typeface="Cambria Math" panose="02040503050406030204" pitchFamily="18" charset="0"/>
                          </a:rPr>
                          <m:t>mL</m:t>
                        </m:r>
                        <m:r>
                          <a:rPr lang="en-US" sz="2400" b="0" i="0" smtClean="0">
                            <a:latin typeface="Cambria Math" panose="02040503050406030204" pitchFamily="18" charset="0"/>
                          </a:rPr>
                          <m:t> × </m:t>
                        </m:r>
                        <m:r>
                          <a:rPr lang="en-US" sz="2400" i="0">
                            <a:latin typeface="Cambria Math" panose="02040503050406030204" pitchFamily="18" charset="0"/>
                            <a:ea typeface="Cambria Math" panose="02040503050406030204" pitchFamily="18" charset="0"/>
                          </a:rPr>
                          <m:t>0.0040</m:t>
                        </m:r>
                        <m:r>
                          <a:rPr lang="en-US" sz="2400" b="0" i="0" smtClean="0">
                            <a:latin typeface="Cambria Math" panose="02040503050406030204" pitchFamily="18" charset="0"/>
                            <a:ea typeface="Cambria Math" panose="02040503050406030204" pitchFamily="18" charset="0"/>
                          </a:rPr>
                          <m:t> </m:t>
                        </m:r>
                        <m:r>
                          <a:rPr lang="en-US" sz="2400" i="1">
                            <a:latin typeface="Cambria Math" panose="02040503050406030204" pitchFamily="18" charset="0"/>
                            <a:ea typeface="Cambria Math" panose="02040503050406030204" pitchFamily="18" charset="0"/>
                          </a:rPr>
                          <m:t>𝑀</m:t>
                        </m:r>
                      </m:num>
                      <m:den>
                        <m:r>
                          <a:rPr lang="en-US" sz="2400" i="0">
                            <a:latin typeface="Cambria Math" panose="02040503050406030204" pitchFamily="18" charset="0"/>
                          </a:rPr>
                          <m:t>650</m:t>
                        </m:r>
                        <m:r>
                          <a:rPr lang="en-US" sz="2400" b="0" i="0" smtClean="0">
                            <a:latin typeface="Cambria Math" panose="02040503050406030204" pitchFamily="18" charset="0"/>
                          </a:rPr>
                          <m:t> </m:t>
                        </m:r>
                        <m:r>
                          <m:rPr>
                            <m:sty m:val="p"/>
                          </m:rPr>
                          <a:rPr lang="en-US" sz="2400" i="0">
                            <a:latin typeface="Cambria Math" panose="02040503050406030204" pitchFamily="18" charset="0"/>
                          </a:rPr>
                          <m:t>m</m:t>
                        </m:r>
                        <m:r>
                          <m:rPr>
                            <m:sty m:val="p"/>
                          </m:rPr>
                          <a:rPr lang="en-US" sz="2400" b="0" i="0" smtClean="0">
                            <a:latin typeface="Cambria Math" panose="02040503050406030204" pitchFamily="18" charset="0"/>
                          </a:rPr>
                          <m:t>L</m:t>
                        </m:r>
                        <m:r>
                          <a:rPr lang="en-US" sz="2400" b="0" i="0" smtClean="0">
                            <a:latin typeface="Cambria Math" panose="02040503050406030204" pitchFamily="18" charset="0"/>
                          </a:rPr>
                          <m:t> + 250 </m:t>
                        </m:r>
                        <m:r>
                          <m:rPr>
                            <m:sty m:val="p"/>
                          </m:rPr>
                          <a:rPr lang="en-US" sz="2400" i="0">
                            <a:latin typeface="Cambria Math" panose="02040503050406030204" pitchFamily="18" charset="0"/>
                          </a:rPr>
                          <m:t>mL</m:t>
                        </m:r>
                      </m:den>
                    </m:f>
                    <m:r>
                      <a:rPr lang="en-US" sz="2400" i="0">
                        <a:latin typeface="Cambria Math" panose="02040503050406030204" pitchFamily="18" charset="0"/>
                      </a:rPr>
                      <m:t>=0.0011</m:t>
                    </m:r>
                    <m:r>
                      <a:rPr lang="en-US" sz="2400" i="1">
                        <a:latin typeface="Cambria Math" panose="02040503050406030204" pitchFamily="18" charset="0"/>
                      </a:rPr>
                      <m:t>𝑀</m:t>
                    </m:r>
                  </m:oMath>
                </a14:m>
                <a:endParaRPr lang="en-US" sz="2400" i="1" dirty="0"/>
              </a:p>
              <a:p>
                <a:pPr marL="1943100" indent="-1943100">
                  <a:spcBef>
                    <a:spcPts val="0"/>
                  </a:spcBef>
                  <a:spcAft>
                    <a:spcPts val="2800"/>
                  </a:spcAft>
                </a:pPr>
                <a:r>
                  <a:rPr lang="en-US" sz="2400" dirty="0"/>
                  <a:t>	</a:t>
                </a:r>
                <a14:m>
                  <m:oMath xmlns:m="http://schemas.openxmlformats.org/officeDocument/2006/math">
                    <m:d>
                      <m:dPr>
                        <m:begChr m:val="["/>
                        <m:endChr m:val="]"/>
                        <m:ctrlPr>
                          <a:rPr lang="en-US" sz="2400" i="1">
                            <a:latin typeface="Cambria Math" panose="02040503050406030204" pitchFamily="18" charset="0"/>
                          </a:rPr>
                        </m:ctrlPr>
                      </m:dPr>
                      <m:e>
                        <m:sSup>
                          <m:sSupPr>
                            <m:ctrlPr>
                              <a:rPr lang="en-US" sz="2400" i="1">
                                <a:latin typeface="Cambria Math" panose="02040503050406030204" pitchFamily="18" charset="0"/>
                              </a:rPr>
                            </m:ctrlPr>
                          </m:sSupPr>
                          <m:e>
                            <m:sSubSup>
                              <m:sSubSupPr>
                                <m:ctrlPr>
                                  <a:rPr lang="en-US" sz="2400" i="1">
                                    <a:latin typeface="Cambria Math" panose="02040503050406030204" pitchFamily="18" charset="0"/>
                                  </a:rPr>
                                </m:ctrlPr>
                              </m:sSubSupPr>
                              <m:e>
                                <m:r>
                                  <m:rPr>
                                    <m:sty m:val="p"/>
                                  </m:rPr>
                                  <a:rPr lang="en-US" sz="2400" i="0">
                                    <a:latin typeface="Cambria Math" panose="02040503050406030204" pitchFamily="18" charset="0"/>
                                  </a:rPr>
                                  <m:t>SO</m:t>
                                </m:r>
                              </m:e>
                              <m:sub>
                                <m:r>
                                  <a:rPr lang="en-US" sz="2400" i="0">
                                    <a:latin typeface="Cambria Math" panose="02040503050406030204" pitchFamily="18" charset="0"/>
                                  </a:rPr>
                                  <m:t>4</m:t>
                                </m:r>
                              </m:sub>
                              <m:sup>
                                <m:r>
                                  <a:rPr lang="en-US" sz="2400" i="0">
                                    <a:latin typeface="Cambria Math" panose="02040503050406030204" pitchFamily="18" charset="0"/>
                                  </a:rPr>
                                  <m:t>2</m:t>
                                </m:r>
                              </m:sup>
                            </m:sSubSup>
                          </m:e>
                          <m:sup>
                            <m:r>
                              <a:rPr lang="en-US" sz="2400" i="0">
                                <a:latin typeface="Cambria Math" panose="02040503050406030204" pitchFamily="18" charset="0"/>
                              </a:rPr>
                              <m:t>−</m:t>
                            </m:r>
                          </m:sup>
                        </m:sSup>
                      </m:e>
                    </m:d>
                    <m:r>
                      <a:rPr lang="en-US" sz="2400" i="0">
                        <a:latin typeface="Cambria Math" panose="02040503050406030204" pitchFamily="18" charset="0"/>
                      </a:rPr>
                      <m:t>=</m:t>
                    </m:r>
                    <m:f>
                      <m:fPr>
                        <m:ctrlPr>
                          <a:rPr lang="en-US" sz="2400" i="1">
                            <a:latin typeface="Cambria Math" panose="02040503050406030204" pitchFamily="18" charset="0"/>
                          </a:rPr>
                        </m:ctrlPr>
                      </m:fPr>
                      <m:num>
                        <m:r>
                          <a:rPr lang="en-US" sz="2400" i="0">
                            <a:latin typeface="Cambria Math" panose="02040503050406030204" pitchFamily="18" charset="0"/>
                          </a:rPr>
                          <m:t>650 </m:t>
                        </m:r>
                        <m:r>
                          <m:rPr>
                            <m:sty m:val="p"/>
                          </m:rPr>
                          <a:rPr lang="en-US" sz="2400" i="0">
                            <a:latin typeface="Cambria Math" panose="02040503050406030204" pitchFamily="18" charset="0"/>
                          </a:rPr>
                          <m:t>mL</m:t>
                        </m:r>
                        <m:r>
                          <a:rPr lang="en-US" sz="2400" b="0" i="0" smtClean="0">
                            <a:latin typeface="Cambria Math" panose="02040503050406030204" pitchFamily="18" charset="0"/>
                          </a:rPr>
                          <m:t> × </m:t>
                        </m:r>
                        <m:r>
                          <a:rPr lang="en-US" sz="2400" i="0">
                            <a:latin typeface="Cambria Math" panose="02040503050406030204" pitchFamily="18" charset="0"/>
                            <a:ea typeface="Cambria Math" panose="02040503050406030204" pitchFamily="18" charset="0"/>
                          </a:rPr>
                          <m:t>0.0080</m:t>
                        </m:r>
                        <m:r>
                          <a:rPr lang="en-US" sz="2400" b="0" i="0" smtClean="0">
                            <a:latin typeface="Cambria Math" panose="02040503050406030204" pitchFamily="18" charset="0"/>
                            <a:ea typeface="Cambria Math" panose="02040503050406030204" pitchFamily="18" charset="0"/>
                          </a:rPr>
                          <m:t> </m:t>
                        </m:r>
                        <m:r>
                          <a:rPr lang="en-US" sz="2400" i="1">
                            <a:latin typeface="Cambria Math" panose="02040503050406030204" pitchFamily="18" charset="0"/>
                            <a:ea typeface="Cambria Math" panose="02040503050406030204" pitchFamily="18" charset="0"/>
                          </a:rPr>
                          <m:t>𝑀</m:t>
                        </m:r>
                      </m:num>
                      <m:den>
                        <m:r>
                          <a:rPr lang="en-US" sz="2400" i="0">
                            <a:latin typeface="Cambria Math" panose="02040503050406030204" pitchFamily="18" charset="0"/>
                          </a:rPr>
                          <m:t>650</m:t>
                        </m:r>
                        <m:r>
                          <a:rPr lang="en-US" sz="2400" b="0" i="0" smtClean="0">
                            <a:latin typeface="Cambria Math" panose="02040503050406030204" pitchFamily="18" charset="0"/>
                          </a:rPr>
                          <m:t> </m:t>
                        </m:r>
                        <m:r>
                          <m:rPr>
                            <m:sty m:val="p"/>
                          </m:rPr>
                          <a:rPr lang="en-US" sz="2400" i="0">
                            <a:latin typeface="Cambria Math" panose="02040503050406030204" pitchFamily="18" charset="0"/>
                          </a:rPr>
                          <m:t>m</m:t>
                        </m:r>
                        <m:r>
                          <m:rPr>
                            <m:sty m:val="p"/>
                          </m:rPr>
                          <a:rPr lang="en-US" sz="2400" b="0" i="0" smtClean="0">
                            <a:latin typeface="Cambria Math" panose="02040503050406030204" pitchFamily="18" charset="0"/>
                          </a:rPr>
                          <m:t>L</m:t>
                        </m:r>
                        <m:r>
                          <a:rPr lang="en-US" sz="2400" b="0" i="0" smtClean="0">
                            <a:latin typeface="Cambria Math" panose="02040503050406030204" pitchFamily="18" charset="0"/>
                          </a:rPr>
                          <m:t> + 250 </m:t>
                        </m:r>
                        <m:r>
                          <m:rPr>
                            <m:sty m:val="p"/>
                          </m:rPr>
                          <a:rPr lang="en-US" sz="2400" i="0">
                            <a:latin typeface="Cambria Math" panose="02040503050406030204" pitchFamily="18" charset="0"/>
                          </a:rPr>
                          <m:t>mL</m:t>
                        </m:r>
                      </m:den>
                    </m:f>
                    <m:r>
                      <a:rPr lang="en-US" sz="2400" i="0">
                        <a:latin typeface="Cambria Math" panose="02040503050406030204" pitchFamily="18" charset="0"/>
                      </a:rPr>
                      <m:t>=0.0058</m:t>
                    </m:r>
                    <m:r>
                      <a:rPr lang="en-US" sz="2400" i="1">
                        <a:latin typeface="Cambria Math" panose="02040503050406030204" pitchFamily="18" charset="0"/>
                      </a:rPr>
                      <m:t>𝑀</m:t>
                    </m:r>
                  </m:oMath>
                </a14:m>
                <a:endParaRPr lang="en-US" i="1" dirty="0"/>
              </a:p>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𝑄</m:t>
                      </m:r>
                      <m:r>
                        <a:rPr lang="en-US" i="0" dirty="0" smtClean="0">
                          <a:latin typeface="Cambria Math" panose="02040503050406030204" pitchFamily="18" charset="0"/>
                        </a:rPr>
                        <m:t>=[</m:t>
                      </m:r>
                      <m:r>
                        <m:rPr>
                          <m:sty m:val="p"/>
                        </m:rPr>
                        <a:rPr lang="en-US" i="0" dirty="0" smtClean="0">
                          <a:latin typeface="Cambria Math" panose="02040503050406030204" pitchFamily="18" charset="0"/>
                        </a:rPr>
                        <m:t>Ba</m:t>
                      </m:r>
                      <m:r>
                        <a:rPr lang="en-US" i="0" baseline="30000" dirty="0">
                          <a:latin typeface="Cambria Math" panose="02040503050406030204" pitchFamily="18" charset="0"/>
                        </a:rPr>
                        <m:t>2+</m:t>
                      </m:r>
                      <m:r>
                        <a:rPr lang="en-US" i="0" dirty="0">
                          <a:latin typeface="Cambria Math" panose="02040503050406030204" pitchFamily="18" charset="0"/>
                        </a:rPr>
                        <m:t>][</m:t>
                      </m:r>
                      <m:sSup>
                        <m:sSupPr>
                          <m:ctrlPr>
                            <a:rPr lang="en-US" i="1">
                              <a:latin typeface="Cambria Math" panose="02040503050406030204" pitchFamily="18" charset="0"/>
                            </a:rPr>
                          </m:ctrlPr>
                        </m:sSupPr>
                        <m:e>
                          <m:sSubSup>
                            <m:sSubSupPr>
                              <m:ctrlPr>
                                <a:rPr lang="en-US" i="1">
                                  <a:latin typeface="Cambria Math" panose="02040503050406030204" pitchFamily="18" charset="0"/>
                                </a:rPr>
                              </m:ctrlPr>
                            </m:sSubSupPr>
                            <m:e>
                              <m:r>
                                <m:rPr>
                                  <m:sty m:val="p"/>
                                </m:rPr>
                                <a:rPr lang="en-US">
                                  <a:latin typeface="Cambria Math" panose="02040503050406030204" pitchFamily="18" charset="0"/>
                                </a:rPr>
                                <m:t>SO</m:t>
                              </m:r>
                            </m:e>
                            <m:sub>
                              <m:r>
                                <a:rPr lang="en-US">
                                  <a:latin typeface="Cambria Math" panose="02040503050406030204" pitchFamily="18" charset="0"/>
                                </a:rPr>
                                <m:t>4</m:t>
                              </m:r>
                            </m:sub>
                            <m:sup>
                              <m:r>
                                <a:rPr lang="en-US">
                                  <a:latin typeface="Cambria Math" panose="02040503050406030204" pitchFamily="18" charset="0"/>
                                </a:rPr>
                                <m:t>2</m:t>
                              </m:r>
                            </m:sup>
                          </m:sSubSup>
                        </m:e>
                        <m:sup>
                          <m:r>
                            <a:rPr lang="en-US">
                              <a:latin typeface="Cambria Math" panose="02040503050406030204" pitchFamily="18" charset="0"/>
                            </a:rPr>
                            <m:t>−</m:t>
                          </m:r>
                        </m:sup>
                      </m:sSup>
                      <m:r>
                        <a:rPr lang="en-US" i="0" dirty="0" smtClean="0">
                          <a:latin typeface="Cambria Math" panose="02040503050406030204" pitchFamily="18" charset="0"/>
                        </a:rPr>
                        <m:t>]</m:t>
                      </m:r>
                      <m:r>
                        <a:rPr lang="en-US" i="0" dirty="0">
                          <a:latin typeface="Cambria Math" panose="02040503050406030204" pitchFamily="18" charset="0"/>
                        </a:rPr>
                        <m:t>=(0.0011)(0.0058)=6.4×</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6</m:t>
                          </m:r>
                        </m:sup>
                      </m:sSup>
                    </m:oMath>
                  </m:oMathPara>
                </a14:m>
                <a:endParaRPr lang="en-US" dirty="0"/>
              </a:p>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𝑄</m:t>
                      </m:r>
                      <m:r>
                        <a:rPr lang="en-US" i="1" dirty="0" smtClean="0">
                          <a:latin typeface="Cambria Math" panose="02040503050406030204" pitchFamily="18" charset="0"/>
                        </a:rPr>
                        <m:t>&gt;</m:t>
                      </m:r>
                      <m:r>
                        <a:rPr lang="en-US" i="1" dirty="0" err="1">
                          <a:latin typeface="Cambria Math" panose="02040503050406030204" pitchFamily="18" charset="0"/>
                        </a:rPr>
                        <m:t>𝐾</m:t>
                      </m:r>
                      <m:r>
                        <m:rPr>
                          <m:sty m:val="p"/>
                        </m:rPr>
                        <a:rPr lang="en-US" i="0" baseline="-25000" dirty="0" err="1">
                          <a:latin typeface="Cambria Math" panose="02040503050406030204" pitchFamily="18" charset="0"/>
                        </a:rPr>
                        <m:t>sp</m:t>
                      </m:r>
                      <m:r>
                        <a:rPr lang="en-US" i="1" baseline="-25000" dirty="0">
                          <a:latin typeface="Cambria Math" panose="02040503050406030204" pitchFamily="18" charset="0"/>
                        </a:rPr>
                        <m:t> </m:t>
                      </m:r>
                      <m:r>
                        <a:rPr lang="en-US" i="1" dirty="0">
                          <a:latin typeface="Cambria Math" panose="02040503050406030204" pitchFamily="18" charset="0"/>
                        </a:rPr>
                        <m:t>(1.1×</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10</m:t>
                          </m:r>
                        </m:sup>
                      </m:sSup>
                      <m:r>
                        <a:rPr lang="en-US" i="1" dirty="0">
                          <a:latin typeface="Cambria Math" panose="02040503050406030204" pitchFamily="18" charset="0"/>
                        </a:rPr>
                        <m:t>)</m:t>
                      </m:r>
                    </m:oMath>
                  </m:oMathPara>
                </a14:m>
                <a:endParaRPr lang="en-US" dirty="0"/>
              </a:p>
              <a:p>
                <a14:m>
                  <m:oMath xmlns:m="http://schemas.openxmlformats.org/officeDocument/2006/math">
                    <m:r>
                      <m:rPr>
                        <m:sty m:val="p"/>
                      </m:rPr>
                      <a:rPr lang="en-US" i="0" dirty="0" smtClean="0">
                        <a:latin typeface="Cambria Math" panose="02040503050406030204" pitchFamily="18" charset="0"/>
                      </a:rPr>
                      <m:t>BaSO</m:t>
                    </m:r>
                    <m:r>
                      <a:rPr lang="en-US" i="0" baseline="-25000" dirty="0">
                        <a:latin typeface="Cambria Math" panose="02040503050406030204" pitchFamily="18" charset="0"/>
                      </a:rPr>
                      <m:t>4</m:t>
                    </m:r>
                  </m:oMath>
                </a14:m>
                <a:r>
                  <a:rPr lang="en-US" dirty="0"/>
                  <a:t> will precipitate. </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76200" y="990600"/>
                <a:ext cx="8991600" cy="5410200"/>
              </a:xfrm>
              <a:blipFill>
                <a:blip r:embed="rId2"/>
                <a:stretch>
                  <a:fillRect l="-1424" t="-1127"/>
                </a:stretch>
              </a:blipFill>
            </p:spPr>
            <p:txBody>
              <a:bodyPr/>
              <a:lstStyle/>
              <a:p>
                <a:r>
                  <a:rPr lang="en-US">
                    <a:noFill/>
                  </a:rPr>
                  <a:t> </a:t>
                </a:r>
              </a:p>
            </p:txBody>
          </p:sp>
        </mc:Fallback>
      </mc:AlternateContent>
    </p:spTree>
    <p:extLst>
      <p:ext uri="{BB962C8B-B14F-4D97-AF65-F5344CB8AC3E}">
        <p14:creationId xmlns:p14="http://schemas.microsoft.com/office/powerpoint/2010/main" val="47682547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236537"/>
            <a:ext cx="7961243" cy="601663"/>
          </a:xfrm>
        </p:spPr>
        <p:txBody>
          <a:bodyPr/>
          <a:lstStyle/>
          <a:p>
            <a:pPr marL="3265488" indent="-3265488"/>
            <a:r>
              <a:rPr lang="en-US" dirty="0"/>
              <a:t>SAMPLE PROBLEM	</a:t>
            </a:r>
            <a:r>
              <a:rPr lang="en-US" dirty="0">
                <a:solidFill>
                  <a:schemeClr val="bg1"/>
                </a:solidFill>
              </a:rPr>
              <a:t>17.9	Conti.</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914400"/>
                <a:ext cx="9144000" cy="5181600"/>
              </a:xfrm>
            </p:spPr>
            <p:txBody>
              <a:bodyPr/>
              <a:lstStyle/>
              <a:p>
                <a:pPr marL="571500" indent="-571500">
                  <a:spcBef>
                    <a:spcPts val="0"/>
                  </a:spcBef>
                  <a:spcAft>
                    <a:spcPts val="3000"/>
                  </a:spcAft>
                  <a:buFont typeface="Wingdings" panose="05000000000000000000" pitchFamily="2" charset="2"/>
                  <a:buAutoNum type="alphaLcParenBoth" startAt="2"/>
                </a:pPr>
                <a14:m>
                  <m:oMath xmlns:m="http://schemas.openxmlformats.org/officeDocument/2006/math">
                    <m:r>
                      <m:rPr>
                        <m:nor/>
                      </m:rPr>
                      <a:rPr lang="en-US" dirty="0" smtClean="0"/>
                      <m:t>Concentrations</m:t>
                    </m:r>
                    <m:r>
                      <m:rPr>
                        <m:nor/>
                      </m:rPr>
                      <a:rPr lang="en-US" dirty="0" smtClean="0"/>
                      <m:t> </m:t>
                    </m:r>
                    <m:r>
                      <m:rPr>
                        <m:nor/>
                      </m:rPr>
                      <a:rPr lang="en-US" dirty="0" smtClean="0"/>
                      <m:t>of</m:t>
                    </m:r>
                    <m:r>
                      <m:rPr>
                        <m:nor/>
                      </m:rPr>
                      <a:rPr lang="en-US" dirty="0" smtClean="0"/>
                      <m:t> </m:t>
                    </m:r>
                    <m:r>
                      <m:rPr>
                        <m:nor/>
                      </m:rPr>
                      <a:rPr lang="en-US" dirty="0" smtClean="0"/>
                      <m:t>the</m:t>
                    </m:r>
                    <m:r>
                      <m:rPr>
                        <m:nor/>
                      </m:rPr>
                      <a:rPr lang="en-US" dirty="0" smtClean="0"/>
                      <m:t> </m:t>
                    </m:r>
                    <m:r>
                      <m:rPr>
                        <m:nor/>
                      </m:rPr>
                      <a:rPr lang="en-US" dirty="0" smtClean="0"/>
                      <m:t>constituent</m:t>
                    </m:r>
                    <m:r>
                      <m:rPr>
                        <m:nor/>
                      </m:rPr>
                      <a:rPr lang="en-US" dirty="0" smtClean="0"/>
                      <m:t> </m:t>
                    </m:r>
                    <m:r>
                      <m:rPr>
                        <m:nor/>
                      </m:rPr>
                      <a:rPr lang="en-US" dirty="0" smtClean="0"/>
                      <m:t>ions</m:t>
                    </m:r>
                    <m:r>
                      <m:rPr>
                        <m:nor/>
                      </m:rPr>
                      <a:rPr lang="en-US" dirty="0" smtClean="0"/>
                      <m:t> </m:t>
                    </m:r>
                    <m:r>
                      <m:rPr>
                        <m:nor/>
                      </m:rPr>
                      <a:rPr lang="en-US" dirty="0" smtClean="0"/>
                      <m:t>of</m:t>
                    </m:r>
                    <m:r>
                      <m:rPr>
                        <m:nor/>
                      </m:rPr>
                      <a:rPr lang="en-US" dirty="0" smtClean="0"/>
                      <m:t> </m:t>
                    </m:r>
                    <m:r>
                      <m:rPr>
                        <m:sty m:val="p"/>
                      </m:rPr>
                      <a:rPr lang="en-US" dirty="0">
                        <a:latin typeface="Cambria Math" panose="02040503050406030204" pitchFamily="18" charset="0"/>
                      </a:rPr>
                      <m:t>Ag</m:t>
                    </m:r>
                    <m:r>
                      <a:rPr lang="en-US" baseline="-25000" dirty="0">
                        <a:latin typeface="Cambria Math" panose="02040503050406030204" pitchFamily="18" charset="0"/>
                      </a:rPr>
                      <m:t>2</m:t>
                    </m:r>
                    <m:r>
                      <m:rPr>
                        <m:sty m:val="p"/>
                      </m:rPr>
                      <a:rPr lang="en-US" dirty="0">
                        <a:latin typeface="Cambria Math" panose="02040503050406030204" pitchFamily="18" charset="0"/>
                      </a:rPr>
                      <m:t>SO</m:t>
                    </m:r>
                    <m:r>
                      <a:rPr lang="en-US" baseline="-25000" dirty="0">
                        <a:latin typeface="Cambria Math" panose="02040503050406030204" pitchFamily="18" charset="0"/>
                      </a:rPr>
                      <m:t>4</m:t>
                    </m:r>
                    <m:r>
                      <m:rPr>
                        <m:nor/>
                      </m:rPr>
                      <a:rPr lang="en-US" baseline="-25000" dirty="0"/>
                      <m:t> </m:t>
                    </m:r>
                    <m:r>
                      <m:rPr>
                        <m:nor/>
                      </m:rPr>
                      <a:rPr lang="en-US" dirty="0"/>
                      <m:t>are</m:t>
                    </m:r>
                    <m:r>
                      <m:rPr>
                        <m:nor/>
                      </m:rPr>
                      <a:rPr lang="en-US" dirty="0"/>
                      <m:t>:</m:t>
                    </m:r>
                  </m:oMath>
                </a14:m>
                <a:endParaRPr lang="en-US" dirty="0"/>
              </a:p>
              <a:p>
                <a:pPr>
                  <a:spcBef>
                    <a:spcPts val="0"/>
                  </a:spcBef>
                  <a:spcAft>
                    <a:spcPts val="2800"/>
                  </a:spcAft>
                </a:pPr>
                <a14:m>
                  <m:oMathPara xmlns:m="http://schemas.openxmlformats.org/officeDocument/2006/math">
                    <m:oMathParaPr>
                      <m:jc m:val="centerGroup"/>
                    </m:oMathParaPr>
                    <m:oMath xmlns:m="http://schemas.openxmlformats.org/officeDocument/2006/math">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r>
                                <m:rPr>
                                  <m:sty m:val="p"/>
                                </m:rPr>
                                <a:rPr lang="en-US">
                                  <a:latin typeface="Cambria Math" panose="02040503050406030204" pitchFamily="18" charset="0"/>
                                </a:rPr>
                                <m:t>Ag</m:t>
                              </m:r>
                            </m:e>
                            <m:sup>
                              <m:r>
                                <a:rPr lang="en-US">
                                  <a:latin typeface="Cambria Math" panose="02040503050406030204" pitchFamily="18" charset="0"/>
                                </a:rPr>
                                <m:t>+</m:t>
                              </m:r>
                            </m:sup>
                          </m:sSup>
                        </m:e>
                      </m:d>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175 </m:t>
                          </m:r>
                          <m:r>
                            <m:rPr>
                              <m:sty m:val="p"/>
                            </m:rPr>
                            <a:rPr lang="en-US">
                              <a:latin typeface="Cambria Math" panose="02040503050406030204" pitchFamily="18" charset="0"/>
                            </a:rPr>
                            <m:t>mL</m:t>
                          </m:r>
                          <m:r>
                            <a:rPr lang="en-US">
                              <a:latin typeface="Cambria Math" panose="02040503050406030204" pitchFamily="18" charset="0"/>
                              <a:ea typeface="Cambria Math" panose="02040503050406030204" pitchFamily="18" charset="0"/>
                            </a:rPr>
                            <m:t>×0.15 </m:t>
                          </m:r>
                          <m:r>
                            <a:rPr lang="en-US" i="1">
                              <a:latin typeface="Cambria Math" panose="02040503050406030204" pitchFamily="18" charset="0"/>
                              <a:ea typeface="Cambria Math" panose="02040503050406030204" pitchFamily="18" charset="0"/>
                            </a:rPr>
                            <m:t>𝑀</m:t>
                          </m:r>
                        </m:num>
                        <m:den>
                          <m:r>
                            <a:rPr lang="en-US">
                              <a:latin typeface="Cambria Math" panose="02040503050406030204" pitchFamily="18" charset="0"/>
                            </a:rPr>
                            <m:t>650 </m:t>
                          </m:r>
                          <m:r>
                            <m:rPr>
                              <m:sty m:val="p"/>
                            </m:rPr>
                            <a:rPr lang="en-US">
                              <a:latin typeface="Cambria Math" panose="02040503050406030204" pitchFamily="18" charset="0"/>
                            </a:rPr>
                            <m:t>mL</m:t>
                          </m:r>
                          <m:r>
                            <a:rPr lang="en-US">
                              <a:latin typeface="Cambria Math" panose="02040503050406030204" pitchFamily="18" charset="0"/>
                            </a:rPr>
                            <m:t>+175 </m:t>
                          </m:r>
                          <m:r>
                            <m:rPr>
                              <m:sty m:val="p"/>
                            </m:rPr>
                            <a:rPr lang="en-US">
                              <a:latin typeface="Cambria Math" panose="02040503050406030204" pitchFamily="18" charset="0"/>
                            </a:rPr>
                            <m:t>mL</m:t>
                          </m:r>
                        </m:den>
                      </m:f>
                      <m:r>
                        <a:rPr lang="en-US">
                          <a:latin typeface="Cambria Math" panose="02040503050406030204" pitchFamily="18" charset="0"/>
                        </a:rPr>
                        <m:t>=0.0032 </m:t>
                      </m:r>
                      <m:r>
                        <a:rPr lang="en-US" i="1">
                          <a:latin typeface="Cambria Math" panose="02040503050406030204" pitchFamily="18" charset="0"/>
                        </a:rPr>
                        <m:t>𝑀</m:t>
                      </m:r>
                    </m:oMath>
                  </m:oMathPara>
                </a14:m>
                <a:endParaRPr lang="en-US" i="1" dirty="0"/>
              </a:p>
              <a:p>
                <a:pPr>
                  <a:spcBef>
                    <a:spcPts val="0"/>
                  </a:spcBef>
                  <a:spcAft>
                    <a:spcPts val="2800"/>
                  </a:spcAft>
                </a:pPr>
                <a:r>
                  <a:rPr lang="en-US" dirty="0"/>
                  <a:t>		</a:t>
                </a:r>
                <a14:m>
                  <m:oMath xmlns:m="http://schemas.openxmlformats.org/officeDocument/2006/math">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sSubSup>
                              <m:sSubSupPr>
                                <m:ctrlPr>
                                  <a:rPr lang="en-US" i="1">
                                    <a:latin typeface="Cambria Math" panose="02040503050406030204" pitchFamily="18" charset="0"/>
                                  </a:rPr>
                                </m:ctrlPr>
                              </m:sSubSupPr>
                              <m:e>
                                <m:r>
                                  <m:rPr>
                                    <m:sty m:val="p"/>
                                  </m:rPr>
                                  <a:rPr lang="en-US">
                                    <a:latin typeface="Cambria Math" panose="02040503050406030204" pitchFamily="18" charset="0"/>
                                  </a:rPr>
                                  <m:t>SO</m:t>
                                </m:r>
                              </m:e>
                              <m:sub>
                                <m:r>
                                  <a:rPr lang="en-US">
                                    <a:latin typeface="Cambria Math" panose="02040503050406030204" pitchFamily="18" charset="0"/>
                                  </a:rPr>
                                  <m:t>4</m:t>
                                </m:r>
                              </m:sub>
                              <m:sup>
                                <m:r>
                                  <a:rPr lang="en-US">
                                    <a:latin typeface="Cambria Math" panose="02040503050406030204" pitchFamily="18" charset="0"/>
                                  </a:rPr>
                                  <m:t>2</m:t>
                                </m:r>
                              </m:sup>
                            </m:sSubSup>
                          </m:e>
                          <m:sup>
                            <m:r>
                              <a:rPr lang="en-US">
                                <a:latin typeface="Cambria Math" panose="02040503050406030204" pitchFamily="18" charset="0"/>
                              </a:rPr>
                              <m:t>−</m:t>
                            </m:r>
                          </m:sup>
                        </m:sSup>
                      </m:e>
                    </m:d>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650 </m:t>
                        </m:r>
                        <m:r>
                          <m:rPr>
                            <m:sty m:val="p"/>
                          </m:rPr>
                          <a:rPr lang="en-US">
                            <a:latin typeface="Cambria Math" panose="02040503050406030204" pitchFamily="18" charset="0"/>
                          </a:rPr>
                          <m:t>mL</m:t>
                        </m:r>
                        <m:r>
                          <a:rPr lang="en-US">
                            <a:latin typeface="Cambria Math" panose="02040503050406030204" pitchFamily="18" charset="0"/>
                          </a:rPr>
                          <m:t> × 0.0080</m:t>
                        </m:r>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𝑀</m:t>
                        </m:r>
                      </m:num>
                      <m:den>
                        <m:r>
                          <a:rPr lang="en-US">
                            <a:latin typeface="Cambria Math" panose="02040503050406030204" pitchFamily="18" charset="0"/>
                          </a:rPr>
                          <m:t>650 </m:t>
                        </m:r>
                        <m:r>
                          <m:rPr>
                            <m:sty m:val="p"/>
                          </m:rPr>
                          <a:rPr lang="en-US">
                            <a:latin typeface="Cambria Math" panose="02040503050406030204" pitchFamily="18" charset="0"/>
                          </a:rPr>
                          <m:t>mL</m:t>
                        </m:r>
                        <m:r>
                          <a:rPr lang="en-US">
                            <a:latin typeface="Cambria Math" panose="02040503050406030204" pitchFamily="18" charset="0"/>
                          </a:rPr>
                          <m:t> + 175 </m:t>
                        </m:r>
                        <m:r>
                          <m:rPr>
                            <m:sty m:val="p"/>
                          </m:rPr>
                          <a:rPr lang="en-US">
                            <a:latin typeface="Cambria Math" panose="02040503050406030204" pitchFamily="18" charset="0"/>
                          </a:rPr>
                          <m:t>mL</m:t>
                        </m:r>
                      </m:den>
                    </m:f>
                    <m:r>
                      <a:rPr lang="en-US">
                        <a:latin typeface="Cambria Math" panose="02040503050406030204" pitchFamily="18" charset="0"/>
                      </a:rPr>
                      <m:t>=0.0063 </m:t>
                    </m:r>
                    <m:r>
                      <a:rPr lang="en-US" i="1">
                        <a:latin typeface="Cambria Math" panose="02040503050406030204" pitchFamily="18" charset="0"/>
                      </a:rPr>
                      <m:t>𝑀</m:t>
                    </m:r>
                  </m:oMath>
                </a14:m>
                <a:endParaRPr lang="en-US" i="1" dirty="0"/>
              </a:p>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𝑄</m:t>
                      </m:r>
                      <m:r>
                        <a:rPr lang="en-US" dirty="0">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Ag</m:t>
                          </m:r>
                        </m:e>
                        <m:sup>
                          <m:r>
                            <a:rPr lang="en-US" b="0" i="0" smtClean="0">
                              <a:latin typeface="Cambria Math" panose="02040503050406030204" pitchFamily="18" charset="0"/>
                              <a:ea typeface="Cambria Math" panose="02040503050406030204" pitchFamily="18" charset="0"/>
                            </a:rPr>
                            <m:t>+</m:t>
                          </m:r>
                        </m:sup>
                      </m:sSup>
                      <m:r>
                        <a:rPr lang="en-US" dirty="0">
                          <a:latin typeface="Cambria Math" panose="02040503050406030204" pitchFamily="18" charset="0"/>
                        </a:rPr>
                        <m:t>]</m:t>
                      </m:r>
                      <m:r>
                        <a:rPr lang="en-US" baseline="30000" dirty="0">
                          <a:latin typeface="Cambria Math" panose="02040503050406030204" pitchFamily="18" charset="0"/>
                        </a:rPr>
                        <m:t>2</m:t>
                      </m:r>
                      <m:r>
                        <a:rPr lang="en-US" dirty="0">
                          <a:latin typeface="Cambria Math" panose="02040503050406030204" pitchFamily="18" charset="0"/>
                        </a:rPr>
                        <m:t>[</m:t>
                      </m:r>
                      <m:sSup>
                        <m:sSupPr>
                          <m:ctrlPr>
                            <a:rPr lang="en-US" i="1">
                              <a:latin typeface="Cambria Math" panose="02040503050406030204" pitchFamily="18" charset="0"/>
                            </a:rPr>
                          </m:ctrlPr>
                        </m:sSupPr>
                        <m:e>
                          <m:sSubSup>
                            <m:sSubSupPr>
                              <m:ctrlPr>
                                <a:rPr lang="en-US" i="1">
                                  <a:latin typeface="Cambria Math" panose="02040503050406030204" pitchFamily="18" charset="0"/>
                                </a:rPr>
                              </m:ctrlPr>
                            </m:sSubSupPr>
                            <m:e>
                              <m:r>
                                <m:rPr>
                                  <m:sty m:val="p"/>
                                </m:rPr>
                                <a:rPr lang="en-US">
                                  <a:latin typeface="Cambria Math" panose="02040503050406030204" pitchFamily="18" charset="0"/>
                                </a:rPr>
                                <m:t>SO</m:t>
                              </m:r>
                            </m:e>
                            <m:sub>
                              <m:r>
                                <a:rPr lang="en-US">
                                  <a:latin typeface="Cambria Math" panose="02040503050406030204" pitchFamily="18" charset="0"/>
                                </a:rPr>
                                <m:t>4</m:t>
                              </m:r>
                            </m:sub>
                            <m:sup>
                              <m:r>
                                <a:rPr lang="en-US">
                                  <a:latin typeface="Cambria Math" panose="02040503050406030204" pitchFamily="18" charset="0"/>
                                </a:rPr>
                                <m:t>2</m:t>
                              </m:r>
                            </m:sup>
                          </m:sSubSup>
                        </m:e>
                        <m:sup>
                          <m:r>
                            <a:rPr lang="en-US">
                              <a:latin typeface="Cambria Math" panose="02040503050406030204" pitchFamily="18" charset="0"/>
                            </a:rPr>
                            <m:t>−</m:t>
                          </m:r>
                        </m:sup>
                      </m:sSup>
                      <m:r>
                        <a:rPr lang="en-US" dirty="0">
                          <a:latin typeface="Cambria Math" panose="02040503050406030204" pitchFamily="18" charset="0"/>
                        </a:rPr>
                        <m:t>]=(0.032)</m:t>
                      </m:r>
                      <m:r>
                        <a:rPr lang="en-US" baseline="30000" dirty="0">
                          <a:latin typeface="Cambria Math" panose="02040503050406030204" pitchFamily="18" charset="0"/>
                        </a:rPr>
                        <m:t>2</m:t>
                      </m:r>
                      <m:r>
                        <a:rPr lang="en-US" dirty="0">
                          <a:latin typeface="Cambria Math" panose="02040503050406030204" pitchFamily="18" charset="0"/>
                        </a:rPr>
                        <m:t>(0.0063)=6.5×</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6</m:t>
                          </m:r>
                        </m:sup>
                      </m:sSup>
                    </m:oMath>
                  </m:oMathPara>
                </a14:m>
                <a:endParaRPr lang="en-US" dirty="0"/>
              </a:p>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𝑄</m:t>
                      </m:r>
                      <m:r>
                        <a:rPr lang="en-US" dirty="0">
                          <a:latin typeface="Cambria Math" panose="02040503050406030204" pitchFamily="18" charset="0"/>
                        </a:rPr>
                        <m:t>&lt;</m:t>
                      </m:r>
                      <m:r>
                        <a:rPr lang="en-US" i="1" dirty="0" err="1">
                          <a:latin typeface="Cambria Math" panose="02040503050406030204" pitchFamily="18" charset="0"/>
                        </a:rPr>
                        <m:t>𝐾</m:t>
                      </m:r>
                      <m:r>
                        <m:rPr>
                          <m:sty m:val="p"/>
                        </m:rPr>
                        <a:rPr lang="en-US" baseline="-25000" dirty="0" err="1">
                          <a:latin typeface="Cambria Math" panose="02040503050406030204" pitchFamily="18" charset="0"/>
                        </a:rPr>
                        <m:t>sp</m:t>
                      </m:r>
                      <m:r>
                        <a:rPr lang="en-US" baseline="-25000" dirty="0">
                          <a:latin typeface="Cambria Math" panose="02040503050406030204" pitchFamily="18" charset="0"/>
                        </a:rPr>
                        <m:t> </m:t>
                      </m:r>
                      <m:r>
                        <a:rPr lang="en-US" dirty="0">
                          <a:latin typeface="Cambria Math" panose="02040503050406030204" pitchFamily="18" charset="0"/>
                        </a:rPr>
                        <m:t>(1.5×</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−5</m:t>
                          </m:r>
                        </m:sup>
                      </m:sSup>
                      <m:r>
                        <a:rPr lang="en-US" dirty="0">
                          <a:latin typeface="Cambria Math" panose="02040503050406030204" pitchFamily="18" charset="0"/>
                        </a:rPr>
                        <m:t>)</m:t>
                      </m:r>
                    </m:oMath>
                  </m:oMathPara>
                </a14:m>
                <a:endParaRPr lang="en-US" dirty="0"/>
              </a:p>
              <a:p>
                <a:pPr>
                  <a:spcBef>
                    <a:spcPts val="0"/>
                  </a:spcBef>
                  <a:spcAft>
                    <a:spcPts val="2800"/>
                  </a:spcAft>
                </a:pPr>
                <a14:m>
                  <m:oMath xmlns:m="http://schemas.openxmlformats.org/officeDocument/2006/math">
                    <m:r>
                      <m:rPr>
                        <m:sty m:val="p"/>
                      </m:rPr>
                      <a:rPr lang="en-US" dirty="0">
                        <a:latin typeface="Cambria Math" panose="02040503050406030204" pitchFamily="18" charset="0"/>
                      </a:rPr>
                      <m:t>Ag</m:t>
                    </m:r>
                    <m:r>
                      <a:rPr lang="en-US" baseline="-25000" dirty="0">
                        <a:latin typeface="Cambria Math" panose="02040503050406030204" pitchFamily="18" charset="0"/>
                      </a:rPr>
                      <m:t>2</m:t>
                    </m:r>
                    <m:r>
                      <m:rPr>
                        <m:sty m:val="p"/>
                      </m:rPr>
                      <a:rPr lang="en-US" dirty="0">
                        <a:latin typeface="Cambria Math" panose="02040503050406030204" pitchFamily="18" charset="0"/>
                      </a:rPr>
                      <m:t>SO</m:t>
                    </m:r>
                    <m:r>
                      <a:rPr lang="en-US" baseline="-25000" dirty="0">
                        <a:latin typeface="Cambria Math" panose="02040503050406030204" pitchFamily="18" charset="0"/>
                      </a:rPr>
                      <m:t>4</m:t>
                    </m:r>
                  </m:oMath>
                </a14:m>
                <a:r>
                  <a:rPr lang="en-US" dirty="0"/>
                  <a:t> will not precipitate.</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914400"/>
                <a:ext cx="9144000" cy="5181600"/>
              </a:xfrm>
              <a:blipFill>
                <a:blip r:embed="rId2"/>
                <a:stretch>
                  <a:fillRect b="-824"/>
                </a:stretch>
              </a:blipFill>
            </p:spPr>
            <p:txBody>
              <a:bodyPr/>
              <a:lstStyle/>
              <a:p>
                <a:r>
                  <a:rPr lang="en-US">
                    <a:noFill/>
                  </a:rPr>
                  <a:t> </a:t>
                </a:r>
              </a:p>
            </p:txBody>
          </p:sp>
        </mc:Fallback>
      </mc:AlternateContent>
    </p:spTree>
    <p:extLst>
      <p:ext uri="{BB962C8B-B14F-4D97-AF65-F5344CB8AC3E}">
        <p14:creationId xmlns:p14="http://schemas.microsoft.com/office/powerpoint/2010/main" val="155641478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1" y="236537"/>
            <a:ext cx="6019799" cy="601663"/>
          </a:xfrm>
        </p:spPr>
        <p:txBody>
          <a:bodyPr/>
          <a:lstStyle/>
          <a:p>
            <a:pPr marL="3324225" indent="-3324225" algn="ctr">
              <a:tabLst>
                <a:tab pos="3252788" algn="l"/>
              </a:tabLst>
            </a:pPr>
            <a:r>
              <a:rPr lang="en-US" dirty="0"/>
              <a:t>SAMPLE PROBLEM	</a:t>
            </a:r>
            <a:r>
              <a:rPr lang="en-US" dirty="0">
                <a:solidFill>
                  <a:schemeClr val="bg1"/>
                </a:solidFill>
              </a:rPr>
              <a:t>17.9	Cont.1</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914400"/>
                <a:ext cx="9082635" cy="5410200"/>
              </a:xfrm>
            </p:spPr>
            <p:txBody>
              <a:bodyPr/>
              <a:lstStyle/>
              <a:p>
                <a:pPr marL="457200" indent="-457200">
                  <a:spcBef>
                    <a:spcPts val="0"/>
                  </a:spcBef>
                  <a:spcAft>
                    <a:spcPts val="800"/>
                  </a:spcAft>
                  <a:buAutoNum type="alphaLcParenBoth" startAt="3"/>
                </a:pPr>
                <a:r>
                  <a:rPr lang="en-US" i="0" dirty="0">
                    <a:latin typeface="+mj-lt"/>
                  </a:rPr>
                  <a:t>Concentrations of the constituent ions of </a:t>
                </a:r>
                <a14:m>
                  <m:oMath xmlns:m="http://schemas.openxmlformats.org/officeDocument/2006/math">
                    <m:r>
                      <m:rPr>
                        <m:sty m:val="p"/>
                      </m:rPr>
                      <a:rPr lang="en-US" i="0" dirty="0" smtClean="0">
                        <a:latin typeface="Cambria Math" panose="02040503050406030204" pitchFamily="18" charset="0"/>
                      </a:rPr>
                      <m:t>SrSO</m:t>
                    </m:r>
                    <m:r>
                      <a:rPr lang="en-US" i="0" baseline="-25000" dirty="0" smtClean="0">
                        <a:latin typeface="Cambria Math" panose="02040503050406030204" pitchFamily="18" charset="0"/>
                      </a:rPr>
                      <m:t>4</m:t>
                    </m:r>
                  </m:oMath>
                </a14:m>
                <a:r>
                  <a:rPr lang="en-US" i="0" dirty="0">
                    <a:latin typeface="+mj-lt"/>
                  </a:rPr>
                  <a:t> are:</a:t>
                </a:r>
                <a:endParaRPr lang="en-US" dirty="0"/>
              </a:p>
              <a:p>
                <a:pPr>
                  <a:spcAft>
                    <a:spcPts val="2800"/>
                  </a:spcAft>
                </a:pPr>
                <a14:m>
                  <m:oMathPara xmlns:m="http://schemas.openxmlformats.org/officeDocument/2006/math">
                    <m:oMathParaPr>
                      <m:jc m:val="centerGroup"/>
                    </m:oMathParaPr>
                    <m:oMath xmlns:m="http://schemas.openxmlformats.org/officeDocument/2006/math">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r>
                                <m:rPr>
                                  <m:sty m:val="p"/>
                                </m:rPr>
                                <a:rPr lang="en-US" i="0">
                                  <a:latin typeface="Cambria Math" panose="02040503050406030204" pitchFamily="18" charset="0"/>
                                </a:rPr>
                                <m:t>Sr</m:t>
                              </m:r>
                            </m:e>
                            <m:sup>
                              <m:r>
                                <a:rPr lang="en-US" i="0">
                                  <a:latin typeface="Cambria Math" panose="02040503050406030204" pitchFamily="18" charset="0"/>
                                </a:rPr>
                                <m:t>2+</m:t>
                              </m:r>
                            </m:sup>
                          </m:sSup>
                        </m:e>
                      </m:d>
                      <m:r>
                        <a:rPr lang="en-US" i="0">
                          <a:latin typeface="Cambria Math" panose="02040503050406030204" pitchFamily="18" charset="0"/>
                        </a:rPr>
                        <m:t>=</m:t>
                      </m:r>
                      <m:f>
                        <m:fPr>
                          <m:ctrlPr>
                            <a:rPr lang="en-US" i="1">
                              <a:latin typeface="Cambria Math" panose="02040503050406030204" pitchFamily="18" charset="0"/>
                            </a:rPr>
                          </m:ctrlPr>
                        </m:fPr>
                        <m:num>
                          <m:r>
                            <a:rPr lang="en-US" i="0">
                              <a:latin typeface="Cambria Math" panose="02040503050406030204" pitchFamily="18" charset="0"/>
                            </a:rPr>
                            <m:t>325 </m:t>
                          </m:r>
                          <m:r>
                            <m:rPr>
                              <m:sty m:val="p"/>
                            </m:rPr>
                            <a:rPr lang="en-US" i="0">
                              <a:latin typeface="Cambria Math" panose="02040503050406030204" pitchFamily="18" charset="0"/>
                            </a:rPr>
                            <m:t>ml</m:t>
                          </m:r>
                          <m:r>
                            <a:rPr lang="en-US" i="0">
                              <a:latin typeface="Cambria Math" panose="02040503050406030204" pitchFamily="18" charset="0"/>
                              <a:ea typeface="Cambria Math" panose="02040503050406030204" pitchFamily="18" charset="0"/>
                            </a:rPr>
                            <m:t>×0.25</m:t>
                          </m:r>
                          <m:r>
                            <m:rPr>
                              <m:sty m:val="p"/>
                            </m:rPr>
                            <a:rPr lang="en-US" i="0">
                              <a:latin typeface="Cambria Math" panose="02040503050406030204" pitchFamily="18" charset="0"/>
                              <a:ea typeface="Cambria Math" panose="02040503050406030204" pitchFamily="18" charset="0"/>
                            </a:rPr>
                            <m:t>M</m:t>
                          </m:r>
                        </m:num>
                        <m:den>
                          <m:r>
                            <a:rPr lang="en-US" i="0">
                              <a:latin typeface="Cambria Math" panose="02040503050406030204" pitchFamily="18" charset="0"/>
                            </a:rPr>
                            <m:t>650</m:t>
                          </m:r>
                          <m:r>
                            <m:rPr>
                              <m:sty m:val="p"/>
                            </m:rPr>
                            <a:rPr lang="en-US" i="0">
                              <a:latin typeface="Cambria Math" panose="02040503050406030204" pitchFamily="18" charset="0"/>
                            </a:rPr>
                            <m:t>ml</m:t>
                          </m:r>
                          <m:r>
                            <a:rPr lang="en-US" i="0">
                              <a:latin typeface="Cambria Math" panose="02040503050406030204" pitchFamily="18" charset="0"/>
                            </a:rPr>
                            <m:t>+325</m:t>
                          </m:r>
                          <m:r>
                            <m:rPr>
                              <m:sty m:val="p"/>
                            </m:rPr>
                            <a:rPr lang="en-US" i="0">
                              <a:latin typeface="Cambria Math" panose="02040503050406030204" pitchFamily="18" charset="0"/>
                            </a:rPr>
                            <m:t>mL</m:t>
                          </m:r>
                        </m:den>
                      </m:f>
                      <m:r>
                        <a:rPr lang="en-US" i="0">
                          <a:latin typeface="Cambria Math" panose="02040503050406030204" pitchFamily="18" charset="0"/>
                        </a:rPr>
                        <m:t>=0.083</m:t>
                      </m:r>
                      <m:r>
                        <m:rPr>
                          <m:sty m:val="p"/>
                        </m:rPr>
                        <a:rPr lang="en-US" i="0">
                          <a:latin typeface="Cambria Math" panose="02040503050406030204" pitchFamily="18" charset="0"/>
                        </a:rPr>
                        <m:t>M</m:t>
                      </m:r>
                    </m:oMath>
                  </m:oMathPara>
                </a14:m>
                <a:endParaRPr lang="en-US" dirty="0"/>
              </a:p>
              <a:p>
                <a:pPr>
                  <a:spcAft>
                    <a:spcPts val="4000"/>
                  </a:spcAft>
                </a:pPr>
                <a:r>
                  <a:rPr lang="en-US" dirty="0"/>
                  <a:t>		</a:t>
                </a:r>
                <a14:m>
                  <m:oMath xmlns:m="http://schemas.openxmlformats.org/officeDocument/2006/math">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sSubSup>
                              <m:sSubSupPr>
                                <m:ctrlPr>
                                  <a:rPr lang="en-US" i="1">
                                    <a:latin typeface="Cambria Math" panose="02040503050406030204" pitchFamily="18" charset="0"/>
                                  </a:rPr>
                                </m:ctrlPr>
                              </m:sSubSupPr>
                              <m:e>
                                <m:r>
                                  <m:rPr>
                                    <m:sty m:val="p"/>
                                  </m:rPr>
                                  <a:rPr lang="en-US" i="0">
                                    <a:latin typeface="Cambria Math" panose="02040503050406030204" pitchFamily="18" charset="0"/>
                                  </a:rPr>
                                  <m:t>SO</m:t>
                                </m:r>
                              </m:e>
                              <m:sub>
                                <m:r>
                                  <a:rPr lang="en-US" i="0">
                                    <a:latin typeface="Cambria Math" panose="02040503050406030204" pitchFamily="18" charset="0"/>
                                  </a:rPr>
                                  <m:t>4</m:t>
                                </m:r>
                              </m:sub>
                              <m:sup>
                                <m:r>
                                  <a:rPr lang="en-US" i="0">
                                    <a:latin typeface="Cambria Math" panose="02040503050406030204" pitchFamily="18" charset="0"/>
                                  </a:rPr>
                                  <m:t>2</m:t>
                                </m:r>
                              </m:sup>
                            </m:sSubSup>
                          </m:e>
                          <m:sup>
                            <m:r>
                              <a:rPr lang="en-US" i="0">
                                <a:latin typeface="Cambria Math" panose="02040503050406030204" pitchFamily="18" charset="0"/>
                              </a:rPr>
                              <m:t>−</m:t>
                            </m:r>
                          </m:sup>
                        </m:sSup>
                      </m:e>
                    </m:d>
                    <m:r>
                      <a:rPr lang="en-US" i="0">
                        <a:latin typeface="Cambria Math" panose="02040503050406030204" pitchFamily="18" charset="0"/>
                      </a:rPr>
                      <m:t>=</m:t>
                    </m:r>
                    <m:f>
                      <m:fPr>
                        <m:ctrlPr>
                          <a:rPr lang="en-US" i="1">
                            <a:latin typeface="Cambria Math" panose="02040503050406030204" pitchFamily="18" charset="0"/>
                          </a:rPr>
                        </m:ctrlPr>
                      </m:fPr>
                      <m:num>
                        <m:r>
                          <a:rPr lang="en-US" i="0">
                            <a:latin typeface="Cambria Math" panose="02040503050406030204" pitchFamily="18" charset="0"/>
                          </a:rPr>
                          <m:t>650 </m:t>
                        </m:r>
                        <m:r>
                          <m:rPr>
                            <m:sty m:val="p"/>
                          </m:rPr>
                          <a:rPr lang="en-US" i="0">
                            <a:latin typeface="Cambria Math" panose="02040503050406030204" pitchFamily="18" charset="0"/>
                          </a:rPr>
                          <m:t>ml</m:t>
                        </m:r>
                        <m:r>
                          <a:rPr lang="en-US" i="0">
                            <a:latin typeface="Cambria Math" panose="02040503050406030204" pitchFamily="18" charset="0"/>
                            <a:ea typeface="Cambria Math" panose="02040503050406030204" pitchFamily="18" charset="0"/>
                          </a:rPr>
                          <m:t>×0.0080</m:t>
                        </m:r>
                        <m:r>
                          <m:rPr>
                            <m:sty m:val="p"/>
                          </m:rPr>
                          <a:rPr lang="en-US" i="0">
                            <a:latin typeface="Cambria Math" panose="02040503050406030204" pitchFamily="18" charset="0"/>
                            <a:ea typeface="Cambria Math" panose="02040503050406030204" pitchFamily="18" charset="0"/>
                          </a:rPr>
                          <m:t>M</m:t>
                        </m:r>
                      </m:num>
                      <m:den>
                        <m:r>
                          <a:rPr lang="en-US" i="0">
                            <a:latin typeface="Cambria Math" panose="02040503050406030204" pitchFamily="18" charset="0"/>
                          </a:rPr>
                          <m:t>650</m:t>
                        </m:r>
                        <m:r>
                          <m:rPr>
                            <m:sty m:val="p"/>
                          </m:rPr>
                          <a:rPr lang="en-US" i="0">
                            <a:latin typeface="Cambria Math" panose="02040503050406030204" pitchFamily="18" charset="0"/>
                          </a:rPr>
                          <m:t>ml</m:t>
                        </m:r>
                        <m:r>
                          <a:rPr lang="en-US" i="0">
                            <a:latin typeface="Cambria Math" panose="02040503050406030204" pitchFamily="18" charset="0"/>
                          </a:rPr>
                          <m:t>+325</m:t>
                        </m:r>
                        <m:r>
                          <m:rPr>
                            <m:sty m:val="p"/>
                          </m:rPr>
                          <a:rPr lang="en-US" i="0">
                            <a:latin typeface="Cambria Math" panose="02040503050406030204" pitchFamily="18" charset="0"/>
                          </a:rPr>
                          <m:t>mL</m:t>
                        </m:r>
                      </m:den>
                    </m:f>
                    <m:r>
                      <a:rPr lang="en-US" i="0">
                        <a:latin typeface="Cambria Math" panose="02040503050406030204" pitchFamily="18" charset="0"/>
                      </a:rPr>
                      <m:t>=0.0053</m:t>
                    </m:r>
                    <m:r>
                      <m:rPr>
                        <m:sty m:val="p"/>
                      </m:rPr>
                      <a:rPr lang="en-US" i="0">
                        <a:latin typeface="Cambria Math" panose="02040503050406030204" pitchFamily="18" charset="0"/>
                      </a:rPr>
                      <m:t>M</m:t>
                    </m:r>
                  </m:oMath>
                </a14:m>
                <a:endParaRPr lang="en-US" dirty="0"/>
              </a:p>
              <a:p>
                <a:pPr algn="ctr">
                  <a:spcAft>
                    <a:spcPts val="2500"/>
                  </a:spcAft>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𝑄</m:t>
                      </m:r>
                      <m:r>
                        <a:rPr lang="en-US" i="0" dirty="0" smtClean="0">
                          <a:latin typeface="Cambria Math" panose="02040503050406030204" pitchFamily="18" charset="0"/>
                        </a:rPr>
                        <m:t>=[</m:t>
                      </m:r>
                      <m:r>
                        <m:rPr>
                          <m:sty m:val="p"/>
                        </m:rPr>
                        <a:rPr lang="en-US" i="0" dirty="0" smtClean="0">
                          <a:latin typeface="Cambria Math" panose="02040503050406030204" pitchFamily="18" charset="0"/>
                        </a:rPr>
                        <m:t>Sr</m:t>
                      </m:r>
                      <m:r>
                        <a:rPr lang="en-US" i="0" baseline="30000" dirty="0">
                          <a:latin typeface="Cambria Math" panose="02040503050406030204" pitchFamily="18" charset="0"/>
                        </a:rPr>
                        <m:t>2+</m:t>
                      </m:r>
                      <m:r>
                        <a:rPr lang="en-US" i="0" dirty="0">
                          <a:latin typeface="Cambria Math" panose="02040503050406030204" pitchFamily="18" charset="0"/>
                        </a:rPr>
                        <m:t>][</m:t>
                      </m:r>
                      <m:sSup>
                        <m:sSupPr>
                          <m:ctrlPr>
                            <a:rPr lang="en-US" i="1">
                              <a:latin typeface="Cambria Math" panose="02040503050406030204" pitchFamily="18" charset="0"/>
                            </a:rPr>
                          </m:ctrlPr>
                        </m:sSupPr>
                        <m:e>
                          <m:sSubSup>
                            <m:sSubSupPr>
                              <m:ctrlPr>
                                <a:rPr lang="en-US" i="1">
                                  <a:latin typeface="Cambria Math" panose="02040503050406030204" pitchFamily="18" charset="0"/>
                                </a:rPr>
                              </m:ctrlPr>
                            </m:sSubSupPr>
                            <m:e>
                              <m:r>
                                <m:rPr>
                                  <m:sty m:val="p"/>
                                </m:rPr>
                                <a:rPr lang="en-US">
                                  <a:latin typeface="Cambria Math" panose="02040503050406030204" pitchFamily="18" charset="0"/>
                                </a:rPr>
                                <m:t>SO</m:t>
                              </m:r>
                            </m:e>
                            <m:sub>
                              <m:r>
                                <a:rPr lang="en-US">
                                  <a:latin typeface="Cambria Math" panose="02040503050406030204" pitchFamily="18" charset="0"/>
                                </a:rPr>
                                <m:t>4</m:t>
                              </m:r>
                            </m:sub>
                            <m:sup>
                              <m:r>
                                <a:rPr lang="en-US">
                                  <a:latin typeface="Cambria Math" panose="02040503050406030204" pitchFamily="18" charset="0"/>
                                </a:rPr>
                                <m:t>2</m:t>
                              </m:r>
                            </m:sup>
                          </m:sSubSup>
                        </m:e>
                        <m:sup>
                          <m:r>
                            <a:rPr lang="en-US">
                              <a:latin typeface="Cambria Math" panose="02040503050406030204" pitchFamily="18" charset="0"/>
                            </a:rPr>
                            <m:t>−</m:t>
                          </m:r>
                        </m:sup>
                      </m:sSup>
                      <m:r>
                        <a:rPr lang="en-US" i="0" dirty="0" smtClean="0">
                          <a:latin typeface="Cambria Math" panose="02040503050406030204" pitchFamily="18" charset="0"/>
                        </a:rPr>
                        <m:t>]</m:t>
                      </m:r>
                      <m:r>
                        <a:rPr lang="en-US" i="0" dirty="0">
                          <a:latin typeface="Cambria Math" panose="02040503050406030204" pitchFamily="18" charset="0"/>
                        </a:rPr>
                        <m:t>=(0.083)(0.0053)=4.4×</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4</m:t>
                          </m:r>
                        </m:sup>
                      </m:sSup>
                    </m:oMath>
                  </m:oMathPara>
                </a14:m>
                <a:endParaRPr lang="en-US" dirty="0"/>
              </a:p>
              <a:p>
                <a:pPr algn="ctr">
                  <a:spcAft>
                    <a:spcPts val="2800"/>
                  </a:spcAft>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𝑄</m:t>
                      </m:r>
                      <m:r>
                        <a:rPr lang="en-US" i="1" dirty="0" smtClean="0">
                          <a:latin typeface="Cambria Math" panose="02040503050406030204" pitchFamily="18" charset="0"/>
                        </a:rPr>
                        <m:t>&gt;</m:t>
                      </m:r>
                      <m:r>
                        <a:rPr lang="en-US" i="1" dirty="0" smtClean="0">
                          <a:latin typeface="Cambria Math" panose="02040503050406030204" pitchFamily="18" charset="0"/>
                        </a:rPr>
                        <m:t>𝐾</m:t>
                      </m:r>
                      <m:r>
                        <m:rPr>
                          <m:sty m:val="p"/>
                        </m:rPr>
                        <a:rPr lang="en-US" i="0" baseline="-25000" dirty="0" smtClean="0">
                          <a:latin typeface="Cambria Math" panose="02040503050406030204" pitchFamily="18" charset="0"/>
                        </a:rPr>
                        <m:t>sp</m:t>
                      </m:r>
                      <m:r>
                        <a:rPr lang="en-US" i="1" baseline="-25000" dirty="0" smtClean="0">
                          <a:latin typeface="Cambria Math" panose="02040503050406030204" pitchFamily="18" charset="0"/>
                        </a:rPr>
                        <m:t> </m:t>
                      </m:r>
                      <m:r>
                        <a:rPr lang="en-US" i="1" dirty="0" smtClean="0">
                          <a:latin typeface="Cambria Math" panose="02040503050406030204" pitchFamily="18" charset="0"/>
                        </a:rPr>
                        <m:t>(3.8×</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7</m:t>
                          </m:r>
                        </m:sup>
                      </m:sSup>
                      <m:r>
                        <a:rPr lang="en-US" i="1" dirty="0" smtClean="0">
                          <a:latin typeface="Cambria Math" panose="02040503050406030204" pitchFamily="18" charset="0"/>
                        </a:rPr>
                        <m:t>)</m:t>
                      </m:r>
                    </m:oMath>
                  </m:oMathPara>
                </a14:m>
                <a:endParaRPr lang="en-US" dirty="0"/>
              </a:p>
              <a:p>
                <a:pPr>
                  <a:spcAft>
                    <a:spcPts val="2800"/>
                  </a:spcAft>
                </a:pPr>
                <a14:m>
                  <m:oMath xmlns:m="http://schemas.openxmlformats.org/officeDocument/2006/math">
                    <m:r>
                      <m:rPr>
                        <m:sty m:val="p"/>
                      </m:rPr>
                      <a:rPr lang="en-US" i="0" dirty="0" smtClean="0">
                        <a:latin typeface="Cambria Math" panose="02040503050406030204" pitchFamily="18" charset="0"/>
                      </a:rPr>
                      <m:t>SrSO</m:t>
                    </m:r>
                    <m:r>
                      <a:rPr lang="en-US" i="0" baseline="-25000" dirty="0">
                        <a:latin typeface="Cambria Math" panose="02040503050406030204" pitchFamily="18" charset="0"/>
                      </a:rPr>
                      <m:t>4</m:t>
                    </m:r>
                  </m:oMath>
                </a14:m>
                <a:r>
                  <a:rPr lang="en-US" dirty="0"/>
                  <a:t> will precipitate.</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914400"/>
                <a:ext cx="9082635" cy="5410200"/>
              </a:xfrm>
              <a:blipFill>
                <a:blip r:embed="rId2"/>
                <a:stretch>
                  <a:fillRect l="-1409" t="-1239"/>
                </a:stretch>
              </a:blipFill>
            </p:spPr>
            <p:txBody>
              <a:bodyPr/>
              <a:lstStyle/>
              <a:p>
                <a:r>
                  <a:rPr lang="en-US">
                    <a:noFill/>
                  </a:rPr>
                  <a:t> </a:t>
                </a:r>
              </a:p>
            </p:txBody>
          </p:sp>
        </mc:Fallback>
      </mc:AlternateContent>
    </p:spTree>
    <p:extLst>
      <p:ext uri="{BB962C8B-B14F-4D97-AF65-F5344CB8AC3E}">
        <p14:creationId xmlns:p14="http://schemas.microsoft.com/office/powerpoint/2010/main" val="222757052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162800" cy="427383"/>
          </a:xfrm>
        </p:spPr>
        <p:txBody>
          <a:bodyPr/>
          <a:lstStyle/>
          <a:p>
            <a:pPr marL="1257300" indent="-1257300" algn="l"/>
            <a:r>
              <a:rPr lang="en-US" dirty="0">
                <a:solidFill>
                  <a:schemeClr val="bg1"/>
                </a:solidFill>
              </a:rPr>
              <a:t>17.5	</a:t>
            </a:r>
            <a:r>
              <a:rPr lang="en-US" dirty="0"/>
              <a:t>Factors Affecting Solubility</a:t>
            </a:r>
          </a:p>
        </p:txBody>
      </p:sp>
      <p:sp>
        <p:nvSpPr>
          <p:cNvPr id="4" name="Text Placeholder 3"/>
          <p:cNvSpPr>
            <a:spLocks noGrp="1"/>
          </p:cNvSpPr>
          <p:nvPr>
            <p:ph type="body" sz="quarter" idx="13"/>
          </p:nvPr>
        </p:nvSpPr>
        <p:spPr>
          <a:xfrm>
            <a:off x="4000500" y="1295400"/>
            <a:ext cx="1257300" cy="457200"/>
          </a:xfrm>
        </p:spPr>
        <p:txBody>
          <a:bodyPr/>
          <a:lstStyle/>
          <a:p>
            <a:r>
              <a:rPr lang="en-US" b="1" dirty="0">
                <a:solidFill>
                  <a:srgbClr val="4F74A7"/>
                </a:solidFill>
              </a:rPr>
              <a:t>Topics</a:t>
            </a:r>
          </a:p>
        </p:txBody>
      </p:sp>
      <p:sp>
        <p:nvSpPr>
          <p:cNvPr id="2" name="Content Placeholder 1"/>
          <p:cNvSpPr>
            <a:spLocks noGrp="1"/>
          </p:cNvSpPr>
          <p:nvPr>
            <p:ph sz="quarter" idx="12"/>
          </p:nvPr>
        </p:nvSpPr>
        <p:spPr>
          <a:xfrm>
            <a:off x="304800" y="1858617"/>
            <a:ext cx="8534400" cy="1524000"/>
          </a:xfrm>
        </p:spPr>
        <p:txBody>
          <a:bodyPr/>
          <a:lstStyle/>
          <a:p>
            <a:pPr marL="0" indent="0" algn="ctr" fontAlgn="t">
              <a:spcBef>
                <a:spcPts val="0"/>
              </a:spcBef>
              <a:buNone/>
            </a:pPr>
            <a:r>
              <a:rPr lang="en-US" sz="2800" dirty="0"/>
              <a:t>The Common Ion Effect </a:t>
            </a:r>
          </a:p>
          <a:p>
            <a:pPr marL="0" indent="0" algn="ctr" fontAlgn="t">
              <a:spcBef>
                <a:spcPts val="0"/>
              </a:spcBef>
              <a:buNone/>
            </a:pPr>
            <a:r>
              <a:rPr lang="en-US" sz="2800" dirty="0"/>
              <a:t>pH </a:t>
            </a:r>
          </a:p>
          <a:p>
            <a:pPr marL="0" indent="0" algn="ctr" fontAlgn="t">
              <a:spcBef>
                <a:spcPts val="0"/>
              </a:spcBef>
              <a:buNone/>
            </a:pPr>
            <a:r>
              <a:rPr lang="en-US" sz="2800" dirty="0"/>
              <a:t>Complex Ion Formation </a:t>
            </a:r>
          </a:p>
        </p:txBody>
      </p:sp>
    </p:spTree>
    <p:extLst>
      <p:ext uri="{BB962C8B-B14F-4D97-AF65-F5344CB8AC3E}">
        <p14:creationId xmlns:p14="http://schemas.microsoft.com/office/powerpoint/2010/main" val="31934568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28600" y="-3313"/>
            <a:ext cx="6808304" cy="460513"/>
          </a:xfrm>
        </p:spPr>
        <p:txBody>
          <a:bodyPr/>
          <a:lstStyle/>
          <a:p>
            <a:pPr marL="1257300" indent="-1257300"/>
            <a:r>
              <a:rPr lang="en-US" dirty="0">
                <a:solidFill>
                  <a:schemeClr val="bg1"/>
                </a:solidFill>
              </a:rPr>
              <a:t>17.5	</a:t>
            </a:r>
            <a:r>
              <a:rPr lang="en-US" dirty="0"/>
              <a:t>Factors Affecting Solubility (1)</a:t>
            </a:r>
          </a:p>
        </p:txBody>
      </p:sp>
      <p:sp>
        <p:nvSpPr>
          <p:cNvPr id="2" name="Text Placeholder 1"/>
          <p:cNvSpPr>
            <a:spLocks noGrp="1"/>
          </p:cNvSpPr>
          <p:nvPr>
            <p:ph type="body" sz="quarter" idx="11"/>
          </p:nvPr>
        </p:nvSpPr>
        <p:spPr>
          <a:xfrm>
            <a:off x="0" y="1143000"/>
            <a:ext cx="8686800" cy="533400"/>
          </a:xfrm>
        </p:spPr>
        <p:txBody>
          <a:bodyPr/>
          <a:lstStyle/>
          <a:p>
            <a:r>
              <a:rPr lang="en-US" dirty="0"/>
              <a:t>The Common Ion Effect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32657" y="1905000"/>
                <a:ext cx="9111343" cy="4343400"/>
              </a:xfrm>
            </p:spPr>
            <p:txBody>
              <a:bodyPr/>
              <a:lstStyle/>
              <a:p>
                <a:pPr>
                  <a:spcAft>
                    <a:spcPts val="2800"/>
                  </a:spcAft>
                </a:pPr>
                <a:r>
                  <a:rPr lang="en-US" dirty="0"/>
                  <a:t>In a saturated solution of AgCl,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r>
                      <a:rPr lang="en-US" i="1" dirty="0">
                        <a:latin typeface="Cambria Math" panose="02040503050406030204" pitchFamily="18" charset="0"/>
                      </a:rPr>
                      <m:t>=</m:t>
                    </m:r>
                    <m:d>
                      <m:dPr>
                        <m:begChr m:val="["/>
                        <m:endChr m:val="]"/>
                        <m:ctrlPr>
                          <a:rPr lang="en-US" i="1">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Ag</m:t>
                            </m:r>
                          </m:e>
                          <m:sup>
                            <m:r>
                              <a:rPr lang="en-US">
                                <a:latin typeface="Cambria Math" panose="02040503050406030204" pitchFamily="18" charset="0"/>
                                <a:ea typeface="Cambria Math" panose="02040503050406030204" pitchFamily="18" charset="0"/>
                              </a:rPr>
                              <m:t>+</m:t>
                            </m:r>
                          </m:sup>
                        </m:sSup>
                      </m:e>
                    </m:d>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Cl</m:t>
                        </m:r>
                      </m:e>
                      <m:sup>
                        <m:r>
                          <a:rPr lang="en-US">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oMath>
                </a14:m>
                <a:endParaRPr lang="en-US" dirty="0"/>
              </a:p>
              <a:p>
                <a:pPr>
                  <a:spcAft>
                    <a:spcPts val="28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1.6</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−10</m:t>
                          </m:r>
                        </m:sup>
                      </m:sSup>
                      <m:r>
                        <a:rPr lang="en-US" b="0" i="1" smtClean="0">
                          <a:latin typeface="Cambria Math" panose="02040503050406030204" pitchFamily="18" charset="0"/>
                          <a:ea typeface="Cambria Math" panose="02040503050406030204" pitchFamily="18" charset="0"/>
                        </a:rPr>
                        <m:t>=</m:t>
                      </m:r>
                      <m:d>
                        <m:dPr>
                          <m:begChr m:val="["/>
                          <m:endChr m:val="]"/>
                          <m:ctrlPr>
                            <a:rPr lang="en-US" b="0" i="1" smtClean="0">
                              <a:latin typeface="Cambria Math" panose="02040503050406030204" pitchFamily="18" charset="0"/>
                              <a:ea typeface="Cambria Math" panose="02040503050406030204" pitchFamily="18" charset="0"/>
                            </a:rPr>
                          </m:ctrlPr>
                        </m:dPr>
                        <m:e>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Ag</m:t>
                              </m:r>
                            </m:e>
                            <m:sup>
                              <m:r>
                                <a:rPr lang="en-US" b="0" i="0" smtClean="0">
                                  <a:latin typeface="Cambria Math" panose="02040503050406030204" pitchFamily="18" charset="0"/>
                                  <a:ea typeface="Cambria Math" panose="02040503050406030204" pitchFamily="18" charset="0"/>
                                </a:rPr>
                                <m:t>+</m:t>
                              </m:r>
                            </m:sup>
                          </m:sSup>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Cl</m:t>
                          </m:r>
                        </m:e>
                        <m:sup>
                          <m:r>
                            <a:rPr lang="en-US" b="0" i="0"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oMath>
                  </m:oMathPara>
                </a14:m>
                <a:endParaRPr lang="en-US" dirty="0"/>
              </a:p>
              <a:p>
                <a:pPr>
                  <a:spcAft>
                    <a:spcPts val="2800"/>
                  </a:spcAft>
                </a:pPr>
                <a:r>
                  <a:rPr lang="en-US" dirty="0"/>
                  <a:t>In a solution in which AgCl is the only solute, </a:t>
                </a:r>
                <a14:m>
                  <m:oMath xmlns:m="http://schemas.openxmlformats.org/officeDocument/2006/math">
                    <m:d>
                      <m:dPr>
                        <m:begChr m:val="["/>
                        <m:endChr m:val="]"/>
                        <m:ctrlPr>
                          <a:rPr lang="en-US" i="1">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Ag</m:t>
                            </m:r>
                          </m:e>
                          <m:sup>
                            <m:r>
                              <a:rPr lang="en-US">
                                <a:latin typeface="Cambria Math" panose="02040503050406030204" pitchFamily="18" charset="0"/>
                                <a:ea typeface="Cambria Math" panose="02040503050406030204" pitchFamily="18" charset="0"/>
                              </a:rPr>
                              <m:t>+</m:t>
                            </m:r>
                          </m:sup>
                        </m:sSup>
                      </m:e>
                    </m:d>
                    <m:r>
                      <a:rPr lang="en-US" b="0" i="0" smtClean="0">
                        <a:latin typeface="Cambria Math" panose="02040503050406030204" pitchFamily="18" charset="0"/>
                        <a:ea typeface="Cambria Math" panose="02040503050406030204" pitchFamily="18" charset="0"/>
                      </a:rPr>
                      <m:t>=</m:t>
                    </m:r>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Cl</m:t>
                        </m:r>
                      </m:e>
                      <m:sup>
                        <m:r>
                          <a:rPr lang="en-US">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oMath>
                </a14:m>
                <a:r>
                  <a:rPr lang="en-US" dirty="0"/>
                  <a:t>.</a:t>
                </a:r>
              </a:p>
              <a:p>
                <a:pPr indent="3140075">
                  <a:spcAft>
                    <a:spcPts val="2800"/>
                  </a:spcAft>
                </a:pPr>
                <a14:m>
                  <m:oMath xmlns:m="http://schemas.openxmlformats.org/officeDocument/2006/math">
                    <m:r>
                      <a:rPr lang="en-US" b="0" i="1" smtClean="0">
                        <a:latin typeface="Cambria Math" panose="02040503050406030204" pitchFamily="18" charset="0"/>
                      </a:rPr>
                      <m:t>1.6</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−10</m:t>
                        </m:r>
                      </m:sup>
                    </m:sSup>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𝑠</m:t>
                        </m:r>
                      </m:e>
                      <m:sup>
                        <m:r>
                          <a:rPr lang="en-US" b="0" i="1" smtClean="0">
                            <a:latin typeface="Cambria Math" panose="02040503050406030204" pitchFamily="18" charset="0"/>
                            <a:ea typeface="Cambria Math" panose="02040503050406030204" pitchFamily="18" charset="0"/>
                          </a:rPr>
                          <m:t>2</m:t>
                        </m:r>
                      </m:sup>
                    </m:sSup>
                  </m:oMath>
                </a14:m>
                <a:r>
                  <a:rPr lang="en-US" dirty="0"/>
                  <a:t> </a:t>
                </a:r>
              </a:p>
              <a:p>
                <a:pPr>
                  <a:spcAft>
                    <a:spcPts val="2800"/>
                  </a:spcAft>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𝑠</m:t>
                      </m:r>
                      <m:r>
                        <a:rPr lang="en-US" i="1" dirty="0" smtClean="0">
                          <a:latin typeface="Cambria Math" panose="02040503050406030204" pitchFamily="18" charset="0"/>
                        </a:rPr>
                        <m:t>=1.3 ×</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5</m:t>
                          </m:r>
                        </m:sup>
                      </m:sSup>
                      <m:r>
                        <a:rPr lang="en-US" i="1" dirty="0">
                          <a:latin typeface="Cambria Math" panose="02040503050406030204" pitchFamily="18" charset="0"/>
                        </a:rPr>
                        <m:t>𝑀</m:t>
                      </m:r>
                      <m:r>
                        <a:rPr lang="en-US" i="1" dirty="0">
                          <a:latin typeface="Cambria Math" panose="02040503050406030204" pitchFamily="18" charset="0"/>
                        </a:rPr>
                        <m:t> </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32657" y="1905000"/>
                <a:ext cx="9111343" cy="4343400"/>
              </a:xfrm>
              <a:blipFill>
                <a:blip r:embed="rId2"/>
                <a:stretch>
                  <a:fillRect l="-1338" t="-1404"/>
                </a:stretch>
              </a:blipFill>
            </p:spPr>
            <p:txBody>
              <a:bodyPr/>
              <a:lstStyle/>
              <a:p>
                <a:r>
                  <a:rPr lang="en-US">
                    <a:noFill/>
                  </a:rPr>
                  <a:t> </a:t>
                </a:r>
              </a:p>
            </p:txBody>
          </p:sp>
        </mc:Fallback>
      </mc:AlternateContent>
    </p:spTree>
    <p:extLst>
      <p:ext uri="{BB962C8B-B14F-4D97-AF65-F5344CB8AC3E}">
        <p14:creationId xmlns:p14="http://schemas.microsoft.com/office/powerpoint/2010/main" val="246689003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3313"/>
            <a:ext cx="6808304" cy="460513"/>
          </a:xfrm>
        </p:spPr>
        <p:txBody>
          <a:bodyPr/>
          <a:lstStyle/>
          <a:p>
            <a:pPr marL="1257300" indent="-1257300"/>
            <a:r>
              <a:rPr lang="en-US" dirty="0">
                <a:solidFill>
                  <a:schemeClr val="bg1"/>
                </a:solidFill>
              </a:rPr>
              <a:t>17.5	</a:t>
            </a:r>
            <a:r>
              <a:rPr lang="en-US" dirty="0"/>
              <a:t>Factors Affecting Solubility (2)</a:t>
            </a:r>
          </a:p>
        </p:txBody>
      </p:sp>
      <p:sp>
        <p:nvSpPr>
          <p:cNvPr id="2" name="Text Placeholder 1"/>
          <p:cNvSpPr>
            <a:spLocks noGrp="1"/>
          </p:cNvSpPr>
          <p:nvPr>
            <p:ph type="body" sz="quarter" idx="11"/>
          </p:nvPr>
        </p:nvSpPr>
        <p:spPr>
          <a:xfrm>
            <a:off x="0" y="1143000"/>
            <a:ext cx="8686800" cy="533400"/>
          </a:xfrm>
        </p:spPr>
        <p:txBody>
          <a:bodyPr/>
          <a:lstStyle/>
          <a:p>
            <a:r>
              <a:rPr lang="en-US" dirty="0"/>
              <a:t>The Common Ion Effect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752599"/>
                <a:ext cx="9144000" cy="4535507"/>
              </a:xfrm>
            </p:spPr>
            <p:txBody>
              <a:bodyPr/>
              <a:lstStyle/>
              <a:p>
                <a:pPr>
                  <a:spcAft>
                    <a:spcPts val="3300"/>
                  </a:spcAft>
                </a:pPr>
                <a:r>
                  <a:rPr lang="en-US" dirty="0"/>
                  <a:t>Determine the solubility of AgCl in a solution already containing a solute that has an ion in common with AgCl. </a:t>
                </a:r>
              </a:p>
              <a:p>
                <a:pPr>
                  <a:spcAft>
                    <a:spcPts val="2500"/>
                  </a:spcAft>
                </a:pPr>
                <a:r>
                  <a:rPr lang="en-US" dirty="0"/>
                  <a:t>For example, consider dissolving AgCl in a 0.10 </a:t>
                </a:r>
                <a:r>
                  <a:rPr lang="en-US" i="1" dirty="0"/>
                  <a:t>M </a:t>
                </a:r>
                <a:r>
                  <a:rPr lang="en-US" dirty="0"/>
                  <a:t>solution of </a:t>
                </a:r>
                <a14:m>
                  <m:oMath xmlns:m="http://schemas.openxmlformats.org/officeDocument/2006/math">
                    <m:r>
                      <m:rPr>
                        <m:sty m:val="p"/>
                      </m:rPr>
                      <a:rPr lang="en-US" i="0" dirty="0" smtClean="0">
                        <a:latin typeface="Cambria Math" panose="02040503050406030204" pitchFamily="18" charset="0"/>
                      </a:rPr>
                      <m:t>AgNO</m:t>
                    </m:r>
                    <m:r>
                      <a:rPr lang="en-US" i="0" baseline="-25000" dirty="0">
                        <a:latin typeface="Cambria Math" panose="02040503050406030204" pitchFamily="18" charset="0"/>
                      </a:rPr>
                      <m:t>3</m:t>
                    </m:r>
                  </m:oMath>
                </a14:m>
                <a:r>
                  <a:rPr lang="en-US" dirty="0"/>
                  <a:t>. </a:t>
                </a:r>
              </a:p>
              <a:p>
                <a:r>
                  <a:rPr lang="en-US" dirty="0"/>
                  <a:t>In this case,</a:t>
                </a:r>
              </a:p>
              <a:p>
                <a:pPr>
                  <a:spcAft>
                    <a:spcPts val="2200"/>
                  </a:spcAft>
                </a:pPr>
                <a14:m>
                  <m:oMathPara xmlns:m="http://schemas.openxmlformats.org/officeDocument/2006/math">
                    <m:oMathParaPr>
                      <m:jc m:val="centerGroup"/>
                    </m:oMathParaPr>
                    <m:oMath xmlns:m="http://schemas.openxmlformats.org/officeDocument/2006/math">
                      <m:r>
                        <a:rPr lang="en-US" i="0" dirty="0" smtClean="0">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Ag</m:t>
                          </m:r>
                        </m:e>
                        <m:sup>
                          <m:r>
                            <a:rPr lang="en-US">
                              <a:latin typeface="Cambria Math" panose="02040503050406030204" pitchFamily="18" charset="0"/>
                              <a:ea typeface="Cambria Math" panose="02040503050406030204" pitchFamily="18" charset="0"/>
                            </a:rPr>
                            <m:t>+</m:t>
                          </m:r>
                        </m:sup>
                      </m:sSup>
                      <m:r>
                        <a:rPr lang="en-US" i="0" dirty="0">
                          <a:latin typeface="Cambria Math" panose="02040503050406030204" pitchFamily="18" charset="0"/>
                        </a:rPr>
                        <m:t>] ≠ [</m:t>
                      </m:r>
                      <m:sSup>
                        <m:sSupPr>
                          <m:ctrlPr>
                            <a:rPr lang="en-US" i="1">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Cl</m:t>
                          </m:r>
                        </m:e>
                        <m:sup>
                          <m:r>
                            <a:rPr lang="en-US" b="0" i="0" smtClean="0">
                              <a:latin typeface="Cambria Math" panose="02040503050406030204" pitchFamily="18" charset="0"/>
                              <a:ea typeface="Cambria Math" panose="02040503050406030204" pitchFamily="18" charset="0"/>
                            </a:rPr>
                            <m:t>−</m:t>
                          </m:r>
                        </m:sup>
                      </m:sSup>
                      <m:r>
                        <a:rPr lang="en-US" i="0" dirty="0">
                          <a:latin typeface="Cambria Math" panose="02040503050406030204" pitchFamily="18" charset="0"/>
                        </a:rPr>
                        <m:t>]</m:t>
                      </m:r>
                    </m:oMath>
                  </m:oMathPara>
                </a14:m>
                <a:endParaRPr lang="en-US" dirty="0"/>
              </a:p>
              <a:p>
                <a14:m>
                  <m:oMath xmlns:m="http://schemas.openxmlformats.org/officeDocument/2006/math">
                    <m:r>
                      <a:rPr lang="en-US" i="0" dirty="0" smtClean="0">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Ag</m:t>
                        </m:r>
                      </m:e>
                      <m:sup>
                        <m:r>
                          <a:rPr lang="en-US">
                            <a:latin typeface="Cambria Math" panose="02040503050406030204" pitchFamily="18" charset="0"/>
                            <a:ea typeface="Cambria Math" panose="02040503050406030204" pitchFamily="18" charset="0"/>
                          </a:rPr>
                          <m:t>+</m:t>
                        </m:r>
                      </m:sup>
                    </m:sSup>
                    <m:r>
                      <a:rPr lang="en-US" i="0" dirty="0">
                        <a:latin typeface="Cambria Math" panose="02040503050406030204" pitchFamily="18" charset="0"/>
                      </a:rPr>
                      <m:t>] </m:t>
                    </m:r>
                  </m:oMath>
                </a14:m>
                <a:r>
                  <a:rPr lang="en-US" dirty="0"/>
                  <a:t>will be equal to 0.10 </a:t>
                </a:r>
                <a:r>
                  <a:rPr lang="en-US" i="1" dirty="0"/>
                  <a:t>M plus </a:t>
                </a:r>
                <a:r>
                  <a:rPr lang="en-US" dirty="0"/>
                  <a:t>the concentration contributed by AgCl.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752599"/>
                <a:ext cx="9144000" cy="4535507"/>
              </a:xfrm>
              <a:blipFill>
                <a:blip r:embed="rId2"/>
                <a:stretch>
                  <a:fillRect l="-1333" t="-1208" b="-3356"/>
                </a:stretch>
              </a:blipFill>
            </p:spPr>
            <p:txBody>
              <a:bodyPr/>
              <a:lstStyle/>
              <a:p>
                <a:r>
                  <a:rPr lang="en-US">
                    <a:noFill/>
                  </a:rPr>
                  <a:t> </a:t>
                </a:r>
              </a:p>
            </p:txBody>
          </p:sp>
        </mc:Fallback>
      </mc:AlternateContent>
    </p:spTree>
    <p:extLst>
      <p:ext uri="{BB962C8B-B14F-4D97-AF65-F5344CB8AC3E}">
        <p14:creationId xmlns:p14="http://schemas.microsoft.com/office/powerpoint/2010/main" val="278692685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28600" y="-3313"/>
            <a:ext cx="6808304" cy="460513"/>
          </a:xfrm>
        </p:spPr>
        <p:txBody>
          <a:bodyPr/>
          <a:lstStyle/>
          <a:p>
            <a:pPr marL="1257300" indent="-1257300"/>
            <a:r>
              <a:rPr lang="en-US" dirty="0">
                <a:solidFill>
                  <a:schemeClr val="bg1"/>
                </a:solidFill>
              </a:rPr>
              <a:t>17.5	</a:t>
            </a:r>
            <a:r>
              <a:rPr lang="en-US" dirty="0"/>
              <a:t>Factors Affecting Solubility (3)</a:t>
            </a:r>
          </a:p>
        </p:txBody>
      </p:sp>
      <p:sp>
        <p:nvSpPr>
          <p:cNvPr id="2" name="Text Placeholder 1"/>
          <p:cNvSpPr>
            <a:spLocks noGrp="1"/>
          </p:cNvSpPr>
          <p:nvPr>
            <p:ph type="body" sz="quarter" idx="11"/>
          </p:nvPr>
        </p:nvSpPr>
        <p:spPr>
          <a:xfrm>
            <a:off x="0" y="1143000"/>
            <a:ext cx="8686800" cy="533400"/>
          </a:xfrm>
        </p:spPr>
        <p:txBody>
          <a:bodyPr/>
          <a:lstStyle/>
          <a:p>
            <a:r>
              <a:rPr lang="en-US" dirty="0"/>
              <a:t>The Common Ion Effect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06373"/>
                <a:ext cx="9144000" cy="4876800"/>
              </a:xfrm>
            </p:spPr>
            <p:txBody>
              <a:bodyPr/>
              <a:lstStyle/>
              <a:p>
                <a:pPr>
                  <a:spcAft>
                    <a:spcPts val="1500"/>
                  </a:spcAft>
                </a:pPr>
                <a:r>
                  <a:rPr lang="en-US" dirty="0"/>
                  <a:t>The equilibrium expression is </a:t>
                </a:r>
              </a:p>
              <a:p>
                <a:pPr>
                  <a:spcAft>
                    <a:spcPts val="1200"/>
                  </a:spcAft>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1.6</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−10</m:t>
                          </m:r>
                        </m:sup>
                      </m:sSup>
                      <m:r>
                        <a:rPr lang="en-US" b="0" i="0" smtClean="0">
                          <a:latin typeface="Cambria Math" panose="02040503050406030204" pitchFamily="18" charset="0"/>
                          <a:ea typeface="Cambria Math" panose="02040503050406030204" pitchFamily="18" charset="0"/>
                        </a:rPr>
                        <m:t>=</m:t>
                      </m:r>
                      <m:d>
                        <m:dPr>
                          <m:begChr m:val="["/>
                          <m:endChr m:val="]"/>
                          <m:ctrlPr>
                            <a:rPr lang="en-US" b="0" i="1" smtClean="0">
                              <a:latin typeface="Cambria Math" panose="02040503050406030204" pitchFamily="18" charset="0"/>
                              <a:ea typeface="Cambria Math" panose="02040503050406030204" pitchFamily="18" charset="0"/>
                            </a:rPr>
                          </m:ctrlPr>
                        </m:dPr>
                        <m:e>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Ag</m:t>
                              </m:r>
                            </m:e>
                            <m:sup>
                              <m:r>
                                <a:rPr lang="en-US" b="0" i="0" smtClean="0">
                                  <a:latin typeface="Cambria Math" panose="02040503050406030204" pitchFamily="18" charset="0"/>
                                  <a:ea typeface="Cambria Math" panose="02040503050406030204" pitchFamily="18" charset="0"/>
                                </a:rPr>
                                <m:t>+</m:t>
                              </m:r>
                            </m:sup>
                          </m:sSup>
                        </m:e>
                      </m:d>
                      <m:d>
                        <m:dPr>
                          <m:begChr m:val="["/>
                          <m:endChr m:val="]"/>
                          <m:ctrlPr>
                            <a:rPr lang="en-US" b="0" i="1" smtClean="0">
                              <a:latin typeface="Cambria Math" panose="02040503050406030204" pitchFamily="18" charset="0"/>
                              <a:ea typeface="Cambria Math" panose="02040503050406030204" pitchFamily="18" charset="0"/>
                            </a:rPr>
                          </m:ctrlPr>
                        </m:dPr>
                        <m:e>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Cl</m:t>
                              </m:r>
                            </m:e>
                            <m:sup>
                              <m:r>
                                <a:rPr lang="en-US" b="0" i="0" smtClean="0">
                                  <a:latin typeface="Cambria Math" panose="02040503050406030204" pitchFamily="18" charset="0"/>
                                  <a:ea typeface="Cambria Math" panose="02040503050406030204" pitchFamily="18" charset="0"/>
                                </a:rPr>
                                <m:t>−</m:t>
                              </m:r>
                            </m:sup>
                          </m:sSup>
                        </m:e>
                      </m:d>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0.10+</m:t>
                      </m:r>
                      <m:r>
                        <a:rPr lang="en-US" b="0" i="1" smtClean="0">
                          <a:latin typeface="Cambria Math" panose="02040503050406030204" pitchFamily="18" charset="0"/>
                          <a:ea typeface="Cambria Math" panose="02040503050406030204" pitchFamily="18" charset="0"/>
                        </a:rPr>
                        <m:t>𝑠</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𝑠</m:t>
                      </m:r>
                      <m:r>
                        <a:rPr lang="en-US" b="0" i="0" smtClean="0">
                          <a:latin typeface="Cambria Math" panose="02040503050406030204" pitchFamily="18" charset="0"/>
                          <a:ea typeface="Cambria Math" panose="02040503050406030204" pitchFamily="18" charset="0"/>
                        </a:rPr>
                        <m:t>)</m:t>
                      </m:r>
                    </m:oMath>
                  </m:oMathPara>
                </a14:m>
                <a:endParaRPr lang="en-US" dirty="0"/>
              </a:p>
              <a:p>
                <a:pPr>
                  <a:spcAft>
                    <a:spcPts val="1500"/>
                  </a:spcAft>
                </a:pPr>
                <a:r>
                  <a:rPr lang="en-US" dirty="0"/>
                  <a:t>Because we expect </a:t>
                </a:r>
                <a:r>
                  <a:rPr lang="en-US" i="1" dirty="0"/>
                  <a:t>s </a:t>
                </a:r>
                <a:r>
                  <a:rPr lang="en-US" dirty="0"/>
                  <a:t>to be very small,</a:t>
                </a:r>
              </a:p>
              <a:p>
                <a:pPr>
                  <a:spcBef>
                    <a:spcPts val="0"/>
                  </a:spcBef>
                  <a:spcAft>
                    <a:spcPts val="1500"/>
                  </a:spcAft>
                </a:pPr>
                <a14:m>
                  <m:oMathPara xmlns:m="http://schemas.openxmlformats.org/officeDocument/2006/math">
                    <m:oMathParaPr>
                      <m:jc m:val="centerGroup"/>
                    </m:oMathParaPr>
                    <m:oMath xmlns:m="http://schemas.openxmlformats.org/officeDocument/2006/math">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0.10+</m:t>
                          </m:r>
                          <m:r>
                            <a:rPr lang="en-US" b="0" i="1" smtClean="0">
                              <a:solidFill>
                                <a:schemeClr val="tx1"/>
                              </a:solidFill>
                              <a:latin typeface="Cambria Math" panose="02040503050406030204" pitchFamily="18" charset="0"/>
                            </a:rPr>
                            <m:t>𝑠</m:t>
                          </m:r>
                        </m:e>
                      </m:d>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𝑀</m:t>
                      </m:r>
                      <m:r>
                        <a:rPr lang="en-US" b="0" i="1" smtClean="0">
                          <a:solidFill>
                            <a:schemeClr val="tx1"/>
                          </a:solidFill>
                          <a:latin typeface="Cambria Math" panose="02040503050406030204" pitchFamily="18" charset="0"/>
                          <a:ea typeface="Cambria Math" panose="02040503050406030204" pitchFamily="18" charset="0"/>
                        </a:rPr>
                        <m:t>≈0.10 </m:t>
                      </m:r>
                      <m:r>
                        <a:rPr lang="en-US" b="0" i="1" smtClean="0">
                          <a:solidFill>
                            <a:schemeClr val="tx1"/>
                          </a:solidFill>
                          <a:latin typeface="Cambria Math" panose="02040503050406030204" pitchFamily="18" charset="0"/>
                          <a:ea typeface="Cambria Math" panose="02040503050406030204" pitchFamily="18" charset="0"/>
                        </a:rPr>
                        <m:t>𝑀</m:t>
                      </m:r>
                    </m:oMath>
                  </m:oMathPara>
                </a14:m>
                <a:endParaRPr lang="en-US" b="0" dirty="0">
                  <a:solidFill>
                    <a:schemeClr val="tx1"/>
                  </a:solidFill>
                  <a:ea typeface="Cambria Math" panose="02040503050406030204" pitchFamily="18" charset="0"/>
                </a:endParaRPr>
              </a:p>
              <a:p>
                <a:pPr>
                  <a:spcBef>
                    <a:spcPts val="0"/>
                  </a:spcBef>
                  <a:spcAft>
                    <a:spcPts val="15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1.6</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−10</m:t>
                          </m:r>
                        </m:sup>
                      </m:sSup>
                      <m:r>
                        <a:rPr lang="en-US" b="0" i="1" smtClean="0">
                          <a:latin typeface="Cambria Math" panose="02040503050406030204" pitchFamily="18" charset="0"/>
                          <a:ea typeface="Cambria Math" panose="02040503050406030204" pitchFamily="18" charset="0"/>
                        </a:rPr>
                        <m:t>=0.10 </m:t>
                      </m:r>
                      <m:r>
                        <a:rPr lang="en-US" b="0" i="1" smtClean="0">
                          <a:latin typeface="Cambria Math" panose="02040503050406030204" pitchFamily="18" charset="0"/>
                          <a:ea typeface="Cambria Math" panose="02040503050406030204" pitchFamily="18" charset="0"/>
                        </a:rPr>
                        <m:t>𝑠</m:t>
                      </m:r>
                    </m:oMath>
                  </m:oMathPara>
                </a14:m>
                <a:endParaRPr lang="en-US" dirty="0"/>
              </a:p>
              <a:p>
                <a:pPr algn="ctr">
                  <a:spcBef>
                    <a:spcPts val="0"/>
                  </a:spcBef>
                  <a:spcAft>
                    <a:spcPts val="3300"/>
                  </a:spcAft>
                </a:pPr>
                <a:r>
                  <a:rPr lang="en-US" i="1" dirty="0"/>
                  <a:t>s </a:t>
                </a:r>
                <a:r>
                  <a:rPr lang="en-US" dirty="0"/>
                  <a:t>= 1.6 × 10</a:t>
                </a:r>
                <a:r>
                  <a:rPr lang="en-US" baseline="30000" dirty="0"/>
                  <a:t>‒9</a:t>
                </a:r>
                <a:r>
                  <a:rPr lang="en-US" dirty="0"/>
                  <a:t> </a:t>
                </a:r>
                <a:r>
                  <a:rPr lang="en-US" i="1" dirty="0"/>
                  <a:t>M</a:t>
                </a:r>
              </a:p>
              <a:p>
                <a:pPr>
                  <a:spcAft>
                    <a:spcPts val="1500"/>
                  </a:spcAft>
                </a:pPr>
                <a:r>
                  <a:rPr lang="en-US" dirty="0"/>
                  <a:t>AgCl is </a:t>
                </a:r>
                <a:r>
                  <a:rPr lang="en-US" i="1" dirty="0"/>
                  <a:t>significantly </a:t>
                </a:r>
                <a:r>
                  <a:rPr lang="en-US" dirty="0"/>
                  <a:t>less soluble in 0.10 </a:t>
                </a:r>
                <a:r>
                  <a:rPr lang="en-US" i="1" dirty="0"/>
                  <a:t>M </a:t>
                </a:r>
                <a14:m>
                  <m:oMath xmlns:m="http://schemas.openxmlformats.org/officeDocument/2006/math">
                    <m:r>
                      <m:rPr>
                        <m:sty m:val="p"/>
                      </m:rPr>
                      <a:rPr lang="en-US" i="0" dirty="0" smtClean="0">
                        <a:latin typeface="Cambria Math" panose="02040503050406030204" pitchFamily="18" charset="0"/>
                      </a:rPr>
                      <m:t>AgNO</m:t>
                    </m:r>
                    <m:r>
                      <a:rPr lang="en-US" i="0" baseline="-25000" dirty="0">
                        <a:latin typeface="Cambria Math" panose="02040503050406030204" pitchFamily="18" charset="0"/>
                      </a:rPr>
                      <m:t>3</m:t>
                    </m:r>
                  </m:oMath>
                </a14:m>
                <a:r>
                  <a:rPr lang="en-US" dirty="0"/>
                  <a:t> than in pure water—due to the common ion effect.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06373"/>
                <a:ext cx="9144000" cy="4876800"/>
              </a:xfrm>
              <a:blipFill>
                <a:blip r:embed="rId2"/>
                <a:stretch>
                  <a:fillRect l="-1333" t="-1250" r="-1133" b="-2750"/>
                </a:stretch>
              </a:blipFill>
            </p:spPr>
            <p:txBody>
              <a:bodyPr/>
              <a:lstStyle/>
              <a:p>
                <a:r>
                  <a:rPr lang="en-US">
                    <a:noFill/>
                  </a:rPr>
                  <a:t> </a:t>
                </a:r>
              </a:p>
            </p:txBody>
          </p:sp>
        </mc:Fallback>
      </mc:AlternateContent>
    </p:spTree>
    <p:extLst>
      <p:ext uri="{BB962C8B-B14F-4D97-AF65-F5344CB8AC3E}">
        <p14:creationId xmlns:p14="http://schemas.microsoft.com/office/powerpoint/2010/main" val="262304801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1" y="236537"/>
            <a:ext cx="5715000" cy="601663"/>
          </a:xfrm>
        </p:spPr>
        <p:txBody>
          <a:bodyPr/>
          <a:lstStyle/>
          <a:p>
            <a:pPr marL="3257550" indent="-3257550" algn="ctr"/>
            <a:r>
              <a:rPr lang="en-US" dirty="0"/>
              <a:t>SAMPLE PROBLEM	</a:t>
            </a:r>
            <a:r>
              <a:rPr lang="en-US" dirty="0">
                <a:solidFill>
                  <a:schemeClr val="bg1"/>
                </a:solidFill>
              </a:rPr>
              <a:t>17.10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13553" y="990600"/>
                <a:ext cx="9130447" cy="3962400"/>
              </a:xfrm>
            </p:spPr>
            <p:txBody>
              <a:bodyPr/>
              <a:lstStyle/>
              <a:p>
                <a:r>
                  <a:rPr lang="en-US" dirty="0"/>
                  <a:t>Calculate the molar solubility of silver chloride in a solution that is </a:t>
                </a:r>
                <a14:m>
                  <m:oMath xmlns:m="http://schemas.openxmlformats.org/officeDocument/2006/math">
                    <m:r>
                      <a:rPr lang="en-US" i="1" dirty="0" smtClean="0">
                        <a:latin typeface="Cambria Math" panose="02040503050406030204" pitchFamily="18" charset="0"/>
                      </a:rPr>
                      <m:t>6.5×</m:t>
                    </m:r>
                    <m:sSup>
                      <m:sSupPr>
                        <m:ctrlPr>
                          <a:rPr lang="en-US" i="1" dirty="0">
                            <a:latin typeface="Cambria Math" panose="02040503050406030204" pitchFamily="18" charset="0"/>
                            <a:ea typeface="Cambria Math" panose="02040503050406030204" pitchFamily="18" charset="0"/>
                          </a:rPr>
                        </m:ctrlPr>
                      </m:sSupPr>
                      <m:e>
                        <m:r>
                          <a:rPr lang="en-US" i="1" dirty="0">
                            <a:latin typeface="Cambria Math" panose="02040503050406030204" pitchFamily="18" charset="0"/>
                            <a:ea typeface="Cambria Math" panose="02040503050406030204" pitchFamily="18" charset="0"/>
                          </a:rPr>
                          <m:t>10</m:t>
                        </m:r>
                      </m:e>
                      <m:sup>
                        <m:r>
                          <a:rPr lang="en-US" i="1" dirty="0">
                            <a:latin typeface="Cambria Math" panose="02040503050406030204" pitchFamily="18" charset="0"/>
                            <a:ea typeface="Cambria Math" panose="02040503050406030204" pitchFamily="18" charset="0"/>
                          </a:rPr>
                          <m:t>−</m:t>
                        </m:r>
                        <m:r>
                          <a:rPr lang="en-US" b="0" i="1" dirty="0" smtClean="0">
                            <a:latin typeface="Cambria Math" panose="02040503050406030204" pitchFamily="18" charset="0"/>
                            <a:ea typeface="Cambria Math" panose="02040503050406030204" pitchFamily="18" charset="0"/>
                          </a:rPr>
                          <m:t>3</m:t>
                        </m:r>
                      </m:sup>
                    </m:sSup>
                  </m:oMath>
                </a14:m>
                <a:r>
                  <a:rPr lang="en-US" i="1" dirty="0"/>
                  <a:t> M </a:t>
                </a:r>
                <a:r>
                  <a:rPr lang="en-US" dirty="0"/>
                  <a:t>in silver nitrate.</a:t>
                </a:r>
              </a:p>
              <a:p>
                <a:r>
                  <a:rPr lang="en-US" b="1" dirty="0">
                    <a:solidFill>
                      <a:srgbClr val="43638E"/>
                    </a:solidFill>
                  </a:rPr>
                  <a:t>Setup</a:t>
                </a:r>
              </a:p>
              <a:p>
                <a:r>
                  <a:rPr lang="en-US" dirty="0"/>
                  <a:t>The dissolution equilibrium and the equilibrium expression are</a:t>
                </a:r>
              </a:p>
              <a:p>
                <a:pPr>
                  <a:spcAft>
                    <a:spcPts val="2800"/>
                  </a:spcAft>
                  <a:tabLst>
                    <a:tab pos="4972050" algn="l"/>
                  </a:tabLst>
                </a:pPr>
                <a14:m>
                  <m:oMath xmlns:m="http://schemas.openxmlformats.org/officeDocument/2006/math">
                    <m:r>
                      <m:rPr>
                        <m:sty m:val="p"/>
                      </m:rPr>
                      <a:rPr lang="en-US" sz="2600">
                        <a:latin typeface="Cambria Math" panose="02040503050406030204" pitchFamily="18" charset="0"/>
                      </a:rPr>
                      <m:t>AgCl</m:t>
                    </m:r>
                    <m:d>
                      <m:dPr>
                        <m:ctrlPr>
                          <a:rPr lang="en-US" sz="2600" i="1">
                            <a:latin typeface="Cambria Math" panose="02040503050406030204" pitchFamily="18" charset="0"/>
                          </a:rPr>
                        </m:ctrlPr>
                      </m:dPr>
                      <m:e>
                        <m:r>
                          <a:rPr lang="en-US" sz="2600" i="1">
                            <a:latin typeface="Cambria Math" panose="02040503050406030204" pitchFamily="18" charset="0"/>
                          </a:rPr>
                          <m:t>𝑠</m:t>
                        </m:r>
                      </m:e>
                    </m:d>
                    <m:r>
                      <a:rPr lang="en-US" sz="2600">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m:rPr>
                            <m:sty m:val="p"/>
                          </m:rPr>
                          <a:rPr lang="en-US" sz="2600">
                            <a:latin typeface="Cambria Math" panose="02040503050406030204" pitchFamily="18" charset="0"/>
                            <a:ea typeface="Cambria Math" panose="02040503050406030204" pitchFamily="18" charset="0"/>
                          </a:rPr>
                          <m:t>Ag</m:t>
                        </m:r>
                      </m:e>
                      <m:sup>
                        <m:r>
                          <a:rPr lang="en-US" sz="2600">
                            <a:latin typeface="Cambria Math" panose="02040503050406030204" pitchFamily="18" charset="0"/>
                            <a:ea typeface="Cambria Math" panose="02040503050406030204" pitchFamily="18" charset="0"/>
                          </a:rPr>
                          <m:t>+</m:t>
                        </m:r>
                      </m:sup>
                    </m:sSup>
                    <m:d>
                      <m:dPr>
                        <m:ctrlPr>
                          <a:rPr lang="en-US" sz="2600" i="1">
                            <a:latin typeface="Cambria Math" panose="02040503050406030204" pitchFamily="18" charset="0"/>
                            <a:ea typeface="Cambria Math" panose="02040503050406030204" pitchFamily="18" charset="0"/>
                          </a:rPr>
                        </m:ctrlPr>
                      </m:dPr>
                      <m:e>
                        <m:r>
                          <a:rPr lang="en-US" sz="2600" i="1">
                            <a:latin typeface="Cambria Math" panose="02040503050406030204" pitchFamily="18" charset="0"/>
                            <a:ea typeface="Cambria Math" panose="02040503050406030204" pitchFamily="18" charset="0"/>
                          </a:rPr>
                          <m:t>𝑎𝑞</m:t>
                        </m:r>
                      </m:e>
                    </m:d>
                    <m:r>
                      <a:rPr lang="en-US" sz="2600">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m:rPr>
                            <m:sty m:val="p"/>
                          </m:rPr>
                          <a:rPr lang="en-US" sz="2600">
                            <a:latin typeface="Cambria Math" panose="02040503050406030204" pitchFamily="18" charset="0"/>
                            <a:ea typeface="Cambria Math" panose="02040503050406030204" pitchFamily="18" charset="0"/>
                          </a:rPr>
                          <m:t>Cl</m:t>
                        </m:r>
                      </m:e>
                      <m:sup>
                        <m:r>
                          <a:rPr lang="en-US" sz="2600">
                            <a:latin typeface="Cambria Math" panose="02040503050406030204" pitchFamily="18" charset="0"/>
                            <a:ea typeface="Cambria Math" panose="02040503050406030204" pitchFamily="18" charset="0"/>
                          </a:rPr>
                          <m:t>−</m:t>
                        </m:r>
                      </m:sup>
                    </m:sSup>
                    <m:d>
                      <m:dPr>
                        <m:ctrlPr>
                          <a:rPr lang="en-US" sz="2600" i="1">
                            <a:latin typeface="Cambria Math" panose="02040503050406030204" pitchFamily="18" charset="0"/>
                            <a:ea typeface="Cambria Math" panose="02040503050406030204" pitchFamily="18" charset="0"/>
                          </a:rPr>
                        </m:ctrlPr>
                      </m:dPr>
                      <m:e>
                        <m:r>
                          <a:rPr lang="en-US" sz="2600" i="1">
                            <a:latin typeface="Cambria Math" panose="02040503050406030204" pitchFamily="18" charset="0"/>
                            <a:ea typeface="Cambria Math" panose="02040503050406030204" pitchFamily="18" charset="0"/>
                          </a:rPr>
                          <m:t>𝑎𝑞</m:t>
                        </m:r>
                      </m:e>
                    </m:d>
                  </m:oMath>
                </a14:m>
                <a:r>
                  <a:rPr lang="en-US" sz="2600" i="0" dirty="0">
                    <a:latin typeface="+mj-lt"/>
                    <a:ea typeface="Cambria Math" panose="02040503050406030204" pitchFamily="18" charset="0"/>
                  </a:rPr>
                  <a:t>	</a:t>
                </a:r>
                <a14:m>
                  <m:oMath xmlns:m="http://schemas.openxmlformats.org/officeDocument/2006/math">
                    <m:r>
                      <a:rPr lang="en-US" sz="2600" i="1" dirty="0" smtClean="0">
                        <a:latin typeface="Cambria Math" panose="02040503050406030204" pitchFamily="18" charset="0"/>
                        <a:ea typeface="Cambria Math" panose="02040503050406030204" pitchFamily="18" charset="0"/>
                      </a:rPr>
                      <m:t>1.6×</m:t>
                    </m:r>
                    <m:sSup>
                      <m:sSupPr>
                        <m:ctrlPr>
                          <a:rPr lang="en-US" sz="2600" i="1" dirty="0" smtClean="0">
                            <a:latin typeface="Cambria Math" panose="02040503050406030204" pitchFamily="18" charset="0"/>
                            <a:ea typeface="Cambria Math" panose="02040503050406030204" pitchFamily="18" charset="0"/>
                          </a:rPr>
                        </m:ctrlPr>
                      </m:sSupPr>
                      <m:e>
                        <m:r>
                          <a:rPr lang="en-US" sz="2600" b="0" i="1" dirty="0" smtClean="0">
                            <a:latin typeface="Cambria Math" panose="02040503050406030204" pitchFamily="18" charset="0"/>
                            <a:ea typeface="Cambria Math" panose="02040503050406030204" pitchFamily="18" charset="0"/>
                          </a:rPr>
                          <m:t>10</m:t>
                        </m:r>
                      </m:e>
                      <m:sup>
                        <m:r>
                          <a:rPr lang="en-US" sz="2600" b="0" i="1" dirty="0" smtClean="0">
                            <a:latin typeface="Cambria Math" panose="02040503050406030204" pitchFamily="18" charset="0"/>
                            <a:ea typeface="Cambria Math" panose="02040503050406030204" pitchFamily="18" charset="0"/>
                          </a:rPr>
                          <m:t>−10</m:t>
                        </m:r>
                      </m:sup>
                    </m:sSup>
                    <m:r>
                      <a:rPr lang="en-US" sz="2600" i="1" dirty="0" smtClean="0">
                        <a:latin typeface="Cambria Math" panose="02040503050406030204" pitchFamily="18" charset="0"/>
                        <a:ea typeface="Cambria Math" panose="02040503050406030204" pitchFamily="18" charset="0"/>
                      </a:rPr>
                      <m:t>=[</m:t>
                    </m:r>
                    <m:sSup>
                      <m:sSupPr>
                        <m:ctrlPr>
                          <a:rPr lang="en-US" sz="2600" i="1" dirty="0" smtClean="0">
                            <a:latin typeface="Cambria Math" panose="02040503050406030204" pitchFamily="18" charset="0"/>
                            <a:ea typeface="Cambria Math" panose="02040503050406030204" pitchFamily="18" charset="0"/>
                          </a:rPr>
                        </m:ctrlPr>
                      </m:sSupPr>
                      <m:e>
                        <m:r>
                          <m:rPr>
                            <m:sty m:val="p"/>
                          </m:rPr>
                          <a:rPr lang="en-US" sz="2600" b="0" i="0" dirty="0" smtClean="0">
                            <a:latin typeface="Cambria Math" panose="02040503050406030204" pitchFamily="18" charset="0"/>
                            <a:ea typeface="Cambria Math" panose="02040503050406030204" pitchFamily="18" charset="0"/>
                          </a:rPr>
                          <m:t>Ag</m:t>
                        </m:r>
                      </m:e>
                      <m:sup>
                        <m:r>
                          <a:rPr lang="en-US" sz="2600" b="0" i="0" dirty="0" smtClean="0">
                            <a:latin typeface="Cambria Math" panose="02040503050406030204" pitchFamily="18" charset="0"/>
                            <a:ea typeface="Cambria Math" panose="02040503050406030204" pitchFamily="18" charset="0"/>
                          </a:rPr>
                          <m:t>+</m:t>
                        </m:r>
                      </m:sup>
                    </m:sSup>
                    <m:r>
                      <a:rPr lang="en-US" sz="2600" i="0" dirty="0" smtClean="0">
                        <a:latin typeface="Cambria Math" panose="02040503050406030204" pitchFamily="18" charset="0"/>
                        <a:ea typeface="Cambria Math" panose="02040503050406030204" pitchFamily="18" charset="0"/>
                      </a:rPr>
                      <m:t> ][</m:t>
                    </m:r>
                    <m:sSup>
                      <m:sSupPr>
                        <m:ctrlPr>
                          <a:rPr lang="en-US" sz="2600" i="1" dirty="0" smtClean="0">
                            <a:latin typeface="Cambria Math" panose="02040503050406030204" pitchFamily="18" charset="0"/>
                            <a:ea typeface="Cambria Math" panose="02040503050406030204" pitchFamily="18" charset="0"/>
                          </a:rPr>
                        </m:ctrlPr>
                      </m:sSupPr>
                      <m:e>
                        <m:r>
                          <m:rPr>
                            <m:sty m:val="p"/>
                          </m:rPr>
                          <a:rPr lang="en-US" sz="2600" b="0" i="0" dirty="0" smtClean="0">
                            <a:latin typeface="Cambria Math" panose="02040503050406030204" pitchFamily="18" charset="0"/>
                            <a:ea typeface="Cambria Math" panose="02040503050406030204" pitchFamily="18" charset="0"/>
                          </a:rPr>
                          <m:t>Cl</m:t>
                        </m:r>
                      </m:e>
                      <m:sup>
                        <m:r>
                          <a:rPr lang="en-US" sz="2600" b="0" i="0" dirty="0" smtClean="0">
                            <a:latin typeface="Cambria Math" panose="02040503050406030204" pitchFamily="18" charset="0"/>
                            <a:ea typeface="Cambria Math" panose="02040503050406030204" pitchFamily="18" charset="0"/>
                          </a:rPr>
                          <m:t>−</m:t>
                        </m:r>
                      </m:sup>
                    </m:sSup>
                    <m:r>
                      <a:rPr lang="en-US" sz="2600" i="1" dirty="0" smtClean="0">
                        <a:solidFill>
                          <a:srgbClr val="43638E"/>
                        </a:solidFill>
                        <a:latin typeface="Cambria Math" panose="02040503050406030204" pitchFamily="18" charset="0"/>
                        <a:ea typeface="Cambria Math" panose="02040503050406030204" pitchFamily="18" charset="0"/>
                      </a:rPr>
                      <m:t> </m:t>
                    </m:r>
                    <m:r>
                      <a:rPr lang="en-US" sz="2600" i="1" dirty="0" smtClean="0">
                        <a:solidFill>
                          <a:schemeClr val="tx1"/>
                        </a:solidFill>
                        <a:latin typeface="Cambria Math" panose="02040503050406030204" pitchFamily="18" charset="0"/>
                        <a:ea typeface="Cambria Math" panose="02040503050406030204" pitchFamily="18" charset="0"/>
                      </a:rPr>
                      <m:t>]</m:t>
                    </m:r>
                  </m:oMath>
                </a14:m>
                <a:endParaRPr lang="en-US" sz="2600" dirty="0">
                  <a:solidFill>
                    <a:schemeClr val="tx1"/>
                  </a:solidFill>
                  <a:ea typeface="Cambria Math" panose="02040503050406030204" pitchFamily="18" charset="0"/>
                </a:endParaRPr>
              </a:p>
              <a:p>
                <a:r>
                  <a:rPr lang="en-US" b="1" dirty="0">
                    <a:solidFill>
                      <a:srgbClr val="43638E"/>
                    </a:solidFill>
                    <a:latin typeface="Calibri"/>
                  </a:rPr>
                  <a:t>Solution</a:t>
                </a:r>
              </a:p>
              <a:p>
                <a:pPr>
                  <a:tabLst>
                    <a:tab pos="4514850" algn="l"/>
                  </a:tabLst>
                </a:pPr>
                <a14:m>
                  <m:oMathPara xmlns:m="http://schemas.openxmlformats.org/officeDocument/2006/math">
                    <m:oMathParaPr>
                      <m:jc m:val="right"/>
                    </m:oMathParaPr>
                    <m:oMath xmlns:m="http://schemas.openxmlformats.org/officeDocument/2006/math">
                      <m:r>
                        <m:rPr>
                          <m:sty m:val="p"/>
                        </m:rPr>
                        <a:rPr lang="en-US" sz="2200">
                          <a:solidFill>
                            <a:srgbClr val="201C1D"/>
                          </a:solidFill>
                          <a:latin typeface="Cambria Math" panose="02040503050406030204" pitchFamily="18" charset="0"/>
                        </a:rPr>
                        <m:t>AgCl</m:t>
                      </m:r>
                      <m:d>
                        <m:dPr>
                          <m:ctrlPr>
                            <a:rPr lang="en-US" sz="2200" i="1">
                              <a:solidFill>
                                <a:srgbClr val="201C1D"/>
                              </a:solidFill>
                              <a:latin typeface="Cambria Math" panose="02040503050406030204" pitchFamily="18" charset="0"/>
                            </a:rPr>
                          </m:ctrlPr>
                        </m:dPr>
                        <m:e>
                          <m:r>
                            <a:rPr lang="en-US" sz="2200" i="1">
                              <a:solidFill>
                                <a:srgbClr val="201C1D"/>
                              </a:solidFill>
                              <a:latin typeface="Cambria Math" panose="02040503050406030204" pitchFamily="18" charset="0"/>
                            </a:rPr>
                            <m:t>𝑠</m:t>
                          </m:r>
                        </m:e>
                      </m:d>
                      <m:r>
                        <a:rPr lang="en-US" sz="2200">
                          <a:solidFill>
                            <a:srgbClr val="201C1D"/>
                          </a:solidFill>
                          <a:latin typeface="Cambria Math" panose="02040503050406030204" pitchFamily="18" charset="0"/>
                          <a:ea typeface="Cambria Math" panose="02040503050406030204" pitchFamily="18" charset="0"/>
                        </a:rPr>
                        <m:t>⇄</m:t>
                      </m:r>
                      <m:sSup>
                        <m:sSupPr>
                          <m:ctrlPr>
                            <a:rPr lang="en-US" sz="2200" i="1">
                              <a:solidFill>
                                <a:srgbClr val="201C1D"/>
                              </a:solidFill>
                              <a:latin typeface="Cambria Math" panose="02040503050406030204" pitchFamily="18" charset="0"/>
                              <a:ea typeface="Cambria Math" panose="02040503050406030204" pitchFamily="18" charset="0"/>
                            </a:rPr>
                          </m:ctrlPr>
                        </m:sSupPr>
                        <m:e>
                          <m:r>
                            <m:rPr>
                              <m:sty m:val="p"/>
                            </m:rPr>
                            <a:rPr lang="en-US" sz="2200">
                              <a:solidFill>
                                <a:srgbClr val="201C1D"/>
                              </a:solidFill>
                              <a:latin typeface="Cambria Math" panose="02040503050406030204" pitchFamily="18" charset="0"/>
                              <a:ea typeface="Cambria Math" panose="02040503050406030204" pitchFamily="18" charset="0"/>
                            </a:rPr>
                            <m:t>Ag</m:t>
                          </m:r>
                        </m:e>
                        <m:sup>
                          <m:r>
                            <a:rPr lang="en-US" sz="2200">
                              <a:solidFill>
                                <a:srgbClr val="201C1D"/>
                              </a:solidFill>
                              <a:latin typeface="Cambria Math" panose="02040503050406030204" pitchFamily="18" charset="0"/>
                              <a:ea typeface="Cambria Math" panose="02040503050406030204" pitchFamily="18" charset="0"/>
                            </a:rPr>
                            <m:t>+</m:t>
                          </m:r>
                        </m:sup>
                      </m:sSup>
                      <m:d>
                        <m:dPr>
                          <m:ctrlPr>
                            <a:rPr lang="en-US" sz="2200" i="1">
                              <a:solidFill>
                                <a:srgbClr val="201C1D"/>
                              </a:solidFill>
                              <a:latin typeface="Cambria Math" panose="02040503050406030204" pitchFamily="18" charset="0"/>
                              <a:ea typeface="Cambria Math" panose="02040503050406030204" pitchFamily="18" charset="0"/>
                            </a:rPr>
                          </m:ctrlPr>
                        </m:dPr>
                        <m:e>
                          <m:r>
                            <a:rPr lang="en-US" sz="2200" i="1">
                              <a:solidFill>
                                <a:srgbClr val="201C1D"/>
                              </a:solidFill>
                              <a:latin typeface="Cambria Math" panose="02040503050406030204" pitchFamily="18" charset="0"/>
                              <a:ea typeface="Cambria Math" panose="02040503050406030204" pitchFamily="18" charset="0"/>
                            </a:rPr>
                            <m:t>𝑎𝑞</m:t>
                          </m:r>
                        </m:e>
                      </m:d>
                      <m:r>
                        <a:rPr lang="en-US" sz="2200">
                          <a:solidFill>
                            <a:srgbClr val="201C1D"/>
                          </a:solidFill>
                          <a:latin typeface="Cambria Math" panose="02040503050406030204" pitchFamily="18" charset="0"/>
                          <a:ea typeface="Cambria Math" panose="02040503050406030204" pitchFamily="18" charset="0"/>
                        </a:rPr>
                        <m:t>+</m:t>
                      </m:r>
                      <m:sSup>
                        <m:sSupPr>
                          <m:ctrlPr>
                            <a:rPr lang="en-US" sz="2200" i="1">
                              <a:solidFill>
                                <a:srgbClr val="201C1D"/>
                              </a:solidFill>
                              <a:latin typeface="Cambria Math" panose="02040503050406030204" pitchFamily="18" charset="0"/>
                              <a:ea typeface="Cambria Math" panose="02040503050406030204" pitchFamily="18" charset="0"/>
                            </a:rPr>
                          </m:ctrlPr>
                        </m:sSupPr>
                        <m:e>
                          <m:r>
                            <m:rPr>
                              <m:sty m:val="p"/>
                            </m:rPr>
                            <a:rPr lang="en-US" sz="2200">
                              <a:solidFill>
                                <a:srgbClr val="201C1D"/>
                              </a:solidFill>
                              <a:latin typeface="Cambria Math" panose="02040503050406030204" pitchFamily="18" charset="0"/>
                              <a:ea typeface="Cambria Math" panose="02040503050406030204" pitchFamily="18" charset="0"/>
                            </a:rPr>
                            <m:t>Cl</m:t>
                          </m:r>
                        </m:e>
                        <m:sup>
                          <m:r>
                            <a:rPr lang="en-US" sz="2200">
                              <a:solidFill>
                                <a:srgbClr val="201C1D"/>
                              </a:solidFill>
                              <a:latin typeface="Cambria Math" panose="02040503050406030204" pitchFamily="18" charset="0"/>
                              <a:ea typeface="Cambria Math" panose="02040503050406030204" pitchFamily="18" charset="0"/>
                            </a:rPr>
                            <m:t>−</m:t>
                          </m:r>
                        </m:sup>
                      </m:sSup>
                      <m:r>
                        <a:rPr lang="en-US" sz="2200">
                          <a:solidFill>
                            <a:srgbClr val="201C1D"/>
                          </a:solidFill>
                          <a:latin typeface="Cambria Math" panose="02040503050406030204" pitchFamily="18" charset="0"/>
                          <a:ea typeface="Cambria Math" panose="02040503050406030204" pitchFamily="18" charset="0"/>
                        </a:rPr>
                        <m:t>(</m:t>
                      </m:r>
                      <m:r>
                        <a:rPr lang="en-US" sz="2200" i="1">
                          <a:solidFill>
                            <a:srgbClr val="201C1D"/>
                          </a:solidFill>
                          <a:latin typeface="Cambria Math" panose="02040503050406030204" pitchFamily="18" charset="0"/>
                          <a:ea typeface="Cambria Math" panose="02040503050406030204" pitchFamily="18" charset="0"/>
                        </a:rPr>
                        <m:t>𝑎𝑞</m:t>
                      </m:r>
                      <m:r>
                        <a:rPr lang="en-US" sz="2200">
                          <a:solidFill>
                            <a:srgbClr val="201C1D"/>
                          </a:solidFill>
                          <a:latin typeface="Cambria Math" panose="02040503050406030204" pitchFamily="18" charset="0"/>
                          <a:ea typeface="Cambria Math" panose="02040503050406030204" pitchFamily="18" charset="0"/>
                        </a:rPr>
                        <m:t>)</m:t>
                      </m:r>
                    </m:oMath>
                  </m:oMathPara>
                </a14:m>
                <a:endParaRPr lang="en-US" sz="2200" dirty="0">
                  <a:solidFill>
                    <a:srgbClr val="201C1D"/>
                  </a:solidFill>
                </a:endParaRP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13553" y="990600"/>
                <a:ext cx="9130447" cy="3962400"/>
              </a:xfrm>
              <a:blipFill>
                <a:blip r:embed="rId2"/>
                <a:stretch>
                  <a:fillRect l="-1335" t="-1538" r="-467" b="-446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4" name="Content Placeholder 3"/>
              <p:cNvGraphicFramePr>
                <a:graphicFrameLocks noGrp="1"/>
              </p:cNvGraphicFramePr>
              <p:nvPr>
                <p:ph sz="quarter" idx="13"/>
                <p:extLst>
                  <p:ext uri="{D42A27DB-BD31-4B8C-83A1-F6EECF244321}">
                    <p14:modId xmlns:p14="http://schemas.microsoft.com/office/powerpoint/2010/main" val="160786634"/>
                  </p:ext>
                </p:extLst>
              </p:nvPr>
            </p:nvGraphicFramePr>
            <p:xfrm>
              <a:off x="76200" y="5105400"/>
              <a:ext cx="8839200"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5257800">
                      <a:extLst>
                        <a:ext uri="{9D8B030D-6E8A-4147-A177-3AD203B41FA5}">
                          <a16:colId xmlns:a16="http://schemas.microsoft.com/office/drawing/2014/main" val="2247387870"/>
                        </a:ext>
                      </a:extLst>
                    </a:gridCol>
                    <a:gridCol w="914400">
                      <a:extLst>
                        <a:ext uri="{9D8B030D-6E8A-4147-A177-3AD203B41FA5}">
                          <a16:colId xmlns:a16="http://schemas.microsoft.com/office/drawing/2014/main" val="3868239168"/>
                        </a:ext>
                      </a:extLst>
                    </a:gridCol>
                    <a:gridCol w="1676400">
                      <a:extLst>
                        <a:ext uri="{9D8B030D-6E8A-4147-A177-3AD203B41FA5}">
                          <a16:colId xmlns:a16="http://schemas.microsoft.com/office/drawing/2014/main" val="1516186521"/>
                        </a:ext>
                      </a:extLst>
                    </a:gridCol>
                    <a:gridCol w="990600">
                      <a:extLst>
                        <a:ext uri="{9D8B030D-6E8A-4147-A177-3AD203B41FA5}">
                          <a16:colId xmlns:a16="http://schemas.microsoft.com/office/drawing/2014/main" val="2195469349"/>
                        </a:ext>
                      </a:extLst>
                    </a:gridCol>
                  </a:tblGrid>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m:t>
                                </m:r>
                              </m:oMath>
                            </m:oMathPara>
                          </a14:m>
                          <a:endParaRPr lang="en-US" dirty="0">
                            <a:solidFill>
                              <a:schemeClr val="tx1"/>
                            </a:solidFill>
                          </a:endParaRPr>
                        </a:p>
                      </a:txBody>
                      <a:tcPr>
                        <a:lnL w="12700" cmpd="sng">
                          <a:noFill/>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6.5</m:t>
                                </m:r>
                                <m:r>
                                  <a:rPr lang="en-US" b="0" i="1" smtClean="0">
                                    <a:solidFill>
                                      <a:schemeClr val="tx1"/>
                                    </a:solidFill>
                                    <a:latin typeface="Cambria Math" panose="02040503050406030204" pitchFamily="18" charset="0"/>
                                    <a:ea typeface="Cambria Math" panose="02040503050406030204" pitchFamily="18" charset="0"/>
                                  </a:rPr>
                                  <m:t>×</m:t>
                                </m:r>
                                <m:sSup>
                                  <m:sSupPr>
                                    <m:ctrlPr>
                                      <a:rPr lang="en-US" b="0" i="1" smtClean="0">
                                        <a:solidFill>
                                          <a:schemeClr val="tx1"/>
                                        </a:solidFill>
                                        <a:latin typeface="Cambria Math" panose="02040503050406030204" pitchFamily="18" charset="0"/>
                                        <a:ea typeface="Cambria Math" panose="02040503050406030204" pitchFamily="18" charset="0"/>
                                      </a:rPr>
                                    </m:ctrlPr>
                                  </m:sSupPr>
                                  <m:e>
                                    <m:r>
                                      <a:rPr lang="en-US" b="0" i="1" smtClean="0">
                                        <a:solidFill>
                                          <a:schemeClr val="tx1"/>
                                        </a:solidFill>
                                        <a:latin typeface="Cambria Math" panose="02040503050406030204" pitchFamily="18" charset="0"/>
                                        <a:ea typeface="Cambria Math" panose="02040503050406030204" pitchFamily="18" charset="0"/>
                                      </a:rPr>
                                      <m:t>10</m:t>
                                    </m:r>
                                  </m:e>
                                  <m:sup>
                                    <m:r>
                                      <a:rPr lang="en-US" b="0" i="1" smtClean="0">
                                        <a:solidFill>
                                          <a:schemeClr val="tx1"/>
                                        </a:solidFill>
                                        <a:latin typeface="Cambria Math" panose="02040503050406030204" pitchFamily="18" charset="0"/>
                                        <a:ea typeface="Cambria Math" panose="02040503050406030204" pitchFamily="18" charset="0"/>
                                      </a:rPr>
                                      <m:t>−3</m:t>
                                    </m:r>
                                  </m:sup>
                                </m:sSup>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2700" cmpd="sng">
                          <a:noFill/>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84139928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oMath>
                            </m:oMathPara>
                          </a14:m>
                          <a:endParaRPr lang="en-US" dirty="0"/>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𝑠</m:t>
                                </m:r>
                              </m:oMath>
                            </m:oMathPara>
                          </a14:m>
                          <a:endParaRPr 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𝑠</m:t>
                                </m:r>
                              </m:oMath>
                            </m:oMathPara>
                          </a14:m>
                          <a:endParaRPr lang="en-US" dirty="0"/>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40679770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𝐸𝑞𝑢𝑖𝑙𝑖𝑏𝑟𝑖𝑢𝑚</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oMath>
                            </m:oMathPara>
                          </a14:m>
                          <a:endParaRPr lang="en-US" dirty="0"/>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6.5</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−3</m:t>
                                    </m:r>
                                  </m:sup>
                                </m:sSup>
                                <m:r>
                                  <a:rPr lang="en-US" b="0" i="1" smtClean="0">
                                    <a:latin typeface="Cambria Math" panose="02040503050406030204" pitchFamily="18" charset="0"/>
                                  </a:rPr>
                                  <m:t>+</m:t>
                                </m:r>
                                <m:r>
                                  <a:rPr lang="en-US" b="0" i="1" smtClean="0">
                                    <a:latin typeface="Cambria Math" panose="02040503050406030204" pitchFamily="18" charset="0"/>
                                  </a:rPr>
                                  <m:t>𝑠</m:t>
                                </m:r>
                              </m:oMath>
                            </m:oMathPara>
                          </a14:m>
                          <a:endParaRPr 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𝑠</m:t>
                                </m:r>
                              </m:oMath>
                            </m:oMathPara>
                          </a14:m>
                          <a:endParaRPr lang="en-US" dirty="0"/>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88471374"/>
                      </a:ext>
                    </a:extLst>
                  </a:tr>
                </a:tbl>
              </a:graphicData>
            </a:graphic>
          </p:graphicFrame>
        </mc:Choice>
        <mc:Fallback xmlns="">
          <p:graphicFrame>
            <p:nvGraphicFramePr>
              <p:cNvPr id="4" name="Content Placeholder 3"/>
              <p:cNvGraphicFramePr>
                <a:graphicFrameLocks noGrp="1"/>
              </p:cNvGraphicFramePr>
              <p:nvPr>
                <p:ph sz="quarter" idx="13"/>
                <p:extLst>
                  <p:ext uri="{D42A27DB-BD31-4B8C-83A1-F6EECF244321}">
                    <p14:modId xmlns:p14="http://schemas.microsoft.com/office/powerpoint/2010/main" val="160786634"/>
                  </p:ext>
                </p:extLst>
              </p:nvPr>
            </p:nvGraphicFramePr>
            <p:xfrm>
              <a:off x="76200" y="5105400"/>
              <a:ext cx="8839200"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5257800">
                      <a:extLst>
                        <a:ext uri="{9D8B030D-6E8A-4147-A177-3AD203B41FA5}">
                          <a16:colId xmlns:a16="http://schemas.microsoft.com/office/drawing/2014/main" val="2247387870"/>
                        </a:ext>
                      </a:extLst>
                    </a:gridCol>
                    <a:gridCol w="914400">
                      <a:extLst>
                        <a:ext uri="{9D8B030D-6E8A-4147-A177-3AD203B41FA5}">
                          <a16:colId xmlns:a16="http://schemas.microsoft.com/office/drawing/2014/main" val="3868239168"/>
                        </a:ext>
                      </a:extLst>
                    </a:gridCol>
                    <a:gridCol w="1676400">
                      <a:extLst>
                        <a:ext uri="{9D8B030D-6E8A-4147-A177-3AD203B41FA5}">
                          <a16:colId xmlns:a16="http://schemas.microsoft.com/office/drawing/2014/main" val="1516186521"/>
                        </a:ext>
                      </a:extLst>
                    </a:gridCol>
                    <a:gridCol w="990600">
                      <a:extLst>
                        <a:ext uri="{9D8B030D-6E8A-4147-A177-3AD203B41FA5}">
                          <a16:colId xmlns:a16="http://schemas.microsoft.com/office/drawing/2014/main" val="2195469349"/>
                        </a:ext>
                      </a:extLst>
                    </a:gridCol>
                  </a:tblGrid>
                  <a:tr h="365760">
                    <a:tc>
                      <a:txBody>
                        <a:bodyPr/>
                        <a:lstStyle/>
                        <a:p>
                          <a:endParaRPr lang="en-US"/>
                        </a:p>
                      </a:txBody>
                      <a:tcPr>
                        <a:lnL w="12700" cmpd="sng">
                          <a:noFill/>
                        </a:lnL>
                        <a:lnR w="12700" cmpd="sng">
                          <a:noFill/>
                        </a:lnR>
                        <a:lnT w="38100" cmpd="sng">
                          <a:noFill/>
                        </a:lnT>
                        <a:lnB w="12700" cmpd="sng">
                          <a:noFill/>
                        </a:lnB>
                        <a:lnTlToBr w="12700" cmpd="sng">
                          <a:noFill/>
                          <a:prstDash val="solid"/>
                        </a:lnTlToBr>
                        <a:lnBlToTr w="12700" cmpd="sng">
                          <a:noFill/>
                          <a:prstDash val="solid"/>
                        </a:lnBlToTr>
                        <a:blipFill>
                          <a:blip r:embed="rId3"/>
                          <a:stretch>
                            <a:fillRect l="-927" r="-69293" b="-231667"/>
                          </a:stretch>
                        </a:blipFill>
                      </a:tcPr>
                    </a:tc>
                    <a:tc>
                      <a:txBody>
                        <a:bodyPr/>
                        <a:lstStyle/>
                        <a:p>
                          <a:endParaRPr lang="en-US"/>
                        </a:p>
                      </a:txBody>
                      <a:tcPr>
                        <a:lnL w="12700" cmpd="sng">
                          <a:noFill/>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80667" r="-298667" b="-231667"/>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371273" r="-62909" b="-231667"/>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mpd="sng">
                          <a:noFill/>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795092" r="-6135" b="-231667"/>
                          </a:stretch>
                        </a:blipFill>
                      </a:tcPr>
                    </a:tc>
                    <a:extLst>
                      <a:ext uri="{0D108BD9-81ED-4DB2-BD59-A6C34878D82A}">
                        <a16:rowId xmlns:a16="http://schemas.microsoft.com/office/drawing/2014/main" val="184139928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927" t="-98361" r="-69293" b="-127869"/>
                          </a:stretch>
                        </a:blipFill>
                      </a:tcPr>
                    </a:tc>
                    <a:tc>
                      <a:txBody>
                        <a:bodyPr/>
                        <a:lstStyle/>
                        <a:p>
                          <a:endParaRPr lang="en-US"/>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80667" t="-98361" r="-298667" b="-127869"/>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371273" t="-98361" r="-62909" b="-127869"/>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795092" t="-98361" r="-6135" b="-127869"/>
                          </a:stretch>
                        </a:blipFill>
                      </a:tcPr>
                    </a:tc>
                    <a:extLst>
                      <a:ext uri="{0D108BD9-81ED-4DB2-BD59-A6C34878D82A}">
                        <a16:rowId xmlns:a16="http://schemas.microsoft.com/office/drawing/2014/main" val="40679770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927" t="-201667" r="-69293" b="-30000"/>
                          </a:stretch>
                        </a:blipFill>
                      </a:tcPr>
                    </a:tc>
                    <a:tc>
                      <a:txBody>
                        <a:bodyPr/>
                        <a:lstStyle/>
                        <a:p>
                          <a:endParaRPr lang="en-US"/>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580667" t="-201667" r="-298667" b="-30000"/>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371273" t="-201667" r="-62909" b="-30000"/>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795092" t="-201667" r="-6135" b="-30000"/>
                          </a:stretch>
                        </a:blipFill>
                      </a:tcPr>
                    </a:tc>
                    <a:extLst>
                      <a:ext uri="{0D108BD9-81ED-4DB2-BD59-A6C34878D82A}">
                        <a16:rowId xmlns:a16="http://schemas.microsoft.com/office/drawing/2014/main" val="388471374"/>
                      </a:ext>
                    </a:extLst>
                  </a:tr>
                </a:tbl>
              </a:graphicData>
            </a:graphic>
          </p:graphicFrame>
        </mc:Fallback>
      </mc:AlternateContent>
    </p:spTree>
    <p:extLst>
      <p:ext uri="{BB962C8B-B14F-4D97-AF65-F5344CB8AC3E}">
        <p14:creationId xmlns:p14="http://schemas.microsoft.com/office/powerpoint/2010/main" val="294281312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 y="236537"/>
            <a:ext cx="5638800" cy="601663"/>
          </a:xfrm>
        </p:spPr>
        <p:txBody>
          <a:bodyPr/>
          <a:lstStyle/>
          <a:p>
            <a:pPr marL="3314700" indent="-3314700"/>
            <a:r>
              <a:rPr lang="en-US" dirty="0"/>
              <a:t>SAMPLE PROBLEM	</a:t>
            </a:r>
            <a:r>
              <a:rPr lang="en-US" dirty="0">
                <a:solidFill>
                  <a:schemeClr val="bg1"/>
                </a:solidFill>
              </a:rPr>
              <a:t>17.10	Conti.</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1" y="990600"/>
                <a:ext cx="9144000" cy="5410200"/>
              </a:xfrm>
            </p:spPr>
            <p:txBody>
              <a:bodyPr/>
              <a:lstStyle/>
              <a:p>
                <a:pPr>
                  <a:spcAft>
                    <a:spcPts val="2800"/>
                  </a:spcAft>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rPr>
                        <m:t>1.6</m:t>
                      </m:r>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−10</m:t>
                          </m:r>
                        </m:sup>
                      </m:sSup>
                      <m:r>
                        <a:rPr lang="en-US" sz="2400" i="1">
                          <a:latin typeface="Cambria Math" panose="02040503050406030204" pitchFamily="18" charset="0"/>
                          <a:ea typeface="Cambria Math" panose="02040503050406030204" pitchFamily="18" charset="0"/>
                        </a:rPr>
                        <m:t>=(6.5×</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−3</m:t>
                          </m:r>
                        </m:sup>
                      </m:sSup>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𝑠</m:t>
                      </m:r>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𝑠</m:t>
                      </m:r>
                      <m:r>
                        <a:rPr lang="en-US" sz="2400" i="1">
                          <a:latin typeface="Cambria Math" panose="02040503050406030204" pitchFamily="18" charset="0"/>
                          <a:ea typeface="Cambria Math" panose="02040503050406030204" pitchFamily="18" charset="0"/>
                        </a:rPr>
                        <m:t>)</m:t>
                      </m:r>
                    </m:oMath>
                  </m:oMathPara>
                </a14:m>
                <a:endParaRPr lang="en-US" sz="2400" dirty="0"/>
              </a:p>
              <a:p>
                <a:pPr>
                  <a:spcAft>
                    <a:spcPts val="2800"/>
                  </a:spcAft>
                </a:pPr>
                <a:r>
                  <a:rPr lang="en-US" dirty="0"/>
                  <a:t>Because we expect </a:t>
                </a:r>
                <a:r>
                  <a:rPr lang="en-US" i="1" dirty="0"/>
                  <a:t>s </a:t>
                </a:r>
                <a:r>
                  <a:rPr lang="en-US" dirty="0"/>
                  <a:t>to be very small,</a:t>
                </a:r>
              </a:p>
              <a:p>
                <a:pPr>
                  <a:spcAft>
                    <a:spcPts val="28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6.5</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−3</m:t>
                          </m:r>
                        </m:sup>
                      </m:sSup>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𝑠</m:t>
                      </m:r>
                      <m:r>
                        <a:rPr lang="en-US" i="1">
                          <a:latin typeface="Cambria Math" panose="02040503050406030204" pitchFamily="18" charset="0"/>
                          <a:ea typeface="Cambria Math" panose="02040503050406030204" pitchFamily="18" charset="0"/>
                        </a:rPr>
                        <m:t>≈6.5×</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−3</m:t>
                          </m:r>
                        </m:sup>
                      </m:sSup>
                    </m:oMath>
                  </m:oMathPara>
                </a14:m>
                <a:endParaRPr lang="en-US" dirty="0">
                  <a:ea typeface="Cambria Math" panose="02040503050406030204" pitchFamily="18" charset="0"/>
                </a:endParaRPr>
              </a:p>
              <a:p>
                <a:pPr marL="2286000">
                  <a:spcAft>
                    <a:spcPts val="2800"/>
                  </a:spcAft>
                </a:pPr>
                <a14:m>
                  <m:oMath xmlns:m="http://schemas.openxmlformats.org/officeDocument/2006/math">
                    <m:r>
                      <a:rPr lang="en-US" i="1">
                        <a:latin typeface="Cambria Math" panose="02040503050406030204" pitchFamily="18" charset="0"/>
                      </a:rPr>
                      <m:t>1.6</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−10</m:t>
                        </m:r>
                      </m:sup>
                    </m:sSup>
                    <m:r>
                      <a:rPr lang="en-US" i="1">
                        <a:latin typeface="Cambria Math" panose="02040503050406030204" pitchFamily="18" charset="0"/>
                        <a:ea typeface="Cambria Math" panose="02040503050406030204" pitchFamily="18" charset="0"/>
                      </a:rPr>
                      <m:t>=(6.5×</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−3</m:t>
                        </m:r>
                      </m:sup>
                    </m:sSup>
                    <m:r>
                      <a:rPr lang="en-US" i="1">
                        <a:latin typeface="Cambria Math" panose="02040503050406030204" pitchFamily="18" charset="0"/>
                        <a:ea typeface="Cambria Math" panose="02040503050406030204" pitchFamily="18" charset="0"/>
                      </a:rPr>
                      <m:t>)</m:t>
                    </m:r>
                  </m:oMath>
                </a14:m>
                <a:r>
                  <a:rPr lang="en-US" dirty="0"/>
                  <a:t>(</a:t>
                </a:r>
                <a:r>
                  <a:rPr lang="en-US" i="1" dirty="0"/>
                  <a:t>s</a:t>
                </a:r>
                <a:r>
                  <a:rPr lang="en-US" dirty="0"/>
                  <a:t>)</a:t>
                </a:r>
              </a:p>
              <a:p>
                <a:pPr>
                  <a:spcBef>
                    <a:spcPts val="0"/>
                  </a:spcBef>
                  <a:spcAft>
                    <a:spcPts val="23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𝑠</m:t>
                      </m:r>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1.6</m:t>
                          </m:r>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−10</m:t>
                              </m:r>
                            </m:sup>
                          </m:sSup>
                        </m:num>
                        <m:den>
                          <m:r>
                            <a:rPr lang="en-US">
                              <a:latin typeface="Cambria Math" panose="02040503050406030204" pitchFamily="18" charset="0"/>
                            </a:rPr>
                            <m:t>6.5</m:t>
                          </m:r>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−3</m:t>
                              </m:r>
                            </m:sup>
                          </m:sSup>
                        </m:den>
                      </m:f>
                      <m:r>
                        <a:rPr lang="en-US">
                          <a:latin typeface="Cambria Math" panose="02040503050406030204" pitchFamily="18" charset="0"/>
                        </a:rPr>
                        <m:t>=2.5</m:t>
                      </m:r>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−8</m:t>
                          </m:r>
                        </m:sup>
                      </m:sSup>
                      <m:r>
                        <a:rPr lang="en-US" b="0" i="1"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𝑀</m:t>
                      </m:r>
                    </m:oMath>
                  </m:oMathPara>
                </a14:m>
                <a:endParaRPr lang="en-US" i="1" dirty="0"/>
              </a:p>
              <a:p>
                <a:pPr>
                  <a:spcAft>
                    <a:spcPts val="2800"/>
                  </a:spcAft>
                </a:pPr>
                <a:r>
                  <a:rPr lang="en-US" dirty="0"/>
                  <a:t>The presence of </a:t>
                </a:r>
                <a14:m>
                  <m:oMath xmlns:m="http://schemas.openxmlformats.org/officeDocument/2006/math">
                    <m:r>
                      <m:rPr>
                        <m:sty m:val="p"/>
                      </m:rPr>
                      <a:rPr lang="en-US" i="0" dirty="0" smtClean="0">
                        <a:latin typeface="Cambria Math" panose="02040503050406030204" pitchFamily="18" charset="0"/>
                      </a:rPr>
                      <m:t>AgNO</m:t>
                    </m:r>
                    <m:r>
                      <a:rPr lang="en-US" i="0" baseline="-25000" dirty="0">
                        <a:latin typeface="Cambria Math" panose="02040503050406030204" pitchFamily="18" charset="0"/>
                      </a:rPr>
                      <m:t>3</m:t>
                    </m:r>
                  </m:oMath>
                </a14:m>
                <a:r>
                  <a:rPr lang="en-US" dirty="0"/>
                  <a:t> reduces the solubility of AgCl by a factor of ~ 500!</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1" y="990600"/>
                <a:ext cx="9144000" cy="5410200"/>
              </a:xfrm>
              <a:blipFill>
                <a:blip r:embed="rId2"/>
                <a:stretch>
                  <a:fillRect l="-1333" b="-3269"/>
                </a:stretch>
              </a:blipFill>
            </p:spPr>
            <p:txBody>
              <a:bodyPr/>
              <a:lstStyle/>
              <a:p>
                <a:r>
                  <a:rPr lang="en-US">
                    <a:noFill/>
                  </a:rPr>
                  <a:t> </a:t>
                </a:r>
              </a:p>
            </p:txBody>
          </p:sp>
        </mc:Fallback>
      </mc:AlternateContent>
    </p:spTree>
    <p:extLst>
      <p:ext uri="{BB962C8B-B14F-4D97-AF65-F5344CB8AC3E}">
        <p14:creationId xmlns:p14="http://schemas.microsoft.com/office/powerpoint/2010/main" val="550262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808304" cy="460513"/>
          </a:xfrm>
        </p:spPr>
        <p:txBody>
          <a:bodyPr/>
          <a:lstStyle/>
          <a:p>
            <a:pPr marL="1257300" indent="-1257300"/>
            <a:r>
              <a:rPr lang="en-US" dirty="0">
                <a:solidFill>
                  <a:schemeClr val="bg1"/>
                </a:solidFill>
              </a:rPr>
              <a:t>17.2	</a:t>
            </a:r>
            <a:r>
              <a:rPr lang="en-US" dirty="0">
                <a:solidFill>
                  <a:srgbClr val="CE171F"/>
                </a:solidFill>
              </a:rPr>
              <a:t>Buffer Solutions (1)</a:t>
            </a:r>
          </a:p>
        </p:txBody>
      </p:sp>
      <p:sp>
        <p:nvSpPr>
          <p:cNvPr id="2" name="Text Placeholder 1"/>
          <p:cNvSpPr>
            <a:spLocks noGrp="1"/>
          </p:cNvSpPr>
          <p:nvPr>
            <p:ph type="body" sz="quarter" idx="11"/>
          </p:nvPr>
        </p:nvSpPr>
        <p:spPr/>
        <p:txBody>
          <a:bodyPr/>
          <a:lstStyle/>
          <a:p>
            <a:r>
              <a:rPr lang="en-US" dirty="0"/>
              <a:t>Calculating the pH of a Buffer</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314450"/>
                <a:ext cx="9144000" cy="4876800"/>
              </a:xfrm>
            </p:spPr>
            <p:txBody>
              <a:bodyPr/>
              <a:lstStyle/>
              <a:p>
                <a:pPr>
                  <a:spcAft>
                    <a:spcPts val="6500"/>
                  </a:spcAft>
                </a:pPr>
                <a:r>
                  <a:rPr lang="en-US" dirty="0"/>
                  <a:t>A solution that contains a weak acid and its conjugate base (or a weak base and its conjugate acid) is a </a:t>
                </a:r>
                <a:r>
                  <a:rPr lang="en-US" i="1" dirty="0"/>
                  <a:t>buffer solution</a:t>
                </a:r>
                <a:r>
                  <a:rPr lang="en-US" dirty="0"/>
                  <a:t> or simply a </a:t>
                </a:r>
                <a:r>
                  <a:rPr lang="en-US" b="1" i="1" dirty="0"/>
                  <a:t>buffer</a:t>
                </a:r>
                <a:r>
                  <a:rPr lang="en-US" dirty="0"/>
                  <a:t>.</a:t>
                </a:r>
              </a:p>
              <a:p>
                <a:pPr>
                  <a:spcAft>
                    <a:spcPts val="3300"/>
                  </a:spcAft>
                </a:pPr>
                <a:r>
                  <a:rPr lang="en-US" dirty="0"/>
                  <a:t>A buffer’s ability to convert a strong acid to a weak acid minimizes the effect of the addition on the pH :</a:t>
                </a:r>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CH</m:t>
                          </m:r>
                        </m:e>
                        <m:sub>
                          <m:r>
                            <a:rPr lang="en-US" b="0" i="0" smtClean="0">
                              <a:latin typeface="Cambria Math" panose="02040503050406030204" pitchFamily="18" charset="0"/>
                              <a:ea typeface="Cambria Math" panose="02040503050406030204" pitchFamily="18" charset="0"/>
                            </a:rPr>
                            <m:t>3</m:t>
                          </m:r>
                        </m:sub>
                      </m:sSub>
                      <m:r>
                        <m:rPr>
                          <m:sty m:val="p"/>
                        </m:rPr>
                        <a:rPr lang="en-US" b="0" i="0" smtClean="0">
                          <a:latin typeface="Cambria Math" panose="02040503050406030204" pitchFamily="18" charset="0"/>
                          <a:ea typeface="Cambria Math" panose="02040503050406030204" pitchFamily="18" charset="0"/>
                        </a:rPr>
                        <m:t>COOH</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𝑙</m:t>
                      </m:r>
                      <m:r>
                        <a:rPr lang="en-US" b="0" i="1" smtClean="0">
                          <a:latin typeface="Cambria Math" panose="02040503050406030204" pitchFamily="18" charset="0"/>
                          <a:ea typeface="Cambria Math" panose="02040503050406030204" pitchFamily="18" charset="0"/>
                        </a:rPr>
                        <m:t>)</m:t>
                      </m:r>
                    </m:oMath>
                  </m:oMathPara>
                </a14:m>
                <a:endParaRPr lang="en-US" i="1"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314450"/>
                <a:ext cx="9144000" cy="4876800"/>
              </a:xfrm>
              <a:blipFill>
                <a:blip r:embed="rId3"/>
                <a:stretch>
                  <a:fillRect l="-1333" t="-1250"/>
                </a:stretch>
              </a:blipFill>
            </p:spPr>
            <p:txBody>
              <a:bodyPr/>
              <a:lstStyle/>
              <a:p>
                <a:r>
                  <a:rPr lang="en-US">
                    <a:noFill/>
                  </a:rPr>
                  <a:t> </a:t>
                </a:r>
              </a:p>
            </p:txBody>
          </p:sp>
        </mc:Fallback>
      </mc:AlternateContent>
    </p:spTree>
    <p:extLst>
      <p:ext uri="{BB962C8B-B14F-4D97-AF65-F5344CB8AC3E}">
        <p14:creationId xmlns:p14="http://schemas.microsoft.com/office/powerpoint/2010/main" val="151986402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3313"/>
            <a:ext cx="6808304" cy="460513"/>
          </a:xfrm>
        </p:spPr>
        <p:txBody>
          <a:bodyPr/>
          <a:lstStyle/>
          <a:p>
            <a:pPr marL="1200150" indent="-1200150"/>
            <a:r>
              <a:rPr lang="en-US" dirty="0">
                <a:solidFill>
                  <a:srgbClr val="FFFFFF"/>
                </a:solidFill>
              </a:rPr>
              <a:t>17.5	</a:t>
            </a:r>
            <a:r>
              <a:rPr lang="en-US" dirty="0"/>
              <a:t>Factors Affecting Solubility (4)</a:t>
            </a:r>
          </a:p>
        </p:txBody>
      </p:sp>
      <p:sp>
        <p:nvSpPr>
          <p:cNvPr id="2" name="Text Placeholder 1"/>
          <p:cNvSpPr>
            <a:spLocks noGrp="1"/>
          </p:cNvSpPr>
          <p:nvPr>
            <p:ph type="body" sz="quarter" idx="11"/>
          </p:nvPr>
        </p:nvSpPr>
        <p:spPr>
          <a:xfrm>
            <a:off x="0" y="1066800"/>
            <a:ext cx="8686800" cy="533400"/>
          </a:xfrm>
        </p:spPr>
        <p:txBody>
          <a:bodyPr/>
          <a:lstStyle/>
          <a:p>
            <a:r>
              <a:rPr lang="en-US" dirty="0"/>
              <a:t>pH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00200"/>
                <a:ext cx="9144000" cy="5181600"/>
              </a:xfrm>
            </p:spPr>
            <p:txBody>
              <a:bodyPr/>
              <a:lstStyle/>
              <a:p>
                <a:pPr>
                  <a:spcAft>
                    <a:spcPts val="1600"/>
                  </a:spcAft>
                </a:pPr>
                <a:r>
                  <a:rPr lang="en-US" dirty="0"/>
                  <a:t>The solubility of a substance can also depend on the pH of the solution. </a:t>
                </a:r>
              </a:p>
              <a:p>
                <a:r>
                  <a:rPr lang="en-US" dirty="0"/>
                  <a:t>Insoluble bases tend to dissolve in acidic solutions while insoluble acids tend to dissolve in basic solutions. </a:t>
                </a:r>
              </a:p>
              <a:p>
                <a:pPr>
                  <a:spcBef>
                    <a:spcPts val="0"/>
                  </a:spcBef>
                  <a:spcAft>
                    <a:spcPts val="2400"/>
                  </a:spcAft>
                </a:pPr>
                <a14:m>
                  <m:oMathPara xmlns:m="http://schemas.openxmlformats.org/officeDocument/2006/math">
                    <m:oMathParaPr>
                      <m:jc m:val="centerGroup"/>
                    </m:oMathParaPr>
                    <m:oMath xmlns:m="http://schemas.openxmlformats.org/officeDocument/2006/math">
                      <m:r>
                        <m:rPr>
                          <m:sty m:val="p"/>
                        </m:rPr>
                        <a:rPr lang="en-US" i="0">
                          <a:latin typeface="Cambria Math" panose="02040503050406030204" pitchFamily="18" charset="0"/>
                        </a:rPr>
                        <m:t>Mg</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r>
                                <m:rPr>
                                  <m:sty m:val="p"/>
                                </m:rPr>
                                <a:rPr lang="en-US" i="0">
                                  <a:latin typeface="Cambria Math" panose="02040503050406030204" pitchFamily="18" charset="0"/>
                                </a:rPr>
                                <m:t>OH</m:t>
                              </m:r>
                            </m:e>
                          </m:d>
                        </m:e>
                        <m:sub>
                          <m:r>
                            <a:rPr lang="en-US" i="0">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Mg</m:t>
                          </m:r>
                        </m:e>
                        <m:sup>
                          <m:r>
                            <a:rPr lang="en-US" i="0">
                              <a:latin typeface="Cambria Math" panose="02040503050406030204" pitchFamily="18" charset="0"/>
                              <a:ea typeface="Cambria Math" panose="02040503050406030204" pitchFamily="18" charset="0"/>
                            </a:rPr>
                            <m:t>2+</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+2</m:t>
                      </m:r>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OH</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𝑎𝑞</m:t>
                      </m:r>
                      <m:r>
                        <a:rPr lang="en-US" i="1">
                          <a:latin typeface="Cambria Math" panose="02040503050406030204" pitchFamily="18" charset="0"/>
                          <a:ea typeface="Cambria Math" panose="02040503050406030204" pitchFamily="18" charset="0"/>
                        </a:rPr>
                        <m:t>)</m:t>
                      </m:r>
                    </m:oMath>
                  </m:oMathPara>
                </a14:m>
                <a:endParaRPr lang="en-US" dirty="0"/>
              </a:p>
              <a:p>
                <a:pPr>
                  <a:spcBef>
                    <a:spcPts val="0"/>
                  </a:spcBef>
                  <a:spcAft>
                    <a:spcPts val="15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i="0">
                              <a:latin typeface="Cambria Math" panose="02040503050406030204" pitchFamily="18" charset="0"/>
                            </a:rPr>
                            <m:t>sp</m:t>
                          </m:r>
                        </m:sub>
                      </m:sSub>
                      <m:r>
                        <a:rPr lang="en-US" i="1">
                          <a:latin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rPr>
                            <m:t>𝑠</m:t>
                          </m:r>
                        </m:e>
                      </m:d>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panose="02040503050406030204" pitchFamily="18" charset="0"/>
                                </a:rPr>
                                <m:t>2</m:t>
                              </m:r>
                              <m:r>
                                <a:rPr lang="en-US" i="1">
                                  <a:latin typeface="Cambria Math" panose="02040503050406030204" pitchFamily="18" charset="0"/>
                                </a:rPr>
                                <m:t>𝑠</m:t>
                              </m:r>
                            </m:e>
                          </m:d>
                        </m:e>
                        <m:sup>
                          <m:r>
                            <a:rPr lang="en-US" i="1">
                              <a:latin typeface="Cambria Math" panose="02040503050406030204" pitchFamily="18" charset="0"/>
                            </a:rPr>
                            <m:t>2</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4</m:t>
                          </m:r>
                          <m:r>
                            <a:rPr lang="en-US" i="1">
                              <a:latin typeface="Cambria Math" panose="02040503050406030204" pitchFamily="18" charset="0"/>
                            </a:rPr>
                            <m:t>𝑠</m:t>
                          </m:r>
                        </m:e>
                        <m:sup>
                          <m:r>
                            <a:rPr lang="en-US" i="1">
                              <a:latin typeface="Cambria Math" panose="02040503050406030204" pitchFamily="18" charset="0"/>
                            </a:rPr>
                            <m:t>3</m:t>
                          </m:r>
                        </m:sup>
                      </m:sSup>
                    </m:oMath>
                  </m:oMathPara>
                </a14:m>
                <a:endParaRPr lang="en-US" dirty="0"/>
              </a:p>
              <a:p>
                <a:pPr>
                  <a:spcBef>
                    <a:spcPts val="0"/>
                  </a:spcBef>
                  <a:spcAft>
                    <a:spcPts val="15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4</m:t>
                      </m:r>
                      <m:sSup>
                        <m:sSupPr>
                          <m:ctrlPr>
                            <a:rPr lang="en-US" i="1">
                              <a:latin typeface="Cambria Math" panose="02040503050406030204" pitchFamily="18" charset="0"/>
                            </a:rPr>
                          </m:ctrlPr>
                        </m:sSupPr>
                        <m:e>
                          <m:r>
                            <a:rPr lang="en-US" i="1">
                              <a:latin typeface="Cambria Math" panose="02040503050406030204" pitchFamily="18" charset="0"/>
                            </a:rPr>
                            <m:t>𝑠</m:t>
                          </m:r>
                        </m:e>
                        <m:sup>
                          <m:r>
                            <a:rPr lang="en-US" i="1">
                              <a:latin typeface="Cambria Math" panose="02040503050406030204" pitchFamily="18" charset="0"/>
                            </a:rPr>
                            <m:t>3</m:t>
                          </m:r>
                        </m:sup>
                      </m:sSup>
                      <m:r>
                        <a:rPr lang="en-US" i="1">
                          <a:latin typeface="Cambria Math" panose="02040503050406030204" pitchFamily="18" charset="0"/>
                        </a:rPr>
                        <m:t>=1.2</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−11</m:t>
                          </m:r>
                        </m:sup>
                      </m:sSup>
                    </m:oMath>
                  </m:oMathPara>
                </a14:m>
                <a:endParaRPr lang="en-US" dirty="0">
                  <a:ea typeface="Cambria Math" panose="02040503050406030204" pitchFamily="18" charset="0"/>
                </a:endParaRPr>
              </a:p>
              <a:p>
                <a:pPr>
                  <a:spcBef>
                    <a:spcPts val="0"/>
                  </a:spcBef>
                  <a:spcAft>
                    <a:spcPts val="1500"/>
                  </a:spcAft>
                </a:pPr>
                <a14:m>
                  <m:oMathPara xmlns:m="http://schemas.openxmlformats.org/officeDocument/2006/math">
                    <m:oMathParaPr>
                      <m:jc m:val="centerGroup"/>
                    </m:oMathParaPr>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𝑠</m:t>
                          </m:r>
                        </m:e>
                        <m:sup>
                          <m:r>
                            <a:rPr lang="en-US" i="1">
                              <a:latin typeface="Cambria Math" panose="02040503050406030204" pitchFamily="18" charset="0"/>
                            </a:rPr>
                            <m:t>3</m:t>
                          </m:r>
                        </m:sup>
                      </m:sSup>
                      <m:r>
                        <a:rPr lang="en-US" i="1">
                          <a:latin typeface="Cambria Math" panose="02040503050406030204" pitchFamily="18" charset="0"/>
                        </a:rPr>
                        <m:t>=3.0</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−12</m:t>
                          </m:r>
                        </m:sup>
                      </m:sSup>
                    </m:oMath>
                  </m:oMathPara>
                </a14:m>
                <a:endParaRPr lang="en-US" dirty="0">
                  <a:ea typeface="Cambria Math" panose="02040503050406030204" pitchFamily="18" charset="0"/>
                </a:endParaRPr>
              </a:p>
              <a:p>
                <a:pPr>
                  <a:spcBef>
                    <a:spcPts val="0"/>
                  </a:spcBef>
                  <a:spcAft>
                    <a:spcPts val="15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𝑠</m:t>
                      </m:r>
                      <m:r>
                        <a:rPr lang="en-US" i="1">
                          <a:latin typeface="Cambria Math" panose="02040503050406030204" pitchFamily="18" charset="0"/>
                        </a:rPr>
                        <m:t>=1.4×</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−4 </m:t>
                          </m:r>
                        </m:sup>
                      </m:sSup>
                      <m:r>
                        <a:rPr lang="en-US" i="1">
                          <a:latin typeface="Cambria Math" panose="02040503050406030204" pitchFamily="18" charset="0"/>
                          <a:ea typeface="Cambria Math" panose="02040503050406030204" pitchFamily="18" charset="0"/>
                        </a:rPr>
                        <m:t>𝑀</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00200"/>
                <a:ext cx="9144000" cy="5181600"/>
              </a:xfrm>
              <a:blipFill>
                <a:blip r:embed="rId2"/>
                <a:stretch>
                  <a:fillRect l="-1333" t="-1176" r="-2133"/>
                </a:stretch>
              </a:blipFill>
            </p:spPr>
            <p:txBody>
              <a:bodyPr/>
              <a:lstStyle/>
              <a:p>
                <a:r>
                  <a:rPr lang="en-US">
                    <a:noFill/>
                  </a:rPr>
                  <a:t> </a:t>
                </a:r>
              </a:p>
            </p:txBody>
          </p:sp>
        </mc:Fallback>
      </mc:AlternateContent>
    </p:spTree>
    <p:extLst>
      <p:ext uri="{BB962C8B-B14F-4D97-AF65-F5344CB8AC3E}">
        <p14:creationId xmlns:p14="http://schemas.microsoft.com/office/powerpoint/2010/main" val="267135968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3313"/>
            <a:ext cx="6808304" cy="460513"/>
          </a:xfrm>
        </p:spPr>
        <p:txBody>
          <a:bodyPr/>
          <a:lstStyle/>
          <a:p>
            <a:pPr marL="1192213" indent="-1192213"/>
            <a:r>
              <a:rPr lang="en-US" dirty="0">
                <a:solidFill>
                  <a:srgbClr val="FFFFFF"/>
                </a:solidFill>
              </a:rPr>
              <a:t>17.5	</a:t>
            </a:r>
            <a:r>
              <a:rPr lang="en-US" dirty="0"/>
              <a:t>Factors Affecting Solubility (5)</a:t>
            </a:r>
          </a:p>
        </p:txBody>
      </p:sp>
      <p:sp>
        <p:nvSpPr>
          <p:cNvPr id="2" name="Text Placeholder 1"/>
          <p:cNvSpPr>
            <a:spLocks noGrp="1"/>
          </p:cNvSpPr>
          <p:nvPr>
            <p:ph type="body" sz="quarter" idx="11"/>
          </p:nvPr>
        </p:nvSpPr>
        <p:spPr>
          <a:xfrm>
            <a:off x="0" y="1066800"/>
            <a:ext cx="8686800" cy="533400"/>
          </a:xfrm>
        </p:spPr>
        <p:txBody>
          <a:bodyPr/>
          <a:lstStyle/>
          <a:p>
            <a:r>
              <a:rPr lang="en-US" dirty="0"/>
              <a:t>pH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4191000"/>
              </a:xfrm>
            </p:spPr>
            <p:txBody>
              <a:bodyPr/>
              <a:lstStyle/>
              <a:p>
                <a:pPr>
                  <a:spcAft>
                    <a:spcPts val="2800"/>
                  </a:spcAft>
                </a:pPr>
                <a:r>
                  <a:rPr lang="en-US" dirty="0"/>
                  <a:t>At equilibrium</a:t>
                </a:r>
              </a:p>
              <a:p>
                <a:pPr>
                  <a:spcAft>
                    <a:spcPts val="2800"/>
                  </a:spcAft>
                </a:pPr>
                <a14:m>
                  <m:oMathPara xmlns:m="http://schemas.openxmlformats.org/officeDocument/2006/math">
                    <m:oMathParaPr>
                      <m:jc m:val="centerGroup"/>
                    </m:oMathParaPr>
                    <m:oMath xmlns:m="http://schemas.openxmlformats.org/officeDocument/2006/math">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r>
                                <m:rPr>
                                  <m:sty m:val="p"/>
                                </m:rPr>
                                <a:rPr lang="en-US" i="0">
                                  <a:latin typeface="Cambria Math" panose="02040503050406030204" pitchFamily="18" charset="0"/>
                                </a:rPr>
                                <m:t>OH</m:t>
                              </m:r>
                            </m:e>
                            <m:sup>
                              <m:r>
                                <a:rPr lang="en-US" i="0">
                                  <a:latin typeface="Cambria Math" panose="02040503050406030204" pitchFamily="18" charset="0"/>
                                </a:rPr>
                                <m:t>−</m:t>
                              </m:r>
                            </m:sup>
                          </m:sSup>
                        </m:e>
                      </m:d>
                      <m:r>
                        <a:rPr lang="en-US" i="1">
                          <a:latin typeface="Cambria Math" panose="02040503050406030204" pitchFamily="18" charset="0"/>
                        </a:rPr>
                        <m:t>=2</m:t>
                      </m:r>
                      <m:d>
                        <m:dPr>
                          <m:ctrlPr>
                            <a:rPr lang="en-US" i="1">
                              <a:latin typeface="Cambria Math" panose="02040503050406030204" pitchFamily="18" charset="0"/>
                            </a:rPr>
                          </m:ctrlPr>
                        </m:dPr>
                        <m:e>
                          <m:r>
                            <a:rPr lang="en-US" i="1">
                              <a:latin typeface="Cambria Math" panose="02040503050406030204" pitchFamily="18" charset="0"/>
                            </a:rPr>
                            <m:t>1.4</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−4</m:t>
                              </m:r>
                            </m:sup>
                          </m:sSup>
                          <m:r>
                            <a:rPr lang="en-US" b="0" i="1"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𝑀</m:t>
                          </m:r>
                        </m:e>
                      </m:d>
                      <m:r>
                        <a:rPr lang="en-US" i="1">
                          <a:latin typeface="Cambria Math" panose="02040503050406030204" pitchFamily="18" charset="0"/>
                        </a:rPr>
                        <m:t>=2.8</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−4</m:t>
                          </m:r>
                          <m:r>
                            <a:rPr lang="en-US" b="0" i="1" smtClean="0">
                              <a:latin typeface="Cambria Math" panose="02040503050406030204" pitchFamily="18" charset="0"/>
                              <a:ea typeface="Cambria Math" panose="02040503050406030204" pitchFamily="18" charset="0"/>
                            </a:rPr>
                            <m:t> </m:t>
                          </m:r>
                        </m:sup>
                      </m:sSup>
                      <m:r>
                        <a:rPr lang="en-US" i="1">
                          <a:latin typeface="Cambria Math" panose="02040503050406030204" pitchFamily="18" charset="0"/>
                          <a:ea typeface="Cambria Math" panose="02040503050406030204" pitchFamily="18" charset="0"/>
                        </a:rPr>
                        <m:t>𝑀</m:t>
                      </m:r>
                    </m:oMath>
                  </m:oMathPara>
                </a14:m>
                <a:endParaRPr lang="en-US" dirty="0">
                  <a:ea typeface="Cambria Math" panose="02040503050406030204" pitchFamily="18" charset="0"/>
                </a:endParaRPr>
              </a:p>
              <a:p>
                <a:pPr indent="1550988">
                  <a:spcAft>
                    <a:spcPts val="2800"/>
                  </a:spcAft>
                  <a:tabLst>
                    <a:tab pos="1550988" algn="l"/>
                  </a:tabLst>
                </a:pPr>
                <a14:m>
                  <m:oMathPara xmlns:m="http://schemas.openxmlformats.org/officeDocument/2006/math">
                    <m:oMathParaPr>
                      <m:jc m:val="centerGroup"/>
                    </m:oMathParaPr>
                    <m:oMath xmlns:m="http://schemas.openxmlformats.org/officeDocument/2006/math">
                      <m:r>
                        <m:rPr>
                          <m:sty m:val="p"/>
                        </m:rPr>
                        <a:rPr lang="en-US" i="0">
                          <a:latin typeface="Cambria Math" panose="02040503050406030204" pitchFamily="18" charset="0"/>
                        </a:rPr>
                        <m:t>pOH</m:t>
                      </m:r>
                      <m:r>
                        <a:rPr lang="en-US" i="1">
                          <a:latin typeface="Cambria Math" panose="02040503050406030204" pitchFamily="18" charset="0"/>
                        </a:rPr>
                        <m:t>=−</m:t>
                      </m:r>
                      <m:func>
                        <m:funcPr>
                          <m:ctrlPr>
                            <a:rPr lang="en-US" i="1">
                              <a:latin typeface="Cambria Math" panose="02040503050406030204" pitchFamily="18" charset="0"/>
                            </a:rPr>
                          </m:ctrlPr>
                        </m:funcPr>
                        <m:fName>
                          <m:r>
                            <m:rPr>
                              <m:sty m:val="p"/>
                            </m:rPr>
                            <a:rPr lang="en-US">
                              <a:latin typeface="Cambria Math" panose="02040503050406030204" pitchFamily="18" charset="0"/>
                            </a:rPr>
                            <m:t>log</m:t>
                          </m:r>
                        </m:fName>
                        <m:e>
                          <m:d>
                            <m:dPr>
                              <m:ctrlPr>
                                <a:rPr lang="en-US" i="1">
                                  <a:latin typeface="Cambria Math" panose="02040503050406030204" pitchFamily="18" charset="0"/>
                                </a:rPr>
                              </m:ctrlPr>
                            </m:dPr>
                            <m:e>
                              <m:r>
                                <a:rPr lang="en-US" i="1">
                                  <a:latin typeface="Cambria Math" panose="02040503050406030204" pitchFamily="18" charset="0"/>
                                </a:rPr>
                                <m:t>2.8</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−4</m:t>
                                  </m:r>
                                </m:sup>
                              </m:sSup>
                            </m:e>
                          </m:d>
                          <m:r>
                            <a:rPr lang="en-US" i="1">
                              <a:latin typeface="Cambria Math" panose="02040503050406030204" pitchFamily="18" charset="0"/>
                            </a:rPr>
                            <m:t>=3.55</m:t>
                          </m:r>
                        </m:e>
                      </m:func>
                    </m:oMath>
                  </m:oMathPara>
                </a14:m>
                <a:endParaRPr lang="en-US" dirty="0"/>
              </a:p>
              <a:p>
                <a:pPr marL="1893888" indent="-342900">
                  <a:spcAft>
                    <a:spcPts val="2800"/>
                  </a:spcAft>
                </a:pPr>
                <a14:m>
                  <m:oMathPara xmlns:m="http://schemas.openxmlformats.org/officeDocument/2006/math">
                    <m:oMathParaPr>
                      <m:jc m:val="centerGroup"/>
                    </m:oMathParaPr>
                    <m:oMath xmlns:m="http://schemas.openxmlformats.org/officeDocument/2006/math">
                      <m:r>
                        <m:rPr>
                          <m:sty m:val="p"/>
                        </m:rPr>
                        <a:rPr lang="en-US" i="0">
                          <a:latin typeface="Cambria Math" panose="02040503050406030204" pitchFamily="18" charset="0"/>
                        </a:rPr>
                        <m:t>pH</m:t>
                      </m:r>
                      <m:r>
                        <a:rPr lang="en-US" i="1">
                          <a:latin typeface="Cambria Math" panose="02040503050406030204" pitchFamily="18" charset="0"/>
                        </a:rPr>
                        <m:t>=14.00−3.55=10.45</m:t>
                      </m:r>
                    </m:oMath>
                  </m:oMathPara>
                </a14:m>
                <a:endParaRPr lang="en-US" dirty="0"/>
              </a:p>
              <a:p>
                <a:r>
                  <a:rPr lang="en-US" dirty="0"/>
                  <a:t>In a solution with a pH of </a:t>
                </a:r>
                <a:r>
                  <a:rPr lang="en-US" i="1" dirty="0"/>
                  <a:t>less </a:t>
                </a:r>
                <a:r>
                  <a:rPr lang="en-US" dirty="0"/>
                  <a:t>than 10.45, the solubility of </a:t>
                </a:r>
                <a14:m>
                  <m:oMath xmlns:m="http://schemas.openxmlformats.org/officeDocument/2006/math">
                    <m:r>
                      <m:rPr>
                        <m:sty m:val="p"/>
                      </m:rPr>
                      <a:rPr lang="en-US" i="0" dirty="0" smtClean="0">
                        <a:latin typeface="Cambria Math" panose="02040503050406030204" pitchFamily="18" charset="0"/>
                      </a:rPr>
                      <m:t>Mg</m:t>
                    </m:r>
                    <m:r>
                      <a:rPr lang="en-US" i="0" dirty="0" smtClean="0">
                        <a:latin typeface="Cambria Math" panose="02040503050406030204" pitchFamily="18" charset="0"/>
                      </a:rPr>
                      <m:t>(</m:t>
                    </m:r>
                    <m:r>
                      <m:rPr>
                        <m:sty m:val="p"/>
                      </m:rPr>
                      <a:rPr lang="en-US" i="0" dirty="0" smtClean="0">
                        <a:latin typeface="Cambria Math" panose="02040503050406030204" pitchFamily="18" charset="0"/>
                      </a:rPr>
                      <m:t>OH</m:t>
                    </m:r>
                    <m:r>
                      <a:rPr lang="en-US" i="0" dirty="0" smtClean="0">
                        <a:latin typeface="Cambria Math" panose="02040503050406030204" pitchFamily="18" charset="0"/>
                      </a:rPr>
                      <m:t>)2</m:t>
                    </m:r>
                  </m:oMath>
                </a14:m>
                <a:r>
                  <a:rPr lang="en-US" dirty="0"/>
                  <a:t> would increase.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4191000"/>
              </a:xfrm>
              <a:blipFill>
                <a:blip r:embed="rId2"/>
                <a:stretch>
                  <a:fillRect l="-1333" t="-1308" b="-1308"/>
                </a:stretch>
              </a:blipFill>
            </p:spPr>
            <p:txBody>
              <a:bodyPr/>
              <a:lstStyle/>
              <a:p>
                <a:r>
                  <a:rPr lang="en-US">
                    <a:noFill/>
                  </a:rPr>
                  <a:t> </a:t>
                </a:r>
              </a:p>
            </p:txBody>
          </p:sp>
        </mc:Fallback>
      </mc:AlternateContent>
    </p:spTree>
    <p:extLst>
      <p:ext uri="{BB962C8B-B14F-4D97-AF65-F5344CB8AC3E}">
        <p14:creationId xmlns:p14="http://schemas.microsoft.com/office/powerpoint/2010/main" val="267068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4969"/>
            <a:ext cx="6808304" cy="460513"/>
          </a:xfrm>
        </p:spPr>
        <p:txBody>
          <a:bodyPr/>
          <a:lstStyle/>
          <a:p>
            <a:pPr marL="1208088" indent="-1208088"/>
            <a:r>
              <a:rPr lang="en-US" dirty="0">
                <a:solidFill>
                  <a:schemeClr val="bg1"/>
                </a:solidFill>
              </a:rPr>
              <a:t>17.5	</a:t>
            </a:r>
            <a:r>
              <a:rPr lang="en-US" dirty="0"/>
              <a:t>Factors Affecting Solubility (6)</a:t>
            </a:r>
          </a:p>
        </p:txBody>
      </p:sp>
      <p:sp>
        <p:nvSpPr>
          <p:cNvPr id="2" name="Text Placeholder 1"/>
          <p:cNvSpPr>
            <a:spLocks noGrp="1"/>
          </p:cNvSpPr>
          <p:nvPr>
            <p:ph type="body" sz="quarter" idx="11"/>
          </p:nvPr>
        </p:nvSpPr>
        <p:spPr>
          <a:xfrm>
            <a:off x="0" y="1066800"/>
            <a:ext cx="8686800" cy="533400"/>
          </a:xfrm>
        </p:spPr>
        <p:txBody>
          <a:bodyPr/>
          <a:lstStyle/>
          <a:p>
            <a:r>
              <a:rPr lang="en-US" dirty="0"/>
              <a:t>pH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4876800"/>
              </a:xfrm>
            </p:spPr>
            <p:txBody>
              <a:bodyPr/>
              <a:lstStyle/>
              <a:p>
                <a:pPr>
                  <a:spcAft>
                    <a:spcPts val="2800"/>
                  </a:spcAft>
                </a:pPr>
                <a:r>
                  <a:rPr lang="en-US" dirty="0"/>
                  <a:t>The effect of additional H</a:t>
                </a:r>
                <a:r>
                  <a:rPr lang="en-US" baseline="-25000" dirty="0"/>
                  <a:t>3</a:t>
                </a:r>
                <a:r>
                  <a:rPr lang="en-US" dirty="0"/>
                  <a:t>O</a:t>
                </a:r>
                <a:r>
                  <a:rPr lang="en-US" baseline="30000" dirty="0"/>
                  <a:t>+</a:t>
                </a:r>
                <a:r>
                  <a:rPr lang="en-US" dirty="0"/>
                  <a:t> ions are summarized as follows:</a:t>
                </a:r>
              </a:p>
              <a:p>
                <a:pPr marL="3486150" indent="114300">
                  <a:spcAft>
                    <a:spcPts val="2800"/>
                  </a:spcAft>
                  <a:tabLst>
                    <a:tab pos="2628900" algn="l"/>
                  </a:tabLst>
                </a:pPr>
                <a14:m>
                  <m:oMathPara xmlns:m="http://schemas.openxmlformats.org/officeDocument/2006/math">
                    <m:oMathParaPr>
                      <m:jc m:val="centerGroup"/>
                    </m:oMathParaPr>
                    <m:oMath xmlns:m="http://schemas.openxmlformats.org/officeDocument/2006/math">
                      <m:r>
                        <m:rPr>
                          <m:sty m:val="p"/>
                        </m:rPr>
                        <a:rPr lang="en-US" sz="2400" i="0">
                          <a:latin typeface="Cambria Math" panose="02040503050406030204" pitchFamily="18" charset="0"/>
                        </a:rPr>
                        <m:t>Mg</m:t>
                      </m:r>
                      <m:sSub>
                        <m:sSubPr>
                          <m:ctrlPr>
                            <a:rPr lang="en-US" sz="2400" i="1">
                              <a:latin typeface="Cambria Math" panose="02040503050406030204" pitchFamily="18" charset="0"/>
                            </a:rPr>
                          </m:ctrlPr>
                        </m:sSubPr>
                        <m:e>
                          <m:d>
                            <m:dPr>
                              <m:ctrlPr>
                                <a:rPr lang="en-US" sz="2400" i="1">
                                  <a:latin typeface="Cambria Math" panose="02040503050406030204" pitchFamily="18" charset="0"/>
                                </a:rPr>
                              </m:ctrlPr>
                            </m:dPr>
                            <m:e>
                              <m:r>
                                <m:rPr>
                                  <m:sty m:val="p"/>
                                </m:rPr>
                                <a:rPr lang="en-US" sz="2400" i="0">
                                  <a:latin typeface="Cambria Math" panose="02040503050406030204" pitchFamily="18" charset="0"/>
                                </a:rPr>
                                <m:t>OH</m:t>
                              </m:r>
                            </m:e>
                          </m:d>
                        </m:e>
                        <m:sub>
                          <m:r>
                            <a:rPr lang="en-US" sz="2400" i="0">
                              <a:latin typeface="Cambria Math" panose="02040503050406030204" pitchFamily="18" charset="0"/>
                            </a:rPr>
                            <m:t>2</m:t>
                          </m:r>
                        </m:sub>
                      </m:sSub>
                      <m:d>
                        <m:dPr>
                          <m:ctrlPr>
                            <a:rPr lang="en-US" sz="2400" i="1">
                              <a:latin typeface="Cambria Math" panose="02040503050406030204" pitchFamily="18" charset="0"/>
                            </a:rPr>
                          </m:ctrlPr>
                        </m:dPr>
                        <m:e>
                          <m:r>
                            <a:rPr lang="en-US" sz="2400" i="1">
                              <a:latin typeface="Cambria Math" panose="02040503050406030204" pitchFamily="18" charset="0"/>
                            </a:rPr>
                            <m:t>𝑠</m:t>
                          </m:r>
                        </m:e>
                      </m:d>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m:rPr>
                              <m:sty m:val="p"/>
                            </m:rPr>
                            <a:rPr lang="en-US" sz="2400" i="0">
                              <a:latin typeface="Cambria Math" panose="02040503050406030204" pitchFamily="18" charset="0"/>
                              <a:ea typeface="Cambria Math" panose="02040503050406030204" pitchFamily="18" charset="0"/>
                            </a:rPr>
                            <m:t>Mg</m:t>
                          </m:r>
                        </m:e>
                        <m:sup>
                          <m:r>
                            <a:rPr lang="en-US" sz="2400" i="0">
                              <a:latin typeface="Cambria Math" panose="02040503050406030204" pitchFamily="18" charset="0"/>
                              <a:ea typeface="Cambria Math" panose="02040503050406030204" pitchFamily="18" charset="0"/>
                            </a:rPr>
                            <m:t>2+</m:t>
                          </m:r>
                        </m:sup>
                      </m:sSup>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r>
                        <a:rPr lang="en-US" sz="2400" i="1">
                          <a:latin typeface="Cambria Math" panose="02040503050406030204" pitchFamily="18" charset="0"/>
                          <a:ea typeface="Cambria Math" panose="02040503050406030204" pitchFamily="18" charset="0"/>
                        </a:rPr>
                        <m:t>+</m:t>
                      </m:r>
                      <m:sSup>
                        <m:sSupPr>
                          <m:ctrlPr>
                            <a:rPr lang="en-US" sz="2400" i="1" strike="sngStrike">
                              <a:latin typeface="Cambria Math" panose="02040503050406030204" pitchFamily="18" charset="0"/>
                              <a:ea typeface="Cambria Math" panose="02040503050406030204" pitchFamily="18" charset="0"/>
                            </a:rPr>
                          </m:ctrlPr>
                        </m:sSupPr>
                        <m:e>
                          <m:r>
                            <a:rPr lang="en-US" sz="2400" i="1" strike="sngStrike">
                              <a:latin typeface="Cambria Math" panose="02040503050406030204" pitchFamily="18" charset="0"/>
                              <a:ea typeface="Cambria Math" panose="02040503050406030204" pitchFamily="18" charset="0"/>
                            </a:rPr>
                            <m:t>2</m:t>
                          </m:r>
                          <m:r>
                            <m:rPr>
                              <m:sty m:val="p"/>
                            </m:rPr>
                            <a:rPr lang="en-US" sz="2400" i="0" strike="sngStrike">
                              <a:latin typeface="Cambria Math" panose="02040503050406030204" pitchFamily="18" charset="0"/>
                              <a:ea typeface="Cambria Math" panose="02040503050406030204" pitchFamily="18" charset="0"/>
                            </a:rPr>
                            <m:t>OH</m:t>
                          </m:r>
                        </m:e>
                        <m:sup>
                          <m:r>
                            <a:rPr lang="en-US" sz="2400" i="1" strike="sngStrike">
                              <a:latin typeface="Cambria Math" panose="02040503050406030204" pitchFamily="18" charset="0"/>
                              <a:ea typeface="Cambria Math" panose="02040503050406030204" pitchFamily="18" charset="0"/>
                            </a:rPr>
                            <m:t>−</m:t>
                          </m:r>
                        </m:sup>
                      </m:sSup>
                      <m:d>
                        <m:dPr>
                          <m:ctrlPr>
                            <a:rPr lang="en-US" sz="2400" i="1" strike="sngStrike">
                              <a:latin typeface="Cambria Math" panose="02040503050406030204" pitchFamily="18" charset="0"/>
                              <a:ea typeface="Cambria Math" panose="02040503050406030204" pitchFamily="18" charset="0"/>
                            </a:rPr>
                          </m:ctrlPr>
                        </m:dPr>
                        <m:e>
                          <m:r>
                            <a:rPr lang="en-US" sz="2400" i="1" strike="sngStrike">
                              <a:latin typeface="Cambria Math" panose="02040503050406030204" pitchFamily="18" charset="0"/>
                              <a:ea typeface="Cambria Math" panose="02040503050406030204" pitchFamily="18" charset="0"/>
                            </a:rPr>
                            <m:t>𝑎𝑞</m:t>
                          </m:r>
                        </m:e>
                      </m:d>
                    </m:oMath>
                  </m:oMathPara>
                </a14:m>
                <a:endParaRPr lang="en-US" sz="2400" strike="sngStrike" dirty="0">
                  <a:ea typeface="Cambria Math" panose="02040503050406030204" pitchFamily="18" charset="0"/>
                </a:endParaRPr>
              </a:p>
              <a:p>
                <a:pPr indent="971550">
                  <a:spcAft>
                    <a:spcPts val="2800"/>
                  </a:spcAft>
                </a:pPr>
                <a:r>
                  <a:rPr lang="en-US" sz="2400" dirty="0"/>
                  <a:t>	</a:t>
                </a:r>
                <a14:m>
                  <m:oMath xmlns:m="http://schemas.openxmlformats.org/officeDocument/2006/math">
                    <m:sSub>
                      <m:sSubPr>
                        <m:ctrlPr>
                          <a:rPr lang="en-US" sz="2400" i="1">
                            <a:latin typeface="Cambria Math" panose="02040503050406030204" pitchFamily="18" charset="0"/>
                          </a:rPr>
                        </m:ctrlPr>
                      </m:sSubPr>
                      <m:e>
                        <m:r>
                          <a:rPr lang="en-US" sz="2400" i="0">
                            <a:latin typeface="Cambria Math" panose="02040503050406030204" pitchFamily="18" charset="0"/>
                          </a:rPr>
                          <m:t>2</m:t>
                        </m:r>
                        <m:r>
                          <m:rPr>
                            <m:sty m:val="p"/>
                          </m:rPr>
                          <a:rPr lang="en-US" sz="2400" i="0">
                            <a:latin typeface="Cambria Math" panose="02040503050406030204" pitchFamily="18" charset="0"/>
                          </a:rPr>
                          <m:t>H</m:t>
                        </m:r>
                      </m:e>
                      <m:sub>
                        <m:r>
                          <a:rPr lang="en-US" sz="2400" i="0">
                            <a:latin typeface="Cambria Math" panose="02040503050406030204" pitchFamily="18" charset="0"/>
                          </a:rPr>
                          <m:t>3</m:t>
                        </m:r>
                      </m:sub>
                    </m:sSub>
                    <m:sSup>
                      <m:sSupPr>
                        <m:ctrlPr>
                          <a:rPr lang="en-US" sz="2400" i="1">
                            <a:latin typeface="Cambria Math" panose="02040503050406030204" pitchFamily="18" charset="0"/>
                          </a:rPr>
                        </m:ctrlPr>
                      </m:sSupPr>
                      <m:e>
                        <m:r>
                          <m:rPr>
                            <m:sty m:val="p"/>
                          </m:rPr>
                          <a:rPr lang="en-US" sz="2400" i="0">
                            <a:latin typeface="Cambria Math" panose="02040503050406030204" pitchFamily="18" charset="0"/>
                          </a:rPr>
                          <m:t>O</m:t>
                        </m:r>
                      </m:e>
                      <m:sup>
                        <m:r>
                          <a:rPr lang="en-US" sz="2400" i="0">
                            <a:latin typeface="Cambria Math" panose="02040503050406030204" pitchFamily="18" charset="0"/>
                          </a:rPr>
                          <m:t>+</m:t>
                        </m:r>
                      </m:sup>
                    </m:sSup>
                    <m:d>
                      <m:dPr>
                        <m:ctrlPr>
                          <a:rPr lang="en-US" sz="2400" i="1">
                            <a:latin typeface="Cambria Math" panose="02040503050406030204" pitchFamily="18" charset="0"/>
                          </a:rPr>
                        </m:ctrlPr>
                      </m:dPr>
                      <m:e>
                        <m:r>
                          <a:rPr lang="en-US" sz="2400" i="1">
                            <a:latin typeface="Cambria Math" panose="02040503050406030204" pitchFamily="18" charset="0"/>
                          </a:rPr>
                          <m:t>𝑎𝑞</m:t>
                        </m:r>
                      </m:e>
                    </m:d>
                    <m:r>
                      <a:rPr lang="en-US" sz="2400" i="1">
                        <a:latin typeface="Cambria Math" panose="02040503050406030204" pitchFamily="18" charset="0"/>
                      </a:rPr>
                      <m:t>+</m:t>
                    </m:r>
                    <m:sSup>
                      <m:sSupPr>
                        <m:ctrlPr>
                          <a:rPr lang="en-US" sz="2400" i="1" strike="sngStrike">
                            <a:latin typeface="Cambria Math" panose="02040503050406030204" pitchFamily="18" charset="0"/>
                          </a:rPr>
                        </m:ctrlPr>
                      </m:sSupPr>
                      <m:e>
                        <m:r>
                          <a:rPr lang="en-US" sz="2400" i="0" strike="sngStrike">
                            <a:latin typeface="Cambria Math" panose="02040503050406030204" pitchFamily="18" charset="0"/>
                          </a:rPr>
                          <m:t>2</m:t>
                        </m:r>
                        <m:r>
                          <m:rPr>
                            <m:sty m:val="p"/>
                          </m:rPr>
                          <a:rPr lang="en-US" sz="2400" i="0" strike="sngStrike">
                            <a:latin typeface="Cambria Math" panose="02040503050406030204" pitchFamily="18" charset="0"/>
                          </a:rPr>
                          <m:t>OH</m:t>
                        </m:r>
                      </m:e>
                      <m:sup>
                        <m:r>
                          <a:rPr lang="en-US" sz="2400" i="0" strike="sngStrike">
                            <a:latin typeface="Cambria Math" panose="02040503050406030204" pitchFamily="18" charset="0"/>
                          </a:rPr>
                          <m:t>−</m:t>
                        </m:r>
                      </m:sup>
                    </m:sSup>
                    <m:d>
                      <m:dPr>
                        <m:ctrlPr>
                          <a:rPr lang="en-US" sz="2400" i="1" strike="sngStrike">
                            <a:latin typeface="Cambria Math" panose="02040503050406030204" pitchFamily="18" charset="0"/>
                          </a:rPr>
                        </m:ctrlPr>
                      </m:dPr>
                      <m:e>
                        <m:r>
                          <a:rPr lang="en-US" sz="2400" i="1" strike="sngStrike">
                            <a:latin typeface="Cambria Math" panose="02040503050406030204" pitchFamily="18" charset="0"/>
                          </a:rPr>
                          <m:t>𝑎𝑞</m:t>
                        </m:r>
                      </m:e>
                    </m:d>
                    <m:r>
                      <a:rPr lang="en-US" sz="2400" i="1">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ea typeface="Cambria Math" panose="02040503050406030204" pitchFamily="18" charset="0"/>
                          </a:rPr>
                        </m:ctrlPr>
                      </m:sSubPr>
                      <m:e>
                        <m:r>
                          <a:rPr lang="en-US" sz="2400" i="0">
                            <a:latin typeface="Cambria Math" panose="02040503050406030204" pitchFamily="18" charset="0"/>
                            <a:ea typeface="Cambria Math" panose="02040503050406030204" pitchFamily="18" charset="0"/>
                          </a:rPr>
                          <m:t>4</m:t>
                        </m:r>
                        <m:r>
                          <m:rPr>
                            <m:sty m:val="p"/>
                          </m:rPr>
                          <a:rPr lang="en-US" sz="2400" i="0">
                            <a:latin typeface="Cambria Math" panose="02040503050406030204" pitchFamily="18" charset="0"/>
                            <a:ea typeface="Cambria Math" panose="02040503050406030204" pitchFamily="18" charset="0"/>
                          </a:rPr>
                          <m:t>H</m:t>
                        </m:r>
                      </m:e>
                      <m:sub>
                        <m:r>
                          <a:rPr lang="en-US" sz="2400" i="0">
                            <a:latin typeface="Cambria Math" panose="02040503050406030204" pitchFamily="18" charset="0"/>
                            <a:ea typeface="Cambria Math" panose="02040503050406030204" pitchFamily="18" charset="0"/>
                          </a:rPr>
                          <m:t>2</m:t>
                        </m:r>
                      </m:sub>
                    </m:sSub>
                    <m:r>
                      <m:rPr>
                        <m:sty m:val="p"/>
                      </m:rPr>
                      <a:rPr lang="en-US" sz="2400" i="0">
                        <a:latin typeface="Cambria Math" panose="02040503050406030204" pitchFamily="18" charset="0"/>
                        <a:ea typeface="Cambria Math" panose="02040503050406030204" pitchFamily="18" charset="0"/>
                      </a:rPr>
                      <m:t>O</m:t>
                    </m:r>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𝑙</m:t>
                        </m:r>
                      </m:e>
                    </m:d>
                  </m:oMath>
                </a14:m>
                <a:endParaRPr lang="en-US" sz="2400" dirty="0">
                  <a:ea typeface="Cambria Math" panose="02040503050406030204" pitchFamily="18" charset="0"/>
                </a:endParaRPr>
              </a:p>
              <a:p>
                <a:pPr marL="1543050" indent="-1371600">
                  <a:spcAft>
                    <a:spcPts val="3500"/>
                  </a:spcAft>
                  <a:tabLst>
                    <a:tab pos="1657350" algn="l"/>
                  </a:tabLst>
                </a:pPr>
                <a14:m>
                  <m:oMath xmlns:m="http://schemas.openxmlformats.org/officeDocument/2006/math">
                    <m:r>
                      <a:rPr lang="en-US" sz="2400" i="1">
                        <a:latin typeface="Cambria Math" panose="02040503050406030204" pitchFamily="18" charset="0"/>
                      </a:rPr>
                      <m:t>𝑂𝑣𝑒𝑟𝑎𝑙𝑙</m:t>
                    </m:r>
                    <m:r>
                      <a:rPr lang="en-US" sz="2400" i="1">
                        <a:latin typeface="Cambria Math" panose="02040503050406030204" pitchFamily="18" charset="0"/>
                      </a:rPr>
                      <m:t>:</m:t>
                    </m:r>
                  </m:oMath>
                </a14:m>
                <a:r>
                  <a:rPr lang="en-US" sz="2400" dirty="0"/>
                  <a:t>	</a:t>
                </a:r>
                <a14:m>
                  <m:oMath xmlns:m="http://schemas.openxmlformats.org/officeDocument/2006/math">
                    <m:r>
                      <m:rPr>
                        <m:sty m:val="p"/>
                      </m:rPr>
                      <a:rPr lang="en-US" sz="2400" i="0">
                        <a:latin typeface="Cambria Math" panose="02040503050406030204" pitchFamily="18" charset="0"/>
                      </a:rPr>
                      <m:t>Mg</m:t>
                    </m:r>
                    <m:sSub>
                      <m:sSubPr>
                        <m:ctrlPr>
                          <a:rPr lang="en-US" sz="2400" i="1">
                            <a:latin typeface="Cambria Math" panose="02040503050406030204" pitchFamily="18" charset="0"/>
                          </a:rPr>
                        </m:ctrlPr>
                      </m:sSubPr>
                      <m:e>
                        <m:d>
                          <m:dPr>
                            <m:ctrlPr>
                              <a:rPr lang="en-US" sz="2400" i="1">
                                <a:latin typeface="Cambria Math" panose="02040503050406030204" pitchFamily="18" charset="0"/>
                              </a:rPr>
                            </m:ctrlPr>
                          </m:dPr>
                          <m:e>
                            <m:r>
                              <m:rPr>
                                <m:sty m:val="p"/>
                              </m:rPr>
                              <a:rPr lang="en-US" sz="2400" i="0">
                                <a:latin typeface="Cambria Math" panose="02040503050406030204" pitchFamily="18" charset="0"/>
                              </a:rPr>
                              <m:t>OH</m:t>
                            </m:r>
                          </m:e>
                        </m:d>
                      </m:e>
                      <m:sub>
                        <m:r>
                          <a:rPr lang="en-US" sz="2400" i="0">
                            <a:latin typeface="Cambria Math" panose="02040503050406030204" pitchFamily="18" charset="0"/>
                          </a:rPr>
                          <m:t>2</m:t>
                        </m:r>
                      </m:sub>
                    </m:sSub>
                    <m:d>
                      <m:dPr>
                        <m:ctrlPr>
                          <a:rPr lang="en-US" sz="2400" i="1">
                            <a:latin typeface="Cambria Math" panose="02040503050406030204" pitchFamily="18" charset="0"/>
                          </a:rPr>
                        </m:ctrlPr>
                      </m:dPr>
                      <m:e>
                        <m:r>
                          <a:rPr lang="en-US" sz="2400" i="1">
                            <a:latin typeface="Cambria Math" panose="02040503050406030204" pitchFamily="18" charset="0"/>
                          </a:rPr>
                          <m:t>𝑠</m:t>
                        </m:r>
                      </m:e>
                    </m:d>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0">
                            <a:latin typeface="Cambria Math" panose="02040503050406030204" pitchFamily="18" charset="0"/>
                          </a:rPr>
                          <m:t>2</m:t>
                        </m:r>
                        <m:r>
                          <m:rPr>
                            <m:sty m:val="p"/>
                          </m:rPr>
                          <a:rPr lang="en-US" sz="2400" i="0">
                            <a:latin typeface="Cambria Math" panose="02040503050406030204" pitchFamily="18" charset="0"/>
                          </a:rPr>
                          <m:t>H</m:t>
                        </m:r>
                      </m:e>
                      <m:sub>
                        <m:r>
                          <a:rPr lang="en-US" sz="2400" i="0">
                            <a:latin typeface="Cambria Math" panose="02040503050406030204" pitchFamily="18" charset="0"/>
                          </a:rPr>
                          <m:t>3</m:t>
                        </m:r>
                      </m:sub>
                    </m:sSub>
                    <m:sSup>
                      <m:sSupPr>
                        <m:ctrlPr>
                          <a:rPr lang="en-US" sz="2400" i="1">
                            <a:latin typeface="Cambria Math" panose="02040503050406030204" pitchFamily="18" charset="0"/>
                          </a:rPr>
                        </m:ctrlPr>
                      </m:sSupPr>
                      <m:e>
                        <m:r>
                          <m:rPr>
                            <m:sty m:val="p"/>
                          </m:rPr>
                          <a:rPr lang="en-US" sz="2400" i="0">
                            <a:latin typeface="Cambria Math" panose="02040503050406030204" pitchFamily="18" charset="0"/>
                          </a:rPr>
                          <m:t>O</m:t>
                        </m:r>
                      </m:e>
                      <m:sup>
                        <m:r>
                          <a:rPr lang="en-US" sz="2400" i="0">
                            <a:latin typeface="Cambria Math" panose="02040503050406030204" pitchFamily="18" charset="0"/>
                          </a:rPr>
                          <m:t>+</m:t>
                        </m:r>
                      </m:sup>
                    </m:sSup>
                    <m:d>
                      <m:dPr>
                        <m:ctrlPr>
                          <a:rPr lang="en-US" sz="2400" i="1">
                            <a:latin typeface="Cambria Math" panose="02040503050406030204" pitchFamily="18" charset="0"/>
                          </a:rPr>
                        </m:ctrlPr>
                      </m:dPr>
                      <m:e>
                        <m:r>
                          <a:rPr lang="en-US" sz="2400" i="1">
                            <a:latin typeface="Cambria Math" panose="02040503050406030204" pitchFamily="18" charset="0"/>
                          </a:rPr>
                          <m:t>𝑎𝑞</m:t>
                        </m:r>
                      </m:e>
                    </m:d>
                    <m:r>
                      <a:rPr lang="en-US" sz="2400" i="1">
                        <a:latin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m:rPr>
                            <m:sty m:val="p"/>
                          </m:rPr>
                          <a:rPr lang="en-US" sz="2400" i="0">
                            <a:latin typeface="Cambria Math" panose="02040503050406030204" pitchFamily="18" charset="0"/>
                            <a:ea typeface="Cambria Math" panose="02040503050406030204" pitchFamily="18" charset="0"/>
                          </a:rPr>
                          <m:t>Mg</m:t>
                        </m:r>
                      </m:e>
                      <m:sup>
                        <m:r>
                          <a:rPr lang="en-US" sz="2400" i="0">
                            <a:latin typeface="Cambria Math" panose="02040503050406030204" pitchFamily="18" charset="0"/>
                            <a:ea typeface="Cambria Math" panose="02040503050406030204" pitchFamily="18" charset="0"/>
                          </a:rPr>
                          <m:t>2+</m:t>
                        </m:r>
                      </m:sup>
                    </m:sSup>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r>
                      <a:rPr lang="en-US" sz="2400" b="0" i="0" smtClean="0">
                        <a:latin typeface="Cambria Math" panose="02040503050406030204" pitchFamily="18" charset="0"/>
                        <a:ea typeface="Cambria Math" panose="02040503050406030204" pitchFamily="18" charset="0"/>
                      </a:rPr>
                      <m:t>+</m:t>
                    </m:r>
                    <m:r>
                      <a:rPr lang="en-US" sz="2400" i="0" dirty="0">
                        <a:latin typeface="Cambria Math" panose="02040503050406030204" pitchFamily="18" charset="0"/>
                      </a:rPr>
                      <m:t>4</m:t>
                    </m:r>
                    <m:sSub>
                      <m:sSubPr>
                        <m:ctrlPr>
                          <a:rPr lang="en-US" sz="2400" i="1" dirty="0">
                            <a:latin typeface="Cambria Math" panose="02040503050406030204" pitchFamily="18" charset="0"/>
                          </a:rPr>
                        </m:ctrlPr>
                      </m:sSubPr>
                      <m:e>
                        <m:r>
                          <m:rPr>
                            <m:sty m:val="p"/>
                          </m:rPr>
                          <a:rPr lang="en-US" sz="2400" i="0" dirty="0">
                            <a:latin typeface="Cambria Math" panose="02040503050406030204" pitchFamily="18" charset="0"/>
                          </a:rPr>
                          <m:t>H</m:t>
                        </m:r>
                      </m:e>
                      <m:sub>
                        <m:r>
                          <a:rPr lang="en-US" sz="2400" i="0" dirty="0">
                            <a:latin typeface="Cambria Math" panose="02040503050406030204" pitchFamily="18" charset="0"/>
                          </a:rPr>
                          <m:t>2</m:t>
                        </m:r>
                      </m:sub>
                    </m:sSub>
                    <m:r>
                      <m:rPr>
                        <m:sty m:val="p"/>
                      </m:rPr>
                      <a:rPr lang="en-US" sz="2400" i="0" dirty="0">
                        <a:latin typeface="Cambria Math" panose="02040503050406030204" pitchFamily="18" charset="0"/>
                      </a:rPr>
                      <m:t>O</m:t>
                    </m:r>
                    <m:r>
                      <a:rPr lang="en-US" sz="2400" i="1" dirty="0">
                        <a:latin typeface="Cambria Math" panose="02040503050406030204" pitchFamily="18" charset="0"/>
                      </a:rPr>
                      <m:t>(</m:t>
                    </m:r>
                    <m:r>
                      <a:rPr lang="en-US" sz="2400" i="1" dirty="0">
                        <a:latin typeface="Cambria Math" panose="02040503050406030204" pitchFamily="18" charset="0"/>
                      </a:rPr>
                      <m:t>𝑙</m:t>
                    </m:r>
                    <m:r>
                      <a:rPr lang="en-US" sz="2400" i="1" dirty="0">
                        <a:latin typeface="Cambria Math" panose="02040503050406030204" pitchFamily="18" charset="0"/>
                      </a:rPr>
                      <m:t>)</m:t>
                    </m:r>
                  </m:oMath>
                </a14:m>
                <a:endParaRPr lang="en-US" sz="2400" dirty="0"/>
              </a:p>
              <a:p>
                <a:r>
                  <a:rPr lang="en-US" dirty="0"/>
                  <a:t>If </a:t>
                </a:r>
                <a14:m>
                  <m:oMath xmlns:m="http://schemas.openxmlformats.org/officeDocument/2006/math">
                    <m:r>
                      <m:rPr>
                        <m:sty m:val="p"/>
                      </m:rPr>
                      <a:rPr lang="en-US" i="0" dirty="0" smtClean="0">
                        <a:latin typeface="Cambria Math" panose="02040503050406030204" pitchFamily="18" charset="0"/>
                      </a:rPr>
                      <m:t>pH</m:t>
                    </m:r>
                    <m:r>
                      <a:rPr lang="en-US" i="0" dirty="0" smtClean="0">
                        <a:latin typeface="Cambria Math" panose="02040503050406030204" pitchFamily="18" charset="0"/>
                      </a:rPr>
                      <m:t>&gt;10.45</m:t>
                    </m:r>
                  </m:oMath>
                </a14:m>
                <a:r>
                  <a:rPr lang="en-US" dirty="0"/>
                  <a:t>, [</a:t>
                </a:r>
                <a14:m>
                  <m:oMath xmlns:m="http://schemas.openxmlformats.org/officeDocument/2006/math">
                    <m:sSup>
                      <m:sSupPr>
                        <m:ctrlPr>
                          <a:rPr lang="en-US" i="1">
                            <a:latin typeface="Cambria Math" panose="02040503050406030204" pitchFamily="18" charset="0"/>
                          </a:rPr>
                        </m:ctrlPr>
                      </m:sSupPr>
                      <m:e>
                        <m:r>
                          <m:rPr>
                            <m:sty m:val="p"/>
                          </m:rPr>
                          <a:rPr lang="en-US">
                            <a:latin typeface="Cambria Math" panose="02040503050406030204" pitchFamily="18" charset="0"/>
                          </a:rPr>
                          <m:t>O</m:t>
                        </m:r>
                        <m:r>
                          <m:rPr>
                            <m:sty m:val="p"/>
                          </m:rPr>
                          <a:rPr lang="en-US" b="0" i="0" smtClean="0">
                            <a:latin typeface="Cambria Math" panose="02040503050406030204" pitchFamily="18" charset="0"/>
                          </a:rPr>
                          <m:t>H</m:t>
                        </m:r>
                      </m:e>
                      <m:sup>
                        <m:r>
                          <a:rPr lang="en-US" b="0" i="0" smtClean="0">
                            <a:latin typeface="Cambria Math" panose="02040503050406030204" pitchFamily="18" charset="0"/>
                          </a:rPr>
                          <m:t>−</m:t>
                        </m:r>
                      </m:sup>
                    </m:sSup>
                  </m:oMath>
                </a14:m>
                <a:r>
                  <a:rPr lang="en-US" dirty="0"/>
                  <a:t>] would be higher and the solubility of </a:t>
                </a:r>
                <a14:m>
                  <m:oMath xmlns:m="http://schemas.openxmlformats.org/officeDocument/2006/math">
                    <m:r>
                      <m:rPr>
                        <m:sty m:val="p"/>
                      </m:rPr>
                      <a:rPr lang="en-US" i="0" dirty="0" smtClean="0">
                        <a:latin typeface="Cambria Math" panose="02040503050406030204" pitchFamily="18" charset="0"/>
                      </a:rPr>
                      <m:t>Mg</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r>
                              <m:rPr>
                                <m:sty m:val="p"/>
                              </m:rPr>
                              <a:rPr lang="en-US">
                                <a:latin typeface="Cambria Math" panose="02040503050406030204" pitchFamily="18" charset="0"/>
                              </a:rPr>
                              <m:t>OH</m:t>
                            </m:r>
                          </m:e>
                        </m:d>
                      </m:e>
                      <m:sub>
                        <m:r>
                          <a:rPr lang="en-US">
                            <a:latin typeface="Cambria Math" panose="02040503050406030204" pitchFamily="18" charset="0"/>
                          </a:rPr>
                          <m:t>2</m:t>
                        </m:r>
                      </m:sub>
                    </m:sSub>
                  </m:oMath>
                </a14:m>
                <a:r>
                  <a:rPr lang="en-US" dirty="0"/>
                  <a:t> would decrease because of the common ion </a:t>
                </a:r>
                <a14:m>
                  <m:oMath xmlns:m="http://schemas.openxmlformats.org/officeDocument/2006/math">
                    <m:r>
                      <a:rPr lang="en-US" i="0" dirty="0" smtClean="0">
                        <a:latin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OH</m:t>
                        </m:r>
                      </m:e>
                      <m:sup>
                        <m:r>
                          <a:rPr lang="en-US">
                            <a:latin typeface="Cambria Math" panose="02040503050406030204" pitchFamily="18" charset="0"/>
                          </a:rPr>
                          <m:t>−</m:t>
                        </m:r>
                      </m:sup>
                    </m:sSup>
                    <m:r>
                      <a:rPr lang="en-US" i="0" dirty="0">
                        <a:latin typeface="Cambria Math" panose="02040503050406030204" pitchFamily="18" charset="0"/>
                      </a:rPr>
                      <m:t>) </m:t>
                    </m:r>
                  </m:oMath>
                </a14:m>
                <a:r>
                  <a:rPr lang="en-US" dirty="0"/>
                  <a:t>effect.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4876800"/>
              </a:xfrm>
              <a:blipFill>
                <a:blip r:embed="rId2"/>
                <a:stretch>
                  <a:fillRect l="-1333" t="-1125"/>
                </a:stretch>
              </a:blipFill>
            </p:spPr>
            <p:txBody>
              <a:bodyPr/>
              <a:lstStyle/>
              <a:p>
                <a:r>
                  <a:rPr lang="en-US">
                    <a:noFill/>
                  </a:rPr>
                  <a:t> </a:t>
                </a:r>
              </a:p>
            </p:txBody>
          </p:sp>
        </mc:Fallback>
      </mc:AlternateContent>
    </p:spTree>
    <p:extLst>
      <p:ext uri="{BB962C8B-B14F-4D97-AF65-F5344CB8AC3E}">
        <p14:creationId xmlns:p14="http://schemas.microsoft.com/office/powerpoint/2010/main" val="152556367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808304" cy="460513"/>
          </a:xfrm>
        </p:spPr>
        <p:txBody>
          <a:bodyPr/>
          <a:lstStyle/>
          <a:p>
            <a:pPr marL="1200150" indent="-1200150"/>
            <a:r>
              <a:rPr lang="en-US" dirty="0">
                <a:solidFill>
                  <a:schemeClr val="bg1"/>
                </a:solidFill>
              </a:rPr>
              <a:t>17.5	</a:t>
            </a:r>
            <a:r>
              <a:rPr lang="en-US" dirty="0"/>
              <a:t>Factors Affecting Solubility (7)</a:t>
            </a:r>
          </a:p>
        </p:txBody>
      </p:sp>
      <p:sp>
        <p:nvSpPr>
          <p:cNvPr id="2" name="Text Placeholder 1"/>
          <p:cNvSpPr>
            <a:spLocks noGrp="1"/>
          </p:cNvSpPr>
          <p:nvPr>
            <p:ph type="body" sz="quarter" idx="11"/>
          </p:nvPr>
        </p:nvSpPr>
        <p:spPr>
          <a:xfrm>
            <a:off x="0" y="1085850"/>
            <a:ext cx="8686800" cy="533400"/>
          </a:xfrm>
        </p:spPr>
        <p:txBody>
          <a:bodyPr/>
          <a:lstStyle/>
          <a:p>
            <a:r>
              <a:rPr lang="en-US" dirty="0"/>
              <a:t>pH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4876800"/>
              </a:xfrm>
            </p:spPr>
            <p:txBody>
              <a:bodyPr/>
              <a:lstStyle/>
              <a:p>
                <a:pPr>
                  <a:spcAft>
                    <a:spcPts val="2800"/>
                  </a:spcAft>
                </a:pPr>
                <a:r>
                  <a:rPr lang="en-US" dirty="0"/>
                  <a:t>The pH also influences the solubility of salts that contain a basic anion. For example, </a:t>
                </a:r>
              </a:p>
              <a:p>
                <a:pPr>
                  <a:spcAft>
                    <a:spcPts val="2800"/>
                  </a:spcAft>
                </a:pPr>
                <a14:m>
                  <m:oMathPara xmlns:m="http://schemas.openxmlformats.org/officeDocument/2006/math">
                    <m:oMathParaPr>
                      <m:jc m:val="centerGroup"/>
                    </m:oMathParaPr>
                    <m:oMath xmlns:m="http://schemas.openxmlformats.org/officeDocument/2006/math">
                      <m:r>
                        <m:rPr>
                          <m:sty m:val="p"/>
                        </m:rPr>
                        <a:rPr lang="en-US" i="0">
                          <a:latin typeface="Cambria Math" panose="02040503050406030204" pitchFamily="18" charset="0"/>
                        </a:rPr>
                        <m:t>Ba</m:t>
                      </m:r>
                      <m:sSub>
                        <m:sSubPr>
                          <m:ctrlPr>
                            <a:rPr lang="en-US" i="1">
                              <a:latin typeface="Cambria Math" panose="02040503050406030204" pitchFamily="18" charset="0"/>
                            </a:rPr>
                          </m:ctrlPr>
                        </m:sSubPr>
                        <m:e>
                          <m:r>
                            <m:rPr>
                              <m:sty m:val="p"/>
                            </m:rPr>
                            <a:rPr lang="en-US" i="0">
                              <a:latin typeface="Cambria Math" panose="02040503050406030204" pitchFamily="18" charset="0"/>
                            </a:rPr>
                            <m:t>F</m:t>
                          </m:r>
                        </m:e>
                        <m:sub>
                          <m:r>
                            <a:rPr lang="en-US" i="0">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𝑠</m:t>
                          </m:r>
                        </m:e>
                      </m:d>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Ba</m:t>
                          </m:r>
                        </m:e>
                        <m:sup>
                          <m:r>
                            <a:rPr lang="en-US" i="0">
                              <a:latin typeface="Cambria Math" panose="02040503050406030204" pitchFamily="18" charset="0"/>
                              <a:ea typeface="Cambria Math" panose="02040503050406030204" pitchFamily="18" charset="0"/>
                            </a:rPr>
                            <m:t>2+</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0">
                              <a:latin typeface="Cambria Math" panose="02040503050406030204" pitchFamily="18" charset="0"/>
                              <a:ea typeface="Cambria Math" panose="02040503050406030204" pitchFamily="18" charset="0"/>
                            </a:rPr>
                            <m:t>2</m:t>
                          </m:r>
                          <m:r>
                            <m:rPr>
                              <m:sty m:val="p"/>
                            </m:rPr>
                            <a:rPr lang="en-US" i="0">
                              <a:latin typeface="Cambria Math" panose="02040503050406030204" pitchFamily="18" charset="0"/>
                              <a:ea typeface="Cambria Math" panose="02040503050406030204" pitchFamily="18" charset="0"/>
                            </a:rPr>
                            <m:t>F</m:t>
                          </m:r>
                        </m:e>
                        <m:sup>
                          <m:r>
                            <a:rPr lang="en-US" i="0">
                              <a:latin typeface="Cambria Math" panose="02040503050406030204" pitchFamily="18" charset="0"/>
                              <a:ea typeface="Cambria Math" panose="02040503050406030204" pitchFamily="18" charset="0"/>
                            </a:rPr>
                            <m:t>−</m:t>
                          </m:r>
                        </m:sup>
                      </m:sSup>
                      <m:r>
                        <a:rPr lang="en-US" i="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𝑎𝑞</m:t>
                      </m:r>
                      <m:r>
                        <a:rPr lang="en-US" i="0">
                          <a:latin typeface="Cambria Math" panose="02040503050406030204" pitchFamily="18" charset="0"/>
                          <a:ea typeface="Cambria Math" panose="02040503050406030204" pitchFamily="18" charset="0"/>
                        </a:rPr>
                        <m:t>)</m:t>
                      </m:r>
                    </m:oMath>
                  </m:oMathPara>
                </a14:m>
                <a:endParaRPr lang="en-US" dirty="0"/>
              </a:p>
              <a:p>
                <a:pPr>
                  <a:spcAft>
                    <a:spcPts val="1800"/>
                  </a:spcAft>
                </a:pPr>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i="0">
                            <a:latin typeface="Cambria Math" panose="02040503050406030204" pitchFamily="18" charset="0"/>
                          </a:rPr>
                          <m:t>sp</m:t>
                        </m:r>
                      </m:sub>
                    </m:sSub>
                    <m:r>
                      <a:rPr lang="en-US" i="0">
                        <a:latin typeface="Cambria Math" panose="02040503050406030204" pitchFamily="18" charset="0"/>
                      </a:rPr>
                      <m:t>=</m:t>
                    </m:r>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r>
                              <m:rPr>
                                <m:sty m:val="p"/>
                              </m:rPr>
                              <a:rPr lang="en-US" i="0">
                                <a:latin typeface="Cambria Math" panose="02040503050406030204" pitchFamily="18" charset="0"/>
                              </a:rPr>
                              <m:t>Ba</m:t>
                            </m:r>
                          </m:e>
                          <m:sup>
                            <m:r>
                              <a:rPr lang="en-US" i="0">
                                <a:latin typeface="Cambria Math" panose="02040503050406030204" pitchFamily="18" charset="0"/>
                              </a:rPr>
                              <m:t>2+</m:t>
                            </m:r>
                          </m:sup>
                        </m:sSup>
                      </m:e>
                    </m:d>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r>
                                  <m:rPr>
                                    <m:sty m:val="p"/>
                                  </m:rPr>
                                  <a:rPr lang="en-US" i="0">
                                    <a:latin typeface="Cambria Math" panose="02040503050406030204" pitchFamily="18" charset="0"/>
                                  </a:rPr>
                                  <m:t>F</m:t>
                                </m:r>
                              </m:e>
                              <m:sup>
                                <m:r>
                                  <a:rPr lang="en-US" i="0">
                                    <a:latin typeface="Cambria Math" panose="02040503050406030204" pitchFamily="18" charset="0"/>
                                  </a:rPr>
                                  <m:t>−</m:t>
                                </m:r>
                              </m:sup>
                            </m:sSup>
                          </m:e>
                        </m:d>
                      </m:e>
                      <m:sup>
                        <m:r>
                          <a:rPr lang="en-US" i="0">
                            <a:latin typeface="Cambria Math" panose="02040503050406030204" pitchFamily="18" charset="0"/>
                          </a:rPr>
                          <m:t>2</m:t>
                        </m:r>
                      </m:sup>
                    </m:sSup>
                  </m:oMath>
                </a14:m>
                <a:endParaRPr lang="en-US" dirty="0"/>
              </a:p>
              <a:p>
                <a:pPr>
                  <a:spcAft>
                    <a:spcPts val="2800"/>
                  </a:spcAft>
                </a:pPr>
                <a:r>
                  <a:rPr lang="en-US" dirty="0"/>
                  <a:t>In an acidic medium, the high [H</a:t>
                </a:r>
                <a:r>
                  <a:rPr lang="en-US" baseline="-25000" dirty="0"/>
                  <a:t>3</a:t>
                </a:r>
                <a:r>
                  <a:rPr lang="en-US" dirty="0"/>
                  <a:t>O</a:t>
                </a:r>
                <a:r>
                  <a:rPr lang="en-US" baseline="30000" dirty="0"/>
                  <a:t>+</a:t>
                </a:r>
                <a:r>
                  <a:rPr lang="en-US" dirty="0"/>
                  <a:t>] will shift the following equilibrium to the left, consuming </a:t>
                </a:r>
                <a14:m>
                  <m:oMath xmlns:m="http://schemas.openxmlformats.org/officeDocument/2006/math">
                    <m:r>
                      <m:rPr>
                        <m:sty m:val="p"/>
                      </m:rPr>
                      <a:rPr lang="en-US" i="0" dirty="0" smtClean="0">
                        <a:latin typeface="Cambria Math" panose="02040503050406030204" pitchFamily="18" charset="0"/>
                      </a:rPr>
                      <m:t>F</m:t>
                    </m:r>
                    <m:r>
                      <a:rPr lang="en-US" i="0" baseline="30000" dirty="0">
                        <a:latin typeface="Cambria Math" panose="02040503050406030204" pitchFamily="18" charset="0"/>
                      </a:rPr>
                      <m:t>‒</m:t>
                    </m:r>
                  </m:oMath>
                </a14:m>
                <a:r>
                  <a:rPr lang="en-US" dirty="0"/>
                  <a:t>: </a:t>
                </a:r>
              </a:p>
              <a:p>
                <a:pPr>
                  <a:spcAft>
                    <a:spcPts val="28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HF</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d>
                        <m:dPr>
                          <m:ctrlPr>
                            <a:rPr lang="en-US" b="0" i="1" smtClean="0">
                              <a:latin typeface="Cambria Math" panose="02040503050406030204" pitchFamily="18" charset="0"/>
                            </a:rPr>
                          </m:ctrlPr>
                        </m:dPr>
                        <m:e>
                          <m:r>
                            <a:rPr lang="en-US" b="0" i="1" smtClean="0">
                              <a:latin typeface="Cambria Math" panose="02040503050406030204" pitchFamily="18" charset="0"/>
                            </a:rPr>
                            <m:t>𝑙</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F</m:t>
                          </m:r>
                        </m:e>
                        <m:sup>
                          <m:r>
                            <a:rPr lang="en-US" b="0" i="0" smtClean="0">
                              <a:latin typeface="Cambria Math" panose="02040503050406030204" pitchFamily="18" charset="0"/>
                              <a:ea typeface="Cambria Math" panose="02040503050406030204" pitchFamily="18" charset="0"/>
                            </a:rPr>
                            <m:t>−</m:t>
                          </m:r>
                        </m:sup>
                      </m:sSup>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𝑎𝑞</m:t>
                      </m:r>
                      <m:r>
                        <a:rPr lang="en-US" b="0" i="0"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4876800"/>
              </a:xfrm>
              <a:blipFill>
                <a:blip r:embed="rId2"/>
                <a:stretch>
                  <a:fillRect l="-1333" t="-1125"/>
                </a:stretch>
              </a:blipFill>
            </p:spPr>
            <p:txBody>
              <a:bodyPr/>
              <a:lstStyle/>
              <a:p>
                <a:r>
                  <a:rPr lang="en-US">
                    <a:noFill/>
                  </a:rPr>
                  <a:t> </a:t>
                </a:r>
              </a:p>
            </p:txBody>
          </p:sp>
        </mc:Fallback>
      </mc:AlternateContent>
    </p:spTree>
    <p:extLst>
      <p:ext uri="{BB962C8B-B14F-4D97-AF65-F5344CB8AC3E}">
        <p14:creationId xmlns:p14="http://schemas.microsoft.com/office/powerpoint/2010/main" val="411481221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3313"/>
            <a:ext cx="6808304" cy="460513"/>
          </a:xfrm>
        </p:spPr>
        <p:txBody>
          <a:bodyPr/>
          <a:lstStyle/>
          <a:p>
            <a:pPr marL="1208088" indent="-1208088"/>
            <a:r>
              <a:rPr lang="en-US" dirty="0">
                <a:solidFill>
                  <a:schemeClr val="bg1"/>
                </a:solidFill>
              </a:rPr>
              <a:t>17.5	</a:t>
            </a:r>
            <a:r>
              <a:rPr lang="en-US" dirty="0"/>
              <a:t>Factors Affecting Solubility (8)</a:t>
            </a:r>
          </a:p>
        </p:txBody>
      </p:sp>
      <p:sp>
        <p:nvSpPr>
          <p:cNvPr id="2" name="Text Placeholder 1"/>
          <p:cNvSpPr>
            <a:spLocks noGrp="1"/>
          </p:cNvSpPr>
          <p:nvPr>
            <p:ph type="body" sz="quarter" idx="11"/>
          </p:nvPr>
        </p:nvSpPr>
        <p:spPr>
          <a:xfrm>
            <a:off x="0" y="1066800"/>
            <a:ext cx="8686800" cy="533400"/>
          </a:xfrm>
        </p:spPr>
        <p:txBody>
          <a:bodyPr/>
          <a:lstStyle/>
          <a:p>
            <a:r>
              <a:rPr lang="en-US" dirty="0"/>
              <a:t>pH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752600"/>
                <a:ext cx="9144000" cy="4876800"/>
              </a:xfrm>
            </p:spPr>
            <p:txBody>
              <a:bodyPr/>
              <a:lstStyle/>
              <a:p>
                <a:pPr>
                  <a:spcBef>
                    <a:spcPts val="800"/>
                  </a:spcBef>
                  <a:spcAft>
                    <a:spcPts val="2800"/>
                  </a:spcAft>
                </a:pPr>
                <a:r>
                  <a:rPr lang="en-US" dirty="0"/>
                  <a:t>As </a:t>
                </a:r>
                <a14:m>
                  <m:oMath xmlns:m="http://schemas.openxmlformats.org/officeDocument/2006/math">
                    <m:r>
                      <a:rPr lang="en-US" i="0" dirty="0" smtClean="0">
                        <a:latin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F</m:t>
                        </m:r>
                      </m:e>
                      <m:sup>
                        <m:r>
                          <a:rPr lang="en-US">
                            <a:latin typeface="Cambria Math" panose="02040503050406030204" pitchFamily="18" charset="0"/>
                          </a:rPr>
                          <m:t>−</m:t>
                        </m:r>
                      </m:sup>
                    </m:sSup>
                    <m:r>
                      <a:rPr lang="en-US" i="0" dirty="0">
                        <a:latin typeface="Cambria Math" panose="02040503050406030204" pitchFamily="18" charset="0"/>
                      </a:rPr>
                      <m:t>] </m:t>
                    </m:r>
                  </m:oMath>
                </a14:m>
                <a:r>
                  <a:rPr lang="en-US" dirty="0"/>
                  <a:t>decreases, </a:t>
                </a:r>
                <a14:m>
                  <m:oMath xmlns:m="http://schemas.openxmlformats.org/officeDocument/2006/math">
                    <m:r>
                      <a:rPr lang="en-US" i="0" dirty="0" smtClean="0">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Ba</m:t>
                        </m:r>
                      </m:e>
                      <m:sup>
                        <m:r>
                          <a:rPr lang="en-US">
                            <a:latin typeface="Cambria Math" panose="02040503050406030204" pitchFamily="18" charset="0"/>
                            <a:ea typeface="Cambria Math" panose="02040503050406030204" pitchFamily="18" charset="0"/>
                          </a:rPr>
                          <m:t>2+</m:t>
                        </m:r>
                      </m:sup>
                    </m:sSup>
                    <m:r>
                      <a:rPr lang="en-US" i="0" dirty="0">
                        <a:latin typeface="Cambria Math" panose="02040503050406030204" pitchFamily="18" charset="0"/>
                      </a:rPr>
                      <m:t>]</m:t>
                    </m:r>
                  </m:oMath>
                </a14:m>
                <a:r>
                  <a:rPr lang="en-US" dirty="0"/>
                  <a:t>must increase to satisfy the equality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r>
                      <a:rPr lang="en-US" i="0" dirty="0">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Ba</m:t>
                        </m:r>
                      </m:e>
                      <m:sup>
                        <m:r>
                          <a:rPr lang="en-US">
                            <a:latin typeface="Cambria Math" panose="02040503050406030204" pitchFamily="18" charset="0"/>
                            <a:ea typeface="Cambria Math" panose="02040503050406030204" pitchFamily="18" charset="0"/>
                          </a:rPr>
                          <m:t>2+</m:t>
                        </m:r>
                      </m:sup>
                    </m:sSup>
                    <m:r>
                      <a:rPr lang="en-US" i="0" dirty="0">
                        <a:latin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F</m:t>
                        </m:r>
                      </m:e>
                      <m:sup>
                        <m:r>
                          <a:rPr lang="en-US">
                            <a:latin typeface="Cambria Math" panose="02040503050406030204" pitchFamily="18" charset="0"/>
                          </a:rPr>
                          <m:t>−</m:t>
                        </m:r>
                      </m:sup>
                    </m:sSup>
                    <m:r>
                      <a:rPr lang="en-US" i="0" dirty="0">
                        <a:latin typeface="Cambria Math" panose="02040503050406030204" pitchFamily="18" charset="0"/>
                      </a:rPr>
                      <m:t>]</m:t>
                    </m:r>
                    <m:r>
                      <a:rPr lang="en-US" i="0" baseline="30000" dirty="0">
                        <a:latin typeface="Cambria Math" panose="02040503050406030204" pitchFamily="18" charset="0"/>
                      </a:rPr>
                      <m:t>2</m:t>
                    </m:r>
                  </m:oMath>
                </a14:m>
                <a:r>
                  <a:rPr lang="en-US" dirty="0"/>
                  <a:t>. Thus, more </a:t>
                </a:r>
                <a14:m>
                  <m:oMath xmlns:m="http://schemas.openxmlformats.org/officeDocument/2006/math">
                    <m:r>
                      <m:rPr>
                        <m:sty m:val="p"/>
                      </m:rPr>
                      <a:rPr lang="en-US" i="0" dirty="0" smtClean="0">
                        <a:latin typeface="Cambria Math" panose="02040503050406030204" pitchFamily="18" charset="0"/>
                      </a:rPr>
                      <m:t>BaF</m:t>
                    </m:r>
                    <m:r>
                      <a:rPr lang="en-US" i="0" baseline="-25000" dirty="0">
                        <a:latin typeface="Cambria Math" panose="02040503050406030204" pitchFamily="18" charset="0"/>
                      </a:rPr>
                      <m:t>2</m:t>
                    </m:r>
                  </m:oMath>
                </a14:m>
                <a:r>
                  <a:rPr lang="en-US" dirty="0"/>
                  <a:t> dissolves. </a:t>
                </a:r>
              </a:p>
              <a:p>
                <a:pPr marL="3200400" indent="-228600" algn="ctr">
                  <a:spcAft>
                    <a:spcPts val="2800"/>
                  </a:spcAft>
                  <a:tabLst>
                    <a:tab pos="3371850" algn="l"/>
                  </a:tabLst>
                </a:pPr>
                <a14:m>
                  <m:oMathPara xmlns:m="http://schemas.openxmlformats.org/officeDocument/2006/math">
                    <m:oMathParaPr>
                      <m:jc m:val="left"/>
                    </m:oMathParaPr>
                    <m:oMath xmlns:m="http://schemas.openxmlformats.org/officeDocument/2006/math">
                      <m:r>
                        <m:rPr>
                          <m:sty m:val="p"/>
                        </m:rPr>
                        <a:rPr lang="en-US" sz="2400" b="0" i="0" smtClean="0">
                          <a:latin typeface="Cambria Math" panose="02040503050406030204" pitchFamily="18" charset="0"/>
                        </a:rPr>
                        <m:t>Ba</m:t>
                      </m:r>
                      <m:sSub>
                        <m:sSubPr>
                          <m:ctrlPr>
                            <a:rPr lang="en-US" sz="2400" b="0" i="1" smtClean="0">
                              <a:latin typeface="Cambria Math" panose="02040503050406030204" pitchFamily="18" charset="0"/>
                            </a:rPr>
                          </m:ctrlPr>
                        </m:sSubPr>
                        <m:e>
                          <m:r>
                            <m:rPr>
                              <m:sty m:val="p"/>
                            </m:rPr>
                            <a:rPr lang="en-US" sz="2400" b="0" i="0" smtClean="0">
                              <a:latin typeface="Cambria Math" panose="02040503050406030204" pitchFamily="18" charset="0"/>
                            </a:rPr>
                            <m:t>F</m:t>
                          </m:r>
                        </m:e>
                        <m:sub>
                          <m:r>
                            <a:rPr lang="en-US" sz="2400" b="0" i="0" smtClean="0">
                              <a:latin typeface="Cambria Math" panose="02040503050406030204" pitchFamily="18" charset="0"/>
                            </a:rPr>
                            <m:t>2</m:t>
                          </m:r>
                        </m:sub>
                      </m:sSub>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𝑠</m:t>
                          </m:r>
                        </m:e>
                      </m:d>
                      <m:r>
                        <a:rPr lang="en-US" sz="2400" b="0" i="0"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Ba</m:t>
                          </m:r>
                        </m:e>
                        <m:sup>
                          <m:r>
                            <a:rPr lang="en-US" sz="2400" b="0" i="0" smtClean="0">
                              <a:latin typeface="Cambria Math" panose="02040503050406030204" pitchFamily="18" charset="0"/>
                              <a:ea typeface="Cambria Math" panose="02040503050406030204" pitchFamily="18" charset="0"/>
                            </a:rPr>
                            <m:t>2+</m:t>
                          </m:r>
                        </m:sup>
                      </m:sSup>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𝑎𝑞</m:t>
                          </m:r>
                        </m:e>
                      </m:d>
                      <m:r>
                        <a:rPr lang="en-US" sz="2400" b="0" i="0" smtClean="0">
                          <a:latin typeface="Cambria Math" panose="02040503050406030204" pitchFamily="18" charset="0"/>
                          <a:ea typeface="Cambria Math" panose="02040503050406030204" pitchFamily="18" charset="0"/>
                        </a:rPr>
                        <m:t>+</m:t>
                      </m:r>
                      <m:sSup>
                        <m:sSupPr>
                          <m:ctrlPr>
                            <a:rPr lang="en-US" sz="2400" b="0" i="1" strike="sngStrike" smtClean="0">
                              <a:latin typeface="Cambria Math" panose="02040503050406030204" pitchFamily="18" charset="0"/>
                              <a:ea typeface="Cambria Math" panose="02040503050406030204" pitchFamily="18" charset="0"/>
                            </a:rPr>
                          </m:ctrlPr>
                        </m:sSupPr>
                        <m:e>
                          <m:r>
                            <a:rPr lang="en-US" sz="2400" b="0" i="0" strike="sngStrike" smtClean="0">
                              <a:latin typeface="Cambria Math" panose="02040503050406030204" pitchFamily="18" charset="0"/>
                              <a:ea typeface="Cambria Math" panose="02040503050406030204" pitchFamily="18" charset="0"/>
                            </a:rPr>
                            <m:t>2</m:t>
                          </m:r>
                          <m:r>
                            <m:rPr>
                              <m:sty m:val="p"/>
                            </m:rPr>
                            <a:rPr lang="en-US" sz="2400" b="0" i="0" strike="sngStrike" smtClean="0">
                              <a:latin typeface="Cambria Math" panose="02040503050406030204" pitchFamily="18" charset="0"/>
                              <a:ea typeface="Cambria Math" panose="02040503050406030204" pitchFamily="18" charset="0"/>
                            </a:rPr>
                            <m:t>F</m:t>
                          </m:r>
                        </m:e>
                        <m:sup>
                          <m:r>
                            <a:rPr lang="en-US" sz="2400" b="0" i="0" strike="sngStrike" smtClean="0">
                              <a:latin typeface="Cambria Math" panose="02040503050406030204" pitchFamily="18" charset="0"/>
                              <a:ea typeface="Cambria Math" panose="02040503050406030204" pitchFamily="18" charset="0"/>
                            </a:rPr>
                            <m:t>−</m:t>
                          </m:r>
                        </m:sup>
                      </m:sSup>
                      <m:d>
                        <m:dPr>
                          <m:ctrlPr>
                            <a:rPr lang="en-US" sz="2400" b="0" i="1" strike="sngStrike" smtClean="0">
                              <a:latin typeface="Cambria Math" panose="02040503050406030204" pitchFamily="18" charset="0"/>
                              <a:ea typeface="Cambria Math" panose="02040503050406030204" pitchFamily="18" charset="0"/>
                            </a:rPr>
                          </m:ctrlPr>
                        </m:dPr>
                        <m:e>
                          <m:r>
                            <a:rPr lang="en-US" sz="2400" b="0" i="1" strike="sngStrike" smtClean="0">
                              <a:latin typeface="Cambria Math" panose="02040503050406030204" pitchFamily="18" charset="0"/>
                              <a:ea typeface="Cambria Math" panose="02040503050406030204" pitchFamily="18" charset="0"/>
                            </a:rPr>
                            <m:t>𝑎𝑞</m:t>
                          </m:r>
                        </m:e>
                      </m:d>
                    </m:oMath>
                  </m:oMathPara>
                </a14:m>
                <a:endParaRPr lang="en-US" sz="2400" b="0" strike="sngStrike" dirty="0">
                  <a:latin typeface="Cambria Math" panose="02040503050406030204" pitchFamily="18" charset="0"/>
                  <a:ea typeface="Cambria Math" panose="02040503050406030204" pitchFamily="18" charset="0"/>
                </a:endParaRPr>
              </a:p>
              <a:p>
                <a:pPr marL="1371600" indent="-1371600" algn="ctr">
                  <a:spcAft>
                    <a:spcPts val="2800"/>
                  </a:spcAft>
                  <a:tabLst>
                    <a:tab pos="2971800" algn="l"/>
                  </a:tabLst>
                </a:pPr>
                <a14:m>
                  <m:oMathPara xmlns:m="http://schemas.openxmlformats.org/officeDocument/2006/math">
                    <m:oMathParaPr>
                      <m:jc m:val="left"/>
                    </m:oMathParaPr>
                    <m:oMath xmlns:m="http://schemas.openxmlformats.org/officeDocument/2006/math">
                      <m:sSub>
                        <m:sSubPr>
                          <m:ctrlPr>
                            <a:rPr lang="en-US" sz="2400" i="1" smtClean="0">
                              <a:latin typeface="Cambria Math" panose="02040503050406030204" pitchFamily="18" charset="0"/>
                            </a:rPr>
                          </m:ctrlPr>
                        </m:sSubPr>
                        <m:e>
                          <m:r>
                            <a:rPr lang="en-US" sz="2400" b="0" i="0" smtClean="0">
                              <a:latin typeface="Cambria Math" panose="02040503050406030204" pitchFamily="18" charset="0"/>
                            </a:rPr>
                            <m:t>2</m:t>
                          </m:r>
                          <m:r>
                            <m:rPr>
                              <m:sty m:val="p"/>
                            </m:rPr>
                            <a:rPr lang="en-US" sz="2400" b="0" i="0" smtClean="0">
                              <a:latin typeface="Cambria Math" panose="02040503050406030204" pitchFamily="18" charset="0"/>
                            </a:rPr>
                            <m:t>H</m:t>
                          </m:r>
                        </m:e>
                        <m:sub>
                          <m:r>
                            <a:rPr lang="en-US" sz="2400" b="0" i="0" smtClean="0">
                              <a:latin typeface="Cambria Math" panose="02040503050406030204" pitchFamily="18" charset="0"/>
                            </a:rPr>
                            <m:t>3</m:t>
                          </m:r>
                        </m:sub>
                      </m:sSub>
                      <m:sSup>
                        <m:sSupPr>
                          <m:ctrlPr>
                            <a:rPr lang="en-US" sz="2400" i="1" smtClean="0">
                              <a:latin typeface="Cambria Math" panose="02040503050406030204" pitchFamily="18" charset="0"/>
                            </a:rPr>
                          </m:ctrlPr>
                        </m:sSupPr>
                        <m:e>
                          <m:r>
                            <m:rPr>
                              <m:sty m:val="p"/>
                            </m:rPr>
                            <a:rPr lang="en-US" sz="2400" b="0" i="0" smtClean="0">
                              <a:latin typeface="Cambria Math" panose="02040503050406030204" pitchFamily="18" charset="0"/>
                            </a:rPr>
                            <m:t>O</m:t>
                          </m:r>
                        </m:e>
                        <m:sup>
                          <m:r>
                            <a:rPr lang="en-US" sz="2400" b="0" i="0" smtClean="0">
                              <a:latin typeface="Cambria Math" panose="02040503050406030204" pitchFamily="18" charset="0"/>
                            </a:rPr>
                            <m:t>+</m:t>
                          </m:r>
                        </m:sup>
                      </m:sSup>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𝑎𝑞</m:t>
                          </m:r>
                        </m:e>
                      </m:d>
                      <m:r>
                        <a:rPr lang="en-US" sz="2400" b="0" i="0" smtClean="0">
                          <a:latin typeface="Cambria Math" panose="02040503050406030204" pitchFamily="18" charset="0"/>
                        </a:rPr>
                        <m:t>+</m:t>
                      </m:r>
                      <m:sSup>
                        <m:sSupPr>
                          <m:ctrlPr>
                            <a:rPr lang="en-US" sz="2400" b="0" i="1" strike="sngStrike" smtClean="0">
                              <a:latin typeface="Cambria Math" panose="02040503050406030204" pitchFamily="18" charset="0"/>
                            </a:rPr>
                          </m:ctrlPr>
                        </m:sSupPr>
                        <m:e>
                          <m:r>
                            <a:rPr lang="en-US" sz="2400" b="0" i="0" strike="sngStrike" smtClean="0">
                              <a:latin typeface="Cambria Math" panose="02040503050406030204" pitchFamily="18" charset="0"/>
                            </a:rPr>
                            <m:t>2</m:t>
                          </m:r>
                          <m:r>
                            <m:rPr>
                              <m:sty m:val="p"/>
                            </m:rPr>
                            <a:rPr lang="en-US" sz="2400" b="0" i="0" strike="sngStrike" smtClean="0">
                              <a:latin typeface="Cambria Math" panose="02040503050406030204" pitchFamily="18" charset="0"/>
                            </a:rPr>
                            <m:t>F</m:t>
                          </m:r>
                        </m:e>
                        <m:sup>
                          <m:r>
                            <a:rPr lang="en-US" sz="2400" b="0" i="0" strike="sngStrike" smtClean="0">
                              <a:latin typeface="Cambria Math" panose="02040503050406030204" pitchFamily="18" charset="0"/>
                            </a:rPr>
                            <m:t>−</m:t>
                          </m:r>
                        </m:sup>
                      </m:sSup>
                      <m:d>
                        <m:dPr>
                          <m:ctrlPr>
                            <a:rPr lang="en-US" sz="2400" b="0" i="1" strike="sngStrike" smtClean="0">
                              <a:latin typeface="Cambria Math" panose="02040503050406030204" pitchFamily="18" charset="0"/>
                            </a:rPr>
                          </m:ctrlPr>
                        </m:dPr>
                        <m:e>
                          <m:r>
                            <a:rPr lang="en-US" sz="2400" b="0" i="1" strike="sngStrike" smtClean="0">
                              <a:latin typeface="Cambria Math" panose="02040503050406030204" pitchFamily="18" charset="0"/>
                            </a:rPr>
                            <m:t>𝑎𝑞</m:t>
                          </m:r>
                        </m:e>
                      </m:d>
                      <m:r>
                        <a:rPr lang="en-US" sz="2400" b="0" i="0" smtClean="0">
                          <a:latin typeface="Cambria Math" panose="02040503050406030204" pitchFamily="18" charset="0"/>
                          <a:ea typeface="Cambria Math" panose="02040503050406030204" pitchFamily="18" charset="0"/>
                        </a:rPr>
                        <m:t>⟶2</m:t>
                      </m:r>
                      <m:r>
                        <m:rPr>
                          <m:sty m:val="p"/>
                        </m:rPr>
                        <a:rPr lang="en-US" sz="2400" b="0" i="0" smtClean="0">
                          <a:latin typeface="Cambria Math" panose="02040503050406030204" pitchFamily="18" charset="0"/>
                          <a:ea typeface="Cambria Math" panose="02040503050406030204" pitchFamily="18" charset="0"/>
                        </a:rPr>
                        <m:t>HF</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𝑎𝑞</m:t>
                          </m:r>
                        </m:e>
                      </m:d>
                      <m:r>
                        <a:rPr lang="en-US" sz="2400" b="0" i="0" smtClean="0">
                          <a:latin typeface="Cambria Math" panose="02040503050406030204" pitchFamily="18" charset="0"/>
                          <a:ea typeface="Cambria Math" panose="02040503050406030204" pitchFamily="18" charset="0"/>
                        </a:rPr>
                        <m:t>+</m:t>
                      </m:r>
                      <m:sSub>
                        <m:sSubPr>
                          <m:ctrlPr>
                            <a:rPr lang="en-US" sz="2400" b="0" i="1" smtClean="0">
                              <a:latin typeface="Cambria Math" panose="02040503050406030204" pitchFamily="18" charset="0"/>
                              <a:ea typeface="Cambria Math" panose="02040503050406030204" pitchFamily="18" charset="0"/>
                            </a:rPr>
                          </m:ctrlPr>
                        </m:sSubPr>
                        <m:e>
                          <m:r>
                            <a:rPr lang="en-US" sz="2400" b="0" i="0" smtClean="0">
                              <a:latin typeface="Cambria Math" panose="02040503050406030204" pitchFamily="18" charset="0"/>
                              <a:ea typeface="Cambria Math" panose="02040503050406030204" pitchFamily="18" charset="0"/>
                            </a:rPr>
                            <m:t>2</m:t>
                          </m:r>
                          <m:r>
                            <m:rPr>
                              <m:sty m:val="p"/>
                            </m:rPr>
                            <a:rPr lang="en-US" sz="2400" b="0" i="0" smtClean="0">
                              <a:latin typeface="Cambria Math" panose="02040503050406030204" pitchFamily="18" charset="0"/>
                              <a:ea typeface="Cambria Math" panose="02040503050406030204" pitchFamily="18" charset="0"/>
                            </a:rPr>
                            <m:t>H</m:t>
                          </m:r>
                        </m:e>
                        <m:sub>
                          <m:r>
                            <a:rPr lang="en-US" sz="2400" b="0" i="0" smtClean="0">
                              <a:latin typeface="Cambria Math" panose="02040503050406030204" pitchFamily="18" charset="0"/>
                              <a:ea typeface="Cambria Math" panose="02040503050406030204" pitchFamily="18" charset="0"/>
                            </a:rPr>
                            <m:t>2</m:t>
                          </m:r>
                        </m:sub>
                      </m:sSub>
                      <m:r>
                        <m:rPr>
                          <m:sty m:val="p"/>
                        </m:rPr>
                        <a:rPr lang="en-US" sz="2400" b="0" i="0" smtClean="0">
                          <a:latin typeface="Cambria Math" panose="02040503050406030204" pitchFamily="18" charset="0"/>
                          <a:ea typeface="Cambria Math" panose="02040503050406030204" pitchFamily="18" charset="0"/>
                        </a:rPr>
                        <m:t>O</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𝑙</m:t>
                          </m:r>
                        </m:e>
                      </m:d>
                    </m:oMath>
                  </m:oMathPara>
                </a14:m>
                <a:endParaRPr lang="en-US" sz="2400" b="0" dirty="0">
                  <a:ea typeface="Cambria Math" panose="02040503050406030204" pitchFamily="18" charset="0"/>
                </a:endParaRPr>
              </a:p>
              <a:p>
                <a:pPr defTabSz="714375">
                  <a:spcAft>
                    <a:spcPts val="2800"/>
                  </a:spcAft>
                </a:pPr>
                <a:r>
                  <a:rPr lang="en-US" sz="2400" i="1" dirty="0">
                    <a:latin typeface="+mj-lt"/>
                  </a:rPr>
                  <a:t>Over</a:t>
                </a:r>
                <a:r>
                  <a:rPr lang="en-US" sz="2400" b="0" i="1" dirty="0">
                    <a:latin typeface="+mj-lt"/>
                  </a:rPr>
                  <a:t>all:	</a:t>
                </a:r>
                <a14:m>
                  <m:oMath xmlns:m="http://schemas.openxmlformats.org/officeDocument/2006/math">
                    <m:r>
                      <m:rPr>
                        <m:sty m:val="p"/>
                      </m:rPr>
                      <a:rPr lang="en-US" sz="2400" i="0">
                        <a:latin typeface="Cambria Math" panose="02040503050406030204" pitchFamily="18" charset="0"/>
                      </a:rPr>
                      <m:t>Ba</m:t>
                    </m:r>
                    <m:sSub>
                      <m:sSubPr>
                        <m:ctrlPr>
                          <a:rPr lang="en-US" sz="2400" i="1">
                            <a:latin typeface="Cambria Math" panose="02040503050406030204" pitchFamily="18" charset="0"/>
                          </a:rPr>
                        </m:ctrlPr>
                      </m:sSubPr>
                      <m:e>
                        <m:r>
                          <m:rPr>
                            <m:sty m:val="p"/>
                          </m:rPr>
                          <a:rPr lang="en-US" sz="2400" i="0">
                            <a:latin typeface="Cambria Math" panose="02040503050406030204" pitchFamily="18" charset="0"/>
                          </a:rPr>
                          <m:t>F</m:t>
                        </m:r>
                      </m:e>
                      <m:sub>
                        <m:r>
                          <a:rPr lang="en-US" sz="2400" i="0">
                            <a:latin typeface="Cambria Math" panose="02040503050406030204" pitchFamily="18" charset="0"/>
                          </a:rPr>
                          <m:t>2</m:t>
                        </m:r>
                      </m:sub>
                    </m:sSub>
                    <m:d>
                      <m:dPr>
                        <m:ctrlPr>
                          <a:rPr lang="en-US" sz="2400" i="1">
                            <a:latin typeface="Cambria Math" panose="02040503050406030204" pitchFamily="18" charset="0"/>
                          </a:rPr>
                        </m:ctrlPr>
                      </m:dPr>
                      <m:e>
                        <m:r>
                          <a:rPr lang="en-US" sz="2400" i="1">
                            <a:latin typeface="Cambria Math" panose="02040503050406030204" pitchFamily="18" charset="0"/>
                          </a:rPr>
                          <m:t>𝑠</m:t>
                        </m:r>
                      </m:e>
                    </m:d>
                  </m:oMath>
                </a14:m>
                <a:r>
                  <a:rPr lang="en-US" sz="2400" dirty="0"/>
                  <a:t>+</a:t>
                </a:r>
                <a14:m>
                  <m:oMath xmlns:m="http://schemas.openxmlformats.org/officeDocument/2006/math">
                    <m:sSub>
                      <m:sSubPr>
                        <m:ctrlPr>
                          <a:rPr lang="en-US" sz="2400" i="1">
                            <a:latin typeface="Cambria Math" panose="02040503050406030204" pitchFamily="18" charset="0"/>
                          </a:rPr>
                        </m:ctrlPr>
                      </m:sSubPr>
                      <m:e>
                        <m:r>
                          <a:rPr lang="en-US" sz="2400" i="0">
                            <a:latin typeface="Cambria Math" panose="02040503050406030204" pitchFamily="18" charset="0"/>
                          </a:rPr>
                          <m:t>2</m:t>
                        </m:r>
                        <m:r>
                          <m:rPr>
                            <m:sty m:val="p"/>
                          </m:rPr>
                          <a:rPr lang="en-US" sz="2400" i="0">
                            <a:latin typeface="Cambria Math" panose="02040503050406030204" pitchFamily="18" charset="0"/>
                          </a:rPr>
                          <m:t>H</m:t>
                        </m:r>
                      </m:e>
                      <m:sub>
                        <m:r>
                          <a:rPr lang="en-US" sz="2400" i="0">
                            <a:latin typeface="Cambria Math" panose="02040503050406030204" pitchFamily="18" charset="0"/>
                          </a:rPr>
                          <m:t>3</m:t>
                        </m:r>
                      </m:sub>
                    </m:sSub>
                    <m:sSup>
                      <m:sSupPr>
                        <m:ctrlPr>
                          <a:rPr lang="en-US" sz="2400" i="1">
                            <a:latin typeface="Cambria Math" panose="02040503050406030204" pitchFamily="18" charset="0"/>
                          </a:rPr>
                        </m:ctrlPr>
                      </m:sSupPr>
                      <m:e>
                        <m:r>
                          <m:rPr>
                            <m:sty m:val="p"/>
                          </m:rPr>
                          <a:rPr lang="en-US" sz="2400" i="0">
                            <a:latin typeface="Cambria Math" panose="02040503050406030204" pitchFamily="18" charset="0"/>
                          </a:rPr>
                          <m:t>O</m:t>
                        </m:r>
                      </m:e>
                      <m:sup>
                        <m:r>
                          <a:rPr lang="en-US" sz="2400" i="0">
                            <a:latin typeface="Cambria Math" panose="02040503050406030204" pitchFamily="18" charset="0"/>
                          </a:rPr>
                          <m:t>+</m:t>
                        </m:r>
                      </m:sup>
                    </m:sSup>
                    <m:d>
                      <m:dPr>
                        <m:ctrlPr>
                          <a:rPr lang="en-US" sz="2400" i="1">
                            <a:latin typeface="Cambria Math" panose="02040503050406030204" pitchFamily="18" charset="0"/>
                          </a:rPr>
                        </m:ctrlPr>
                      </m:dPr>
                      <m:e>
                        <m:r>
                          <a:rPr lang="en-US" sz="2400" i="1">
                            <a:latin typeface="Cambria Math" panose="02040503050406030204" pitchFamily="18" charset="0"/>
                          </a:rPr>
                          <m:t>𝑎𝑞</m:t>
                        </m:r>
                      </m:e>
                    </m:d>
                    <m:r>
                      <a:rPr lang="en-US" sz="2400" i="0">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m:rPr>
                            <m:sty m:val="p"/>
                          </m:rPr>
                          <a:rPr lang="en-US" sz="2400" i="0">
                            <a:latin typeface="Cambria Math" panose="02040503050406030204" pitchFamily="18" charset="0"/>
                            <a:ea typeface="Cambria Math" panose="02040503050406030204" pitchFamily="18" charset="0"/>
                          </a:rPr>
                          <m:t>Ba</m:t>
                        </m:r>
                      </m:e>
                      <m:sup>
                        <m:r>
                          <a:rPr lang="en-US" sz="2400" i="0">
                            <a:latin typeface="Cambria Math" panose="02040503050406030204" pitchFamily="18" charset="0"/>
                            <a:ea typeface="Cambria Math" panose="02040503050406030204" pitchFamily="18" charset="0"/>
                          </a:rPr>
                          <m:t>2+</m:t>
                        </m:r>
                      </m:sup>
                    </m:sSup>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oMath>
                </a14:m>
                <a:r>
                  <a:rPr lang="en-US" sz="2400" dirty="0"/>
                  <a:t>+</a:t>
                </a:r>
                <a14:m>
                  <m:oMath xmlns:m="http://schemas.openxmlformats.org/officeDocument/2006/math">
                    <m:r>
                      <a:rPr lang="en-US" sz="2400" i="0">
                        <a:latin typeface="Cambria Math" panose="02040503050406030204" pitchFamily="18" charset="0"/>
                        <a:ea typeface="Cambria Math" panose="02040503050406030204" pitchFamily="18" charset="0"/>
                      </a:rPr>
                      <m:t>2</m:t>
                    </m:r>
                    <m:r>
                      <m:rPr>
                        <m:sty m:val="p"/>
                      </m:rPr>
                      <a:rPr lang="en-US" sz="2400" i="0">
                        <a:latin typeface="Cambria Math" panose="02040503050406030204" pitchFamily="18" charset="0"/>
                        <a:ea typeface="Cambria Math" panose="02040503050406030204" pitchFamily="18" charset="0"/>
                      </a:rPr>
                      <m:t>HF</m:t>
                    </m:r>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r>
                      <a:rPr lang="en-US" sz="2400" i="0">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ea typeface="Cambria Math" panose="02040503050406030204" pitchFamily="18" charset="0"/>
                          </a:rPr>
                        </m:ctrlPr>
                      </m:sSubPr>
                      <m:e>
                        <m:r>
                          <a:rPr lang="en-US" sz="2400" i="0">
                            <a:latin typeface="Cambria Math" panose="02040503050406030204" pitchFamily="18" charset="0"/>
                            <a:ea typeface="Cambria Math" panose="02040503050406030204" pitchFamily="18" charset="0"/>
                          </a:rPr>
                          <m:t>2</m:t>
                        </m:r>
                        <m:r>
                          <m:rPr>
                            <m:sty m:val="p"/>
                          </m:rPr>
                          <a:rPr lang="en-US" sz="2400" i="0">
                            <a:latin typeface="Cambria Math" panose="02040503050406030204" pitchFamily="18" charset="0"/>
                            <a:ea typeface="Cambria Math" panose="02040503050406030204" pitchFamily="18" charset="0"/>
                          </a:rPr>
                          <m:t>H</m:t>
                        </m:r>
                      </m:e>
                      <m:sub>
                        <m:r>
                          <a:rPr lang="en-US" sz="2400" i="0">
                            <a:latin typeface="Cambria Math" panose="02040503050406030204" pitchFamily="18" charset="0"/>
                            <a:ea typeface="Cambria Math" panose="02040503050406030204" pitchFamily="18" charset="0"/>
                          </a:rPr>
                          <m:t>2</m:t>
                        </m:r>
                      </m:sub>
                    </m:sSub>
                    <m:r>
                      <m:rPr>
                        <m:sty m:val="p"/>
                      </m:rPr>
                      <a:rPr lang="en-US" sz="2400" i="0">
                        <a:latin typeface="Cambria Math" panose="02040503050406030204" pitchFamily="18" charset="0"/>
                        <a:ea typeface="Cambria Math" panose="02040503050406030204" pitchFamily="18" charset="0"/>
                      </a:rPr>
                      <m:t>O</m:t>
                    </m:r>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𝑙</m:t>
                        </m:r>
                      </m:e>
                    </m:d>
                  </m:oMath>
                </a14:m>
                <a:endParaRPr lang="en-US" sz="2400" i="1" dirty="0"/>
              </a:p>
              <a:p>
                <a:pPr>
                  <a:spcAft>
                    <a:spcPts val="2800"/>
                  </a:spcAft>
                </a:pPr>
                <a:r>
                  <a:rPr lang="en-US" dirty="0"/>
                  <a:t>The solubilities of salts containing anions that do </a:t>
                </a:r>
                <a:r>
                  <a:rPr lang="en-US" i="1" dirty="0"/>
                  <a:t>not </a:t>
                </a:r>
                <a:r>
                  <a:rPr lang="en-US" dirty="0"/>
                  <a:t>hydrolyze, such as </a:t>
                </a:r>
                <a14:m>
                  <m:oMath xmlns:m="http://schemas.openxmlformats.org/officeDocument/2006/math">
                    <m:sSup>
                      <m:sSupPr>
                        <m:ctrlPr>
                          <a:rPr lang="en-US" b="0" i="1" dirty="0" smtClean="0">
                            <a:latin typeface="Cambria Math" panose="02040503050406030204" pitchFamily="18" charset="0"/>
                          </a:rPr>
                        </m:ctrlPr>
                      </m:sSupPr>
                      <m:e>
                        <m:r>
                          <m:rPr>
                            <m:sty m:val="p"/>
                          </m:rPr>
                          <a:rPr lang="en-US" b="0" i="0" dirty="0" smtClean="0">
                            <a:latin typeface="Cambria Math" panose="02040503050406030204" pitchFamily="18" charset="0"/>
                          </a:rPr>
                          <m:t>Cl</m:t>
                        </m:r>
                      </m:e>
                      <m:sup>
                        <m:r>
                          <a:rPr lang="en-US" b="0" i="0" dirty="0" smtClean="0">
                            <a:latin typeface="Cambria Math" panose="02040503050406030204" pitchFamily="18" charset="0"/>
                          </a:rPr>
                          <m:t>−</m:t>
                        </m:r>
                      </m:sup>
                    </m:sSup>
                    <m:r>
                      <a:rPr lang="en-US" i="0" dirty="0">
                        <a:latin typeface="Cambria Math" panose="02040503050406030204" pitchFamily="18" charset="0"/>
                      </a:rPr>
                      <m:t>,</m:t>
                    </m:r>
                    <m:sSup>
                      <m:sSupPr>
                        <m:ctrlPr>
                          <a:rPr lang="en-US" i="1" dirty="0">
                            <a:latin typeface="Cambria Math" panose="02040503050406030204" pitchFamily="18" charset="0"/>
                          </a:rPr>
                        </m:ctrlPr>
                      </m:sSupPr>
                      <m:e>
                        <m:r>
                          <m:rPr>
                            <m:sty m:val="p"/>
                          </m:rPr>
                          <a:rPr lang="en-US" b="0" i="0" dirty="0" smtClean="0">
                            <a:latin typeface="Cambria Math" panose="02040503050406030204" pitchFamily="18" charset="0"/>
                          </a:rPr>
                          <m:t>Br</m:t>
                        </m:r>
                      </m:e>
                      <m:sup>
                        <m:r>
                          <a:rPr lang="en-US" i="0" dirty="0">
                            <a:latin typeface="Cambria Math" panose="02040503050406030204" pitchFamily="18" charset="0"/>
                          </a:rPr>
                          <m:t>−</m:t>
                        </m:r>
                      </m:sup>
                    </m:sSup>
                  </m:oMath>
                </a14:m>
                <a:r>
                  <a:rPr lang="en-US" dirty="0"/>
                  <a:t>, and </a:t>
                </a:r>
                <a14:m>
                  <m:oMath xmlns:m="http://schemas.openxmlformats.org/officeDocument/2006/math">
                    <m:sSubSup>
                      <m:sSubSupPr>
                        <m:ctrlPr>
                          <a:rPr lang="en-US" i="1" dirty="0" smtClean="0">
                            <a:latin typeface="Cambria Math" panose="02040503050406030204" pitchFamily="18" charset="0"/>
                          </a:rPr>
                        </m:ctrlPr>
                      </m:sSubSupPr>
                      <m:e>
                        <m:r>
                          <m:rPr>
                            <m:sty m:val="p"/>
                          </m:rPr>
                          <a:rPr lang="en-US" b="0" i="0" dirty="0" smtClean="0">
                            <a:latin typeface="Cambria Math" panose="02040503050406030204" pitchFamily="18" charset="0"/>
                          </a:rPr>
                          <m:t>NO</m:t>
                        </m:r>
                      </m:e>
                      <m:sub>
                        <m:r>
                          <a:rPr lang="en-US" b="0" i="0" dirty="0" smtClean="0">
                            <a:latin typeface="Cambria Math" panose="02040503050406030204" pitchFamily="18" charset="0"/>
                          </a:rPr>
                          <m:t>3</m:t>
                        </m:r>
                      </m:sub>
                      <m:sup>
                        <m:r>
                          <a:rPr lang="en-US" b="0" i="0" dirty="0" smtClean="0">
                            <a:latin typeface="Cambria Math" panose="02040503050406030204" pitchFamily="18" charset="0"/>
                          </a:rPr>
                          <m:t>−</m:t>
                        </m:r>
                      </m:sup>
                    </m:sSubSup>
                  </m:oMath>
                </a14:m>
                <a:r>
                  <a:rPr lang="en-US" dirty="0"/>
                  <a:t>, are unaffected by pH.</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752600"/>
                <a:ext cx="9144000" cy="4876800"/>
              </a:xfrm>
              <a:blipFill>
                <a:blip r:embed="rId2"/>
                <a:stretch>
                  <a:fillRect l="-1333" t="-1250" r="-2067"/>
                </a:stretch>
              </a:blipFill>
            </p:spPr>
            <p:txBody>
              <a:bodyPr/>
              <a:lstStyle/>
              <a:p>
                <a:r>
                  <a:rPr lang="en-US">
                    <a:noFill/>
                  </a:rPr>
                  <a:t> </a:t>
                </a:r>
              </a:p>
            </p:txBody>
          </p:sp>
        </mc:Fallback>
      </mc:AlternateContent>
    </p:spTree>
    <p:extLst>
      <p:ext uri="{BB962C8B-B14F-4D97-AF65-F5344CB8AC3E}">
        <p14:creationId xmlns:p14="http://schemas.microsoft.com/office/powerpoint/2010/main" val="44237142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76199" y="236537"/>
            <a:ext cx="5638800" cy="601663"/>
          </a:xfrm>
        </p:spPr>
        <p:txBody>
          <a:bodyPr/>
          <a:lstStyle/>
          <a:p>
            <a:pPr marL="3379788" indent="-3379788" algn="ctr"/>
            <a:r>
              <a:rPr lang="en-US" dirty="0"/>
              <a:t>SAMPLE PROBLEM	</a:t>
            </a:r>
            <a:r>
              <a:rPr lang="en-US" dirty="0">
                <a:solidFill>
                  <a:schemeClr val="bg1"/>
                </a:solidFill>
              </a:rPr>
              <a:t>17.11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p:txBody>
              <a:bodyPr/>
              <a:lstStyle/>
              <a:p>
                <a:r>
                  <a:rPr lang="en-US" dirty="0"/>
                  <a:t>Which of the following compounds will be more soluble in acidic solution than in water: (a) CuS, (b) AgCl, (c) </a:t>
                </a:r>
                <a14:m>
                  <m:oMath xmlns:m="http://schemas.openxmlformats.org/officeDocument/2006/math">
                    <m:r>
                      <m:rPr>
                        <m:sty m:val="p"/>
                      </m:rPr>
                      <a:rPr lang="en-US" i="0" dirty="0" smtClean="0">
                        <a:latin typeface="Cambria Math" panose="02040503050406030204" pitchFamily="18" charset="0"/>
                      </a:rPr>
                      <m:t>PbSO</m:t>
                    </m:r>
                    <m:r>
                      <a:rPr lang="en-US" i="0" baseline="-25000" dirty="0">
                        <a:latin typeface="Cambria Math" panose="02040503050406030204" pitchFamily="18" charset="0"/>
                      </a:rPr>
                      <m:t>4</m:t>
                    </m:r>
                  </m:oMath>
                </a14:m>
                <a:r>
                  <a:rPr lang="en-US" dirty="0"/>
                  <a:t>? </a:t>
                </a:r>
              </a:p>
              <a:p>
                <a:r>
                  <a:rPr lang="en-US" b="1" dirty="0">
                    <a:solidFill>
                      <a:srgbClr val="43638E"/>
                    </a:solidFill>
                  </a:rPr>
                  <a:t>Setup</a:t>
                </a:r>
              </a:p>
              <a:p>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CuS</m:t>
                      </m:r>
                      <m:d>
                        <m:dPr>
                          <m:ctrlPr>
                            <a:rPr lang="en-US" i="1">
                              <a:latin typeface="Cambria Math" panose="02040503050406030204" pitchFamily="18" charset="0"/>
                            </a:rPr>
                          </m:ctrlPr>
                        </m:dPr>
                        <m:e>
                          <m:r>
                            <m:rPr>
                              <m:sty m:val="p"/>
                            </m:rPr>
                            <a:rPr lang="en-US">
                              <a:latin typeface="Cambria Math" panose="02040503050406030204" pitchFamily="18" charset="0"/>
                            </a:rPr>
                            <m:t>s</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Cu</m:t>
                          </m:r>
                        </m:e>
                        <m:sup>
                          <m:r>
                            <a:rPr lang="en-US" i="0">
                              <a:latin typeface="Cambria Math" panose="02040503050406030204" pitchFamily="18" charset="0"/>
                              <a:ea typeface="Cambria Math" panose="02040503050406030204" pitchFamily="18" charset="0"/>
                            </a:rPr>
                            <m:t>2+</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S</m:t>
                          </m:r>
                        </m:e>
                        <m:sup>
                          <m:r>
                            <a:rPr lang="en-US" i="0">
                              <a:latin typeface="Cambria Math" panose="02040503050406030204" pitchFamily="18" charset="0"/>
                              <a:ea typeface="Cambria Math" panose="02040503050406030204" pitchFamily="18" charset="0"/>
                            </a:rPr>
                            <m:t>2−</m:t>
                          </m:r>
                        </m:sup>
                      </m:sSup>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𝑎𝑞</m:t>
                      </m:r>
                      <m:r>
                        <a:rPr lang="en-US" i="1">
                          <a:latin typeface="Cambria Math" panose="02040503050406030204" pitchFamily="18" charset="0"/>
                          <a:ea typeface="Cambria Math" panose="02040503050406030204" pitchFamily="18" charset="0"/>
                        </a:rPr>
                        <m:t>)</m:t>
                      </m:r>
                    </m:oMath>
                  </m:oMathPara>
                </a14:m>
                <a:endParaRPr lang="en-US" dirty="0">
                  <a:solidFill>
                    <a:srgbClr val="4F74A7"/>
                  </a:solidFill>
                </a:endParaRPr>
              </a:p>
              <a:p>
                <a:pPr marL="514350" indent="-514350">
                  <a:spcAft>
                    <a:spcPts val="1500"/>
                  </a:spcAft>
                  <a:buFont typeface="+mj-lt"/>
                  <a:buAutoNum type="alphaLcPeriod"/>
                </a:pP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S</m:t>
                        </m:r>
                      </m:e>
                      <m:sup>
                        <m:r>
                          <a:rPr lang="en-US" b="0" i="0" smtClean="0">
                            <a:latin typeface="Cambria Math" panose="02040503050406030204" pitchFamily="18" charset="0"/>
                          </a:rPr>
                          <m:t>2−</m:t>
                        </m:r>
                      </m:sup>
                    </m:sSup>
                  </m:oMath>
                </a14:m>
                <a:r>
                  <a:rPr lang="en-US" dirty="0"/>
                  <a:t> is the conjugate base of the weak acid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HS</m:t>
                        </m:r>
                      </m:e>
                      <m:sup>
                        <m:r>
                          <a:rPr lang="en-US">
                            <a:latin typeface="Cambria Math" panose="02040503050406030204" pitchFamily="18" charset="0"/>
                            <a:ea typeface="Cambria Math" panose="02040503050406030204" pitchFamily="18" charset="0"/>
                          </a:rPr>
                          <m:t>−</m:t>
                        </m:r>
                      </m:sup>
                    </m:sSup>
                  </m:oMath>
                </a14:m>
                <a:r>
                  <a:rPr lang="en-US" dirty="0"/>
                  <a:t>. </a:t>
                </a:r>
                <a14:m>
                  <m:oMath xmlns:m="http://schemas.openxmlformats.org/officeDocument/2006/math">
                    <m:sSup>
                      <m:sSupPr>
                        <m:ctrlPr>
                          <a:rPr lang="en-US" i="1">
                            <a:latin typeface="Cambria Math" panose="02040503050406030204" pitchFamily="18" charset="0"/>
                          </a:rPr>
                        </m:ctrlPr>
                      </m:sSupPr>
                      <m:e>
                        <m:r>
                          <m:rPr>
                            <m:sty m:val="p"/>
                          </m:rPr>
                          <a:rPr lang="en-US" i="0">
                            <a:latin typeface="Cambria Math" panose="02040503050406030204" pitchFamily="18" charset="0"/>
                          </a:rPr>
                          <m:t>S</m:t>
                        </m:r>
                      </m:e>
                      <m:sup>
                        <m:r>
                          <a:rPr lang="en-US" i="0">
                            <a:latin typeface="Cambria Math" panose="02040503050406030204" pitchFamily="18" charset="0"/>
                          </a:rPr>
                          <m:t>2−</m:t>
                        </m:r>
                      </m:sup>
                    </m:sSup>
                  </m:oMath>
                </a14:m>
                <a:r>
                  <a:rPr lang="en-US" dirty="0"/>
                  <a:t> reacts with </a:t>
                </a:r>
                <a14:m>
                  <m:oMath xmlns:m="http://schemas.openxmlformats.org/officeDocument/2006/math">
                    <m:r>
                      <m:rPr>
                        <m:nor/>
                      </m:rPr>
                      <a:rPr lang="en-US" dirty="0"/>
                      <m:t>H</m:t>
                    </m:r>
                    <m:r>
                      <m:rPr>
                        <m:nor/>
                      </m:rPr>
                      <a:rPr lang="en-US" baseline="-25000" dirty="0"/>
                      <m:t>3</m:t>
                    </m:r>
                    <m:r>
                      <m:rPr>
                        <m:nor/>
                      </m:rPr>
                      <a:rPr lang="en-US" dirty="0"/>
                      <m:t>O</m:t>
                    </m:r>
                    <m:r>
                      <m:rPr>
                        <m:nor/>
                      </m:rPr>
                      <a:rPr lang="en-US" baseline="30000" dirty="0"/>
                      <m:t>+</m:t>
                    </m:r>
                  </m:oMath>
                </a14:m>
                <a:endParaRPr lang="en-US" dirty="0"/>
              </a:p>
              <a:p>
                <a:pPr marL="914400" indent="396875">
                  <a:spcAft>
                    <a:spcPts val="1500"/>
                  </a:spcAft>
                </a:pPr>
                <a14:m>
                  <m:oMath xmlns:m="http://schemas.openxmlformats.org/officeDocument/2006/math">
                    <m:sSup>
                      <m:sSupPr>
                        <m:ctrlPr>
                          <a:rPr lang="en-US" i="1">
                            <a:latin typeface="Cambria Math" panose="02040503050406030204" pitchFamily="18" charset="0"/>
                          </a:rPr>
                        </m:ctrlPr>
                      </m:sSupPr>
                      <m:e>
                        <m:r>
                          <m:rPr>
                            <m:sty m:val="p"/>
                          </m:rPr>
                          <a:rPr lang="en-US" i="0">
                            <a:latin typeface="Cambria Math" panose="02040503050406030204" pitchFamily="18" charset="0"/>
                          </a:rPr>
                          <m:t>S</m:t>
                        </m:r>
                      </m:e>
                      <m:sup>
                        <m:r>
                          <a:rPr lang="en-US" i="0">
                            <a:latin typeface="Cambria Math" panose="02040503050406030204" pitchFamily="18" charset="0"/>
                          </a:rPr>
                          <m:t>2−</m:t>
                        </m:r>
                      </m:sup>
                    </m:sSup>
                    <m:d>
                      <m:dPr>
                        <m:ctrlPr>
                          <a:rPr lang="en-US" i="1">
                            <a:latin typeface="Cambria Math" panose="02040503050406030204" pitchFamily="18" charset="0"/>
                          </a:rPr>
                        </m:ctrlPr>
                      </m:dPr>
                      <m:e>
                        <m:r>
                          <a:rPr lang="en-US" i="1">
                            <a:latin typeface="Cambria Math" panose="02040503050406030204" pitchFamily="18" charset="0"/>
                          </a:rPr>
                          <m:t>𝑎𝑞</m:t>
                        </m:r>
                      </m:e>
                    </m:d>
                    <m:r>
                      <a:rPr lang="en-US" i="1">
                        <a:latin typeface="Cambria Math" panose="02040503050406030204" pitchFamily="18" charset="0"/>
                      </a:rPr>
                      <m:t>+</m:t>
                    </m:r>
                    <m:r>
                      <m:rPr>
                        <m:nor/>
                      </m:rPr>
                      <a:rPr lang="en-US" dirty="0"/>
                      <m:t>H</m:t>
                    </m:r>
                    <m:r>
                      <m:rPr>
                        <m:nor/>
                      </m:rPr>
                      <a:rPr lang="en-US" baseline="-25000" dirty="0"/>
                      <m:t>3</m:t>
                    </m:r>
                    <m:r>
                      <m:rPr>
                        <m:nor/>
                      </m:rPr>
                      <a:rPr lang="en-US" dirty="0"/>
                      <m:t>O</m:t>
                    </m:r>
                    <m:r>
                      <m:rPr>
                        <m:nor/>
                      </m:rPr>
                      <a:rPr lang="en-US" baseline="30000" dirty="0"/>
                      <m:t>+</m:t>
                    </m:r>
                  </m:oMath>
                </a14:m>
                <a:r>
                  <a:rPr lang="en-US" dirty="0"/>
                  <a:t>(</a:t>
                </a:r>
                <a:r>
                  <a:rPr lang="en-US" i="1" dirty="0"/>
                  <a:t>aq</a:t>
                </a:r>
                <a:r>
                  <a:rPr lang="en-US" dirty="0"/>
                  <a:t>)</a:t>
                </a:r>
                <a14:m>
                  <m:oMath xmlns:m="http://schemas.openxmlformats.org/officeDocument/2006/math">
                    <m:r>
                      <a:rPr lang="en-US" i="1" dirty="0">
                        <a:latin typeface="Cambria Math" panose="02040503050406030204" pitchFamily="18" charset="0"/>
                        <a:ea typeface="Cambria Math" panose="02040503050406030204" pitchFamily="18" charset="0"/>
                      </a:rPr>
                      <m:t>⟶</m:t>
                    </m:r>
                    <m:sSup>
                      <m:sSupPr>
                        <m:ctrlPr>
                          <a:rPr lang="en-US" i="1" dirty="0">
                            <a:latin typeface="Cambria Math" panose="02040503050406030204" pitchFamily="18" charset="0"/>
                            <a:ea typeface="Cambria Math" panose="02040503050406030204" pitchFamily="18" charset="0"/>
                          </a:rPr>
                        </m:ctrlPr>
                      </m:sSupPr>
                      <m:e>
                        <m:r>
                          <m:rPr>
                            <m:sty m:val="p"/>
                          </m:rPr>
                          <a:rPr lang="en-US" i="0" dirty="0">
                            <a:latin typeface="Cambria Math" panose="02040503050406030204" pitchFamily="18" charset="0"/>
                            <a:ea typeface="Cambria Math" panose="02040503050406030204" pitchFamily="18" charset="0"/>
                          </a:rPr>
                          <m:t>HS</m:t>
                        </m:r>
                      </m:e>
                      <m:sup>
                        <m:r>
                          <a:rPr lang="en-US" i="0" dirty="0">
                            <a:latin typeface="Cambria Math" panose="02040503050406030204" pitchFamily="18" charset="0"/>
                            <a:ea typeface="Cambria Math" panose="02040503050406030204" pitchFamily="18" charset="0"/>
                          </a:rPr>
                          <m:t>−</m:t>
                        </m:r>
                      </m:sup>
                    </m:sSup>
                    <m:d>
                      <m:dPr>
                        <m:ctrlPr>
                          <a:rPr lang="en-US" i="1" dirty="0">
                            <a:latin typeface="Cambria Math" panose="02040503050406030204" pitchFamily="18" charset="0"/>
                            <a:ea typeface="Cambria Math" panose="02040503050406030204" pitchFamily="18" charset="0"/>
                          </a:rPr>
                        </m:ctrlPr>
                      </m:dPr>
                      <m:e>
                        <m:r>
                          <a:rPr lang="en-US" i="1" dirty="0">
                            <a:latin typeface="Cambria Math" panose="02040503050406030204" pitchFamily="18" charset="0"/>
                            <a:ea typeface="Cambria Math" panose="02040503050406030204" pitchFamily="18" charset="0"/>
                          </a:rPr>
                          <m:t>𝑎𝑞</m:t>
                        </m:r>
                      </m:e>
                    </m:d>
                    <m:r>
                      <a:rPr lang="en-US" i="1" dirty="0">
                        <a:latin typeface="Cambria Math" panose="02040503050406030204" pitchFamily="18" charset="0"/>
                        <a:ea typeface="Cambria Math" panose="02040503050406030204" pitchFamily="18" charset="0"/>
                      </a:rPr>
                      <m:t>+</m:t>
                    </m:r>
                    <m:sSub>
                      <m:sSubPr>
                        <m:ctrlPr>
                          <a:rPr lang="en-US" i="1" dirty="0">
                            <a:latin typeface="Cambria Math" panose="02040503050406030204" pitchFamily="18" charset="0"/>
                            <a:ea typeface="Cambria Math" panose="02040503050406030204" pitchFamily="18" charset="0"/>
                          </a:rPr>
                        </m:ctrlPr>
                      </m:sSubPr>
                      <m:e>
                        <m:r>
                          <m:rPr>
                            <m:sty m:val="p"/>
                          </m:rPr>
                          <a:rPr lang="en-US" i="0" dirty="0">
                            <a:latin typeface="Cambria Math" panose="02040503050406030204" pitchFamily="18" charset="0"/>
                            <a:ea typeface="Cambria Math" panose="02040503050406030204" pitchFamily="18" charset="0"/>
                          </a:rPr>
                          <m:t>H</m:t>
                        </m:r>
                      </m:e>
                      <m:sub>
                        <m:r>
                          <a:rPr lang="en-US" i="0" dirty="0">
                            <a:latin typeface="Cambria Math" panose="02040503050406030204" pitchFamily="18" charset="0"/>
                            <a:ea typeface="Cambria Math" panose="02040503050406030204" pitchFamily="18" charset="0"/>
                          </a:rPr>
                          <m:t>2</m:t>
                        </m:r>
                      </m:sub>
                    </m:sSub>
                    <m:r>
                      <m:rPr>
                        <m:sty m:val="p"/>
                      </m:rPr>
                      <a:rPr lang="en-US" i="0" dirty="0">
                        <a:latin typeface="Cambria Math" panose="02040503050406030204" pitchFamily="18" charset="0"/>
                        <a:ea typeface="Cambria Math" panose="02040503050406030204" pitchFamily="18" charset="0"/>
                      </a:rPr>
                      <m:t>O</m:t>
                    </m:r>
                    <m:r>
                      <a:rPr lang="en-US" i="1" dirty="0">
                        <a:latin typeface="Cambria Math" panose="02040503050406030204" pitchFamily="18" charset="0"/>
                        <a:ea typeface="Cambria Math" panose="02040503050406030204" pitchFamily="18" charset="0"/>
                      </a:rPr>
                      <m:t>(</m:t>
                    </m:r>
                    <m:r>
                      <a:rPr lang="en-US" i="1" dirty="0">
                        <a:latin typeface="Cambria Math" panose="02040503050406030204" pitchFamily="18" charset="0"/>
                        <a:ea typeface="Cambria Math" panose="02040503050406030204" pitchFamily="18" charset="0"/>
                      </a:rPr>
                      <m:t>𝑙</m:t>
                    </m:r>
                    <m:r>
                      <a:rPr lang="en-US" i="1" dirty="0">
                        <a:latin typeface="Cambria Math" panose="02040503050406030204" pitchFamily="18" charset="0"/>
                        <a:ea typeface="Cambria Math" panose="02040503050406030204" pitchFamily="18" charset="0"/>
                      </a:rPr>
                      <m:t>)</m:t>
                    </m:r>
                  </m:oMath>
                </a14:m>
                <a:endParaRPr lang="en-US" dirty="0"/>
              </a:p>
              <a:p>
                <a:pPr marL="514350" indent="-514350">
                  <a:buFont typeface="+mj-lt"/>
                  <a:buAutoNum type="alphaLcPeriod" startAt="2"/>
                </a:pP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Cl</m:t>
                        </m:r>
                      </m:e>
                      <m:sup>
                        <m:r>
                          <a:rPr lang="en-US" i="0">
                            <a:latin typeface="Cambria Math" panose="02040503050406030204" pitchFamily="18" charset="0"/>
                            <a:ea typeface="Cambria Math" panose="02040503050406030204" pitchFamily="18" charset="0"/>
                          </a:rPr>
                          <m:t>−</m:t>
                        </m:r>
                      </m:sup>
                    </m:sSup>
                  </m:oMath>
                </a14:m>
                <a:r>
                  <a:rPr lang="en-US" dirty="0"/>
                  <a:t>is the conjugate base of the strong acid HCl.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Cl</m:t>
                        </m:r>
                      </m:e>
                      <m:sup>
                        <m:r>
                          <a:rPr lang="en-US" i="0">
                            <a:latin typeface="Cambria Math" panose="02040503050406030204" pitchFamily="18" charset="0"/>
                            <a:ea typeface="Cambria Math" panose="02040503050406030204" pitchFamily="18" charset="0"/>
                          </a:rPr>
                          <m:t>−</m:t>
                        </m:r>
                      </m:sup>
                    </m:sSup>
                  </m:oMath>
                </a14:m>
                <a:r>
                  <a:rPr lang="en-US" dirty="0"/>
                  <a:t>does not react with </a:t>
                </a:r>
                <a14:m>
                  <m:oMath xmlns:m="http://schemas.openxmlformats.org/officeDocument/2006/math">
                    <m:r>
                      <m:rPr>
                        <m:nor/>
                      </m:rPr>
                      <a:rPr lang="en-US" dirty="0"/>
                      <m:t>H</m:t>
                    </m:r>
                    <m:r>
                      <m:rPr>
                        <m:nor/>
                      </m:rPr>
                      <a:rPr lang="en-US" baseline="-25000" dirty="0"/>
                      <m:t>3</m:t>
                    </m:r>
                    <m:r>
                      <m:rPr>
                        <m:nor/>
                      </m:rPr>
                      <a:rPr lang="en-US" dirty="0"/>
                      <m:t>O</m:t>
                    </m:r>
                    <m:r>
                      <m:rPr>
                        <m:nor/>
                      </m:rPr>
                      <a:rPr lang="en-US" baseline="30000" dirty="0"/>
                      <m:t>+</m:t>
                    </m:r>
                  </m:oMath>
                </a14:m>
                <a:r>
                  <a:rPr lang="en-US" dirty="0"/>
                  <a:t>.</a:t>
                </a:r>
              </a:p>
              <a:p>
                <a:pPr marL="1889125" lvl="3" indent="288925">
                  <a:buNone/>
                </a:pPr>
                <a14:m>
                  <m:oMathPara xmlns:m="http://schemas.openxmlformats.org/officeDocument/2006/math">
                    <m:oMathParaPr>
                      <m:jc m:val="left"/>
                    </m:oMathParaPr>
                    <m:oMath xmlns:m="http://schemas.openxmlformats.org/officeDocument/2006/math">
                      <m:r>
                        <m:rPr>
                          <m:sty m:val="p"/>
                        </m:rPr>
                        <a:rPr lang="en-US" sz="2800" i="0">
                          <a:latin typeface="Cambria Math" panose="02040503050406030204" pitchFamily="18" charset="0"/>
                        </a:rPr>
                        <m:t>AgCl</m:t>
                      </m:r>
                      <m:d>
                        <m:dPr>
                          <m:ctrlPr>
                            <a:rPr lang="en-US" sz="2800" i="1">
                              <a:latin typeface="Cambria Math" panose="02040503050406030204" pitchFamily="18" charset="0"/>
                            </a:rPr>
                          </m:ctrlPr>
                        </m:dPr>
                        <m:e>
                          <m:r>
                            <a:rPr lang="en-US" sz="2800" i="1">
                              <a:latin typeface="Cambria Math" panose="02040503050406030204" pitchFamily="18" charset="0"/>
                            </a:rPr>
                            <m:t>𝑠</m:t>
                          </m:r>
                        </m:e>
                      </m:d>
                      <m:r>
                        <a:rPr lang="en-US" sz="2800" i="1">
                          <a:latin typeface="Cambria Math" panose="02040503050406030204" pitchFamily="18" charset="0"/>
                          <a:ea typeface="Cambria Math" panose="02040503050406030204" pitchFamily="18" charset="0"/>
                        </a:rPr>
                        <m:t>⇄</m:t>
                      </m:r>
                      <m:sSup>
                        <m:sSupPr>
                          <m:ctrlPr>
                            <a:rPr lang="en-US" sz="2800" i="1">
                              <a:latin typeface="Cambria Math" panose="02040503050406030204" pitchFamily="18" charset="0"/>
                              <a:ea typeface="Cambria Math" panose="02040503050406030204" pitchFamily="18" charset="0"/>
                            </a:rPr>
                          </m:ctrlPr>
                        </m:sSupPr>
                        <m:e>
                          <m:r>
                            <m:rPr>
                              <m:sty m:val="p"/>
                            </m:rPr>
                            <a:rPr lang="en-US" sz="2800" i="0">
                              <a:latin typeface="Cambria Math" panose="02040503050406030204" pitchFamily="18" charset="0"/>
                              <a:ea typeface="Cambria Math" panose="02040503050406030204" pitchFamily="18" charset="0"/>
                            </a:rPr>
                            <m:t>Ag</m:t>
                          </m:r>
                        </m:e>
                        <m:sup>
                          <m:r>
                            <a:rPr lang="en-US" sz="2800" i="1">
                              <a:latin typeface="Cambria Math" panose="02040503050406030204" pitchFamily="18" charset="0"/>
                              <a:ea typeface="Cambria Math" panose="02040503050406030204" pitchFamily="18" charset="0"/>
                            </a:rPr>
                            <m:t>+</m:t>
                          </m:r>
                        </m:sup>
                      </m:sSup>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𝑎𝑞</m:t>
                          </m:r>
                        </m:e>
                      </m:d>
                      <m:r>
                        <a:rPr lang="en-US" sz="2800" i="1">
                          <a:latin typeface="Cambria Math" panose="02040503050406030204" pitchFamily="18" charset="0"/>
                          <a:ea typeface="Cambria Math" panose="02040503050406030204" pitchFamily="18" charset="0"/>
                        </a:rPr>
                        <m:t>+</m:t>
                      </m:r>
                      <m:sSup>
                        <m:sSupPr>
                          <m:ctrlPr>
                            <a:rPr lang="en-US" sz="2800" i="1">
                              <a:latin typeface="Cambria Math" panose="02040503050406030204" pitchFamily="18" charset="0"/>
                              <a:ea typeface="Cambria Math" panose="02040503050406030204" pitchFamily="18" charset="0"/>
                            </a:rPr>
                          </m:ctrlPr>
                        </m:sSupPr>
                        <m:e>
                          <m:r>
                            <m:rPr>
                              <m:sty m:val="p"/>
                            </m:rPr>
                            <a:rPr lang="en-US" sz="2800" i="0">
                              <a:latin typeface="Cambria Math" panose="02040503050406030204" pitchFamily="18" charset="0"/>
                              <a:ea typeface="Cambria Math" panose="02040503050406030204" pitchFamily="18" charset="0"/>
                            </a:rPr>
                            <m:t>Cl</m:t>
                          </m:r>
                        </m:e>
                        <m:sup>
                          <m:r>
                            <a:rPr lang="en-US" sz="2800" i="0">
                              <a:latin typeface="Cambria Math" panose="02040503050406030204" pitchFamily="18" charset="0"/>
                              <a:ea typeface="Cambria Math" panose="02040503050406030204" pitchFamily="18" charset="0"/>
                            </a:rPr>
                            <m:t>−</m:t>
                          </m:r>
                        </m:sup>
                      </m:sSup>
                      <m:r>
                        <a:rPr lang="en-US" sz="2800" i="1">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𝑎𝑞</m:t>
                      </m:r>
                      <m:r>
                        <a:rPr lang="en-US" sz="2800" i="1">
                          <a:latin typeface="Cambria Math" panose="02040503050406030204" pitchFamily="18" charset="0"/>
                          <a:ea typeface="Cambria Math" panose="02040503050406030204" pitchFamily="18" charset="0"/>
                        </a:rPr>
                        <m:t>)</m:t>
                      </m:r>
                    </m:oMath>
                  </m:oMathPara>
                </a14:m>
                <a:endParaRPr lang="en-US" sz="28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blipFill>
                <a:blip r:embed="rId2"/>
                <a:stretch>
                  <a:fillRect l="-1333" t="-1127"/>
                </a:stretch>
              </a:blipFill>
            </p:spPr>
            <p:txBody>
              <a:bodyPr/>
              <a:lstStyle/>
              <a:p>
                <a:r>
                  <a:rPr lang="en-US">
                    <a:noFill/>
                  </a:rPr>
                  <a:t> </a:t>
                </a:r>
              </a:p>
            </p:txBody>
          </p:sp>
        </mc:Fallback>
      </mc:AlternateContent>
    </p:spTree>
    <p:extLst>
      <p:ext uri="{BB962C8B-B14F-4D97-AF65-F5344CB8AC3E}">
        <p14:creationId xmlns:p14="http://schemas.microsoft.com/office/powerpoint/2010/main" val="249619584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39757" y="236537"/>
            <a:ext cx="6056243" cy="601663"/>
          </a:xfrm>
        </p:spPr>
        <p:txBody>
          <a:bodyPr/>
          <a:lstStyle/>
          <a:p>
            <a:pPr marL="3257550" indent="-3257550" algn="ctr"/>
            <a:r>
              <a:rPr lang="en-US" dirty="0"/>
              <a:t>SAMPLE PROBLEM	</a:t>
            </a:r>
            <a:r>
              <a:rPr lang="en-US" dirty="0">
                <a:solidFill>
                  <a:schemeClr val="bg1"/>
                </a:solidFill>
              </a:rPr>
              <a:t>17.11	</a:t>
            </a:r>
            <a:r>
              <a:rPr lang="en-US" b="1"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p:txBody>
              <a:bodyPr/>
              <a:lstStyle/>
              <a:p>
                <a:pPr/>
                <a14:m>
                  <m:oMathPara xmlns:m="http://schemas.openxmlformats.org/officeDocument/2006/math">
                    <m:oMathParaPr>
                      <m:jc m:val="centerGroup"/>
                    </m:oMathParaPr>
                    <m:oMath xmlns:m="http://schemas.openxmlformats.org/officeDocument/2006/math">
                      <m:r>
                        <m:rPr>
                          <m:sty m:val="p"/>
                        </m:rPr>
                        <a:rPr lang="en-US" i="0" smtClean="0">
                          <a:latin typeface="Cambria Math" panose="02040503050406030204" pitchFamily="18" charset="0"/>
                        </a:rPr>
                        <m:t>Pb</m:t>
                      </m:r>
                      <m:sSub>
                        <m:sSubPr>
                          <m:ctrlPr>
                            <a:rPr lang="en-US" i="1">
                              <a:latin typeface="Cambria Math" panose="02040503050406030204" pitchFamily="18" charset="0"/>
                            </a:rPr>
                          </m:ctrlPr>
                        </m:sSubPr>
                        <m:e>
                          <m:r>
                            <m:rPr>
                              <m:sty m:val="p"/>
                            </m:rPr>
                            <a:rPr lang="en-US" i="0">
                              <a:latin typeface="Cambria Math" panose="02040503050406030204" pitchFamily="18" charset="0"/>
                            </a:rPr>
                            <m:t>SO</m:t>
                          </m:r>
                        </m:e>
                        <m:sub>
                          <m:r>
                            <a:rPr lang="en-US" i="0">
                              <a:latin typeface="Cambria Math" panose="02040503050406030204" pitchFamily="18" charset="0"/>
                            </a:rPr>
                            <m:t>4</m:t>
                          </m:r>
                        </m:sub>
                      </m:sSub>
                      <m:d>
                        <m:dPr>
                          <m:ctrlPr>
                            <a:rPr lang="en-US" i="1">
                              <a:latin typeface="Cambria Math" panose="02040503050406030204" pitchFamily="18" charset="0"/>
                            </a:rPr>
                          </m:ctrlPr>
                        </m:dPr>
                        <m:e>
                          <m:r>
                            <a:rPr lang="en-US" i="1">
                              <a:latin typeface="Cambria Math" panose="02040503050406030204" pitchFamily="18" charset="0"/>
                            </a:rPr>
                            <m:t>𝑠</m:t>
                          </m:r>
                        </m:e>
                      </m:d>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Pb</m:t>
                          </m:r>
                        </m:e>
                        <m:sup>
                          <m:r>
                            <a:rPr lang="en-US" i="0">
                              <a:latin typeface="Cambria Math" panose="02040503050406030204" pitchFamily="18" charset="0"/>
                              <a:ea typeface="Cambria Math" panose="02040503050406030204" pitchFamily="18" charset="0"/>
                            </a:rPr>
                            <m:t>2+</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sSubSup>
                            <m:sSubSupPr>
                              <m:ctrlPr>
                                <a:rPr lang="en-US" i="1">
                                  <a:latin typeface="Cambria Math" panose="02040503050406030204" pitchFamily="18" charset="0"/>
                                  <a:ea typeface="Cambria Math" panose="02040503050406030204" pitchFamily="18" charset="0"/>
                                </a:rPr>
                              </m:ctrlPr>
                            </m:sSubSupPr>
                            <m:e>
                              <m:r>
                                <m:rPr>
                                  <m:sty m:val="p"/>
                                </m:rPr>
                                <a:rPr lang="en-US" i="0">
                                  <a:latin typeface="Cambria Math" panose="02040503050406030204" pitchFamily="18" charset="0"/>
                                  <a:ea typeface="Cambria Math" panose="02040503050406030204" pitchFamily="18" charset="0"/>
                                </a:rPr>
                                <m:t>SO</m:t>
                              </m:r>
                            </m:e>
                            <m:sub>
                              <m:r>
                                <a:rPr lang="en-US" i="0">
                                  <a:latin typeface="Cambria Math" panose="02040503050406030204" pitchFamily="18" charset="0"/>
                                  <a:ea typeface="Cambria Math" panose="02040503050406030204" pitchFamily="18" charset="0"/>
                                </a:rPr>
                                <m:t>4</m:t>
                              </m:r>
                            </m:sub>
                            <m:sup>
                              <m:r>
                                <a:rPr lang="en-US" i="0">
                                  <a:latin typeface="Cambria Math" panose="02040503050406030204" pitchFamily="18" charset="0"/>
                                  <a:ea typeface="Cambria Math" panose="02040503050406030204" pitchFamily="18" charset="0"/>
                                </a:rPr>
                                <m:t>2</m:t>
                              </m:r>
                            </m:sup>
                          </m:sSubSup>
                        </m:e>
                        <m:sup>
                          <m:r>
                            <a:rPr lang="en-US" i="0">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𝑎𝑞</m:t>
                      </m:r>
                      <m:r>
                        <a:rPr lang="en-US" i="1">
                          <a:latin typeface="Cambria Math" panose="02040503050406030204" pitchFamily="18" charset="0"/>
                          <a:ea typeface="Cambria Math" panose="02040503050406030204" pitchFamily="18" charset="0"/>
                        </a:rPr>
                        <m:t>)</m:t>
                      </m:r>
                    </m:oMath>
                  </m:oMathPara>
                </a14:m>
                <a:endParaRPr lang="en-US" i="1" dirty="0"/>
              </a:p>
              <a:p>
                <a:pPr marL="514350" indent="-514350">
                  <a:spcAft>
                    <a:spcPts val="2400"/>
                  </a:spcAft>
                  <a:buFont typeface="+mj-lt"/>
                  <a:buAutoNum type="alphaLcPeriod" startAt="3"/>
                </a:pPr>
                <a14:m>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SO</m:t>
                        </m:r>
                      </m:e>
                      <m:sub>
                        <m:r>
                          <a:rPr lang="en-US" b="0" i="0" smtClean="0">
                            <a:latin typeface="Cambria Math" panose="02040503050406030204" pitchFamily="18" charset="0"/>
                          </a:rPr>
                          <m:t>4</m:t>
                        </m:r>
                      </m:sub>
                      <m:sup>
                        <m:r>
                          <a:rPr lang="en-US" b="0" i="0" smtClean="0">
                            <a:latin typeface="Cambria Math" panose="02040503050406030204" pitchFamily="18" charset="0"/>
                          </a:rPr>
                          <m:t>2−</m:t>
                        </m:r>
                      </m:sup>
                    </m:sSubSup>
                  </m:oMath>
                </a14:m>
                <a:r>
                  <a:rPr lang="en-US" dirty="0"/>
                  <a:t> is the conjugate base of the weak acid </a:t>
                </a:r>
                <a14:m>
                  <m:oMath xmlns:m="http://schemas.openxmlformats.org/officeDocument/2006/math">
                    <m:sSubSup>
                      <m:sSubSupPr>
                        <m:ctrlPr>
                          <a:rPr lang="en-US" i="1">
                            <a:latin typeface="Cambria Math" panose="02040503050406030204" pitchFamily="18" charset="0"/>
                            <a:ea typeface="Cambria Math" panose="02040503050406030204" pitchFamily="18" charset="0"/>
                          </a:rPr>
                        </m:ctrlPr>
                      </m:sSubSupPr>
                      <m:e>
                        <m:r>
                          <m:rPr>
                            <m:sty m:val="p"/>
                          </m:rPr>
                          <a:rPr lang="en-US">
                            <a:latin typeface="Cambria Math" panose="02040503050406030204" pitchFamily="18" charset="0"/>
                            <a:ea typeface="Cambria Math" panose="02040503050406030204" pitchFamily="18" charset="0"/>
                          </a:rPr>
                          <m:t>HSO</m:t>
                        </m:r>
                      </m:e>
                      <m:sub>
                        <m:r>
                          <a:rPr lang="en-US">
                            <a:latin typeface="Cambria Math" panose="02040503050406030204" pitchFamily="18" charset="0"/>
                            <a:ea typeface="Cambria Math" panose="02040503050406030204" pitchFamily="18" charset="0"/>
                          </a:rPr>
                          <m:t>4</m:t>
                        </m:r>
                      </m:sub>
                      <m:sup>
                        <m:r>
                          <a:rPr lang="en-US">
                            <a:latin typeface="Cambria Math" panose="02040503050406030204" pitchFamily="18" charset="0"/>
                            <a:ea typeface="Cambria Math" panose="02040503050406030204" pitchFamily="18" charset="0"/>
                          </a:rPr>
                          <m:t>−</m:t>
                        </m:r>
                      </m:sup>
                    </m:sSubSup>
                  </m:oMath>
                </a14:m>
                <a:r>
                  <a:rPr lang="en-US" dirty="0"/>
                  <a:t>. It reacts with </a:t>
                </a:r>
                <a14:m>
                  <m:oMath xmlns:m="http://schemas.openxmlformats.org/officeDocument/2006/math">
                    <m:r>
                      <m:rPr>
                        <m:nor/>
                      </m:rPr>
                      <a:rPr lang="en-US" dirty="0"/>
                      <m:t>H</m:t>
                    </m:r>
                    <m:r>
                      <m:rPr>
                        <m:nor/>
                      </m:rPr>
                      <a:rPr lang="en-US" baseline="-25000" dirty="0"/>
                      <m:t>3</m:t>
                    </m:r>
                    <m:r>
                      <m:rPr>
                        <m:nor/>
                      </m:rPr>
                      <a:rPr lang="en-US" dirty="0"/>
                      <m:t>O</m:t>
                    </m:r>
                    <m:r>
                      <m:rPr>
                        <m:nor/>
                      </m:rPr>
                      <a:rPr lang="en-US" baseline="30000" dirty="0"/>
                      <m:t>+</m:t>
                    </m:r>
                  </m:oMath>
                </a14:m>
                <a:r>
                  <a:rPr lang="en-US" dirty="0"/>
                  <a:t> as follows: </a:t>
                </a:r>
              </a:p>
              <a:p>
                <a:pPr>
                  <a:spcAft>
                    <a:spcPts val="2400"/>
                  </a:spcAft>
                </a:pPr>
                <a14:m>
                  <m:oMathPara xmlns:m="http://schemas.openxmlformats.org/officeDocument/2006/math">
                    <m:oMathParaPr>
                      <m:jc m:val="centerGroup"/>
                    </m:oMathParaPr>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panose="02040503050406030204" pitchFamily="18" charset="0"/>
                            </a:rPr>
                            <m:t>SO</m:t>
                          </m:r>
                        </m:e>
                        <m:sub>
                          <m:r>
                            <a:rPr lang="en-US">
                              <a:latin typeface="Cambria Math" panose="02040503050406030204" pitchFamily="18" charset="0"/>
                            </a:rPr>
                            <m:t>4</m:t>
                          </m:r>
                        </m:sub>
                        <m:sup>
                          <m:r>
                            <a:rPr lang="en-US">
                              <a:latin typeface="Cambria Math" panose="02040503050406030204" pitchFamily="18" charset="0"/>
                            </a:rPr>
                            <m:t>2−</m:t>
                          </m:r>
                        </m:sup>
                      </m:sSubSup>
                      <m:d>
                        <m:dPr>
                          <m:ctrlPr>
                            <a:rPr lang="en-US" i="1">
                              <a:latin typeface="Cambria Math" panose="02040503050406030204" pitchFamily="18" charset="0"/>
                            </a:rPr>
                          </m:ctrlPr>
                        </m:dPr>
                        <m:e>
                          <m:r>
                            <a:rPr lang="en-US" i="1">
                              <a:latin typeface="Cambria Math" panose="02040503050406030204" pitchFamily="18" charset="0"/>
                            </a:rPr>
                            <m:t>𝑎𝑞</m:t>
                          </m:r>
                        </m:e>
                      </m:d>
                      <m:r>
                        <a:rPr lang="en-US" i="0">
                          <a:latin typeface="Cambria Math" panose="02040503050406030204" pitchFamily="18" charset="0"/>
                        </a:rPr>
                        <m:t>+</m:t>
                      </m:r>
                      <m:sSub>
                        <m:sSubPr>
                          <m:ctrlPr>
                            <a:rPr lang="en-US" i="1">
                              <a:latin typeface="Cambria Math" panose="02040503050406030204" pitchFamily="18" charset="0"/>
                            </a:rPr>
                          </m:ctrlPr>
                        </m:sSubPr>
                        <m:e>
                          <m:r>
                            <m:rPr>
                              <m:sty m:val="p"/>
                            </m:rPr>
                            <a:rPr lang="en-US" i="0">
                              <a:latin typeface="Cambria Math" panose="02040503050406030204" pitchFamily="18" charset="0"/>
                            </a:rPr>
                            <m:t>H</m:t>
                          </m:r>
                        </m:e>
                        <m:sub>
                          <m:r>
                            <a:rPr lang="en-US" i="0">
                              <a:latin typeface="Cambria Math" panose="02040503050406030204" pitchFamily="18" charset="0"/>
                            </a:rPr>
                            <m:t>3</m:t>
                          </m:r>
                        </m:sub>
                      </m:sSub>
                      <m:sSup>
                        <m:sSupPr>
                          <m:ctrlPr>
                            <a:rPr lang="en-US" i="1">
                              <a:latin typeface="Cambria Math" panose="02040503050406030204" pitchFamily="18" charset="0"/>
                            </a:rPr>
                          </m:ctrlPr>
                        </m:sSupPr>
                        <m:e>
                          <m:r>
                            <m:rPr>
                              <m:sty m:val="p"/>
                            </m:rPr>
                            <a:rPr lang="en-US" i="0">
                              <a:latin typeface="Cambria Math" panose="02040503050406030204" pitchFamily="18" charset="0"/>
                            </a:rPr>
                            <m:t>O</m:t>
                          </m:r>
                        </m:e>
                        <m:sup>
                          <m:r>
                            <a:rPr lang="en-US" i="0">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𝑎𝑞</m:t>
                          </m:r>
                        </m:e>
                      </m:d>
                      <m:r>
                        <a:rPr lang="en-US" i="0">
                          <a:latin typeface="Cambria Math" panose="02040503050406030204" pitchFamily="18" charset="0"/>
                          <a:ea typeface="Cambria Math" panose="02040503050406030204" pitchFamily="18" charset="0"/>
                        </a:rPr>
                        <m:t>⟶</m:t>
                      </m:r>
                      <m:sSubSup>
                        <m:sSubSupPr>
                          <m:ctrlPr>
                            <a:rPr lang="en-US" i="1">
                              <a:latin typeface="Cambria Math" panose="02040503050406030204" pitchFamily="18" charset="0"/>
                              <a:ea typeface="Cambria Math" panose="02040503050406030204" pitchFamily="18" charset="0"/>
                            </a:rPr>
                          </m:ctrlPr>
                        </m:sSubSupPr>
                        <m:e>
                          <m:r>
                            <m:rPr>
                              <m:sty m:val="p"/>
                            </m:rPr>
                            <a:rPr lang="en-US" i="0">
                              <a:latin typeface="Cambria Math" panose="02040503050406030204" pitchFamily="18" charset="0"/>
                              <a:ea typeface="Cambria Math" panose="02040503050406030204" pitchFamily="18" charset="0"/>
                            </a:rPr>
                            <m:t>HSO</m:t>
                          </m:r>
                        </m:e>
                        <m:sub>
                          <m:r>
                            <a:rPr lang="en-US" i="0">
                              <a:latin typeface="Cambria Math" panose="02040503050406030204" pitchFamily="18" charset="0"/>
                              <a:ea typeface="Cambria Math" panose="02040503050406030204" pitchFamily="18" charset="0"/>
                            </a:rPr>
                            <m:t>4</m:t>
                          </m:r>
                        </m:sub>
                        <m:sup>
                          <m:r>
                            <a:rPr lang="en-US" i="0">
                              <a:latin typeface="Cambria Math" panose="02040503050406030204" pitchFamily="18" charset="0"/>
                              <a:ea typeface="Cambria Math" panose="02040503050406030204" pitchFamily="18" charset="0"/>
                            </a:rPr>
                            <m:t>−</m:t>
                          </m:r>
                        </m:sup>
                      </m:sSub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i="0">
                              <a:latin typeface="Cambria Math" panose="02040503050406030204" pitchFamily="18" charset="0"/>
                              <a:ea typeface="Cambria Math" panose="02040503050406030204" pitchFamily="18" charset="0"/>
                            </a:rPr>
                            <m:t>H</m:t>
                          </m:r>
                        </m:e>
                        <m:sub>
                          <m:r>
                            <a:rPr lang="en-US" i="0">
                              <a:latin typeface="Cambria Math" panose="02040503050406030204" pitchFamily="18" charset="0"/>
                              <a:ea typeface="Cambria Math" panose="02040503050406030204" pitchFamily="18" charset="0"/>
                            </a:rPr>
                            <m:t>2</m:t>
                          </m:r>
                        </m:sub>
                      </m:sSub>
                      <m:r>
                        <m:rPr>
                          <m:sty m:val="p"/>
                        </m:rPr>
                        <a:rPr lang="en-US" i="0">
                          <a:latin typeface="Cambria Math" panose="02040503050406030204" pitchFamily="18" charset="0"/>
                          <a:ea typeface="Cambria Math" panose="02040503050406030204" pitchFamily="18" charset="0"/>
                        </a:rPr>
                        <m:t>O</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𝑙</m:t>
                      </m:r>
                      <m:r>
                        <a:rPr lang="en-US" i="1">
                          <a:latin typeface="Cambria Math" panose="02040503050406030204" pitchFamily="18" charset="0"/>
                          <a:ea typeface="Cambria Math" panose="02040503050406030204" pitchFamily="18" charset="0"/>
                        </a:rPr>
                        <m:t>)</m:t>
                      </m:r>
                    </m:oMath>
                  </m:oMathPara>
                </a14:m>
                <a:endParaRPr lang="en-US" i="1" dirty="0"/>
              </a:p>
              <a:p>
                <a:pPr>
                  <a:spcAft>
                    <a:spcPts val="2400"/>
                  </a:spcAft>
                </a:pPr>
                <a:r>
                  <a:rPr lang="en-US" dirty="0"/>
                  <a:t>A salt that produces an anion that reacts with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3</m:t>
                        </m:r>
                      </m:sub>
                    </m:sSub>
                    <m:sSup>
                      <m:sSupPr>
                        <m:ctrlPr>
                          <a:rPr lang="en-US" i="1">
                            <a:latin typeface="Cambria Math" panose="02040503050406030204" pitchFamily="18" charset="0"/>
                          </a:rPr>
                        </m:ctrlPr>
                      </m:sSupPr>
                      <m:e>
                        <m:r>
                          <m:rPr>
                            <m:sty m:val="p"/>
                          </m:rPr>
                          <a:rPr lang="en-US">
                            <a:latin typeface="Cambria Math" panose="02040503050406030204" pitchFamily="18" charset="0"/>
                          </a:rPr>
                          <m:t>O</m:t>
                        </m:r>
                      </m:e>
                      <m:sup>
                        <m:r>
                          <a:rPr lang="en-US">
                            <a:latin typeface="Cambria Math" panose="02040503050406030204" pitchFamily="18" charset="0"/>
                          </a:rPr>
                          <m:t>+</m:t>
                        </m:r>
                      </m:sup>
                    </m:sSup>
                  </m:oMath>
                </a14:m>
                <a:r>
                  <a:rPr lang="en-US" dirty="0"/>
                  <a:t> will be more soluble in acid than in water. </a:t>
                </a:r>
              </a:p>
              <a:p>
                <a:r>
                  <a:rPr lang="en-US" b="1" dirty="0">
                    <a:solidFill>
                      <a:srgbClr val="43638E"/>
                    </a:solidFill>
                  </a:rPr>
                  <a:t>Solution</a:t>
                </a:r>
              </a:p>
              <a:p>
                <a:r>
                  <a:rPr lang="en-US" dirty="0"/>
                  <a:t>CuS and</a:t>
                </a:r>
                <a14:m>
                  <m:oMath xmlns:m="http://schemas.openxmlformats.org/officeDocument/2006/math">
                    <m:r>
                      <a:rPr lang="en-US" i="0" dirty="0" smtClean="0">
                        <a:latin typeface="Cambria Math" panose="02040503050406030204" pitchFamily="18" charset="0"/>
                      </a:rPr>
                      <m:t> </m:t>
                    </m:r>
                    <m:r>
                      <m:rPr>
                        <m:sty m:val="p"/>
                      </m:rPr>
                      <a:rPr lang="en-US" i="0" dirty="0" smtClean="0">
                        <a:latin typeface="Cambria Math" panose="02040503050406030204" pitchFamily="18" charset="0"/>
                      </a:rPr>
                      <m:t>PbSO</m:t>
                    </m:r>
                    <m:r>
                      <a:rPr lang="en-US" i="0" baseline="-25000" dirty="0">
                        <a:latin typeface="Cambria Math" panose="02040503050406030204" pitchFamily="18" charset="0"/>
                      </a:rPr>
                      <m:t>4</m:t>
                    </m:r>
                    <m:r>
                      <a:rPr lang="en-US" i="0" dirty="0">
                        <a:latin typeface="Cambria Math" panose="02040503050406030204" pitchFamily="18" charset="0"/>
                      </a:rPr>
                      <m:t> </m:t>
                    </m:r>
                  </m:oMath>
                </a14:m>
                <a:r>
                  <a:rPr lang="en-US" dirty="0"/>
                  <a:t>are more soluble in acid than in water. (AgCl is no more or less soluble in acid than in water.) </a:t>
                </a:r>
                <a:endParaRPr lang="en-US" b="1" dirty="0">
                  <a:solidFill>
                    <a:srgbClr val="4F74A7"/>
                  </a:solidFill>
                </a:endParaRP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blipFill>
                <a:blip r:embed="rId2"/>
                <a:stretch>
                  <a:fillRect l="-1333" r="-1600"/>
                </a:stretch>
              </a:blipFill>
            </p:spPr>
            <p:txBody>
              <a:bodyPr/>
              <a:lstStyle/>
              <a:p>
                <a:r>
                  <a:rPr lang="en-US">
                    <a:noFill/>
                  </a:rPr>
                  <a:t> </a:t>
                </a:r>
              </a:p>
            </p:txBody>
          </p:sp>
        </mc:Fallback>
      </mc:AlternateContent>
    </p:spTree>
    <p:extLst>
      <p:ext uri="{BB962C8B-B14F-4D97-AF65-F5344CB8AC3E}">
        <p14:creationId xmlns:p14="http://schemas.microsoft.com/office/powerpoint/2010/main" val="253563419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3313"/>
            <a:ext cx="6808304" cy="460513"/>
          </a:xfrm>
        </p:spPr>
        <p:txBody>
          <a:bodyPr/>
          <a:lstStyle/>
          <a:p>
            <a:pPr marL="1257300" indent="-1257300"/>
            <a:r>
              <a:rPr lang="en-US" dirty="0">
                <a:solidFill>
                  <a:schemeClr val="bg1"/>
                </a:solidFill>
              </a:rPr>
              <a:t>17.5	</a:t>
            </a:r>
            <a:r>
              <a:rPr lang="en-US" dirty="0"/>
              <a:t>Factors Affecting Solubility (9)</a:t>
            </a:r>
          </a:p>
        </p:txBody>
      </p:sp>
      <p:sp>
        <p:nvSpPr>
          <p:cNvPr id="2" name="Text Placeholder 1"/>
          <p:cNvSpPr>
            <a:spLocks noGrp="1"/>
          </p:cNvSpPr>
          <p:nvPr>
            <p:ph type="body" sz="quarter" idx="11"/>
          </p:nvPr>
        </p:nvSpPr>
        <p:spPr>
          <a:xfrm>
            <a:off x="0" y="1066800"/>
            <a:ext cx="8686800" cy="533400"/>
          </a:xfrm>
        </p:spPr>
        <p:txBody>
          <a:bodyPr/>
          <a:lstStyle/>
          <a:p>
            <a:r>
              <a:rPr lang="en-US" dirty="0"/>
              <a:t>Complex Ion Formation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752600"/>
                <a:ext cx="9144000" cy="5029200"/>
              </a:xfrm>
            </p:spPr>
            <p:txBody>
              <a:bodyPr/>
              <a:lstStyle/>
              <a:p>
                <a:pPr>
                  <a:spcAft>
                    <a:spcPts val="2200"/>
                  </a:spcAft>
                </a:pPr>
                <a:r>
                  <a:rPr lang="en-US" dirty="0"/>
                  <a:t>A </a:t>
                </a:r>
                <a:r>
                  <a:rPr lang="en-US" b="1" i="1" dirty="0"/>
                  <a:t>complex ion </a:t>
                </a:r>
                <a:r>
                  <a:rPr lang="en-US" dirty="0"/>
                  <a:t>is an ion containing a central metal cation bonded to one or more molecules or ions. </a:t>
                </a:r>
              </a:p>
              <a:p>
                <a:pPr>
                  <a:spcAft>
                    <a:spcPts val="3300"/>
                  </a:spcAft>
                </a:pPr>
                <a:r>
                  <a:rPr lang="en-US" i="1" dirty="0"/>
                  <a:t>Transition </a:t>
                </a:r>
                <a:r>
                  <a:rPr lang="en-US" dirty="0"/>
                  <a:t>metals have a particular tendency to form complex ions. </a:t>
                </a:r>
              </a:p>
              <a:p>
                <a:pPr>
                  <a:spcAft>
                    <a:spcPts val="3300"/>
                  </a:spcAft>
                </a:pPr>
                <a:r>
                  <a:rPr lang="en-US" dirty="0"/>
                  <a:t>For example, a solution of cobalt(II) chloride </a:t>
                </a:r>
                <a14:m>
                  <m:oMath xmlns:m="http://schemas.openxmlformats.org/officeDocument/2006/math">
                    <m:d>
                      <m:dPr>
                        <m:ctrlPr>
                          <a:rPr lang="en-US" i="1" dirty="0" smtClean="0">
                            <a:latin typeface="Cambria Math" panose="02040503050406030204" pitchFamily="18" charset="0"/>
                          </a:rPr>
                        </m:ctrlPr>
                      </m:dPr>
                      <m:e>
                        <m:r>
                          <m:rPr>
                            <m:sty m:val="p"/>
                          </m:rPr>
                          <a:rPr lang="en-US" i="0" dirty="0" smtClean="0">
                            <a:latin typeface="Cambria Math" panose="02040503050406030204" pitchFamily="18" charset="0"/>
                          </a:rPr>
                          <m:t>CoCl</m:t>
                        </m:r>
                        <m:r>
                          <a:rPr lang="en-US" i="0" baseline="-25000" dirty="0">
                            <a:latin typeface="Cambria Math" panose="02040503050406030204" pitchFamily="18" charset="0"/>
                          </a:rPr>
                          <m:t>2</m:t>
                        </m:r>
                      </m:e>
                    </m:d>
                  </m:oMath>
                </a14:m>
                <a:r>
                  <a:rPr lang="en-US" dirty="0"/>
                  <a:t> is pink because of the presence of the </a:t>
                </a:r>
                <a14:m>
                  <m:oMath xmlns:m="http://schemas.openxmlformats.org/officeDocument/2006/math">
                    <m:sSubSup>
                      <m:sSubSupPr>
                        <m:ctrlPr>
                          <a:rPr lang="en-US" i="1" dirty="0">
                            <a:latin typeface="Cambria Math" panose="02040503050406030204" pitchFamily="18" charset="0"/>
                          </a:rPr>
                        </m:ctrlPr>
                      </m:sSubSupPr>
                      <m:e>
                        <m:r>
                          <m:rPr>
                            <m:sty m:val="p"/>
                          </m:rPr>
                          <a:rPr lang="en-US" b="0" i="0" dirty="0" smtClean="0">
                            <a:latin typeface="Cambria Math" panose="02040503050406030204" pitchFamily="18" charset="0"/>
                          </a:rPr>
                          <m:t>Co</m:t>
                        </m:r>
                        <m:d>
                          <m:dPr>
                            <m:ctrlPr>
                              <a:rPr lang="en-US" i="1" dirty="0">
                                <a:latin typeface="Cambria Math" panose="02040503050406030204" pitchFamily="18" charset="0"/>
                              </a:rPr>
                            </m:ctrlPr>
                          </m:dPr>
                          <m:e>
                            <m:r>
                              <m:rPr>
                                <m:sty m:val="p"/>
                              </m:rPr>
                              <a:rPr lang="en-US" dirty="0">
                                <a:latin typeface="Cambria Math" panose="02040503050406030204" pitchFamily="18" charset="0"/>
                              </a:rPr>
                              <m:t>H</m:t>
                            </m:r>
                            <m:r>
                              <a:rPr lang="en-US" baseline="-25000" dirty="0">
                                <a:latin typeface="Cambria Math" panose="02040503050406030204" pitchFamily="18" charset="0"/>
                              </a:rPr>
                              <m:t>2</m:t>
                            </m:r>
                            <m:r>
                              <m:rPr>
                                <m:sty m:val="p"/>
                              </m:rPr>
                              <a:rPr lang="en-US" dirty="0">
                                <a:latin typeface="Cambria Math" panose="02040503050406030204" pitchFamily="18" charset="0"/>
                              </a:rPr>
                              <m:t>O</m:t>
                            </m:r>
                          </m:e>
                        </m:d>
                      </m:e>
                      <m:sub>
                        <m:r>
                          <a:rPr lang="en-US" i="1" dirty="0">
                            <a:latin typeface="Cambria Math" panose="02040503050406030204" pitchFamily="18" charset="0"/>
                          </a:rPr>
                          <m:t>6</m:t>
                        </m:r>
                      </m:sub>
                      <m:sup>
                        <m:r>
                          <a:rPr lang="en-US" i="1" dirty="0">
                            <a:latin typeface="Cambria Math" panose="02040503050406030204" pitchFamily="18" charset="0"/>
                          </a:rPr>
                          <m:t>2+</m:t>
                        </m:r>
                      </m:sup>
                    </m:sSubSup>
                  </m:oMath>
                </a14:m>
                <a:r>
                  <a:rPr lang="en-US" dirty="0"/>
                  <a:t>ions. </a:t>
                </a:r>
              </a:p>
              <a:p>
                <a:pPr>
                  <a:spcAft>
                    <a:spcPts val="2800"/>
                  </a:spcAft>
                </a:pPr>
                <a:r>
                  <a:rPr lang="en-US" dirty="0"/>
                  <a:t>When HCl is added, the solution turns blue because the complex ion </a:t>
                </a:r>
                <a14:m>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CoCl</m:t>
                        </m:r>
                      </m:e>
                      <m:sub>
                        <m:r>
                          <a:rPr lang="en-US" b="0" i="0" smtClean="0">
                            <a:latin typeface="Cambria Math" panose="02040503050406030204" pitchFamily="18" charset="0"/>
                          </a:rPr>
                          <m:t>4</m:t>
                        </m:r>
                      </m:sub>
                      <m:sup>
                        <m:r>
                          <a:rPr lang="en-US" b="0" i="0" smtClean="0">
                            <a:latin typeface="Cambria Math" panose="02040503050406030204" pitchFamily="18" charset="0"/>
                          </a:rPr>
                          <m:t>2−</m:t>
                        </m:r>
                      </m:sup>
                    </m:sSubSup>
                  </m:oMath>
                </a14:m>
                <a:r>
                  <a:rPr lang="en-US" dirty="0"/>
                  <a:t> forms:</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752600"/>
                <a:ext cx="9144000" cy="5029200"/>
              </a:xfrm>
              <a:blipFill>
                <a:blip r:embed="rId2"/>
                <a:stretch>
                  <a:fillRect l="-1333" t="-1212" r="-867"/>
                </a:stretch>
              </a:blipFill>
            </p:spPr>
            <p:txBody>
              <a:bodyPr/>
              <a:lstStyle/>
              <a:p>
                <a:r>
                  <a:rPr lang="en-US">
                    <a:noFill/>
                  </a:rPr>
                  <a:t> </a:t>
                </a:r>
              </a:p>
            </p:txBody>
          </p:sp>
        </mc:Fallback>
      </mc:AlternateContent>
    </p:spTree>
    <p:extLst>
      <p:ext uri="{BB962C8B-B14F-4D97-AF65-F5344CB8AC3E}">
        <p14:creationId xmlns:p14="http://schemas.microsoft.com/office/powerpoint/2010/main" val="205134086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3313"/>
            <a:ext cx="6808304" cy="460513"/>
          </a:xfrm>
        </p:spPr>
        <p:txBody>
          <a:bodyPr/>
          <a:lstStyle/>
          <a:p>
            <a:pPr marL="1257300" indent="-1257300"/>
            <a:r>
              <a:rPr lang="en-US" dirty="0">
                <a:solidFill>
                  <a:schemeClr val="bg1"/>
                </a:solidFill>
              </a:rPr>
              <a:t>17.5	</a:t>
            </a:r>
            <a:r>
              <a:rPr lang="en-US" dirty="0"/>
              <a:t>Factors Affecting Solubility (10)</a:t>
            </a:r>
          </a:p>
        </p:txBody>
      </p:sp>
      <p:sp>
        <p:nvSpPr>
          <p:cNvPr id="2" name="Text Placeholder 1"/>
          <p:cNvSpPr>
            <a:spLocks noGrp="1"/>
          </p:cNvSpPr>
          <p:nvPr>
            <p:ph type="body" sz="quarter" idx="11"/>
          </p:nvPr>
        </p:nvSpPr>
        <p:spPr>
          <a:xfrm>
            <a:off x="0" y="1066800"/>
            <a:ext cx="3886200" cy="533400"/>
          </a:xfrm>
        </p:spPr>
        <p:txBody>
          <a:bodyPr/>
          <a:lstStyle/>
          <a:p>
            <a:r>
              <a:rPr lang="en-US" dirty="0"/>
              <a:t>Complex Ion Formation </a:t>
            </a:r>
          </a:p>
        </p:txBody>
      </p:sp>
      <p:pic>
        <p:nvPicPr>
          <p:cNvPr id="16" name="Picture 3" descr="An aqueous cobalt(II) chloride solution is pink before and blue after addition of HCl."/>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200974" y="645557"/>
            <a:ext cx="4323451" cy="5069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2583" y="5715000"/>
                <a:ext cx="9144000" cy="685800"/>
              </a:xfrm>
            </p:spPr>
            <p:txBody>
              <a:bodyPr/>
              <a:lstStyle/>
              <a:p>
                <a:pPr>
                  <a:spcAft>
                    <a:spcPts val="500"/>
                  </a:spcAft>
                </a:pPr>
                <a14:m>
                  <m:oMathPara xmlns:m="http://schemas.openxmlformats.org/officeDocument/2006/math">
                    <m:oMathParaPr>
                      <m:jc m:val="left"/>
                    </m:oMathParaPr>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Co</m:t>
                          </m:r>
                        </m:e>
                        <m:sup>
                          <m:r>
                            <a:rPr lang="en-US" b="0" i="0" smtClean="0">
                              <a:latin typeface="Cambria Math" panose="02040503050406030204" pitchFamily="18" charset="0"/>
                            </a:rPr>
                            <m:t>2+</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rPr>
                        <m:t>+</m:t>
                      </m:r>
                      <m:sSup>
                        <m:sSupPr>
                          <m:ctrlPr>
                            <a:rPr lang="en-US" b="0" i="1" smtClean="0">
                              <a:latin typeface="Cambria Math" panose="02040503050406030204" pitchFamily="18" charset="0"/>
                            </a:rPr>
                          </m:ctrlPr>
                        </m:sSupPr>
                        <m:e>
                          <m:r>
                            <a:rPr lang="en-US" b="0" i="0" smtClean="0">
                              <a:latin typeface="Cambria Math" panose="02040503050406030204" pitchFamily="18" charset="0"/>
                            </a:rPr>
                            <m:t>4</m:t>
                          </m:r>
                          <m:r>
                            <m:rPr>
                              <m:sty m:val="p"/>
                            </m:rPr>
                            <a:rPr lang="en-US" b="0" i="0" smtClean="0">
                              <a:latin typeface="Cambria Math" panose="02040503050406030204" pitchFamily="18" charset="0"/>
                            </a:rPr>
                            <m:t>Cl</m:t>
                          </m:r>
                        </m:e>
                        <m:sup>
                          <m:r>
                            <a:rPr lang="en-US" b="0" i="0" smtClean="0">
                              <a:latin typeface="Cambria Math" panose="02040503050406030204" pitchFamily="18" charset="0"/>
                            </a:rPr>
                            <m:t>−</m:t>
                          </m:r>
                        </m:sup>
                      </m:sSup>
                      <m:r>
                        <a:rPr lang="en-US" b="0" i="0" smtClean="0">
                          <a:latin typeface="Cambria Math" panose="02040503050406030204" pitchFamily="18" charset="0"/>
                        </a:rPr>
                        <m:t>(</m:t>
                      </m:r>
                      <m:r>
                        <a:rPr lang="en-US" b="0" i="1" smtClean="0">
                          <a:latin typeface="Cambria Math" panose="02040503050406030204" pitchFamily="18" charset="0"/>
                        </a:rPr>
                        <m:t>𝑎𝑞</m:t>
                      </m:r>
                      <m:r>
                        <a:rPr lang="en-US" b="0" i="0" smtClean="0">
                          <a:latin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Co</m:t>
                      </m:r>
                      <m:sSubSup>
                        <m:sSubSupPr>
                          <m:ctrlPr>
                            <a:rPr lang="en-US" b="0" i="1" smtClean="0">
                              <a:latin typeface="Cambria Math" panose="02040503050406030204" pitchFamily="18" charset="0"/>
                              <a:ea typeface="Cambria Math" panose="02040503050406030204" pitchFamily="18" charset="0"/>
                            </a:rPr>
                          </m:ctrlPr>
                        </m:sSubSupPr>
                        <m:e>
                          <m:r>
                            <m:rPr>
                              <m:sty m:val="p"/>
                            </m:rPr>
                            <a:rPr lang="en-US" b="0" i="0" smtClean="0">
                              <a:latin typeface="Cambria Math" panose="02040503050406030204" pitchFamily="18" charset="0"/>
                              <a:ea typeface="Cambria Math" panose="02040503050406030204" pitchFamily="18" charset="0"/>
                            </a:rPr>
                            <m:t>Cl</m:t>
                          </m:r>
                        </m:e>
                        <m:sub>
                          <m:r>
                            <a:rPr lang="en-US" b="0" i="0" smtClean="0">
                              <a:latin typeface="Cambria Math" panose="02040503050406030204" pitchFamily="18" charset="0"/>
                              <a:ea typeface="Cambria Math" panose="02040503050406030204" pitchFamily="18" charset="0"/>
                            </a:rPr>
                            <m:t>4</m:t>
                          </m:r>
                        </m:sub>
                        <m:sup>
                          <m:r>
                            <a:rPr lang="en-US" b="0" i="0" smtClean="0">
                              <a:latin typeface="Cambria Math" panose="02040503050406030204" pitchFamily="18" charset="0"/>
                              <a:ea typeface="Cambria Math" panose="02040503050406030204" pitchFamily="18" charset="0"/>
                            </a:rPr>
                            <m:t>2−</m:t>
                          </m:r>
                        </m:sup>
                      </m:sSubSup>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𝑎𝑞</m:t>
                      </m:r>
                      <m:r>
                        <a:rPr lang="en-US" b="0" i="0"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2583" y="5715000"/>
                <a:ext cx="9144000" cy="68580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4199599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250950" indent="-1250950"/>
            <a:r>
              <a:rPr lang="en-US" dirty="0">
                <a:solidFill>
                  <a:schemeClr val="bg1"/>
                </a:solidFill>
              </a:rPr>
              <a:t>17.5	</a:t>
            </a:r>
            <a:r>
              <a:rPr lang="en-US" dirty="0"/>
              <a:t>Factors Affecting Solubility (11)</a:t>
            </a:r>
          </a:p>
        </p:txBody>
      </p:sp>
      <p:sp>
        <p:nvSpPr>
          <p:cNvPr id="2" name="Text Placeholder 1"/>
          <p:cNvSpPr>
            <a:spLocks noGrp="1"/>
          </p:cNvSpPr>
          <p:nvPr>
            <p:ph type="body" sz="quarter" idx="11"/>
          </p:nvPr>
        </p:nvSpPr>
        <p:spPr>
          <a:xfrm>
            <a:off x="0" y="1066800"/>
            <a:ext cx="8686800" cy="533400"/>
          </a:xfrm>
        </p:spPr>
        <p:txBody>
          <a:bodyPr/>
          <a:lstStyle/>
          <a:p>
            <a:r>
              <a:rPr lang="en-US" dirty="0"/>
              <a:t>Complex Ion Formation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524000"/>
                <a:ext cx="9144000" cy="2286000"/>
              </a:xfrm>
            </p:spPr>
            <p:txBody>
              <a:bodyPr/>
              <a:lstStyle/>
              <a:p>
                <a14:m>
                  <m:oMath xmlns:m="http://schemas.openxmlformats.org/officeDocument/2006/math">
                    <m:r>
                      <m:rPr>
                        <m:sty m:val="p"/>
                      </m:rPr>
                      <a:rPr lang="en-US" i="0" dirty="0" smtClean="0">
                        <a:latin typeface="Cambria Math" panose="02040503050406030204" pitchFamily="18" charset="0"/>
                      </a:rPr>
                      <m:t>CuSO</m:t>
                    </m:r>
                    <m:r>
                      <a:rPr lang="en-US" i="0" baseline="-25000" dirty="0">
                        <a:latin typeface="Cambria Math" panose="02040503050406030204" pitchFamily="18" charset="0"/>
                      </a:rPr>
                      <m:t>4</m:t>
                    </m:r>
                  </m:oMath>
                </a14:m>
                <a:r>
                  <a:rPr lang="en-US" dirty="0"/>
                  <a:t> (Center). After the addition of a few drops of concentrated </a:t>
                </a:r>
                <a14:m>
                  <m:oMath xmlns:m="http://schemas.openxmlformats.org/officeDocument/2006/math">
                    <m:r>
                      <m:rPr>
                        <m:sty m:val="p"/>
                      </m:rPr>
                      <a:rPr lang="en-US" i="0" dirty="0" smtClean="0">
                        <a:latin typeface="Cambria Math" panose="02040503050406030204" pitchFamily="18" charset="0"/>
                      </a:rPr>
                      <m:t>NH</m:t>
                    </m:r>
                    <m:r>
                      <a:rPr lang="en-US" i="0" baseline="-25000" dirty="0">
                        <a:latin typeface="Cambria Math" panose="02040503050406030204" pitchFamily="18" charset="0"/>
                      </a:rPr>
                      <m:t>3</m:t>
                    </m:r>
                  </m:oMath>
                </a14:m>
                <a:r>
                  <a:rPr lang="en-US" dirty="0"/>
                  <a:t>, a light-blue precipitate of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Cu</m:t>
                        </m:r>
                        <m:d>
                          <m:dPr>
                            <m:ctrlPr>
                              <a:rPr lang="en-US" i="1">
                                <a:latin typeface="Cambria Math" panose="02040503050406030204" pitchFamily="18" charset="0"/>
                              </a:rPr>
                            </m:ctrlPr>
                          </m:dPr>
                          <m:e>
                            <m:r>
                              <m:rPr>
                                <m:sty m:val="p"/>
                              </m:rPr>
                              <a:rPr lang="en-US">
                                <a:latin typeface="Cambria Math" panose="02040503050406030204" pitchFamily="18" charset="0"/>
                              </a:rPr>
                              <m:t>OH</m:t>
                            </m:r>
                          </m:e>
                        </m:d>
                      </m:e>
                      <m:sub>
                        <m:r>
                          <a:rPr lang="en-US" i="1">
                            <a:latin typeface="Cambria Math" panose="02040503050406030204" pitchFamily="18" charset="0"/>
                          </a:rPr>
                          <m:t>2</m:t>
                        </m:r>
                      </m:sub>
                    </m:sSub>
                  </m:oMath>
                </a14:m>
                <a:r>
                  <a:rPr lang="en-US" dirty="0"/>
                  <a:t> is formed. (Right) When more NH</a:t>
                </a:r>
                <a:r>
                  <a:rPr lang="en-US" baseline="-25000" dirty="0"/>
                  <a:t>3</a:t>
                </a:r>
                <a:r>
                  <a:rPr lang="en-US" dirty="0"/>
                  <a:t> is added, the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Cu</m:t>
                        </m:r>
                        <m:d>
                          <m:dPr>
                            <m:ctrlPr>
                              <a:rPr lang="en-US" i="1">
                                <a:latin typeface="Cambria Math" panose="02040503050406030204" pitchFamily="18" charset="0"/>
                              </a:rPr>
                            </m:ctrlPr>
                          </m:dPr>
                          <m:e>
                            <m:r>
                              <m:rPr>
                                <m:sty m:val="p"/>
                              </m:rPr>
                              <a:rPr lang="en-US">
                                <a:latin typeface="Cambria Math" panose="02040503050406030204" pitchFamily="18" charset="0"/>
                              </a:rPr>
                              <m:t>OH</m:t>
                            </m:r>
                          </m:e>
                        </m:d>
                      </m:e>
                      <m:sub>
                        <m:r>
                          <a:rPr lang="en-US" i="1">
                            <a:latin typeface="Cambria Math" panose="02040503050406030204" pitchFamily="18" charset="0"/>
                          </a:rPr>
                          <m:t>2</m:t>
                        </m:r>
                      </m:sub>
                    </m:sSub>
                  </m:oMath>
                </a14:m>
                <a:r>
                  <a:rPr lang="en-US" dirty="0"/>
                  <a:t> precipitate dissolves to form the dark-blue complex ion </a:t>
                </a:r>
                <a14:m>
                  <m:oMath xmlns:m="http://schemas.openxmlformats.org/officeDocument/2006/math">
                    <m:sSubSup>
                      <m:sSubSupPr>
                        <m:ctrlPr>
                          <a:rPr lang="en-US" i="1">
                            <a:latin typeface="Cambria Math" panose="02040503050406030204" pitchFamily="18" charset="0"/>
                          </a:rPr>
                        </m:ctrlPr>
                      </m:sSubSupPr>
                      <m:e>
                        <m:r>
                          <m:rPr>
                            <m:sty m:val="p"/>
                          </m:rPr>
                          <a:rPr lang="en-US" b="0" i="0" smtClean="0">
                            <a:latin typeface="Cambria Math" panose="02040503050406030204" pitchFamily="18" charset="0"/>
                          </a:rPr>
                          <m:t>Cu</m:t>
                        </m:r>
                        <m:d>
                          <m:dPr>
                            <m:ctrlPr>
                              <a:rPr lang="en-US" i="1">
                                <a:latin typeface="Cambria Math" panose="02040503050406030204" pitchFamily="18" charset="0"/>
                              </a:rPr>
                            </m:ctrlPr>
                          </m:dPr>
                          <m:e>
                            <m:r>
                              <m:rPr>
                                <m:sty m:val="p"/>
                              </m:rPr>
                              <a:rPr lang="en-US" dirty="0">
                                <a:latin typeface="Cambria Math" panose="02040503050406030204" pitchFamily="18" charset="0"/>
                              </a:rPr>
                              <m:t>NH</m:t>
                            </m:r>
                            <m:r>
                              <a:rPr lang="en-US" baseline="-25000" dirty="0">
                                <a:latin typeface="Cambria Math" panose="02040503050406030204" pitchFamily="18" charset="0"/>
                              </a:rPr>
                              <m:t>3</m:t>
                            </m:r>
                          </m:e>
                        </m:d>
                      </m:e>
                      <m:sub>
                        <m:r>
                          <a:rPr lang="en-US" i="1">
                            <a:latin typeface="Cambria Math" panose="02040503050406030204" pitchFamily="18" charset="0"/>
                          </a:rPr>
                          <m:t>4</m:t>
                        </m:r>
                      </m:sub>
                      <m:sup>
                        <m:r>
                          <a:rPr lang="en-US" i="1">
                            <a:latin typeface="Cambria Math" panose="02040503050406030204" pitchFamily="18" charset="0"/>
                          </a:rPr>
                          <m:t>2+</m:t>
                        </m:r>
                      </m:sup>
                    </m:sSubSup>
                  </m:oMath>
                </a14:m>
                <a:r>
                  <a:rPr lang="en-US" dirty="0"/>
                  <a:t>.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524000"/>
                <a:ext cx="9144000" cy="2286000"/>
              </a:xfrm>
              <a:blipFill>
                <a:blip r:embed="rId2"/>
                <a:stretch>
                  <a:fillRect l="-1333" t="-2400" b="-5333"/>
                </a:stretch>
              </a:blipFill>
            </p:spPr>
            <p:txBody>
              <a:bodyPr/>
              <a:lstStyle/>
              <a:p>
                <a:r>
                  <a:rPr lang="en-US">
                    <a:noFill/>
                  </a:rPr>
                  <a:t> </a:t>
                </a:r>
              </a:p>
            </p:txBody>
          </p:sp>
        </mc:Fallback>
      </mc:AlternateContent>
      <p:pic>
        <p:nvPicPr>
          <p:cNvPr id="5" name="Picture 4" descr="An aqueous solution of copper(II) sulfate goes from light blue to having a precipitate to a dark blue solution after addition of ammonia.">
            <a:extLst>
              <a:ext uri="{FF2B5EF4-FFF2-40B4-BE49-F238E27FC236}">
                <a16:creationId xmlns:a16="http://schemas.microsoft.com/office/drawing/2014/main" id="{28A93F7A-A5B3-47FB-9A32-06BCCB95F42C}"/>
              </a:ext>
            </a:extLst>
          </p:cNvPr>
          <p:cNvPicPr>
            <a:picLocks noChangeAspect="1"/>
          </p:cNvPicPr>
          <p:nvPr/>
        </p:nvPicPr>
        <p:blipFill>
          <a:blip r:embed="rId3"/>
          <a:stretch>
            <a:fillRect/>
          </a:stretch>
        </p:blipFill>
        <p:spPr>
          <a:xfrm>
            <a:off x="2452846" y="3368625"/>
            <a:ext cx="4238308" cy="3164935"/>
          </a:xfrm>
          <a:prstGeom prst="rect">
            <a:avLst/>
          </a:prstGeom>
        </p:spPr>
      </p:pic>
    </p:spTree>
    <p:extLst>
      <p:ext uri="{BB962C8B-B14F-4D97-AF65-F5344CB8AC3E}">
        <p14:creationId xmlns:p14="http://schemas.microsoft.com/office/powerpoint/2010/main" val="1616034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1"/>
            <a:ext cx="6808304" cy="460513"/>
          </a:xfrm>
        </p:spPr>
        <p:txBody>
          <a:bodyPr/>
          <a:lstStyle/>
          <a:p>
            <a:pPr marL="1262063" indent="-1262063"/>
            <a:r>
              <a:rPr lang="en-US" dirty="0">
                <a:solidFill>
                  <a:schemeClr val="bg1"/>
                </a:solidFill>
              </a:rPr>
              <a:t>17.2	</a:t>
            </a:r>
            <a:r>
              <a:rPr lang="en-US" dirty="0">
                <a:solidFill>
                  <a:srgbClr val="CE171F"/>
                </a:solidFill>
              </a:rPr>
              <a:t>Buffer Solutions (2)</a:t>
            </a:r>
          </a:p>
        </p:txBody>
      </p:sp>
      <p:sp>
        <p:nvSpPr>
          <p:cNvPr id="2" name="Text Placeholder 1"/>
          <p:cNvSpPr>
            <a:spLocks noGrp="1"/>
          </p:cNvSpPr>
          <p:nvPr>
            <p:ph type="body" sz="quarter" idx="11"/>
          </p:nvPr>
        </p:nvSpPr>
        <p:spPr>
          <a:xfrm>
            <a:off x="0" y="762000"/>
            <a:ext cx="8686800" cy="533400"/>
          </a:xfrm>
        </p:spPr>
        <p:txBody>
          <a:bodyPr/>
          <a:lstStyle/>
          <a:p>
            <a:r>
              <a:rPr lang="en-US" dirty="0"/>
              <a:t>Calculating the pH of a Buffer</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295400"/>
                <a:ext cx="9144000" cy="1905000"/>
              </a:xfrm>
            </p:spPr>
            <p:txBody>
              <a:bodyPr/>
              <a:lstStyle/>
              <a:p>
                <a:pPr>
                  <a:spcAft>
                    <a:spcPts val="3300"/>
                  </a:spcAft>
                </a:pPr>
                <a:r>
                  <a:rPr lang="en-US" dirty="0">
                    <a:solidFill>
                      <a:prstClr val="black"/>
                    </a:solidFill>
                  </a:rPr>
                  <a:t>A buffer’s ability to convert a strong base to a weak base minimizes the effect of the addition on the pH :</a:t>
                </a:r>
              </a:p>
              <a:p>
                <a:pPr/>
                <a14:m>
                  <m:oMathPara xmlns:m="http://schemas.openxmlformats.org/officeDocument/2006/math">
                    <m:oMathParaPr>
                      <m:jc m:val="centerGroup"/>
                    </m:oMathParaPr>
                    <m:oMath xmlns:m="http://schemas.openxmlformats.org/officeDocument/2006/math">
                      <m:r>
                        <m:rPr>
                          <m:sty m:val="p"/>
                        </m:rPr>
                        <a:rPr lang="en-US" b="0" i="0" smtClean="0">
                          <a:solidFill>
                            <a:prstClr val="black"/>
                          </a:solidFill>
                          <a:latin typeface="Cambria Math" panose="02040503050406030204" pitchFamily="18" charset="0"/>
                        </a:rPr>
                        <m:t>C</m:t>
                      </m:r>
                      <m:sSub>
                        <m:sSubPr>
                          <m:ctrlPr>
                            <a:rPr lang="en-US" b="0" i="1" smtClean="0">
                              <a:solidFill>
                                <a:prstClr val="black"/>
                              </a:solidFill>
                              <a:latin typeface="Cambria Math" panose="02040503050406030204" pitchFamily="18" charset="0"/>
                            </a:rPr>
                          </m:ctrlPr>
                        </m:sSubPr>
                        <m:e>
                          <m:r>
                            <m:rPr>
                              <m:sty m:val="p"/>
                            </m:rPr>
                            <a:rPr lang="en-US" b="0" i="0" smtClean="0">
                              <a:solidFill>
                                <a:prstClr val="black"/>
                              </a:solidFill>
                              <a:latin typeface="Cambria Math" panose="02040503050406030204" pitchFamily="18" charset="0"/>
                            </a:rPr>
                            <m:t>H</m:t>
                          </m:r>
                        </m:e>
                        <m:sub>
                          <m:r>
                            <a:rPr lang="en-US" b="0" i="0" smtClean="0">
                              <a:solidFill>
                                <a:prstClr val="black"/>
                              </a:solidFill>
                              <a:latin typeface="Cambria Math" panose="02040503050406030204" pitchFamily="18" charset="0"/>
                            </a:rPr>
                            <m:t>3</m:t>
                          </m:r>
                        </m:sub>
                      </m:sSub>
                      <m:r>
                        <m:rPr>
                          <m:sty m:val="p"/>
                        </m:rPr>
                        <a:rPr lang="en-US" b="0" i="0" smtClean="0">
                          <a:solidFill>
                            <a:prstClr val="black"/>
                          </a:solidFill>
                          <a:latin typeface="Cambria Math" panose="02040503050406030204" pitchFamily="18" charset="0"/>
                        </a:rPr>
                        <m:t>COOH</m:t>
                      </m:r>
                      <m:d>
                        <m:dPr>
                          <m:ctrlPr>
                            <a:rPr lang="en-US" b="0" i="1" smtClean="0">
                              <a:solidFill>
                                <a:prstClr val="black"/>
                              </a:solidFill>
                              <a:latin typeface="Cambria Math" panose="02040503050406030204" pitchFamily="18" charset="0"/>
                            </a:rPr>
                          </m:ctrlPr>
                        </m:dPr>
                        <m:e>
                          <m:r>
                            <a:rPr lang="en-US" b="0" i="1" smtClean="0">
                              <a:solidFill>
                                <a:prstClr val="black"/>
                              </a:solidFill>
                              <a:latin typeface="Cambria Math" panose="02040503050406030204" pitchFamily="18" charset="0"/>
                            </a:rPr>
                            <m:t>𝑎𝑞</m:t>
                          </m:r>
                        </m:e>
                      </m:d>
                      <m:r>
                        <a:rPr lang="en-US" b="0" i="0" smtClean="0">
                          <a:solidFill>
                            <a:prstClr val="black"/>
                          </a:solidFill>
                          <a:latin typeface="Cambria Math" panose="02040503050406030204" pitchFamily="18" charset="0"/>
                        </a:rPr>
                        <m:t>+</m:t>
                      </m:r>
                      <m:sSup>
                        <m:sSupPr>
                          <m:ctrlPr>
                            <a:rPr lang="en-US" b="0" i="1" smtClean="0">
                              <a:solidFill>
                                <a:prstClr val="black"/>
                              </a:solidFill>
                              <a:latin typeface="Cambria Math" panose="02040503050406030204" pitchFamily="18" charset="0"/>
                            </a:rPr>
                          </m:ctrlPr>
                        </m:sSupPr>
                        <m:e>
                          <m:r>
                            <m:rPr>
                              <m:sty m:val="p"/>
                            </m:rPr>
                            <a:rPr lang="en-US" b="0" i="0" smtClean="0">
                              <a:solidFill>
                                <a:prstClr val="black"/>
                              </a:solidFill>
                              <a:latin typeface="Cambria Math" panose="02040503050406030204" pitchFamily="18" charset="0"/>
                            </a:rPr>
                            <m:t>OH</m:t>
                          </m:r>
                        </m:e>
                        <m:sup>
                          <m:r>
                            <a:rPr lang="en-US" b="0" i="0" smtClean="0">
                              <a:solidFill>
                                <a:prstClr val="black"/>
                              </a:solidFill>
                              <a:latin typeface="Cambria Math" panose="02040503050406030204" pitchFamily="18" charset="0"/>
                            </a:rPr>
                            <m:t>−</m:t>
                          </m:r>
                        </m:sup>
                      </m:sSup>
                      <m:d>
                        <m:dPr>
                          <m:ctrlPr>
                            <a:rPr lang="en-US" b="0" i="1" smtClean="0">
                              <a:solidFill>
                                <a:prstClr val="black"/>
                              </a:solidFill>
                              <a:latin typeface="Cambria Math" panose="02040503050406030204" pitchFamily="18" charset="0"/>
                            </a:rPr>
                          </m:ctrlPr>
                        </m:dPr>
                        <m:e>
                          <m:r>
                            <a:rPr lang="en-US" b="0" i="1" smtClean="0">
                              <a:solidFill>
                                <a:prstClr val="black"/>
                              </a:solidFill>
                              <a:latin typeface="Cambria Math" panose="02040503050406030204" pitchFamily="18" charset="0"/>
                            </a:rPr>
                            <m:t>𝑎𝑞</m:t>
                          </m:r>
                        </m:e>
                      </m:d>
                      <m:r>
                        <a:rPr lang="en-US" b="0" i="0" smtClean="0">
                          <a:solidFill>
                            <a:prstClr val="black"/>
                          </a:solidFill>
                          <a:latin typeface="Cambria Math" panose="02040503050406030204" pitchFamily="18" charset="0"/>
                          <a:ea typeface="Cambria Math" panose="02040503050406030204" pitchFamily="18" charset="0"/>
                        </a:rPr>
                        <m:t>⟶</m:t>
                      </m:r>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CH</m:t>
                          </m:r>
                        </m:e>
                        <m:sub>
                          <m:r>
                            <a:rPr lang="en-US" b="0" i="0" smtClean="0">
                              <a:solidFill>
                                <a:prstClr val="black"/>
                              </a:solidFill>
                              <a:latin typeface="Cambria Math" panose="02040503050406030204" pitchFamily="18" charset="0"/>
                              <a:ea typeface="Cambria Math" panose="02040503050406030204" pitchFamily="18" charset="0"/>
                            </a:rPr>
                            <m:t>3</m:t>
                          </m:r>
                        </m:sub>
                      </m:sSub>
                      <m:r>
                        <m:rPr>
                          <m:sty m:val="p"/>
                        </m:rPr>
                        <a:rPr lang="en-US" b="0" i="0" smtClean="0">
                          <a:solidFill>
                            <a:prstClr val="black"/>
                          </a:solidFill>
                          <a:latin typeface="Cambria Math" panose="02040503050406030204" pitchFamily="18" charset="0"/>
                          <a:ea typeface="Cambria Math" panose="02040503050406030204" pitchFamily="18" charset="0"/>
                        </a:rPr>
                        <m:t>CO</m:t>
                      </m:r>
                      <m:sSup>
                        <m:sSupPr>
                          <m:ctrlPr>
                            <a:rPr lang="en-US" b="0" i="1" smtClean="0">
                              <a:solidFill>
                                <a:prstClr val="black"/>
                              </a:solidFill>
                              <a:latin typeface="Cambria Math" panose="02040503050406030204" pitchFamily="18" charset="0"/>
                              <a:ea typeface="Cambria Math" panose="02040503050406030204" pitchFamily="18" charset="0"/>
                            </a:rPr>
                          </m:ctrlPr>
                        </m:sSupPr>
                        <m:e>
                          <m:r>
                            <m:rPr>
                              <m:sty m:val="p"/>
                            </m:rPr>
                            <a:rPr lang="en-US" b="0" i="0" smtClean="0">
                              <a:solidFill>
                                <a:prstClr val="black"/>
                              </a:solidFill>
                              <a:latin typeface="Cambria Math" panose="02040503050406030204" pitchFamily="18" charset="0"/>
                              <a:ea typeface="Cambria Math" panose="02040503050406030204" pitchFamily="18" charset="0"/>
                            </a:rPr>
                            <m:t>O</m:t>
                          </m:r>
                        </m:e>
                        <m:sup>
                          <m:r>
                            <a:rPr lang="en-US" b="0" i="0" smtClean="0">
                              <a:solidFill>
                                <a:prstClr val="black"/>
                              </a:solidFill>
                              <a:latin typeface="Cambria Math" panose="02040503050406030204" pitchFamily="18" charset="0"/>
                              <a:ea typeface="Cambria Math" panose="02040503050406030204" pitchFamily="18" charset="0"/>
                            </a:rPr>
                            <m:t>−</m:t>
                          </m:r>
                        </m:sup>
                      </m:sSup>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𝑎𝑞</m:t>
                          </m:r>
                        </m:e>
                      </m:d>
                      <m:r>
                        <a:rPr lang="en-US" b="0" i="0" smtClean="0">
                          <a:solidFill>
                            <a:prstClr val="black"/>
                          </a:solidFill>
                          <a:latin typeface="Cambria Math" panose="02040503050406030204" pitchFamily="18" charset="0"/>
                          <a:ea typeface="Cambria Math" panose="02040503050406030204" pitchFamily="18" charset="0"/>
                        </a:rPr>
                        <m:t>+</m:t>
                      </m:r>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H</m:t>
                          </m:r>
                        </m:e>
                        <m:sub>
                          <m:r>
                            <a:rPr lang="en-US" b="0" i="0" smtClean="0">
                              <a:solidFill>
                                <a:prstClr val="black"/>
                              </a:solidFill>
                              <a:latin typeface="Cambria Math" panose="02040503050406030204" pitchFamily="18" charset="0"/>
                              <a:ea typeface="Cambria Math" panose="02040503050406030204" pitchFamily="18" charset="0"/>
                            </a:rPr>
                            <m:t>2</m:t>
                          </m:r>
                        </m:sub>
                      </m:sSub>
                      <m:r>
                        <m:rPr>
                          <m:sty m:val="p"/>
                        </m:rPr>
                        <a:rPr lang="en-US" b="0" i="0" smtClean="0">
                          <a:solidFill>
                            <a:prstClr val="black"/>
                          </a:solidFill>
                          <a:latin typeface="Cambria Math" panose="02040503050406030204" pitchFamily="18" charset="0"/>
                          <a:ea typeface="Cambria Math" panose="02040503050406030204" pitchFamily="18" charset="0"/>
                        </a:rPr>
                        <m:t>O</m:t>
                      </m:r>
                      <m:r>
                        <a:rPr lang="en-US" b="0" i="1" smtClean="0">
                          <a:solidFill>
                            <a:prstClr val="black"/>
                          </a:solidFill>
                          <a:latin typeface="Cambria Math" panose="02040503050406030204" pitchFamily="18" charset="0"/>
                          <a:ea typeface="Cambria Math" panose="02040503050406030204" pitchFamily="18" charset="0"/>
                        </a:rPr>
                        <m:t>(</m:t>
                      </m:r>
                      <m:r>
                        <a:rPr lang="en-US" b="0" i="1" smtClean="0">
                          <a:solidFill>
                            <a:prstClr val="black"/>
                          </a:solidFill>
                          <a:latin typeface="Cambria Math" panose="02040503050406030204" pitchFamily="18" charset="0"/>
                          <a:ea typeface="Cambria Math" panose="02040503050406030204" pitchFamily="18" charset="0"/>
                        </a:rPr>
                        <m:t>𝑙</m:t>
                      </m:r>
                      <m:r>
                        <a:rPr lang="en-US" b="0" i="1" smtClean="0">
                          <a:solidFill>
                            <a:prstClr val="black"/>
                          </a:solidFill>
                          <a:latin typeface="Cambria Math" panose="02040503050406030204" pitchFamily="18" charset="0"/>
                          <a:ea typeface="Cambria Math" panose="02040503050406030204" pitchFamily="18" charset="0"/>
                        </a:rPr>
                        <m:t>)</m:t>
                      </m:r>
                    </m:oMath>
                  </m:oMathPara>
                </a14:m>
                <a:endParaRPr lang="en-US" i="1" dirty="0">
                  <a:solidFill>
                    <a:prstClr val="black"/>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295400"/>
                <a:ext cx="9144000" cy="1905000"/>
              </a:xfrm>
              <a:blipFill>
                <a:blip r:embed="rId3"/>
                <a:stretch>
                  <a:fillRect l="-1333" t="-3205"/>
                </a:stretch>
              </a:blipFill>
            </p:spPr>
            <p:txBody>
              <a:bodyPr/>
              <a:lstStyle/>
              <a:p>
                <a:r>
                  <a:rPr lang="en-US">
                    <a:noFill/>
                  </a:rPr>
                  <a:t> </a:t>
                </a:r>
              </a:p>
            </p:txBody>
          </p:sp>
        </mc:Fallback>
      </mc:AlternateContent>
    </p:spTree>
    <p:extLst>
      <p:ext uri="{BB962C8B-B14F-4D97-AF65-F5344CB8AC3E}">
        <p14:creationId xmlns:p14="http://schemas.microsoft.com/office/powerpoint/2010/main" val="423091861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257300" indent="-1257300"/>
            <a:r>
              <a:rPr lang="en-US" dirty="0">
                <a:solidFill>
                  <a:srgbClr val="FFFFFF"/>
                </a:solidFill>
              </a:rPr>
              <a:t>17.5	</a:t>
            </a:r>
            <a:r>
              <a:rPr lang="en-US" dirty="0"/>
              <a:t>Factors Affecting Solubility (12)</a:t>
            </a:r>
          </a:p>
        </p:txBody>
      </p:sp>
      <p:sp>
        <p:nvSpPr>
          <p:cNvPr id="3" name="Text Placeholder 2"/>
          <p:cNvSpPr>
            <a:spLocks noGrp="1"/>
          </p:cNvSpPr>
          <p:nvPr>
            <p:ph type="body" sz="quarter" idx="11"/>
          </p:nvPr>
        </p:nvSpPr>
        <p:spPr>
          <a:xfrm>
            <a:off x="0" y="1066800"/>
            <a:ext cx="8686800" cy="533400"/>
          </a:xfrm>
        </p:spPr>
        <p:txBody>
          <a:bodyPr/>
          <a:lstStyle/>
          <a:p>
            <a:r>
              <a:rPr lang="en-US" dirty="0"/>
              <a:t>Complex Ion Formation </a:t>
            </a:r>
          </a:p>
        </p:txBody>
      </p:sp>
      <mc:AlternateContent xmlns:mc="http://schemas.openxmlformats.org/markup-compatibility/2006" xmlns:a14="http://schemas.microsoft.com/office/drawing/2010/main">
        <mc:Choice Requires="a14">
          <p:sp>
            <p:nvSpPr>
              <p:cNvPr id="4" name="Content Placeholder 3"/>
              <p:cNvSpPr>
                <a:spLocks noGrp="1"/>
              </p:cNvSpPr>
              <p:nvPr>
                <p:ph sz="quarter" idx="12"/>
              </p:nvPr>
            </p:nvSpPr>
            <p:spPr>
              <a:xfrm>
                <a:off x="0" y="1752600"/>
                <a:ext cx="9144000" cy="3276600"/>
              </a:xfrm>
            </p:spPr>
            <p:txBody>
              <a:bodyPr/>
              <a:lstStyle/>
              <a:p>
                <a:pPr>
                  <a:spcAft>
                    <a:spcPts val="3500"/>
                  </a:spcAft>
                </a:pPr>
                <a:r>
                  <a:rPr lang="en-US" dirty="0"/>
                  <a:t>A measure of the tendency of a metal ion to form a particular complex ion is given by the </a:t>
                </a:r>
                <a:r>
                  <a:rPr lang="en-US" b="1" i="1" dirty="0"/>
                  <a:t>formation constant </a:t>
                </a:r>
                <a14:m>
                  <m:oMath xmlns:m="http://schemas.openxmlformats.org/officeDocument/2006/math">
                    <m:r>
                      <a:rPr lang="en-US" i="0" dirty="0" smtClean="0">
                        <a:latin typeface="Cambria Math" panose="02040503050406030204" pitchFamily="18" charset="0"/>
                      </a:rPr>
                      <m:t>(</m:t>
                    </m:r>
                    <m:r>
                      <a:rPr lang="en-US" b="1" i="1" dirty="0" err="1">
                        <a:latin typeface="Cambria Math" panose="02040503050406030204" pitchFamily="18" charset="0"/>
                      </a:rPr>
                      <m:t>𝑲</m:t>
                    </m:r>
                    <m:r>
                      <a:rPr lang="en-US" b="1" i="0" baseline="-25000" dirty="0" err="1">
                        <a:latin typeface="Cambria Math" panose="02040503050406030204" pitchFamily="18" charset="0"/>
                      </a:rPr>
                      <m:t>𝐟</m:t>
                    </m:r>
                    <m:r>
                      <a:rPr lang="en-US" i="0" dirty="0">
                        <a:latin typeface="Cambria Math" panose="02040503050406030204" pitchFamily="18" charset="0"/>
                      </a:rPr>
                      <m:t>) </m:t>
                    </m:r>
                  </m:oMath>
                </a14:m>
                <a:r>
                  <a:rPr lang="en-US" dirty="0"/>
                  <a:t>(also called the stability constant), which is the equilibrium constant for the complex ion formation.</a:t>
                </a:r>
              </a:p>
              <a:p>
                <a:r>
                  <a:rPr lang="en-US" dirty="0"/>
                  <a:t>The larger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f</m:t>
                    </m:r>
                  </m:oMath>
                </a14:m>
                <a:r>
                  <a:rPr lang="en-US" dirty="0"/>
                  <a:t> is, the more stable the complex ion. </a:t>
                </a:r>
              </a:p>
            </p:txBody>
          </p:sp>
        </mc:Choice>
        <mc:Fallback xmlns="">
          <p:sp>
            <p:nvSpPr>
              <p:cNvPr id="4" name="Content Placeholder 3"/>
              <p:cNvSpPr>
                <a:spLocks noGrp="1" noRot="1" noChangeAspect="1" noMove="1" noResize="1" noEditPoints="1" noAdjustHandles="1" noChangeArrowheads="1" noChangeShapeType="1" noTextEdit="1"/>
              </p:cNvSpPr>
              <p:nvPr>
                <p:ph sz="quarter" idx="12"/>
              </p:nvPr>
            </p:nvSpPr>
            <p:spPr>
              <a:xfrm>
                <a:off x="0" y="1752600"/>
                <a:ext cx="9144000" cy="3276600"/>
              </a:xfrm>
              <a:blipFill>
                <a:blip r:embed="rId2"/>
                <a:stretch>
                  <a:fillRect l="-1333" t="-1862" r="-1067"/>
                </a:stretch>
              </a:blipFill>
            </p:spPr>
            <p:txBody>
              <a:bodyPr/>
              <a:lstStyle/>
              <a:p>
                <a:r>
                  <a:rPr lang="en-US">
                    <a:noFill/>
                  </a:rPr>
                  <a:t> </a:t>
                </a:r>
              </a:p>
            </p:txBody>
          </p:sp>
        </mc:Fallback>
      </mc:AlternateContent>
    </p:spTree>
    <p:extLst>
      <p:ext uri="{BB962C8B-B14F-4D97-AF65-F5344CB8AC3E}">
        <p14:creationId xmlns:p14="http://schemas.microsoft.com/office/powerpoint/2010/main" val="192871679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3313"/>
            <a:ext cx="6808304" cy="460513"/>
          </a:xfrm>
        </p:spPr>
        <p:txBody>
          <a:bodyPr/>
          <a:lstStyle/>
          <a:p>
            <a:pPr marL="1257300" indent="-1257300"/>
            <a:r>
              <a:rPr lang="en-US" dirty="0">
                <a:solidFill>
                  <a:schemeClr val="bg1"/>
                </a:solidFill>
              </a:rPr>
              <a:t>17.5	</a:t>
            </a:r>
            <a:r>
              <a:rPr lang="en-US" dirty="0"/>
              <a:t>Factors Affecting Solubility (13)</a:t>
            </a:r>
          </a:p>
        </p:txBody>
      </p:sp>
      <p:sp>
        <p:nvSpPr>
          <p:cNvPr id="2" name="Text Placeholder 1"/>
          <p:cNvSpPr>
            <a:spLocks noGrp="1"/>
          </p:cNvSpPr>
          <p:nvPr>
            <p:ph type="body" sz="quarter" idx="11"/>
          </p:nvPr>
        </p:nvSpPr>
        <p:spPr>
          <a:xfrm>
            <a:off x="0" y="1066800"/>
            <a:ext cx="8686800" cy="533400"/>
          </a:xfrm>
        </p:spPr>
        <p:txBody>
          <a:bodyPr/>
          <a:lstStyle/>
          <a:p>
            <a:r>
              <a:rPr lang="en-US" dirty="0"/>
              <a:t>Complex Ion Formation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3962400"/>
              </a:xfrm>
            </p:spPr>
            <p:txBody>
              <a:bodyPr/>
              <a:lstStyle/>
              <a:p>
                <a:pPr>
                  <a:spcAft>
                    <a:spcPts val="2800"/>
                  </a:spcAft>
                </a:pPr>
                <a:r>
                  <a:rPr lang="en-US" dirty="0"/>
                  <a:t>The formation of the </a:t>
                </a:r>
                <a14:m>
                  <m:oMath xmlns:m="http://schemas.openxmlformats.org/officeDocument/2006/math">
                    <m:r>
                      <m:rPr>
                        <m:sty m:val="p"/>
                      </m:rPr>
                      <a:rPr lang="en-US">
                        <a:latin typeface="Cambria Math" panose="02040503050406030204" pitchFamily="18" charset="0"/>
                      </a:rPr>
                      <m:t>Cu</m:t>
                    </m:r>
                    <m:sSubSup>
                      <m:sSubSupPr>
                        <m:ctrlPr>
                          <a:rPr lang="en-US" i="1">
                            <a:latin typeface="Cambria Math" panose="02040503050406030204" pitchFamily="18" charset="0"/>
                          </a:rPr>
                        </m:ctrlPr>
                      </m:sSub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m:rPr>
                                    <m:sty m:val="p"/>
                                  </m:rPr>
                                  <a:rPr lang="en-US">
                                    <a:latin typeface="Cambria Math" panose="02040503050406030204" pitchFamily="18" charset="0"/>
                                  </a:rPr>
                                  <m:t>NH</m:t>
                                </m:r>
                              </m:e>
                              <m:sub>
                                <m:r>
                                  <a:rPr lang="en-US">
                                    <a:latin typeface="Cambria Math" panose="02040503050406030204" pitchFamily="18" charset="0"/>
                                  </a:rPr>
                                  <m:t>3</m:t>
                                </m:r>
                              </m:sub>
                            </m:sSub>
                          </m:e>
                        </m:d>
                      </m:e>
                      <m:sub>
                        <m:r>
                          <a:rPr lang="en-US">
                            <a:latin typeface="Cambria Math" panose="02040503050406030204" pitchFamily="18" charset="0"/>
                          </a:rPr>
                          <m:t>4</m:t>
                        </m:r>
                      </m:sub>
                      <m:sup>
                        <m:r>
                          <a:rPr lang="en-US">
                            <a:latin typeface="Cambria Math" panose="02040503050406030204" pitchFamily="18" charset="0"/>
                          </a:rPr>
                          <m:t>2+</m:t>
                        </m:r>
                      </m:sup>
                    </m:sSubSup>
                  </m:oMath>
                </a14:m>
                <a:r>
                  <a:rPr lang="en-US" dirty="0"/>
                  <a:t> ion can be expressed as</a:t>
                </a:r>
              </a:p>
              <a:p>
                <a:pPr>
                  <a:spcAft>
                    <a:spcPts val="2800"/>
                  </a:spcAft>
                </a:pPr>
                <a14:m>
                  <m:oMathPara xmlns:m="http://schemas.openxmlformats.org/officeDocument/2006/math">
                    <m:oMathParaPr>
                      <m:jc m:val="centerGroup"/>
                    </m:oMathParaPr>
                    <m:oMath xmlns:m="http://schemas.openxmlformats.org/officeDocument/2006/math">
                      <m:sSup>
                        <m:sSupPr>
                          <m:ctrlPr>
                            <a:rPr lang="en-US" i="1">
                              <a:latin typeface="Cambria Math" panose="02040503050406030204" pitchFamily="18" charset="0"/>
                            </a:rPr>
                          </m:ctrlPr>
                        </m:sSupPr>
                        <m:e>
                          <m:r>
                            <m:rPr>
                              <m:sty m:val="p"/>
                            </m:rPr>
                            <a:rPr lang="en-US" i="0">
                              <a:latin typeface="Cambria Math" panose="02040503050406030204" pitchFamily="18" charset="0"/>
                            </a:rPr>
                            <m:t>Cu</m:t>
                          </m:r>
                        </m:e>
                        <m:sup>
                          <m:r>
                            <a:rPr lang="en-US" i="0">
                              <a:latin typeface="Cambria Math" panose="02040503050406030204" pitchFamily="18" charset="0"/>
                            </a:rPr>
                            <m:t>2+</m:t>
                          </m:r>
                        </m:sup>
                      </m:sSup>
                      <m:d>
                        <m:dPr>
                          <m:ctrlPr>
                            <a:rPr lang="en-US" i="1">
                              <a:latin typeface="Cambria Math" panose="02040503050406030204" pitchFamily="18" charset="0"/>
                            </a:rPr>
                          </m:ctrlPr>
                        </m:dPr>
                        <m:e>
                          <m:r>
                            <a:rPr lang="en-US" i="1">
                              <a:latin typeface="Cambria Math" panose="02040503050406030204" pitchFamily="18" charset="0"/>
                            </a:rPr>
                            <m:t>𝑎𝑞</m:t>
                          </m:r>
                        </m:e>
                      </m:d>
                      <m:r>
                        <a:rPr lang="en-US" i="1">
                          <a:latin typeface="Cambria Math" panose="02040503050406030204" pitchFamily="18" charset="0"/>
                        </a:rPr>
                        <m:t>+</m:t>
                      </m:r>
                      <m:sSub>
                        <m:sSubPr>
                          <m:ctrlPr>
                            <a:rPr lang="en-US" i="1">
                              <a:latin typeface="Cambria Math" panose="02040503050406030204" pitchFamily="18" charset="0"/>
                            </a:rPr>
                          </m:ctrlPr>
                        </m:sSubPr>
                        <m:e>
                          <m:r>
                            <a:rPr lang="en-US" i="0">
                              <a:latin typeface="Cambria Math" panose="02040503050406030204" pitchFamily="18" charset="0"/>
                            </a:rPr>
                            <m:t>4</m:t>
                          </m:r>
                          <m:r>
                            <m:rPr>
                              <m:sty m:val="p"/>
                            </m:rPr>
                            <a:rPr lang="en-US" i="0">
                              <a:latin typeface="Cambria Math" panose="02040503050406030204" pitchFamily="18" charset="0"/>
                            </a:rPr>
                            <m:t>NH</m:t>
                          </m:r>
                        </m:e>
                        <m:sub>
                          <m:r>
                            <a:rPr lang="en-US" i="0">
                              <a:latin typeface="Cambria Math" panose="02040503050406030204" pitchFamily="18" charset="0"/>
                            </a:rPr>
                            <m:t>3</m:t>
                          </m:r>
                        </m:sub>
                      </m:sSub>
                      <m:r>
                        <a:rPr lang="en-US" i="1">
                          <a:latin typeface="Cambria Math" panose="02040503050406030204" pitchFamily="18" charset="0"/>
                        </a:rPr>
                        <m:t>(</m:t>
                      </m:r>
                      <m:r>
                        <a:rPr lang="en-US" i="1">
                          <a:latin typeface="Cambria Math" panose="02040503050406030204" pitchFamily="18" charset="0"/>
                        </a:rPr>
                        <m:t>𝑎𝑞</m:t>
                      </m:r>
                      <m:r>
                        <a:rPr lang="en-US" i="1">
                          <a:latin typeface="Cambria Math" panose="02040503050406030204" pitchFamily="18" charset="0"/>
                        </a:rPr>
                        <m:t>)⇄</m:t>
                      </m:r>
                      <m:r>
                        <m:rPr>
                          <m:sty m:val="p"/>
                        </m:rPr>
                        <a:rPr lang="en-US" i="0">
                          <a:latin typeface="Cambria Math" panose="02040503050406030204" pitchFamily="18" charset="0"/>
                          <a:ea typeface="Cambria Math" panose="02040503050406030204" pitchFamily="18" charset="0"/>
                        </a:rPr>
                        <m:t>Cu</m:t>
                      </m:r>
                      <m:sSubSup>
                        <m:sSubSupPr>
                          <m:ctrlPr>
                            <a:rPr lang="en-US" i="1">
                              <a:latin typeface="Cambria Math" panose="02040503050406030204" pitchFamily="18" charset="0"/>
                              <a:ea typeface="Cambria Math" panose="02040503050406030204" pitchFamily="18" charset="0"/>
                            </a:rPr>
                          </m:ctrlPr>
                        </m:sSubSupPr>
                        <m:e>
                          <m:d>
                            <m:dPr>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m:rPr>
                                      <m:sty m:val="p"/>
                                    </m:rPr>
                                    <a:rPr lang="en-US" i="0">
                                      <a:latin typeface="Cambria Math" panose="02040503050406030204" pitchFamily="18" charset="0"/>
                                      <a:ea typeface="Cambria Math" panose="02040503050406030204" pitchFamily="18" charset="0"/>
                                    </a:rPr>
                                    <m:t>NH</m:t>
                                  </m:r>
                                </m:e>
                                <m:sub>
                                  <m:r>
                                    <a:rPr lang="en-US" i="0">
                                      <a:latin typeface="Cambria Math" panose="02040503050406030204" pitchFamily="18" charset="0"/>
                                      <a:ea typeface="Cambria Math" panose="02040503050406030204" pitchFamily="18" charset="0"/>
                                    </a:rPr>
                                    <m:t>3</m:t>
                                  </m:r>
                                </m:sub>
                              </m:sSub>
                            </m:e>
                          </m:d>
                        </m:e>
                        <m:sub>
                          <m:r>
                            <a:rPr lang="en-US" i="0">
                              <a:latin typeface="Cambria Math" panose="02040503050406030204" pitchFamily="18" charset="0"/>
                              <a:ea typeface="Cambria Math" panose="02040503050406030204" pitchFamily="18" charset="0"/>
                            </a:rPr>
                            <m:t>4</m:t>
                          </m:r>
                        </m:sub>
                        <m:sup>
                          <m:r>
                            <a:rPr lang="en-US" i="0">
                              <a:latin typeface="Cambria Math" panose="02040503050406030204" pitchFamily="18" charset="0"/>
                              <a:ea typeface="Cambria Math" panose="02040503050406030204" pitchFamily="18" charset="0"/>
                            </a:rPr>
                            <m:t>2+</m:t>
                          </m:r>
                        </m:sup>
                      </m:sSubSup>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𝑎𝑞</m:t>
                      </m:r>
                      <m:r>
                        <a:rPr lang="en-US" i="1">
                          <a:latin typeface="Cambria Math" panose="02040503050406030204" pitchFamily="18" charset="0"/>
                          <a:ea typeface="Cambria Math" panose="02040503050406030204" pitchFamily="18" charset="0"/>
                        </a:rPr>
                        <m:t>)</m:t>
                      </m:r>
                    </m:oMath>
                  </m:oMathPara>
                </a14:m>
                <a:endParaRPr lang="en-US" dirty="0"/>
              </a:p>
              <a:p>
                <a:pPr>
                  <a:spcAft>
                    <a:spcPts val="3500"/>
                  </a:spcAft>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i="0">
                              <a:latin typeface="Cambria Math" panose="02040503050406030204" pitchFamily="18" charset="0"/>
                            </a:rPr>
                            <m:t>f</m:t>
                          </m:r>
                        </m:sub>
                      </m:sSub>
                      <m:r>
                        <a:rPr lang="en-US" i="0">
                          <a:latin typeface="Cambria Math" panose="02040503050406030204" pitchFamily="18" charset="0"/>
                        </a:rPr>
                        <m:t>=</m:t>
                      </m:r>
                      <m:f>
                        <m:fPr>
                          <m:ctrlPr>
                            <a:rPr lang="en-US" i="1">
                              <a:latin typeface="Cambria Math" panose="02040503050406030204" pitchFamily="18" charset="0"/>
                            </a:rPr>
                          </m:ctrlPr>
                        </m:fPr>
                        <m:num>
                          <m:d>
                            <m:dPr>
                              <m:begChr m:val="["/>
                              <m:endChr m:val="]"/>
                              <m:ctrlPr>
                                <a:rPr lang="en-US" i="1">
                                  <a:latin typeface="Cambria Math" panose="02040503050406030204" pitchFamily="18" charset="0"/>
                                </a:rPr>
                              </m:ctrlPr>
                            </m:dPr>
                            <m:e>
                              <m:r>
                                <m:rPr>
                                  <m:sty m:val="p"/>
                                </m:rPr>
                                <a:rPr lang="en-US" i="0">
                                  <a:latin typeface="Cambria Math" panose="02040503050406030204" pitchFamily="18" charset="0"/>
                                </a:rPr>
                                <m:t>Cu</m:t>
                              </m:r>
                              <m:sSubSup>
                                <m:sSubSupPr>
                                  <m:ctrlPr>
                                    <a:rPr lang="en-US" i="1">
                                      <a:latin typeface="Cambria Math" panose="02040503050406030204" pitchFamily="18" charset="0"/>
                                    </a:rPr>
                                  </m:ctrlPr>
                                </m:sSub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m:rPr>
                                              <m:sty m:val="p"/>
                                            </m:rPr>
                                            <a:rPr lang="en-US" i="0">
                                              <a:latin typeface="Cambria Math" panose="02040503050406030204" pitchFamily="18" charset="0"/>
                                            </a:rPr>
                                            <m:t>NH</m:t>
                                          </m:r>
                                        </m:e>
                                        <m:sub>
                                          <m:r>
                                            <a:rPr lang="en-US" i="0">
                                              <a:latin typeface="Cambria Math" panose="02040503050406030204" pitchFamily="18" charset="0"/>
                                            </a:rPr>
                                            <m:t>3</m:t>
                                          </m:r>
                                        </m:sub>
                                      </m:sSub>
                                    </m:e>
                                  </m:d>
                                </m:e>
                                <m:sub>
                                  <m:r>
                                    <a:rPr lang="en-US" i="0">
                                      <a:latin typeface="Cambria Math" panose="02040503050406030204" pitchFamily="18" charset="0"/>
                                    </a:rPr>
                                    <m:t>4</m:t>
                                  </m:r>
                                </m:sub>
                                <m:sup>
                                  <m:r>
                                    <a:rPr lang="en-US" i="0">
                                      <a:latin typeface="Cambria Math" panose="02040503050406030204" pitchFamily="18" charset="0"/>
                                    </a:rPr>
                                    <m:t>2+</m:t>
                                  </m:r>
                                </m:sup>
                              </m:sSubSup>
                            </m:e>
                          </m:d>
                        </m:num>
                        <m:den>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r>
                                    <m:rPr>
                                      <m:sty m:val="p"/>
                                    </m:rPr>
                                    <a:rPr lang="en-US" i="0">
                                      <a:latin typeface="Cambria Math" panose="02040503050406030204" pitchFamily="18" charset="0"/>
                                    </a:rPr>
                                    <m:t>Cu</m:t>
                                  </m:r>
                                </m:e>
                                <m:sup>
                                  <m:r>
                                    <a:rPr lang="en-US" i="0">
                                      <a:latin typeface="Cambria Math" panose="02040503050406030204" pitchFamily="18" charset="0"/>
                                    </a:rPr>
                                    <m:t>2+</m:t>
                                  </m:r>
                                </m:sup>
                              </m:sSup>
                            </m:e>
                          </m:d>
                          <m:sSup>
                            <m:sSupPr>
                              <m:ctrlPr>
                                <a:rPr lang="en-US" i="1">
                                  <a:latin typeface="Cambria Math" panose="02040503050406030204" pitchFamily="18" charset="0"/>
                                </a:rPr>
                              </m:ctrlPr>
                            </m:sSupPr>
                            <m:e>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m:rPr>
                                          <m:sty m:val="p"/>
                                        </m:rPr>
                                        <a:rPr lang="en-US" i="0">
                                          <a:latin typeface="Cambria Math" panose="02040503050406030204" pitchFamily="18" charset="0"/>
                                        </a:rPr>
                                        <m:t>NH</m:t>
                                      </m:r>
                                    </m:e>
                                    <m:sub>
                                      <m:r>
                                        <a:rPr lang="en-US" i="0">
                                          <a:latin typeface="Cambria Math" panose="02040503050406030204" pitchFamily="18" charset="0"/>
                                        </a:rPr>
                                        <m:t>3</m:t>
                                      </m:r>
                                    </m:sub>
                                  </m:sSub>
                                </m:e>
                              </m:d>
                            </m:e>
                            <m:sup>
                              <m:r>
                                <a:rPr lang="en-US" i="0">
                                  <a:latin typeface="Cambria Math" panose="02040503050406030204" pitchFamily="18" charset="0"/>
                                </a:rPr>
                                <m:t>4</m:t>
                              </m:r>
                            </m:sup>
                          </m:sSup>
                        </m:den>
                      </m:f>
                      <m:r>
                        <a:rPr lang="en-US" i="1">
                          <a:latin typeface="Cambria Math" panose="02040503050406030204" pitchFamily="18" charset="0"/>
                        </a:rPr>
                        <m:t>=5.0</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13</m:t>
                          </m:r>
                        </m:sup>
                      </m:sSup>
                    </m:oMath>
                  </m:oMathPara>
                </a14:m>
                <a:endParaRPr lang="en-US" dirty="0"/>
              </a:p>
              <a:p>
                <a:pPr>
                  <a:spcAft>
                    <a:spcPts val="2800"/>
                  </a:spcAft>
                </a:pPr>
                <a:r>
                  <a:rPr lang="en-US" dirty="0"/>
                  <a:t>The large value of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f</m:t>
                        </m:r>
                      </m:sub>
                    </m:sSub>
                  </m:oMath>
                </a14:m>
                <a:r>
                  <a:rPr lang="en-US" dirty="0"/>
                  <a:t> indicates that the complex ion is very stable in solution.</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3962400"/>
              </a:xfrm>
              <a:blipFill>
                <a:blip r:embed="rId2"/>
                <a:stretch>
                  <a:fillRect l="-1333" t="-1231" b="-2923"/>
                </a:stretch>
              </a:blipFill>
            </p:spPr>
            <p:txBody>
              <a:bodyPr/>
              <a:lstStyle/>
              <a:p>
                <a:r>
                  <a:rPr lang="en-US">
                    <a:noFill/>
                  </a:rPr>
                  <a:t> </a:t>
                </a:r>
              </a:p>
            </p:txBody>
          </p:sp>
        </mc:Fallback>
      </mc:AlternateContent>
    </p:spTree>
    <p:extLst>
      <p:ext uri="{BB962C8B-B14F-4D97-AF65-F5344CB8AC3E}">
        <p14:creationId xmlns:p14="http://schemas.microsoft.com/office/powerpoint/2010/main" val="399530419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3313"/>
            <a:ext cx="6808304" cy="460513"/>
          </a:xfrm>
        </p:spPr>
        <p:txBody>
          <a:bodyPr/>
          <a:lstStyle/>
          <a:p>
            <a:pPr marL="1257300" indent="-1257300"/>
            <a:r>
              <a:rPr lang="en-US" dirty="0">
                <a:solidFill>
                  <a:schemeClr val="bg1"/>
                </a:solidFill>
              </a:rPr>
              <a:t>17.5	</a:t>
            </a:r>
            <a:r>
              <a:rPr lang="en-US" dirty="0"/>
              <a:t>Factors Affecting Solubility (14)</a:t>
            </a:r>
          </a:p>
        </p:txBody>
      </p:sp>
      <p:sp>
        <p:nvSpPr>
          <p:cNvPr id="4" name="Content Placeholder 3"/>
          <p:cNvSpPr>
            <a:spLocks noGrp="1"/>
          </p:cNvSpPr>
          <p:nvPr>
            <p:ph sz="quarter" idx="14"/>
          </p:nvPr>
        </p:nvSpPr>
        <p:spPr>
          <a:xfrm>
            <a:off x="0" y="1066800"/>
            <a:ext cx="8153400" cy="487180"/>
          </a:xfrm>
        </p:spPr>
        <p:txBody>
          <a:bodyPr/>
          <a:lstStyle/>
          <a:p>
            <a:pPr>
              <a:spcBef>
                <a:spcPts val="0"/>
              </a:spcBef>
            </a:pPr>
            <a:r>
              <a:rPr lang="en-US" sz="2800" dirty="0">
                <a:solidFill>
                  <a:srgbClr val="4F74A7"/>
                </a:solidFill>
                <a:latin typeface="Calibri" panose="020F0502020204030204" pitchFamily="34" charset="0"/>
              </a:rPr>
              <a:t>Complex Ion Formation </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11"/>
              </p:nvPr>
            </p:nvSpPr>
            <p:spPr>
              <a:xfrm>
                <a:off x="304800" y="1752600"/>
                <a:ext cx="8686800" cy="381000"/>
              </a:xfrm>
            </p:spPr>
            <p:txBody>
              <a:bodyPr/>
              <a:lstStyle/>
              <a:p>
                <a:pPr>
                  <a:spcBef>
                    <a:spcPts val="0"/>
                  </a:spcBef>
                  <a:tabLst>
                    <a:tab pos="1257300" algn="l"/>
                  </a:tabLst>
                </a:pPr>
                <a:r>
                  <a:rPr lang="en-US" sz="2000" b="1" dirty="0">
                    <a:solidFill>
                      <a:schemeClr val="tx1"/>
                    </a:solidFill>
                  </a:rPr>
                  <a:t>TABLE 17.5	</a:t>
                </a:r>
                <a:r>
                  <a:rPr lang="en-US" sz="2000" dirty="0">
                    <a:solidFill>
                      <a:schemeClr val="tx1"/>
                    </a:solidFill>
                  </a:rPr>
                  <a:t>Formation Constants of Selected Complex Ions in Water at </a:t>
                </a:r>
                <a14:m>
                  <m:oMath xmlns:m="http://schemas.openxmlformats.org/officeDocument/2006/math">
                    <m:r>
                      <a:rPr lang="en-US" sz="2000" b="0" i="0" smtClean="0">
                        <a:solidFill>
                          <a:schemeClr val="tx1"/>
                        </a:solidFill>
                        <a:latin typeface="Cambria Math" panose="02040503050406030204" pitchFamily="18" charset="0"/>
                        <a:ea typeface="Cambria Math" panose="02040503050406030204" pitchFamily="18" charset="0"/>
                      </a:rPr>
                      <m:t>25</m:t>
                    </m:r>
                    <m:r>
                      <a:rPr lang="en-US" sz="2000" i="1" smtClean="0">
                        <a:solidFill>
                          <a:schemeClr val="tx1"/>
                        </a:solidFill>
                        <a:latin typeface="Cambria Math" panose="02040503050406030204" pitchFamily="18" charset="0"/>
                        <a:ea typeface="Cambria Math" panose="02040503050406030204" pitchFamily="18" charset="0"/>
                      </a:rPr>
                      <m:t>℃</m:t>
                    </m:r>
                  </m:oMath>
                </a14:m>
                <a:endParaRPr lang="en-US" sz="2000" dirty="0">
                  <a:solidFill>
                    <a:schemeClr val="tx1"/>
                  </a:solidFill>
                </a:endParaRPr>
              </a:p>
            </p:txBody>
          </p:sp>
        </mc:Choice>
        <mc:Fallback xmlns="">
          <p:sp>
            <p:nvSpPr>
              <p:cNvPr id="2" name="Text Placeholder 1"/>
              <p:cNvSpPr>
                <a:spLocks noGrp="1" noRot="1" noChangeAspect="1" noMove="1" noResize="1" noEditPoints="1" noAdjustHandles="1" noChangeArrowheads="1" noChangeShapeType="1" noTextEdit="1"/>
              </p:cNvSpPr>
              <p:nvPr>
                <p:ph type="body" sz="quarter" idx="11"/>
              </p:nvPr>
            </p:nvSpPr>
            <p:spPr>
              <a:xfrm>
                <a:off x="304800" y="1752600"/>
                <a:ext cx="8686800" cy="381000"/>
              </a:xfrm>
              <a:blipFill>
                <a:blip r:embed="rId2"/>
                <a:stretch>
                  <a:fillRect l="-702" t="-9677" b="-3225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3" name="Content Placeholder 2"/>
              <p:cNvGraphicFramePr>
                <a:graphicFrameLocks noGrp="1"/>
              </p:cNvGraphicFramePr>
              <p:nvPr>
                <p:ph sz="quarter" idx="12"/>
                <p:extLst>
                  <p:ext uri="{D42A27DB-BD31-4B8C-83A1-F6EECF244321}">
                    <p14:modId xmlns:p14="http://schemas.microsoft.com/office/powerpoint/2010/main" val="2285592563"/>
                  </p:ext>
                </p:extLst>
              </p:nvPr>
            </p:nvGraphicFramePr>
            <p:xfrm>
              <a:off x="354495" y="2165134"/>
              <a:ext cx="8332305" cy="4311866"/>
            </p:xfrm>
            <a:graphic>
              <a:graphicData uri="http://schemas.openxmlformats.org/drawingml/2006/table">
                <a:tbl>
                  <a:tblPr firstRow="1" bandRow="1">
                    <a:tableStyleId>{5C22544A-7EE6-4342-B048-85BDC9FD1C3A}</a:tableStyleId>
                  </a:tblPr>
                  <a:tblGrid>
                    <a:gridCol w="2777435">
                      <a:extLst>
                        <a:ext uri="{9D8B030D-6E8A-4147-A177-3AD203B41FA5}">
                          <a16:colId xmlns:a16="http://schemas.microsoft.com/office/drawing/2014/main" val="3534923799"/>
                        </a:ext>
                      </a:extLst>
                    </a:gridCol>
                    <a:gridCol w="2777435">
                      <a:extLst>
                        <a:ext uri="{9D8B030D-6E8A-4147-A177-3AD203B41FA5}">
                          <a16:colId xmlns:a16="http://schemas.microsoft.com/office/drawing/2014/main" val="784974493"/>
                        </a:ext>
                      </a:extLst>
                    </a:gridCol>
                    <a:gridCol w="2777435">
                      <a:extLst>
                        <a:ext uri="{9D8B030D-6E8A-4147-A177-3AD203B41FA5}">
                          <a16:colId xmlns:a16="http://schemas.microsoft.com/office/drawing/2014/main" val="2310330456"/>
                        </a:ext>
                      </a:extLst>
                    </a:gridCol>
                  </a:tblGrid>
                  <a:tr h="331682">
                    <a:tc>
                      <a:txBody>
                        <a:bodyPr/>
                        <a:lstStyle/>
                        <a:p>
                          <a:pPr/>
                          <a14:m>
                            <m:oMathPara xmlns:m="http://schemas.openxmlformats.org/officeDocument/2006/math">
                              <m:oMathParaPr>
                                <m:jc m:val="centerGroup"/>
                              </m:oMathParaPr>
                              <m:oMath xmlns:m="http://schemas.openxmlformats.org/officeDocument/2006/math">
                                <m:r>
                                  <a:rPr lang="en-US" sz="1400" b="1" i="0" smtClean="0">
                                    <a:solidFill>
                                      <a:schemeClr val="tx1"/>
                                    </a:solidFill>
                                    <a:latin typeface="Cambria Math" panose="02040503050406030204" pitchFamily="18" charset="0"/>
                                  </a:rPr>
                                  <m:t>𝐂𝐨𝐦𝐩𝐥𝐞𝐱</m:t>
                                </m:r>
                                <m:r>
                                  <a:rPr lang="en-US" sz="1400" b="1" i="0" smtClean="0">
                                    <a:solidFill>
                                      <a:schemeClr val="tx1"/>
                                    </a:solidFill>
                                    <a:latin typeface="Cambria Math" panose="02040503050406030204" pitchFamily="18" charset="0"/>
                                  </a:rPr>
                                  <m:t> </m:t>
                                </m:r>
                                <m:r>
                                  <a:rPr lang="en-US" sz="1400" b="1" i="0" smtClean="0">
                                    <a:solidFill>
                                      <a:schemeClr val="tx1"/>
                                    </a:solidFill>
                                    <a:latin typeface="Cambria Math" panose="02040503050406030204" pitchFamily="18" charset="0"/>
                                  </a:rPr>
                                  <m:t>𝐈𝐨𝐧</m:t>
                                </m:r>
                              </m:oMath>
                            </m:oMathPara>
                          </a14:m>
                          <a:endParaRPr lang="en-US" sz="1400" i="0" dirty="0">
                            <a:solidFill>
                              <a:schemeClr val="tx1"/>
                            </a:solidFill>
                          </a:endParaRPr>
                        </a:p>
                      </a:txBody>
                      <a:tcPr marL="103517" marR="103517"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a14:m>
                            <m:oMathPara xmlns:m="http://schemas.openxmlformats.org/officeDocument/2006/math">
                              <m:oMathParaPr>
                                <m:jc m:val="centerGroup"/>
                              </m:oMathParaPr>
                              <m:oMath xmlns:m="http://schemas.openxmlformats.org/officeDocument/2006/math">
                                <m:r>
                                  <a:rPr lang="en-US" sz="1400" b="1" i="0" smtClean="0">
                                    <a:solidFill>
                                      <a:schemeClr val="tx1"/>
                                    </a:solidFill>
                                    <a:latin typeface="Cambria Math" panose="02040503050406030204" pitchFamily="18" charset="0"/>
                                  </a:rPr>
                                  <m:t>𝐄𝐪𝐮𝐢𝐥𝐢𝐛𝐫𝐢𝐮𝐦</m:t>
                                </m:r>
                                <m:r>
                                  <a:rPr lang="en-US" sz="1400" b="1" i="0" smtClean="0">
                                    <a:solidFill>
                                      <a:schemeClr val="tx1"/>
                                    </a:solidFill>
                                    <a:latin typeface="Cambria Math" panose="02040503050406030204" pitchFamily="18" charset="0"/>
                                  </a:rPr>
                                  <m:t> </m:t>
                                </m:r>
                                <m:r>
                                  <a:rPr lang="en-US" sz="1400" b="1" i="0" smtClean="0">
                                    <a:solidFill>
                                      <a:schemeClr val="tx1"/>
                                    </a:solidFill>
                                    <a:latin typeface="Cambria Math" panose="02040503050406030204" pitchFamily="18" charset="0"/>
                                  </a:rPr>
                                  <m:t>𝐄𝐱𝐩𝐫𝐞𝐬𝐬𝐢𝐨𝐧</m:t>
                                </m:r>
                              </m:oMath>
                            </m:oMathPara>
                          </a14:m>
                          <a:endParaRPr lang="en-US" sz="1400" i="0" dirty="0">
                            <a:solidFill>
                              <a:schemeClr val="tx1"/>
                            </a:solidFill>
                          </a:endParaRPr>
                        </a:p>
                      </a:txBody>
                      <a:tcPr marL="103517" marR="103517"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a14:m>
                            <m:oMathPara xmlns:m="http://schemas.openxmlformats.org/officeDocument/2006/math">
                              <m:oMathParaPr>
                                <m:jc m:val="centerGroup"/>
                              </m:oMathParaPr>
                              <m:oMath xmlns:m="http://schemas.openxmlformats.org/officeDocument/2006/math">
                                <m:r>
                                  <a:rPr lang="en-US" sz="1400" b="1" i="0" smtClean="0">
                                    <a:solidFill>
                                      <a:schemeClr val="tx1"/>
                                    </a:solidFill>
                                    <a:latin typeface="Cambria Math" panose="02040503050406030204" pitchFamily="18" charset="0"/>
                                  </a:rPr>
                                  <m:t>𝐅𝐨𝐫𝐦𝐚𝐭𝐢𝐨𝐧</m:t>
                                </m:r>
                                <m:r>
                                  <a:rPr lang="en-US" sz="1400" b="1" i="0" smtClean="0">
                                    <a:solidFill>
                                      <a:schemeClr val="tx1"/>
                                    </a:solidFill>
                                    <a:latin typeface="Cambria Math" panose="02040503050406030204" pitchFamily="18" charset="0"/>
                                  </a:rPr>
                                  <m:t> </m:t>
                                </m:r>
                                <m:r>
                                  <a:rPr lang="en-US" sz="1400" b="1" i="0" smtClean="0">
                                    <a:solidFill>
                                      <a:schemeClr val="tx1"/>
                                    </a:solidFill>
                                    <a:latin typeface="Cambria Math" panose="02040503050406030204" pitchFamily="18" charset="0"/>
                                  </a:rPr>
                                  <m:t>𝐂𝐨𝐧𝐬𝐭𝐚𝐧𝐭</m:t>
                                </m:r>
                                <m:r>
                                  <a:rPr lang="en-US" sz="1400" b="1" i="0" smtClean="0">
                                    <a:solidFill>
                                      <a:schemeClr val="tx1"/>
                                    </a:solidFill>
                                    <a:latin typeface="Cambria Math" panose="02040503050406030204" pitchFamily="18" charset="0"/>
                                  </a:rPr>
                                  <m:t> (</m:t>
                                </m:r>
                                <m:sSub>
                                  <m:sSubPr>
                                    <m:ctrlPr>
                                      <a:rPr lang="en-US" sz="1400" b="1" i="1" smtClean="0">
                                        <a:solidFill>
                                          <a:schemeClr val="tx1"/>
                                        </a:solidFill>
                                        <a:latin typeface="Cambria Math" panose="02040503050406030204" pitchFamily="18" charset="0"/>
                                      </a:rPr>
                                    </m:ctrlPr>
                                  </m:sSubPr>
                                  <m:e>
                                    <m:r>
                                      <a:rPr lang="en-US" sz="1400" b="1" i="0" smtClean="0">
                                        <a:solidFill>
                                          <a:schemeClr val="tx1"/>
                                        </a:solidFill>
                                        <a:latin typeface="Cambria Math" panose="02040503050406030204" pitchFamily="18" charset="0"/>
                                      </a:rPr>
                                      <m:t>𝐊</m:t>
                                    </m:r>
                                  </m:e>
                                  <m:sub>
                                    <m:r>
                                      <a:rPr lang="en-US" sz="1400" b="1" i="0" smtClean="0">
                                        <a:solidFill>
                                          <a:schemeClr val="tx1"/>
                                        </a:solidFill>
                                        <a:latin typeface="Cambria Math" panose="02040503050406030204" pitchFamily="18" charset="0"/>
                                      </a:rPr>
                                      <m:t>𝐟</m:t>
                                    </m:r>
                                  </m:sub>
                                </m:sSub>
                                <m:r>
                                  <a:rPr lang="en-US" sz="1400" b="1" i="0" smtClean="0">
                                    <a:solidFill>
                                      <a:schemeClr val="tx1"/>
                                    </a:solidFill>
                                    <a:latin typeface="Cambria Math" panose="02040503050406030204" pitchFamily="18" charset="0"/>
                                  </a:rPr>
                                  <m:t>)</m:t>
                                </m:r>
                              </m:oMath>
                            </m:oMathPara>
                          </a14:m>
                          <a:endParaRPr lang="en-US" sz="1400" i="0" dirty="0">
                            <a:solidFill>
                              <a:schemeClr val="tx1"/>
                            </a:solidFill>
                          </a:endParaRPr>
                        </a:p>
                      </a:txBody>
                      <a:tcPr marL="103517" marR="103517"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val="3178547337"/>
                      </a:ext>
                    </a:extLst>
                  </a:tr>
                  <a:tr h="331682">
                    <a:tc>
                      <a:txBody>
                        <a:bodyPr/>
                        <a:lstStyle/>
                        <a:p>
                          <a:pPr/>
                          <a14:m>
                            <m:oMathPara xmlns:m="http://schemas.openxmlformats.org/officeDocument/2006/math">
                              <m:oMathParaPr>
                                <m:jc m:val="centerGroup"/>
                              </m:oMathParaPr>
                              <m:oMath xmlns:m="http://schemas.openxmlformats.org/officeDocument/2006/math">
                                <m:r>
                                  <m:rPr>
                                    <m:sty m:val="p"/>
                                  </m:rPr>
                                  <a:rPr lang="en-US" sz="1400" b="0" i="0" smtClean="0">
                                    <a:latin typeface="Cambria Math" panose="02040503050406030204" pitchFamily="18" charset="0"/>
                                  </a:rPr>
                                  <m:t>Ag</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sSub>
                                      <m:sSubPr>
                                        <m:ctrlPr>
                                          <a:rPr lang="en-US" sz="1400" b="0" i="1" smtClean="0">
                                            <a:latin typeface="Cambria Math" panose="02040503050406030204" pitchFamily="18" charset="0"/>
                                          </a:rPr>
                                        </m:ctrlPr>
                                      </m:sSubPr>
                                      <m:e>
                                        <m:r>
                                          <m:rPr>
                                            <m:sty m:val="p"/>
                                          </m:rPr>
                                          <a:rPr lang="en-US" sz="1400" b="0" i="0" smtClean="0">
                                            <a:latin typeface="Cambria Math" panose="02040503050406030204" pitchFamily="18" charset="0"/>
                                          </a:rPr>
                                          <m:t>NH</m:t>
                                        </m:r>
                                      </m:e>
                                      <m:sub>
                                        <m:r>
                                          <a:rPr lang="en-US" sz="1400" b="0" i="0" smtClean="0">
                                            <a:latin typeface="Cambria Math" panose="02040503050406030204" pitchFamily="18" charset="0"/>
                                          </a:rPr>
                                          <m:t>3</m:t>
                                        </m:r>
                                      </m:sub>
                                    </m:sSub>
                                    <m:r>
                                      <a:rPr lang="en-US" sz="1400" b="0" i="0" smtClean="0">
                                        <a:latin typeface="Cambria Math" panose="02040503050406030204" pitchFamily="18" charset="0"/>
                                      </a:rPr>
                                      <m:t>)</m:t>
                                    </m:r>
                                  </m:e>
                                  <m:sub>
                                    <m:r>
                                      <a:rPr lang="en-US" sz="1400" b="0" i="0" smtClean="0">
                                        <a:latin typeface="Cambria Math" panose="02040503050406030204" pitchFamily="18" charset="0"/>
                                      </a:rPr>
                                      <m:t>2</m:t>
                                    </m:r>
                                  </m:sub>
                                  <m:sup>
                                    <m:r>
                                      <a:rPr lang="en-US" sz="1400" b="0" i="0" smtClean="0">
                                        <a:latin typeface="Cambria Math" panose="02040503050406030204" pitchFamily="18" charset="0"/>
                                      </a:rPr>
                                      <m:t>+</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1400" i="1" smtClean="0">
                                        <a:latin typeface="Cambria Math" panose="02040503050406030204" pitchFamily="18" charset="0"/>
                                      </a:rPr>
                                    </m:ctrlPr>
                                  </m:sSupPr>
                                  <m:e>
                                    <m:r>
                                      <m:rPr>
                                        <m:sty m:val="p"/>
                                      </m:rPr>
                                      <a:rPr lang="en-US" sz="1400" b="0" i="0" smtClean="0">
                                        <a:latin typeface="Cambria Math" panose="02040503050406030204" pitchFamily="18" charset="0"/>
                                      </a:rPr>
                                      <m:t>Ag</m:t>
                                    </m:r>
                                  </m:e>
                                  <m:sup>
                                    <m:r>
                                      <a:rPr lang="en-US" sz="1400" b="0" i="0" smtClean="0">
                                        <a:latin typeface="Cambria Math" panose="02040503050406030204" pitchFamily="18" charset="0"/>
                                      </a:rPr>
                                      <m:t>+</m:t>
                                    </m:r>
                                  </m:sup>
                                </m:sSup>
                                <m:r>
                                  <a:rPr lang="en-US" sz="1400" b="0" i="0" smtClean="0">
                                    <a:latin typeface="Cambria Math" panose="02040503050406030204" pitchFamily="18" charset="0"/>
                                  </a:rPr>
                                  <m:t>+2</m:t>
                                </m:r>
                                <m:sSub>
                                  <m:sSubPr>
                                    <m:ctrlPr>
                                      <a:rPr lang="en-US" sz="1400" b="0" i="1" smtClean="0">
                                        <a:latin typeface="Cambria Math" panose="02040503050406030204" pitchFamily="18" charset="0"/>
                                      </a:rPr>
                                    </m:ctrlPr>
                                  </m:sSubPr>
                                  <m:e>
                                    <m:r>
                                      <m:rPr>
                                        <m:sty m:val="p"/>
                                      </m:rPr>
                                      <a:rPr lang="en-US" sz="1400" b="0" i="0" smtClean="0">
                                        <a:latin typeface="Cambria Math" panose="02040503050406030204" pitchFamily="18" charset="0"/>
                                      </a:rPr>
                                      <m:t>NH</m:t>
                                    </m:r>
                                  </m:e>
                                  <m:sub>
                                    <m:r>
                                      <a:rPr lang="en-US" sz="1400" b="0" i="0" smtClean="0">
                                        <a:latin typeface="Cambria Math" panose="02040503050406030204" pitchFamily="18" charset="0"/>
                                      </a:rPr>
                                      <m:t>3</m:t>
                                    </m:r>
                                  </m:sub>
                                </m:sSub>
                                <m:r>
                                  <a:rPr lang="en-US" sz="1400" b="0" i="0" smtClean="0">
                                    <a:latin typeface="Cambria Math" panose="02040503050406030204" pitchFamily="18" charset="0"/>
                                    <a:ea typeface="Cambria Math" panose="02040503050406030204" pitchFamily="18" charset="0"/>
                                  </a:rPr>
                                  <m:t>⇄</m:t>
                                </m:r>
                                <m:r>
                                  <m:rPr>
                                    <m:sty m:val="p"/>
                                  </m:rPr>
                                  <a:rPr lang="en-US" sz="1400" b="0" i="0" smtClean="0">
                                    <a:latin typeface="Cambria Math" panose="02040503050406030204" pitchFamily="18" charset="0"/>
                                  </a:rPr>
                                  <m:t>Ag</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sSub>
                                      <m:sSubPr>
                                        <m:ctrlPr>
                                          <a:rPr lang="en-US" sz="1400" b="0" i="1" smtClean="0">
                                            <a:latin typeface="Cambria Math" panose="02040503050406030204" pitchFamily="18" charset="0"/>
                                          </a:rPr>
                                        </m:ctrlPr>
                                      </m:sSubPr>
                                      <m:e>
                                        <m:r>
                                          <m:rPr>
                                            <m:sty m:val="p"/>
                                          </m:rPr>
                                          <a:rPr lang="en-US" sz="1400" b="0" i="0" smtClean="0">
                                            <a:latin typeface="Cambria Math" panose="02040503050406030204" pitchFamily="18" charset="0"/>
                                          </a:rPr>
                                          <m:t>NH</m:t>
                                        </m:r>
                                      </m:e>
                                      <m:sub>
                                        <m:r>
                                          <a:rPr lang="en-US" sz="1400" b="0" i="0" smtClean="0">
                                            <a:latin typeface="Cambria Math" panose="02040503050406030204" pitchFamily="18" charset="0"/>
                                          </a:rPr>
                                          <m:t>3</m:t>
                                        </m:r>
                                      </m:sub>
                                    </m:sSub>
                                    <m:r>
                                      <a:rPr lang="en-US" sz="1400" b="0" i="0" smtClean="0">
                                        <a:latin typeface="Cambria Math" panose="02040503050406030204" pitchFamily="18" charset="0"/>
                                      </a:rPr>
                                      <m:t>)</m:t>
                                    </m:r>
                                  </m:e>
                                  <m:sub>
                                    <m:r>
                                      <a:rPr lang="en-US" sz="1400" b="0" i="0" smtClean="0">
                                        <a:latin typeface="Cambria Math" panose="02040503050406030204" pitchFamily="18" charset="0"/>
                                      </a:rPr>
                                      <m:t>2</m:t>
                                    </m:r>
                                  </m:sub>
                                  <m:sup>
                                    <m:r>
                                      <a:rPr lang="en-US" sz="1400" b="0" i="0" smtClean="0">
                                        <a:latin typeface="Cambria Math" panose="02040503050406030204" pitchFamily="18" charset="0"/>
                                      </a:rPr>
                                      <m:t>+</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rPr>
                                  <m:t>1.5</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7</m:t>
                                    </m:r>
                                  </m:sup>
                                </m:s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4278209997"/>
                      </a:ext>
                    </a:extLst>
                  </a:tr>
                  <a:tr h="331682">
                    <a:tc>
                      <a:txBody>
                        <a:bodyPr/>
                        <a:lstStyle/>
                        <a:p>
                          <a:pPr/>
                          <a14:m>
                            <m:oMathPara xmlns:m="http://schemas.openxmlformats.org/officeDocument/2006/math">
                              <m:oMathParaPr>
                                <m:jc m:val="centerGroup"/>
                              </m:oMathParaPr>
                              <m:oMath xmlns:m="http://schemas.openxmlformats.org/officeDocument/2006/math">
                                <m:r>
                                  <m:rPr>
                                    <m:sty m:val="p"/>
                                  </m:rPr>
                                  <a:rPr lang="en-US" sz="1400" b="0" i="0" smtClean="0">
                                    <a:latin typeface="Cambria Math" panose="02040503050406030204" pitchFamily="18" charset="0"/>
                                  </a:rPr>
                                  <m:t>Ag</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r>
                                      <m:rPr>
                                        <m:sty m:val="p"/>
                                      </m:rPr>
                                      <a:rPr lang="en-US" sz="1400" b="0" i="0" smtClean="0">
                                        <a:latin typeface="Cambria Math" panose="02040503050406030204" pitchFamily="18" charset="0"/>
                                      </a:rPr>
                                      <m:t>CN</m:t>
                                    </m:r>
                                    <m:r>
                                      <a:rPr lang="en-US" sz="1400" b="0" i="0" smtClean="0">
                                        <a:latin typeface="Cambria Math" panose="02040503050406030204" pitchFamily="18" charset="0"/>
                                      </a:rPr>
                                      <m:t>)</m:t>
                                    </m:r>
                                  </m:e>
                                  <m:sub>
                                    <m:r>
                                      <a:rPr lang="en-US" sz="1400" b="0" i="0" smtClean="0">
                                        <a:latin typeface="Cambria Math" panose="02040503050406030204" pitchFamily="18" charset="0"/>
                                      </a:rPr>
                                      <m:t>2</m:t>
                                    </m:r>
                                  </m:sub>
                                  <m:sup>
                                    <m:r>
                                      <a:rPr lang="en-US" sz="1400" b="0" i="0" smtClean="0">
                                        <a:latin typeface="Cambria Math" panose="02040503050406030204" pitchFamily="18" charset="0"/>
                                      </a:rPr>
                                      <m:t>−</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1400" i="1" smtClean="0">
                                        <a:latin typeface="Cambria Math" panose="02040503050406030204" pitchFamily="18" charset="0"/>
                                      </a:rPr>
                                    </m:ctrlPr>
                                  </m:sSupPr>
                                  <m:e>
                                    <m:r>
                                      <m:rPr>
                                        <m:sty m:val="p"/>
                                      </m:rPr>
                                      <a:rPr lang="en-US" sz="1400" b="0" i="0" smtClean="0">
                                        <a:latin typeface="Cambria Math" panose="02040503050406030204" pitchFamily="18" charset="0"/>
                                      </a:rPr>
                                      <m:t>Ag</m:t>
                                    </m:r>
                                  </m:e>
                                  <m:sup>
                                    <m:r>
                                      <a:rPr lang="en-US" sz="1400" b="0" i="0" smtClean="0">
                                        <a:latin typeface="Cambria Math" panose="02040503050406030204" pitchFamily="18" charset="0"/>
                                      </a:rPr>
                                      <m:t>+</m:t>
                                    </m:r>
                                  </m:sup>
                                </m:sSup>
                                <m:r>
                                  <a:rPr lang="en-US" sz="1400" b="0" i="0" smtClean="0">
                                    <a:latin typeface="Cambria Math" panose="02040503050406030204" pitchFamily="18" charset="0"/>
                                  </a:rPr>
                                  <m:t>+2</m:t>
                                </m:r>
                                <m:sSup>
                                  <m:sSupPr>
                                    <m:ctrlPr>
                                      <a:rPr lang="en-US" sz="1400" b="0" i="1" smtClean="0">
                                        <a:latin typeface="Cambria Math" panose="02040503050406030204" pitchFamily="18" charset="0"/>
                                      </a:rPr>
                                    </m:ctrlPr>
                                  </m:sSupPr>
                                  <m:e>
                                    <m:r>
                                      <m:rPr>
                                        <m:sty m:val="p"/>
                                      </m:rPr>
                                      <a:rPr lang="en-US" sz="1400" b="0" i="0" smtClean="0">
                                        <a:latin typeface="Cambria Math" panose="02040503050406030204" pitchFamily="18" charset="0"/>
                                      </a:rPr>
                                      <m:t>CN</m:t>
                                    </m:r>
                                  </m:e>
                                  <m:sup>
                                    <m:r>
                                      <a:rPr lang="en-US" sz="1400" b="0" i="0" smtClean="0">
                                        <a:latin typeface="Cambria Math" panose="02040503050406030204" pitchFamily="18" charset="0"/>
                                      </a:rPr>
                                      <m:t>−</m:t>
                                    </m:r>
                                  </m:sup>
                                </m:sSup>
                                <m:r>
                                  <a:rPr lang="en-US" sz="1400" b="0" i="0" smtClean="0">
                                    <a:latin typeface="Cambria Math" panose="02040503050406030204" pitchFamily="18" charset="0"/>
                                    <a:ea typeface="Cambria Math" panose="02040503050406030204" pitchFamily="18" charset="0"/>
                                  </a:rPr>
                                  <m:t>⇄</m:t>
                                </m:r>
                                <m:r>
                                  <m:rPr>
                                    <m:sty m:val="p"/>
                                  </m:rPr>
                                  <a:rPr lang="en-US" sz="1400" b="0" i="0" smtClean="0">
                                    <a:latin typeface="Cambria Math" panose="02040503050406030204" pitchFamily="18" charset="0"/>
                                  </a:rPr>
                                  <m:t>Ag</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r>
                                      <m:rPr>
                                        <m:sty m:val="p"/>
                                      </m:rPr>
                                      <a:rPr lang="en-US" sz="1400" b="0" i="0" smtClean="0">
                                        <a:latin typeface="Cambria Math" panose="02040503050406030204" pitchFamily="18" charset="0"/>
                                      </a:rPr>
                                      <m:t>CN</m:t>
                                    </m:r>
                                    <m:r>
                                      <a:rPr lang="en-US" sz="1400" b="0" i="0" smtClean="0">
                                        <a:latin typeface="Cambria Math" panose="02040503050406030204" pitchFamily="18" charset="0"/>
                                      </a:rPr>
                                      <m:t>)</m:t>
                                    </m:r>
                                  </m:e>
                                  <m:sub>
                                    <m:r>
                                      <a:rPr lang="en-US" sz="1400" b="0" i="0" smtClean="0">
                                        <a:latin typeface="Cambria Math" panose="02040503050406030204" pitchFamily="18" charset="0"/>
                                      </a:rPr>
                                      <m:t>2</m:t>
                                    </m:r>
                                  </m:sub>
                                  <m:sup>
                                    <m:r>
                                      <a:rPr lang="en-US" sz="1400" b="0" i="0" smtClean="0">
                                        <a:latin typeface="Cambria Math" panose="02040503050406030204" pitchFamily="18" charset="0"/>
                                      </a:rPr>
                                      <m:t>−</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rPr>
                                  <m:t>1.0</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21</m:t>
                                    </m:r>
                                  </m:sup>
                                </m:s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4291778490"/>
                      </a:ext>
                    </a:extLst>
                  </a:tr>
                  <a:tr h="331682">
                    <a:tc>
                      <a:txBody>
                        <a:bodyPr/>
                        <a:lstStyle/>
                        <a:p>
                          <a:pPr/>
                          <a14:m>
                            <m:oMathPara xmlns:m="http://schemas.openxmlformats.org/officeDocument/2006/math">
                              <m:oMathParaPr>
                                <m:jc m:val="centerGroup"/>
                              </m:oMathParaPr>
                              <m:oMath xmlns:m="http://schemas.openxmlformats.org/officeDocument/2006/math">
                                <m:r>
                                  <m:rPr>
                                    <m:sty m:val="p"/>
                                  </m:rPr>
                                  <a:rPr lang="en-US" sz="1400" b="0" i="0" dirty="0" smtClean="0">
                                    <a:latin typeface="Cambria Math" panose="02040503050406030204" pitchFamily="18" charset="0"/>
                                  </a:rPr>
                                  <m:t>Cu</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r>
                                      <m:rPr>
                                        <m:sty m:val="p"/>
                                      </m:rPr>
                                      <a:rPr lang="en-US" sz="1400" b="0" i="0" smtClean="0">
                                        <a:latin typeface="Cambria Math" panose="02040503050406030204" pitchFamily="18" charset="0"/>
                                      </a:rPr>
                                      <m:t>CN</m:t>
                                    </m:r>
                                    <m:r>
                                      <a:rPr lang="en-US" sz="1400" b="0" i="0" smtClean="0">
                                        <a:latin typeface="Cambria Math" panose="02040503050406030204" pitchFamily="18" charset="0"/>
                                      </a:rPr>
                                      <m:t>)</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1400" i="1" smtClean="0">
                                        <a:latin typeface="Cambria Math" panose="02040503050406030204" pitchFamily="18" charset="0"/>
                                      </a:rPr>
                                    </m:ctrlPr>
                                  </m:sSupPr>
                                  <m:e>
                                    <m:r>
                                      <m:rPr>
                                        <m:sty m:val="p"/>
                                      </m:rPr>
                                      <a:rPr lang="en-US" sz="1400" b="0" i="0" smtClean="0">
                                        <a:latin typeface="Cambria Math" panose="02040503050406030204" pitchFamily="18" charset="0"/>
                                      </a:rPr>
                                      <m:t>Cu</m:t>
                                    </m:r>
                                  </m:e>
                                  <m:sup>
                                    <m:r>
                                      <a:rPr lang="en-US" sz="1400" b="0" i="0" smtClean="0">
                                        <a:latin typeface="Cambria Math" panose="02040503050406030204" pitchFamily="18" charset="0"/>
                                      </a:rPr>
                                      <m:t>2+</m:t>
                                    </m:r>
                                  </m:sup>
                                </m:sSup>
                                <m:r>
                                  <a:rPr lang="en-US" sz="1400" b="0" i="0" smtClean="0">
                                    <a:latin typeface="Cambria Math" panose="02040503050406030204" pitchFamily="18" charset="0"/>
                                  </a:rPr>
                                  <m:t>+4</m:t>
                                </m:r>
                                <m:sSup>
                                  <m:sSupPr>
                                    <m:ctrlPr>
                                      <a:rPr lang="en-US" sz="1400" b="0" i="1" smtClean="0">
                                        <a:latin typeface="Cambria Math" panose="02040503050406030204" pitchFamily="18" charset="0"/>
                                      </a:rPr>
                                    </m:ctrlPr>
                                  </m:sSupPr>
                                  <m:e>
                                    <m:r>
                                      <m:rPr>
                                        <m:sty m:val="p"/>
                                      </m:rPr>
                                      <a:rPr lang="en-US" sz="1400" b="0" i="0" smtClean="0">
                                        <a:latin typeface="Cambria Math" panose="02040503050406030204" pitchFamily="18" charset="0"/>
                                      </a:rPr>
                                      <m:t>CN</m:t>
                                    </m:r>
                                  </m:e>
                                  <m:sup>
                                    <m:r>
                                      <a:rPr lang="en-US" sz="1400" b="0" i="0" smtClean="0">
                                        <a:latin typeface="Cambria Math" panose="02040503050406030204" pitchFamily="18" charset="0"/>
                                      </a:rPr>
                                      <m:t>−</m:t>
                                    </m:r>
                                  </m:sup>
                                </m:sSup>
                                <m:r>
                                  <a:rPr lang="en-US" sz="1400" b="0" i="0" smtClean="0">
                                    <a:latin typeface="Cambria Math" panose="02040503050406030204" pitchFamily="18" charset="0"/>
                                    <a:ea typeface="Cambria Math" panose="02040503050406030204" pitchFamily="18" charset="0"/>
                                  </a:rPr>
                                  <m:t>⇄</m:t>
                                </m:r>
                                <m:r>
                                  <m:rPr>
                                    <m:sty m:val="p"/>
                                  </m:rPr>
                                  <a:rPr lang="en-US" sz="1400" b="0" i="0" dirty="0" smtClean="0">
                                    <a:latin typeface="Cambria Math" panose="02040503050406030204" pitchFamily="18" charset="0"/>
                                  </a:rPr>
                                  <m:t>Cu</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r>
                                      <m:rPr>
                                        <m:sty m:val="p"/>
                                      </m:rPr>
                                      <a:rPr lang="en-US" sz="1400" b="0" i="0" smtClean="0">
                                        <a:latin typeface="Cambria Math" panose="02040503050406030204" pitchFamily="18" charset="0"/>
                                      </a:rPr>
                                      <m:t>CN</m:t>
                                    </m:r>
                                    <m:r>
                                      <a:rPr lang="en-US" sz="1400" b="0" i="0" smtClean="0">
                                        <a:latin typeface="Cambria Math" panose="02040503050406030204" pitchFamily="18" charset="0"/>
                                      </a:rPr>
                                      <m:t>)</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rPr>
                                  <m:t>1.0</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25</m:t>
                                    </m:r>
                                  </m:sup>
                                </m:s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3886863219"/>
                      </a:ext>
                    </a:extLst>
                  </a:tr>
                  <a:tr h="331682">
                    <a:tc>
                      <a:txBody>
                        <a:bodyPr/>
                        <a:lstStyle/>
                        <a:p>
                          <a:pPr/>
                          <a14:m>
                            <m:oMathPara xmlns:m="http://schemas.openxmlformats.org/officeDocument/2006/math">
                              <m:oMathParaPr>
                                <m:jc m:val="centerGroup"/>
                              </m:oMathParaPr>
                              <m:oMath xmlns:m="http://schemas.openxmlformats.org/officeDocument/2006/math">
                                <m:r>
                                  <m:rPr>
                                    <m:sty m:val="p"/>
                                  </m:rPr>
                                  <a:rPr lang="en-US" sz="1400" b="0" i="0" smtClean="0">
                                    <a:latin typeface="Cambria Math" panose="02040503050406030204" pitchFamily="18" charset="0"/>
                                  </a:rPr>
                                  <m:t>Cu</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sSub>
                                      <m:sSubPr>
                                        <m:ctrlPr>
                                          <a:rPr lang="en-US" sz="1400" b="0" i="1" smtClean="0">
                                            <a:latin typeface="Cambria Math" panose="02040503050406030204" pitchFamily="18" charset="0"/>
                                          </a:rPr>
                                        </m:ctrlPr>
                                      </m:sSubPr>
                                      <m:e>
                                        <m:r>
                                          <m:rPr>
                                            <m:sty m:val="p"/>
                                          </m:rPr>
                                          <a:rPr lang="en-US" sz="1400" b="0" i="0" smtClean="0">
                                            <a:latin typeface="Cambria Math" panose="02040503050406030204" pitchFamily="18" charset="0"/>
                                          </a:rPr>
                                          <m:t>NH</m:t>
                                        </m:r>
                                      </m:e>
                                      <m:sub>
                                        <m:r>
                                          <a:rPr lang="en-US" sz="1400" b="0" i="0" smtClean="0">
                                            <a:latin typeface="Cambria Math" panose="02040503050406030204" pitchFamily="18" charset="0"/>
                                          </a:rPr>
                                          <m:t>3</m:t>
                                        </m:r>
                                      </m:sub>
                                    </m:sSub>
                                    <m:r>
                                      <a:rPr lang="en-US" sz="1400" b="0" i="0" smtClean="0">
                                        <a:latin typeface="Cambria Math" panose="02040503050406030204" pitchFamily="18" charset="0"/>
                                      </a:rPr>
                                      <m:t>)</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1400" i="1" smtClean="0">
                                        <a:latin typeface="Cambria Math" panose="02040503050406030204" pitchFamily="18" charset="0"/>
                                      </a:rPr>
                                    </m:ctrlPr>
                                  </m:sSupPr>
                                  <m:e>
                                    <m:r>
                                      <m:rPr>
                                        <m:sty m:val="p"/>
                                      </m:rPr>
                                      <a:rPr lang="en-US" sz="1400" b="0" i="0" smtClean="0">
                                        <a:latin typeface="Cambria Math" panose="02040503050406030204" pitchFamily="18" charset="0"/>
                                      </a:rPr>
                                      <m:t>Cu</m:t>
                                    </m:r>
                                  </m:e>
                                  <m:sup>
                                    <m:r>
                                      <a:rPr lang="en-US" sz="1400" b="0" i="0" smtClean="0">
                                        <a:latin typeface="Cambria Math" panose="02040503050406030204" pitchFamily="18" charset="0"/>
                                      </a:rPr>
                                      <m:t>2+</m:t>
                                    </m:r>
                                  </m:sup>
                                </m:sSup>
                                <m:r>
                                  <a:rPr lang="en-US" sz="1400" b="0" i="0" smtClean="0">
                                    <a:latin typeface="Cambria Math" panose="02040503050406030204" pitchFamily="18" charset="0"/>
                                  </a:rPr>
                                  <m:t>+4</m:t>
                                </m:r>
                                <m:sSub>
                                  <m:sSubPr>
                                    <m:ctrlPr>
                                      <a:rPr lang="en-US" sz="1400" b="0" i="1" smtClean="0">
                                        <a:latin typeface="Cambria Math" panose="02040503050406030204" pitchFamily="18" charset="0"/>
                                      </a:rPr>
                                    </m:ctrlPr>
                                  </m:sSubPr>
                                  <m:e>
                                    <m:r>
                                      <m:rPr>
                                        <m:sty m:val="p"/>
                                      </m:rPr>
                                      <a:rPr lang="en-US" sz="1400" b="0" i="0" smtClean="0">
                                        <a:latin typeface="Cambria Math" panose="02040503050406030204" pitchFamily="18" charset="0"/>
                                      </a:rPr>
                                      <m:t>NH</m:t>
                                    </m:r>
                                  </m:e>
                                  <m:sub>
                                    <m:r>
                                      <a:rPr lang="en-US" sz="1400" b="0" i="0" smtClean="0">
                                        <a:latin typeface="Cambria Math" panose="02040503050406030204" pitchFamily="18" charset="0"/>
                                      </a:rPr>
                                      <m:t>3</m:t>
                                    </m:r>
                                  </m:sub>
                                </m:sSub>
                                <m:r>
                                  <a:rPr lang="en-US" sz="1400" b="0" i="0" smtClean="0">
                                    <a:latin typeface="Cambria Math" panose="02040503050406030204" pitchFamily="18" charset="0"/>
                                    <a:ea typeface="Cambria Math" panose="02040503050406030204" pitchFamily="18" charset="0"/>
                                  </a:rPr>
                                  <m:t>⇄</m:t>
                                </m:r>
                                <m:r>
                                  <m:rPr>
                                    <m:sty m:val="p"/>
                                  </m:rPr>
                                  <a:rPr lang="en-US" sz="1400" b="0" i="0" smtClean="0">
                                    <a:latin typeface="Cambria Math" panose="02040503050406030204" pitchFamily="18" charset="0"/>
                                  </a:rPr>
                                  <m:t>Cu</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sSub>
                                      <m:sSubPr>
                                        <m:ctrlPr>
                                          <a:rPr lang="en-US" sz="1400" b="0" i="1" smtClean="0">
                                            <a:latin typeface="Cambria Math" panose="02040503050406030204" pitchFamily="18" charset="0"/>
                                          </a:rPr>
                                        </m:ctrlPr>
                                      </m:sSubPr>
                                      <m:e>
                                        <m:r>
                                          <m:rPr>
                                            <m:sty m:val="p"/>
                                          </m:rPr>
                                          <a:rPr lang="en-US" sz="1400" b="0" i="0" smtClean="0">
                                            <a:latin typeface="Cambria Math" panose="02040503050406030204" pitchFamily="18" charset="0"/>
                                          </a:rPr>
                                          <m:t>NH</m:t>
                                        </m:r>
                                      </m:e>
                                      <m:sub>
                                        <m:r>
                                          <a:rPr lang="en-US" sz="1400" b="0" i="0" smtClean="0">
                                            <a:latin typeface="Cambria Math" panose="02040503050406030204" pitchFamily="18" charset="0"/>
                                          </a:rPr>
                                          <m:t>3</m:t>
                                        </m:r>
                                      </m:sub>
                                    </m:sSub>
                                    <m:r>
                                      <a:rPr lang="en-US" sz="1400" b="0" i="0" smtClean="0">
                                        <a:latin typeface="Cambria Math" panose="02040503050406030204" pitchFamily="18" charset="0"/>
                                      </a:rPr>
                                      <m:t>)</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ea typeface="+mn-ea"/>
                                  </a:rPr>
                                  <m:t>5.0</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13</m:t>
                                    </m:r>
                                  </m:sup>
                                </m:s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3631473530"/>
                      </a:ext>
                    </a:extLst>
                  </a:tr>
                  <a:tr h="331682">
                    <a:tc>
                      <a:txBody>
                        <a:bodyPr/>
                        <a:lstStyle/>
                        <a:p>
                          <a:pPr/>
                          <a14:m>
                            <m:oMathPara xmlns:m="http://schemas.openxmlformats.org/officeDocument/2006/math">
                              <m:oMathParaPr>
                                <m:jc m:val="centerGroup"/>
                              </m:oMathParaPr>
                              <m:oMath xmlns:m="http://schemas.openxmlformats.org/officeDocument/2006/math">
                                <m:r>
                                  <m:rPr>
                                    <m:sty m:val="p"/>
                                  </m:rPr>
                                  <a:rPr lang="en-US" sz="1400" b="0" i="0" smtClean="0">
                                    <a:latin typeface="Cambria Math" panose="02040503050406030204" pitchFamily="18" charset="0"/>
                                  </a:rPr>
                                  <m:t>Cd</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r>
                                      <m:rPr>
                                        <m:sty m:val="p"/>
                                      </m:rPr>
                                      <a:rPr lang="en-US" sz="1400" b="0" i="0" smtClean="0">
                                        <a:latin typeface="Cambria Math" panose="02040503050406030204" pitchFamily="18" charset="0"/>
                                      </a:rPr>
                                      <m:t>CN</m:t>
                                    </m:r>
                                    <m:r>
                                      <a:rPr lang="en-US" sz="1400" b="0" i="0" smtClean="0">
                                        <a:latin typeface="Cambria Math" panose="02040503050406030204" pitchFamily="18" charset="0"/>
                                      </a:rPr>
                                      <m:t>)</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1400" i="1" smtClean="0">
                                        <a:latin typeface="Cambria Math" panose="02040503050406030204" pitchFamily="18" charset="0"/>
                                      </a:rPr>
                                    </m:ctrlPr>
                                  </m:sSupPr>
                                  <m:e>
                                    <m:r>
                                      <m:rPr>
                                        <m:sty m:val="p"/>
                                      </m:rPr>
                                      <a:rPr lang="en-US" sz="1400" b="0" i="0" smtClean="0">
                                        <a:latin typeface="Cambria Math" panose="02040503050406030204" pitchFamily="18" charset="0"/>
                                      </a:rPr>
                                      <m:t>Cd</m:t>
                                    </m:r>
                                  </m:e>
                                  <m:sup>
                                    <m:r>
                                      <a:rPr lang="en-US" sz="1400" b="0" i="0" smtClean="0">
                                        <a:latin typeface="Cambria Math" panose="02040503050406030204" pitchFamily="18" charset="0"/>
                                      </a:rPr>
                                      <m:t>2+</m:t>
                                    </m:r>
                                  </m:sup>
                                </m:sSup>
                                <m:r>
                                  <a:rPr lang="en-US" sz="1400" b="0" i="0" smtClean="0">
                                    <a:latin typeface="Cambria Math" panose="02040503050406030204" pitchFamily="18" charset="0"/>
                                  </a:rPr>
                                  <m:t>+4</m:t>
                                </m:r>
                                <m:sSup>
                                  <m:sSupPr>
                                    <m:ctrlPr>
                                      <a:rPr lang="en-US" sz="1400" b="0" i="1" smtClean="0">
                                        <a:latin typeface="Cambria Math" panose="02040503050406030204" pitchFamily="18" charset="0"/>
                                      </a:rPr>
                                    </m:ctrlPr>
                                  </m:sSupPr>
                                  <m:e>
                                    <m:r>
                                      <m:rPr>
                                        <m:sty m:val="p"/>
                                      </m:rPr>
                                      <a:rPr lang="en-US" sz="1400" b="0" i="0" smtClean="0">
                                        <a:latin typeface="Cambria Math" panose="02040503050406030204" pitchFamily="18" charset="0"/>
                                      </a:rPr>
                                      <m:t>CN</m:t>
                                    </m:r>
                                  </m:e>
                                  <m:sup>
                                    <m:r>
                                      <a:rPr lang="en-US" sz="1400" b="0" i="0" smtClean="0">
                                        <a:latin typeface="Cambria Math" panose="02040503050406030204" pitchFamily="18" charset="0"/>
                                      </a:rPr>
                                      <m:t>−</m:t>
                                    </m:r>
                                  </m:sup>
                                </m:sSup>
                                <m:r>
                                  <a:rPr lang="en-US" sz="1400" b="0" i="0" smtClean="0">
                                    <a:latin typeface="Cambria Math" panose="02040503050406030204" pitchFamily="18" charset="0"/>
                                    <a:ea typeface="Cambria Math" panose="02040503050406030204" pitchFamily="18" charset="0"/>
                                  </a:rPr>
                                  <m:t>⇄</m:t>
                                </m:r>
                                <m:r>
                                  <m:rPr>
                                    <m:sty m:val="p"/>
                                  </m:rPr>
                                  <a:rPr lang="en-US" sz="1400" b="0" i="0" smtClean="0">
                                    <a:latin typeface="Cambria Math" panose="02040503050406030204" pitchFamily="18" charset="0"/>
                                  </a:rPr>
                                  <m:t>Cd</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r>
                                      <m:rPr>
                                        <m:sty m:val="p"/>
                                      </m:rPr>
                                      <a:rPr lang="en-US" sz="1400" b="0" i="0" smtClean="0">
                                        <a:latin typeface="Cambria Math" panose="02040503050406030204" pitchFamily="18" charset="0"/>
                                      </a:rPr>
                                      <m:t>CN</m:t>
                                    </m:r>
                                    <m:r>
                                      <a:rPr lang="en-US" sz="1400" b="0" i="0" smtClean="0">
                                        <a:latin typeface="Cambria Math" panose="02040503050406030204" pitchFamily="18" charset="0"/>
                                      </a:rPr>
                                      <m:t>)</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ea typeface="+mn-ea"/>
                                  </a:rPr>
                                  <m:t>7.1</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16</m:t>
                                    </m:r>
                                  </m:sup>
                                </m:s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3370147356"/>
                      </a:ext>
                    </a:extLst>
                  </a:tr>
                  <a:tr h="331682">
                    <a:tc>
                      <a:txBody>
                        <a:bodyPr/>
                        <a:lstStyle/>
                        <a:p>
                          <a:pPr/>
                          <a14:m>
                            <m:oMathPara xmlns:m="http://schemas.openxmlformats.org/officeDocument/2006/math">
                              <m:oMathParaPr>
                                <m:jc m:val="centerGroup"/>
                              </m:oMathParaPr>
                              <m:oMath xmlns:m="http://schemas.openxmlformats.org/officeDocument/2006/math">
                                <m:sSubSup>
                                  <m:sSubSupPr>
                                    <m:ctrlPr>
                                      <a:rPr lang="en-US" sz="1400" b="0" i="1" smtClean="0">
                                        <a:latin typeface="Cambria Math" panose="02040503050406030204" pitchFamily="18" charset="0"/>
                                      </a:rPr>
                                    </m:ctrlPr>
                                  </m:sSubSupPr>
                                  <m:e>
                                    <m:r>
                                      <m:rPr>
                                        <m:sty m:val="p"/>
                                      </m:rPr>
                                      <a:rPr lang="en-US" sz="1400" b="0" i="0" smtClean="0">
                                        <a:latin typeface="Cambria Math" panose="02040503050406030204" pitchFamily="18" charset="0"/>
                                      </a:rPr>
                                      <m:t>CdI</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1400" i="1" smtClean="0">
                                        <a:latin typeface="Cambria Math" panose="02040503050406030204" pitchFamily="18" charset="0"/>
                                      </a:rPr>
                                    </m:ctrlPr>
                                  </m:sSupPr>
                                  <m:e>
                                    <m:r>
                                      <m:rPr>
                                        <m:sty m:val="p"/>
                                      </m:rPr>
                                      <a:rPr lang="en-US" sz="1400" b="0" i="0" smtClean="0">
                                        <a:latin typeface="Cambria Math" panose="02040503050406030204" pitchFamily="18" charset="0"/>
                                      </a:rPr>
                                      <m:t>Cd</m:t>
                                    </m:r>
                                  </m:e>
                                  <m:sup>
                                    <m:r>
                                      <a:rPr lang="en-US" sz="1400" b="0" i="0" smtClean="0">
                                        <a:latin typeface="Cambria Math" panose="02040503050406030204" pitchFamily="18" charset="0"/>
                                      </a:rPr>
                                      <m:t>2</m:t>
                                    </m:r>
                                  </m:sup>
                                </m:sSup>
                                <m:r>
                                  <a:rPr lang="en-US" sz="1400" b="0" i="0" smtClean="0">
                                    <a:latin typeface="Cambria Math" panose="02040503050406030204" pitchFamily="18" charset="0"/>
                                  </a:rPr>
                                  <m:t>+</m:t>
                                </m:r>
                                <m:sSup>
                                  <m:sSupPr>
                                    <m:ctrlPr>
                                      <a:rPr lang="en-US" sz="1400" b="0" i="1" smtClean="0">
                                        <a:latin typeface="Cambria Math" panose="02040503050406030204" pitchFamily="18" charset="0"/>
                                      </a:rPr>
                                    </m:ctrlPr>
                                  </m:sSupPr>
                                  <m:e>
                                    <m:r>
                                      <a:rPr lang="en-US" sz="1400" b="0" i="0" smtClean="0">
                                        <a:latin typeface="Cambria Math" panose="02040503050406030204" pitchFamily="18" charset="0"/>
                                      </a:rPr>
                                      <m:t>4</m:t>
                                    </m:r>
                                    <m:r>
                                      <m:rPr>
                                        <m:sty m:val="p"/>
                                      </m:rPr>
                                      <a:rPr lang="en-US" sz="1400" b="0" i="0" smtClean="0">
                                        <a:latin typeface="Cambria Math" panose="02040503050406030204" pitchFamily="18" charset="0"/>
                                      </a:rPr>
                                      <m:t>I</m:t>
                                    </m:r>
                                  </m:e>
                                  <m:sup>
                                    <m:r>
                                      <a:rPr lang="en-US" sz="1400" b="0" i="0" smtClean="0">
                                        <a:latin typeface="Cambria Math" panose="02040503050406030204" pitchFamily="18" charset="0"/>
                                      </a:rPr>
                                      <m:t>−</m:t>
                                    </m:r>
                                  </m:sup>
                                </m:sSup>
                                <m:r>
                                  <a:rPr lang="en-US" sz="1400" b="0" i="0" smtClean="0">
                                    <a:latin typeface="Cambria Math" panose="02040503050406030204" pitchFamily="18" charset="0"/>
                                    <a:ea typeface="Cambria Math" panose="02040503050406030204" pitchFamily="18" charset="0"/>
                                  </a:rPr>
                                  <m:t>⇄</m:t>
                                </m:r>
                                <m:sSubSup>
                                  <m:sSubSupPr>
                                    <m:ctrlPr>
                                      <a:rPr lang="en-US" sz="1400" b="0" i="1" smtClean="0">
                                        <a:latin typeface="Cambria Math" panose="02040503050406030204" pitchFamily="18" charset="0"/>
                                      </a:rPr>
                                    </m:ctrlPr>
                                  </m:sSubSupPr>
                                  <m:e>
                                    <m:r>
                                      <m:rPr>
                                        <m:sty m:val="p"/>
                                      </m:rPr>
                                      <a:rPr lang="en-US" sz="1400" b="0" i="0" smtClean="0">
                                        <a:latin typeface="Cambria Math" panose="02040503050406030204" pitchFamily="18" charset="0"/>
                                      </a:rPr>
                                      <m:t>CdI</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ea typeface="+mn-ea"/>
                                  </a:rPr>
                                  <m:t>2.0</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6</m:t>
                                    </m:r>
                                  </m:sup>
                                </m:s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765828918"/>
                      </a:ext>
                    </a:extLst>
                  </a:tr>
                  <a:tr h="331682">
                    <a:tc>
                      <a:txBody>
                        <a:bodyPr/>
                        <a:lstStyle/>
                        <a:p>
                          <a:pPr/>
                          <a14:m>
                            <m:oMathPara xmlns:m="http://schemas.openxmlformats.org/officeDocument/2006/math">
                              <m:oMathParaPr>
                                <m:jc m:val="centerGroup"/>
                              </m:oMathParaPr>
                              <m:oMath xmlns:m="http://schemas.openxmlformats.org/officeDocument/2006/math">
                                <m:sSubSup>
                                  <m:sSubSupPr>
                                    <m:ctrlPr>
                                      <a:rPr lang="en-US" sz="1400" b="0" i="1" smtClean="0">
                                        <a:latin typeface="Cambria Math" panose="02040503050406030204" pitchFamily="18" charset="0"/>
                                      </a:rPr>
                                    </m:ctrlPr>
                                  </m:sSubSupPr>
                                  <m:e>
                                    <m:r>
                                      <m:rPr>
                                        <m:sty m:val="p"/>
                                      </m:rPr>
                                      <a:rPr lang="en-US" sz="1400" b="0" i="0" smtClean="0">
                                        <a:latin typeface="Cambria Math" panose="02040503050406030204" pitchFamily="18" charset="0"/>
                                      </a:rPr>
                                      <m:t>HgCl</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bSup>
                                  <m:sSubSupPr>
                                    <m:ctrlPr>
                                      <a:rPr lang="en-US" sz="1400" b="0" i="1" smtClean="0">
                                        <a:latin typeface="Cambria Math" panose="02040503050406030204" pitchFamily="18" charset="0"/>
                                      </a:rPr>
                                    </m:ctrlPr>
                                  </m:sSubSupPr>
                                  <m:e>
                                    <m:sSup>
                                      <m:sSupPr>
                                        <m:ctrlPr>
                                          <a:rPr lang="en-US" sz="1400" i="1" smtClean="0">
                                            <a:latin typeface="Cambria Math" panose="02040503050406030204" pitchFamily="18" charset="0"/>
                                          </a:rPr>
                                        </m:ctrlPr>
                                      </m:sSupPr>
                                      <m:e>
                                        <m:r>
                                          <m:rPr>
                                            <m:sty m:val="p"/>
                                          </m:rPr>
                                          <a:rPr lang="en-US" sz="1400" b="0" i="0" smtClean="0">
                                            <a:latin typeface="Cambria Math" panose="02040503050406030204" pitchFamily="18" charset="0"/>
                                          </a:rPr>
                                          <m:t>Hg</m:t>
                                        </m:r>
                                      </m:e>
                                      <m:sup>
                                        <m:r>
                                          <a:rPr lang="en-US" sz="1400" b="0" i="0" smtClean="0">
                                            <a:latin typeface="Cambria Math" panose="02040503050406030204" pitchFamily="18" charset="0"/>
                                          </a:rPr>
                                          <m:t>2+</m:t>
                                        </m:r>
                                      </m:sup>
                                    </m:sSup>
                                    <m:r>
                                      <a:rPr lang="en-US" sz="1400" b="0" i="0" smtClean="0">
                                        <a:latin typeface="Cambria Math" panose="02040503050406030204" pitchFamily="18" charset="0"/>
                                      </a:rPr>
                                      <m:t>+4</m:t>
                                    </m:r>
                                    <m:sSup>
                                      <m:sSupPr>
                                        <m:ctrlPr>
                                          <a:rPr lang="en-US" sz="1400" b="0" i="1" smtClean="0">
                                            <a:latin typeface="Cambria Math" panose="02040503050406030204" pitchFamily="18" charset="0"/>
                                          </a:rPr>
                                        </m:ctrlPr>
                                      </m:sSupPr>
                                      <m:e>
                                        <m:r>
                                          <m:rPr>
                                            <m:sty m:val="p"/>
                                          </m:rPr>
                                          <a:rPr lang="en-US" sz="1400" b="0" i="0" smtClean="0">
                                            <a:latin typeface="Cambria Math" panose="02040503050406030204" pitchFamily="18" charset="0"/>
                                          </a:rPr>
                                          <m:t>Cl</m:t>
                                        </m:r>
                                      </m:e>
                                      <m:sup>
                                        <m:r>
                                          <a:rPr lang="en-US" sz="1400" b="0" i="0" smtClean="0">
                                            <a:latin typeface="Cambria Math" panose="02040503050406030204" pitchFamily="18" charset="0"/>
                                          </a:rPr>
                                          <m:t>−</m:t>
                                        </m:r>
                                      </m:sup>
                                    </m:sSup>
                                    <m:r>
                                      <a:rPr lang="en-US" sz="1400" b="0" i="0" smtClean="0">
                                        <a:latin typeface="Cambria Math" panose="02040503050406030204" pitchFamily="18" charset="0"/>
                                        <a:ea typeface="Cambria Math" panose="02040503050406030204" pitchFamily="18" charset="0"/>
                                      </a:rPr>
                                      <m:t>⇄</m:t>
                                    </m:r>
                                    <m:r>
                                      <m:rPr>
                                        <m:sty m:val="p"/>
                                      </m:rPr>
                                      <a:rPr lang="en-US" sz="1400" b="0" i="0" smtClean="0">
                                        <a:latin typeface="Cambria Math" panose="02040503050406030204" pitchFamily="18" charset="0"/>
                                      </a:rPr>
                                      <m:t>HgCl</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rPr>
                                  <m:t>1.7</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16</m:t>
                                    </m:r>
                                  </m:sup>
                                </m:s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2809616699"/>
                      </a:ext>
                    </a:extLst>
                  </a:tr>
                  <a:tr h="331682">
                    <a:tc>
                      <a:txBody>
                        <a:bodyPr/>
                        <a:lstStyle/>
                        <a:p>
                          <a:pPr/>
                          <a14:m>
                            <m:oMathPara xmlns:m="http://schemas.openxmlformats.org/officeDocument/2006/math">
                              <m:oMathParaPr>
                                <m:jc m:val="centerGroup"/>
                              </m:oMathParaPr>
                              <m:oMath xmlns:m="http://schemas.openxmlformats.org/officeDocument/2006/math">
                                <m:sSubSup>
                                  <m:sSubSupPr>
                                    <m:ctrlPr>
                                      <a:rPr lang="en-US" sz="1400" b="0" i="1" smtClean="0">
                                        <a:latin typeface="Cambria Math" panose="02040503050406030204" pitchFamily="18" charset="0"/>
                                      </a:rPr>
                                    </m:ctrlPr>
                                  </m:sSubSupPr>
                                  <m:e>
                                    <m:r>
                                      <m:rPr>
                                        <m:sty m:val="p"/>
                                      </m:rPr>
                                      <a:rPr lang="en-US" sz="1400" b="0" i="0" smtClean="0">
                                        <a:latin typeface="Cambria Math" panose="02040503050406030204" pitchFamily="18" charset="0"/>
                                      </a:rPr>
                                      <m:t>HgI</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bSup>
                                  <m:sSubSupPr>
                                    <m:ctrlPr>
                                      <a:rPr lang="en-US" sz="1400" b="0" i="1" smtClean="0">
                                        <a:latin typeface="Cambria Math" panose="02040503050406030204" pitchFamily="18" charset="0"/>
                                      </a:rPr>
                                    </m:ctrlPr>
                                  </m:sSubSupPr>
                                  <m:e>
                                    <m:sSup>
                                      <m:sSupPr>
                                        <m:ctrlPr>
                                          <a:rPr lang="en-US" sz="1400" i="1" smtClean="0">
                                            <a:latin typeface="Cambria Math" panose="02040503050406030204" pitchFamily="18" charset="0"/>
                                          </a:rPr>
                                        </m:ctrlPr>
                                      </m:sSupPr>
                                      <m:e>
                                        <m:r>
                                          <m:rPr>
                                            <m:sty m:val="p"/>
                                          </m:rPr>
                                          <a:rPr lang="en-US" sz="1400" b="0" i="0" smtClean="0">
                                            <a:latin typeface="Cambria Math" panose="02040503050406030204" pitchFamily="18" charset="0"/>
                                          </a:rPr>
                                          <m:t>Hg</m:t>
                                        </m:r>
                                      </m:e>
                                      <m:sup>
                                        <m:r>
                                          <a:rPr lang="en-US" sz="1400" b="0" i="0" smtClean="0">
                                            <a:latin typeface="Cambria Math" panose="02040503050406030204" pitchFamily="18" charset="0"/>
                                          </a:rPr>
                                          <m:t>2+</m:t>
                                        </m:r>
                                      </m:sup>
                                    </m:sSup>
                                    <m:r>
                                      <a:rPr lang="en-US" sz="1400" b="0" i="0" smtClean="0">
                                        <a:latin typeface="Cambria Math" panose="02040503050406030204" pitchFamily="18" charset="0"/>
                                      </a:rPr>
                                      <m:t>+4</m:t>
                                    </m:r>
                                    <m:sSup>
                                      <m:sSupPr>
                                        <m:ctrlPr>
                                          <a:rPr lang="en-US" sz="1400" b="0" i="1" smtClean="0">
                                            <a:latin typeface="Cambria Math" panose="02040503050406030204" pitchFamily="18" charset="0"/>
                                          </a:rPr>
                                        </m:ctrlPr>
                                      </m:sSupPr>
                                      <m:e>
                                        <m:r>
                                          <m:rPr>
                                            <m:sty m:val="p"/>
                                          </m:rPr>
                                          <a:rPr lang="en-US" sz="1400" b="0" i="0" smtClean="0">
                                            <a:latin typeface="Cambria Math" panose="02040503050406030204" pitchFamily="18" charset="0"/>
                                          </a:rPr>
                                          <m:t>I</m:t>
                                        </m:r>
                                      </m:e>
                                      <m:sup>
                                        <m:r>
                                          <a:rPr lang="en-US" sz="1400" b="0" i="0" smtClean="0">
                                            <a:latin typeface="Cambria Math" panose="02040503050406030204" pitchFamily="18" charset="0"/>
                                          </a:rPr>
                                          <m:t>−</m:t>
                                        </m:r>
                                      </m:sup>
                                    </m:sSup>
                                    <m:r>
                                      <a:rPr lang="en-US" sz="1400" b="0" i="0" smtClean="0">
                                        <a:latin typeface="Cambria Math" panose="02040503050406030204" pitchFamily="18" charset="0"/>
                                        <a:ea typeface="Cambria Math" panose="02040503050406030204" pitchFamily="18" charset="0"/>
                                      </a:rPr>
                                      <m:t>⇄</m:t>
                                    </m:r>
                                    <m:r>
                                      <m:rPr>
                                        <m:sty m:val="p"/>
                                      </m:rPr>
                                      <a:rPr lang="en-US" sz="1400" b="0" i="0" smtClean="0">
                                        <a:latin typeface="Cambria Math" panose="02040503050406030204" pitchFamily="18" charset="0"/>
                                      </a:rPr>
                                      <m:t>HgI</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ea typeface="+mn-ea"/>
                                  </a:rPr>
                                  <m:t>2.0</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30</m:t>
                                    </m:r>
                                  </m:sup>
                                </m:s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2216911780"/>
                      </a:ext>
                    </a:extLst>
                  </a:tr>
                  <a:tr h="331682">
                    <a:tc>
                      <a:txBody>
                        <a:bodyPr/>
                        <a:lstStyle/>
                        <a:p>
                          <a:pPr/>
                          <a14:m>
                            <m:oMathPara xmlns:m="http://schemas.openxmlformats.org/officeDocument/2006/math">
                              <m:oMathParaPr>
                                <m:jc m:val="centerGroup"/>
                              </m:oMathParaPr>
                              <m:oMath xmlns:m="http://schemas.openxmlformats.org/officeDocument/2006/math">
                                <m:r>
                                  <m:rPr>
                                    <m:sty m:val="p"/>
                                  </m:rPr>
                                  <a:rPr lang="en-US" sz="1400" b="0" i="0" smtClean="0">
                                    <a:latin typeface="Cambria Math" panose="02040503050406030204" pitchFamily="18" charset="0"/>
                                  </a:rPr>
                                  <m:t>Hg</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r>
                                      <m:rPr>
                                        <m:sty m:val="p"/>
                                      </m:rPr>
                                      <a:rPr lang="en-US" sz="1400" b="0" i="0" smtClean="0">
                                        <a:latin typeface="Cambria Math" panose="02040503050406030204" pitchFamily="18" charset="0"/>
                                      </a:rPr>
                                      <m:t>CN</m:t>
                                    </m:r>
                                    <m:r>
                                      <a:rPr lang="en-US" sz="1400" b="0" i="0" smtClean="0">
                                        <a:latin typeface="Cambria Math" panose="02040503050406030204" pitchFamily="18" charset="0"/>
                                      </a:rPr>
                                      <m:t>)</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p>
                                  <m:sSupPr>
                                    <m:ctrlPr>
                                      <a:rPr lang="en-US" sz="1400" i="1" smtClean="0">
                                        <a:latin typeface="Cambria Math" panose="02040503050406030204" pitchFamily="18" charset="0"/>
                                      </a:rPr>
                                    </m:ctrlPr>
                                  </m:sSupPr>
                                  <m:e>
                                    <m:r>
                                      <m:rPr>
                                        <m:sty m:val="p"/>
                                      </m:rPr>
                                      <a:rPr lang="en-US" sz="1400" b="0" i="0" smtClean="0">
                                        <a:latin typeface="Cambria Math" panose="02040503050406030204" pitchFamily="18" charset="0"/>
                                      </a:rPr>
                                      <m:t>Hg</m:t>
                                    </m:r>
                                  </m:e>
                                  <m:sup>
                                    <m:r>
                                      <a:rPr lang="en-US" sz="1400" b="0" i="0" smtClean="0">
                                        <a:latin typeface="Cambria Math" panose="02040503050406030204" pitchFamily="18" charset="0"/>
                                      </a:rPr>
                                      <m:t>2+</m:t>
                                    </m:r>
                                  </m:sup>
                                </m:sSup>
                                <m:r>
                                  <a:rPr lang="en-US" sz="1400" b="0" i="0" smtClean="0">
                                    <a:latin typeface="Cambria Math" panose="02040503050406030204" pitchFamily="18" charset="0"/>
                                  </a:rPr>
                                  <m:t>+4</m:t>
                                </m:r>
                                <m:sSup>
                                  <m:sSupPr>
                                    <m:ctrlPr>
                                      <a:rPr lang="en-US" sz="1400" b="0" i="1" smtClean="0">
                                        <a:latin typeface="Cambria Math" panose="02040503050406030204" pitchFamily="18" charset="0"/>
                                      </a:rPr>
                                    </m:ctrlPr>
                                  </m:sSupPr>
                                  <m:e>
                                    <m:r>
                                      <m:rPr>
                                        <m:sty m:val="p"/>
                                      </m:rPr>
                                      <a:rPr lang="en-US" sz="1400" b="0" i="0" smtClean="0">
                                        <a:latin typeface="Cambria Math" panose="02040503050406030204" pitchFamily="18" charset="0"/>
                                      </a:rPr>
                                      <m:t>CN</m:t>
                                    </m:r>
                                  </m:e>
                                  <m:sup>
                                    <m:r>
                                      <a:rPr lang="en-US" sz="1400" b="0" i="0" smtClean="0">
                                        <a:latin typeface="Cambria Math" panose="02040503050406030204" pitchFamily="18" charset="0"/>
                                      </a:rPr>
                                      <m:t>−</m:t>
                                    </m:r>
                                  </m:sup>
                                </m:sSup>
                                <m:r>
                                  <a:rPr lang="en-US" sz="1400" b="0" i="0" smtClean="0">
                                    <a:latin typeface="Cambria Math" panose="02040503050406030204" pitchFamily="18" charset="0"/>
                                    <a:ea typeface="Cambria Math" panose="02040503050406030204" pitchFamily="18" charset="0"/>
                                  </a:rPr>
                                  <m:t>⇄</m:t>
                                </m:r>
                                <m:r>
                                  <m:rPr>
                                    <m:sty m:val="p"/>
                                  </m:rPr>
                                  <a:rPr lang="en-US" sz="1400" b="0" i="0" smtClean="0">
                                    <a:latin typeface="Cambria Math" panose="02040503050406030204" pitchFamily="18" charset="0"/>
                                  </a:rPr>
                                  <m:t>Hg</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r>
                                      <m:rPr>
                                        <m:sty m:val="p"/>
                                      </m:rPr>
                                      <a:rPr lang="en-US" sz="1400" b="0" i="0" smtClean="0">
                                        <a:latin typeface="Cambria Math" panose="02040503050406030204" pitchFamily="18" charset="0"/>
                                      </a:rPr>
                                      <m:t>CN</m:t>
                                    </m:r>
                                    <m:r>
                                      <a:rPr lang="en-US" sz="1400" b="0" i="0" smtClean="0">
                                        <a:latin typeface="Cambria Math" panose="02040503050406030204" pitchFamily="18" charset="0"/>
                                      </a:rPr>
                                      <m:t>)</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ea typeface="+mn-ea"/>
                                  </a:rPr>
                                  <m:t>2.5</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41</m:t>
                                    </m:r>
                                  </m:sup>
                                </m:s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3830906571"/>
                      </a:ext>
                    </a:extLst>
                  </a:tr>
                  <a:tr h="331682">
                    <a:tc>
                      <a:txBody>
                        <a:bodyPr/>
                        <a:lstStyle/>
                        <a:p>
                          <a:pPr/>
                          <a14:m>
                            <m:oMathPara xmlns:m="http://schemas.openxmlformats.org/officeDocument/2006/math">
                              <m:oMathParaPr>
                                <m:jc m:val="centerGroup"/>
                              </m:oMathParaPr>
                              <m:oMath xmlns:m="http://schemas.openxmlformats.org/officeDocument/2006/math">
                                <m:r>
                                  <m:rPr>
                                    <m:sty m:val="p"/>
                                  </m:rPr>
                                  <a:rPr lang="en-US" sz="1400" b="0" i="0" dirty="0" smtClean="0">
                                    <a:latin typeface="Cambria Math" panose="02040503050406030204" pitchFamily="18" charset="0"/>
                                  </a:rPr>
                                  <m:t>Co</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sSub>
                                      <m:sSubPr>
                                        <m:ctrlPr>
                                          <a:rPr lang="en-US" sz="1400" b="0" i="1" smtClean="0">
                                            <a:latin typeface="Cambria Math" panose="02040503050406030204" pitchFamily="18" charset="0"/>
                                          </a:rPr>
                                        </m:ctrlPr>
                                      </m:sSubPr>
                                      <m:e>
                                        <m:r>
                                          <m:rPr>
                                            <m:sty m:val="p"/>
                                          </m:rPr>
                                          <a:rPr lang="en-US" sz="1400" b="0" i="0" smtClean="0">
                                            <a:latin typeface="Cambria Math" panose="02040503050406030204" pitchFamily="18" charset="0"/>
                                          </a:rPr>
                                          <m:t>NH</m:t>
                                        </m:r>
                                      </m:e>
                                      <m:sub>
                                        <m:r>
                                          <a:rPr lang="en-US" sz="1400" b="0" i="0" smtClean="0">
                                            <a:latin typeface="Cambria Math" panose="02040503050406030204" pitchFamily="18" charset="0"/>
                                          </a:rPr>
                                          <m:t>3</m:t>
                                        </m:r>
                                      </m:sub>
                                    </m:sSub>
                                    <m:r>
                                      <a:rPr lang="en-US" sz="1400" b="0" i="0" smtClean="0">
                                        <a:latin typeface="Cambria Math" panose="02040503050406030204" pitchFamily="18" charset="0"/>
                                      </a:rPr>
                                      <m:t>)</m:t>
                                    </m:r>
                                  </m:e>
                                  <m:sub>
                                    <m:r>
                                      <a:rPr lang="en-US" sz="1400" b="0" i="0" smtClean="0">
                                        <a:latin typeface="Cambria Math" panose="02040503050406030204" pitchFamily="18" charset="0"/>
                                      </a:rPr>
                                      <m:t>6</m:t>
                                    </m:r>
                                  </m:sub>
                                  <m:sup>
                                    <m:r>
                                      <a:rPr lang="en-US" sz="1400" b="0" i="0" smtClean="0">
                                        <a:latin typeface="Cambria Math" panose="02040503050406030204" pitchFamily="18" charset="0"/>
                                      </a:rPr>
                                      <m:t>3+</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1400" i="1" smtClean="0">
                                        <a:latin typeface="Cambria Math" panose="02040503050406030204" pitchFamily="18" charset="0"/>
                                      </a:rPr>
                                    </m:ctrlPr>
                                  </m:sSupPr>
                                  <m:e>
                                    <m:r>
                                      <m:rPr>
                                        <m:sty m:val="p"/>
                                      </m:rPr>
                                      <a:rPr lang="en-US" sz="1400" b="0" i="0" smtClean="0">
                                        <a:latin typeface="Cambria Math" panose="02040503050406030204" pitchFamily="18" charset="0"/>
                                      </a:rPr>
                                      <m:t>Co</m:t>
                                    </m:r>
                                  </m:e>
                                  <m:sup>
                                    <m:r>
                                      <a:rPr lang="en-US" sz="1400" b="0" i="0" smtClean="0">
                                        <a:latin typeface="Cambria Math" panose="02040503050406030204" pitchFamily="18" charset="0"/>
                                      </a:rPr>
                                      <m:t>3+</m:t>
                                    </m:r>
                                  </m:sup>
                                </m:sSup>
                                <m:r>
                                  <a:rPr lang="en-US" sz="1400" b="0" i="0" smtClean="0">
                                    <a:latin typeface="Cambria Math" panose="02040503050406030204" pitchFamily="18" charset="0"/>
                                  </a:rPr>
                                  <m:t>+</m:t>
                                </m:r>
                                <m:sSub>
                                  <m:sSubPr>
                                    <m:ctrlPr>
                                      <a:rPr lang="en-US" sz="1400" b="0" i="1" smtClean="0">
                                        <a:latin typeface="Cambria Math" panose="02040503050406030204" pitchFamily="18" charset="0"/>
                                      </a:rPr>
                                    </m:ctrlPr>
                                  </m:sSubPr>
                                  <m:e>
                                    <m:r>
                                      <a:rPr lang="en-US" sz="1400" b="0" i="0" smtClean="0">
                                        <a:latin typeface="Cambria Math" panose="02040503050406030204" pitchFamily="18" charset="0"/>
                                      </a:rPr>
                                      <m:t>6</m:t>
                                    </m:r>
                                    <m:r>
                                      <m:rPr>
                                        <m:sty m:val="p"/>
                                      </m:rPr>
                                      <a:rPr lang="en-US" sz="1400" b="0" i="0" smtClean="0">
                                        <a:latin typeface="Cambria Math" panose="02040503050406030204" pitchFamily="18" charset="0"/>
                                      </a:rPr>
                                      <m:t>NH</m:t>
                                    </m:r>
                                  </m:e>
                                  <m:sub>
                                    <m:r>
                                      <a:rPr lang="en-US" sz="1400" b="0" i="0" smtClean="0">
                                        <a:latin typeface="Cambria Math" panose="02040503050406030204" pitchFamily="18" charset="0"/>
                                      </a:rPr>
                                      <m:t>3</m:t>
                                    </m:r>
                                  </m:sub>
                                </m:sSub>
                                <m:r>
                                  <a:rPr lang="en-US" sz="1400" b="0" i="0" smtClean="0">
                                    <a:latin typeface="Cambria Math" panose="02040503050406030204" pitchFamily="18" charset="0"/>
                                    <a:ea typeface="Cambria Math" panose="02040503050406030204" pitchFamily="18" charset="0"/>
                                  </a:rPr>
                                  <m:t>⇄</m:t>
                                </m:r>
                                <m:r>
                                  <m:rPr>
                                    <m:sty m:val="p"/>
                                  </m:rPr>
                                  <a:rPr lang="en-US" sz="1400" b="0" i="0" dirty="0" smtClean="0">
                                    <a:latin typeface="Cambria Math" panose="02040503050406030204" pitchFamily="18" charset="0"/>
                                  </a:rPr>
                                  <m:t>Co</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sSub>
                                      <m:sSubPr>
                                        <m:ctrlPr>
                                          <a:rPr lang="en-US" sz="1400" b="0" i="1" smtClean="0">
                                            <a:latin typeface="Cambria Math" panose="02040503050406030204" pitchFamily="18" charset="0"/>
                                          </a:rPr>
                                        </m:ctrlPr>
                                      </m:sSubPr>
                                      <m:e>
                                        <m:r>
                                          <m:rPr>
                                            <m:sty m:val="p"/>
                                          </m:rPr>
                                          <a:rPr lang="en-US" sz="1400" b="0" i="0" smtClean="0">
                                            <a:latin typeface="Cambria Math" panose="02040503050406030204" pitchFamily="18" charset="0"/>
                                          </a:rPr>
                                          <m:t>NH</m:t>
                                        </m:r>
                                      </m:e>
                                      <m:sub>
                                        <m:r>
                                          <a:rPr lang="en-US" sz="1400" b="0" i="0" smtClean="0">
                                            <a:latin typeface="Cambria Math" panose="02040503050406030204" pitchFamily="18" charset="0"/>
                                          </a:rPr>
                                          <m:t>3</m:t>
                                        </m:r>
                                      </m:sub>
                                    </m:sSub>
                                    <m:r>
                                      <a:rPr lang="en-US" sz="1400" b="0" i="0" smtClean="0">
                                        <a:latin typeface="Cambria Math" panose="02040503050406030204" pitchFamily="18" charset="0"/>
                                      </a:rPr>
                                      <m:t>)</m:t>
                                    </m:r>
                                  </m:e>
                                  <m:sub>
                                    <m:r>
                                      <a:rPr lang="en-US" sz="1400" b="0" i="0" smtClean="0">
                                        <a:latin typeface="Cambria Math" panose="02040503050406030204" pitchFamily="18" charset="0"/>
                                      </a:rPr>
                                      <m:t>6</m:t>
                                    </m:r>
                                  </m:sub>
                                  <m:sup>
                                    <m:r>
                                      <a:rPr lang="en-US" sz="1400" b="0" i="0" smtClean="0">
                                        <a:latin typeface="Cambria Math" panose="02040503050406030204" pitchFamily="18" charset="0"/>
                                      </a:rPr>
                                      <m:t>3+</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ea typeface="+mn-ea"/>
                                  </a:rPr>
                                  <m:t>5.0</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31</m:t>
                                    </m:r>
                                  </m:sup>
                                </m:s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593177299"/>
                      </a:ext>
                    </a:extLst>
                  </a:tr>
                  <a:tr h="331682">
                    <a:tc>
                      <a:txBody>
                        <a:bodyPr/>
                        <a:lstStyle/>
                        <a:p>
                          <a:pPr/>
                          <a14:m>
                            <m:oMathPara xmlns:m="http://schemas.openxmlformats.org/officeDocument/2006/math">
                              <m:oMathParaPr>
                                <m:jc m:val="centerGroup"/>
                              </m:oMathParaPr>
                              <m:oMath xmlns:m="http://schemas.openxmlformats.org/officeDocument/2006/math">
                                <m:r>
                                  <m:rPr>
                                    <m:sty m:val="p"/>
                                  </m:rPr>
                                  <a:rPr lang="en-US" sz="1400" b="0" i="0" smtClean="0">
                                    <a:latin typeface="Cambria Math" panose="02040503050406030204" pitchFamily="18" charset="0"/>
                                  </a:rPr>
                                  <m:t>Zn</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sSub>
                                      <m:sSubPr>
                                        <m:ctrlPr>
                                          <a:rPr lang="en-US" sz="1400" b="0" i="1" smtClean="0">
                                            <a:latin typeface="Cambria Math" panose="02040503050406030204" pitchFamily="18" charset="0"/>
                                          </a:rPr>
                                        </m:ctrlPr>
                                      </m:sSubPr>
                                      <m:e>
                                        <m:r>
                                          <m:rPr>
                                            <m:sty m:val="p"/>
                                          </m:rPr>
                                          <a:rPr lang="en-US" sz="1400" b="0" i="0" smtClean="0">
                                            <a:latin typeface="Cambria Math" panose="02040503050406030204" pitchFamily="18" charset="0"/>
                                          </a:rPr>
                                          <m:t>NH</m:t>
                                        </m:r>
                                      </m:e>
                                      <m:sub>
                                        <m:r>
                                          <a:rPr lang="en-US" sz="1400" b="0" i="0" smtClean="0">
                                            <a:latin typeface="Cambria Math" panose="02040503050406030204" pitchFamily="18" charset="0"/>
                                          </a:rPr>
                                          <m:t>3</m:t>
                                        </m:r>
                                      </m:sub>
                                    </m:sSub>
                                    <m:r>
                                      <a:rPr lang="en-US" sz="1400" b="0" i="0" smtClean="0">
                                        <a:latin typeface="Cambria Math" panose="02040503050406030204" pitchFamily="18" charset="0"/>
                                      </a:rPr>
                                      <m:t>)</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1400" i="1" smtClean="0">
                                        <a:latin typeface="Cambria Math" panose="02040503050406030204" pitchFamily="18" charset="0"/>
                                      </a:rPr>
                                    </m:ctrlPr>
                                  </m:sSupPr>
                                  <m:e>
                                    <m:r>
                                      <m:rPr>
                                        <m:sty m:val="p"/>
                                      </m:rPr>
                                      <a:rPr lang="en-US" sz="1400" b="0" i="0" smtClean="0">
                                        <a:latin typeface="Cambria Math" panose="02040503050406030204" pitchFamily="18" charset="0"/>
                                      </a:rPr>
                                      <m:t>Zn</m:t>
                                    </m:r>
                                  </m:e>
                                  <m:sup>
                                    <m:r>
                                      <a:rPr lang="en-US" sz="1400" b="0" i="0" smtClean="0">
                                        <a:latin typeface="Cambria Math" panose="02040503050406030204" pitchFamily="18" charset="0"/>
                                      </a:rPr>
                                      <m:t>2+</m:t>
                                    </m:r>
                                  </m:sup>
                                </m:sSup>
                                <m:r>
                                  <a:rPr lang="en-US" sz="1400" b="0" i="0" smtClean="0">
                                    <a:latin typeface="Cambria Math" panose="02040503050406030204" pitchFamily="18" charset="0"/>
                                  </a:rPr>
                                  <m:t>+</m:t>
                                </m:r>
                                <m:sSub>
                                  <m:sSubPr>
                                    <m:ctrlPr>
                                      <a:rPr lang="en-US" sz="1400" b="0" i="1" smtClean="0">
                                        <a:latin typeface="Cambria Math" panose="02040503050406030204" pitchFamily="18" charset="0"/>
                                      </a:rPr>
                                    </m:ctrlPr>
                                  </m:sSubPr>
                                  <m:e>
                                    <m:r>
                                      <a:rPr lang="en-US" sz="1400" b="0" i="0" smtClean="0">
                                        <a:latin typeface="Cambria Math" panose="02040503050406030204" pitchFamily="18" charset="0"/>
                                      </a:rPr>
                                      <m:t>4</m:t>
                                    </m:r>
                                    <m:r>
                                      <m:rPr>
                                        <m:sty m:val="p"/>
                                      </m:rPr>
                                      <a:rPr lang="en-US" sz="1400" b="0" i="0" smtClean="0">
                                        <a:latin typeface="Cambria Math" panose="02040503050406030204" pitchFamily="18" charset="0"/>
                                      </a:rPr>
                                      <m:t>NH</m:t>
                                    </m:r>
                                  </m:e>
                                  <m:sub>
                                    <m:r>
                                      <a:rPr lang="en-US" sz="1400" b="0" i="0" smtClean="0">
                                        <a:latin typeface="Cambria Math" panose="02040503050406030204" pitchFamily="18" charset="0"/>
                                      </a:rPr>
                                      <m:t>3</m:t>
                                    </m:r>
                                  </m:sub>
                                </m:sSub>
                                <m:r>
                                  <a:rPr lang="en-US" sz="1400" b="0" i="0" smtClean="0">
                                    <a:latin typeface="Cambria Math" panose="02040503050406030204" pitchFamily="18" charset="0"/>
                                    <a:ea typeface="Cambria Math" panose="02040503050406030204" pitchFamily="18" charset="0"/>
                                  </a:rPr>
                                  <m:t>⇄</m:t>
                                </m:r>
                                <m:r>
                                  <m:rPr>
                                    <m:sty m:val="p"/>
                                  </m:rPr>
                                  <a:rPr lang="en-US" sz="1400" b="0" i="0" smtClean="0">
                                    <a:latin typeface="Cambria Math" panose="02040503050406030204" pitchFamily="18" charset="0"/>
                                  </a:rPr>
                                  <m:t>Zn</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sSub>
                                      <m:sSubPr>
                                        <m:ctrlPr>
                                          <a:rPr lang="en-US" sz="1400" b="0" i="1" smtClean="0">
                                            <a:latin typeface="Cambria Math" panose="02040503050406030204" pitchFamily="18" charset="0"/>
                                          </a:rPr>
                                        </m:ctrlPr>
                                      </m:sSubPr>
                                      <m:e>
                                        <m:r>
                                          <m:rPr>
                                            <m:sty m:val="p"/>
                                          </m:rPr>
                                          <a:rPr lang="en-US" sz="1400" b="0" i="0" smtClean="0">
                                            <a:latin typeface="Cambria Math" panose="02040503050406030204" pitchFamily="18" charset="0"/>
                                          </a:rPr>
                                          <m:t>NH</m:t>
                                        </m:r>
                                      </m:e>
                                      <m:sub>
                                        <m:r>
                                          <a:rPr lang="en-US" sz="1400" b="0" i="0" smtClean="0">
                                            <a:latin typeface="Cambria Math" panose="02040503050406030204" pitchFamily="18" charset="0"/>
                                          </a:rPr>
                                          <m:t>3</m:t>
                                        </m:r>
                                      </m:sub>
                                    </m:sSub>
                                    <m:r>
                                      <a:rPr lang="en-US" sz="1400" b="0" i="0" smtClean="0">
                                        <a:latin typeface="Cambria Math" panose="02040503050406030204" pitchFamily="18" charset="0"/>
                                      </a:rPr>
                                      <m:t>)</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2+</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ea typeface="+mn-ea"/>
                                  </a:rPr>
                                  <m:t>2.9</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9</m:t>
                                    </m:r>
                                  </m:sup>
                                </m:s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893620025"/>
                      </a:ext>
                    </a:extLst>
                  </a:tr>
                  <a:tr h="331682">
                    <a:tc>
                      <a:txBody>
                        <a:bodyPr/>
                        <a:lstStyle/>
                        <a:p>
                          <a:pPr/>
                          <a14:m>
                            <m:oMathPara xmlns:m="http://schemas.openxmlformats.org/officeDocument/2006/math">
                              <m:oMathParaPr>
                                <m:jc m:val="centerGroup"/>
                              </m:oMathParaPr>
                              <m:oMath xmlns:m="http://schemas.openxmlformats.org/officeDocument/2006/math">
                                <m:r>
                                  <m:rPr>
                                    <m:sty m:val="p"/>
                                  </m:rPr>
                                  <a:rPr lang="en-US" sz="1400" b="0" i="0" smtClean="0">
                                    <a:latin typeface="Cambria Math" panose="02040503050406030204" pitchFamily="18" charset="0"/>
                                  </a:rPr>
                                  <m:t>Cr</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r>
                                      <m:rPr>
                                        <m:sty m:val="p"/>
                                      </m:rPr>
                                      <a:rPr lang="en-US" sz="1400" b="0" i="0" smtClean="0">
                                        <a:latin typeface="Cambria Math" panose="02040503050406030204" pitchFamily="18" charset="0"/>
                                      </a:rPr>
                                      <m:t>OH</m:t>
                                    </m:r>
                                    <m:r>
                                      <a:rPr lang="en-US" sz="1400" b="0" i="0" smtClean="0">
                                        <a:latin typeface="Cambria Math" panose="02040503050406030204" pitchFamily="18" charset="0"/>
                                      </a:rPr>
                                      <m:t>)</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p>
                                  <m:sSupPr>
                                    <m:ctrlPr>
                                      <a:rPr lang="en-US" sz="1400" i="1" smtClean="0">
                                        <a:latin typeface="Cambria Math" panose="02040503050406030204" pitchFamily="18" charset="0"/>
                                      </a:rPr>
                                    </m:ctrlPr>
                                  </m:sSupPr>
                                  <m:e>
                                    <m:r>
                                      <m:rPr>
                                        <m:sty m:val="p"/>
                                      </m:rPr>
                                      <a:rPr lang="en-US" sz="1400" b="0" i="0" smtClean="0">
                                        <a:latin typeface="Cambria Math" panose="02040503050406030204" pitchFamily="18" charset="0"/>
                                      </a:rPr>
                                      <m:t>Cr</m:t>
                                    </m:r>
                                  </m:e>
                                  <m:sup>
                                    <m:r>
                                      <a:rPr lang="en-US" sz="1400" b="0" i="0" smtClean="0">
                                        <a:latin typeface="Cambria Math" panose="02040503050406030204" pitchFamily="18" charset="0"/>
                                      </a:rPr>
                                      <m:t>3+</m:t>
                                    </m:r>
                                  </m:sup>
                                </m:sSup>
                                <m:r>
                                  <a:rPr lang="en-US" sz="1400" b="0" i="0" smtClean="0">
                                    <a:latin typeface="Cambria Math" panose="02040503050406030204" pitchFamily="18" charset="0"/>
                                  </a:rPr>
                                  <m:t>+4</m:t>
                                </m:r>
                                <m:sSup>
                                  <m:sSupPr>
                                    <m:ctrlPr>
                                      <a:rPr lang="en-US" sz="1400" b="0" i="1" smtClean="0">
                                        <a:latin typeface="Cambria Math" panose="02040503050406030204" pitchFamily="18" charset="0"/>
                                      </a:rPr>
                                    </m:ctrlPr>
                                  </m:sSupPr>
                                  <m:e>
                                    <m:r>
                                      <m:rPr>
                                        <m:sty m:val="p"/>
                                      </m:rPr>
                                      <a:rPr lang="en-US" sz="1400" b="0" i="0" smtClean="0">
                                        <a:latin typeface="Cambria Math" panose="02040503050406030204" pitchFamily="18" charset="0"/>
                                      </a:rPr>
                                      <m:t>OH</m:t>
                                    </m:r>
                                  </m:e>
                                  <m:sup>
                                    <m:r>
                                      <a:rPr lang="en-US" sz="1400" b="0" i="0" smtClean="0">
                                        <a:latin typeface="Cambria Math" panose="02040503050406030204" pitchFamily="18" charset="0"/>
                                      </a:rPr>
                                      <m:t>−</m:t>
                                    </m:r>
                                  </m:sup>
                                </m:sSup>
                                <m:r>
                                  <a:rPr lang="en-US" sz="1400" b="0" i="0" smtClean="0">
                                    <a:latin typeface="Cambria Math" panose="02040503050406030204" pitchFamily="18" charset="0"/>
                                    <a:ea typeface="Cambria Math" panose="02040503050406030204" pitchFamily="18" charset="0"/>
                                  </a:rPr>
                                  <m:t>⇄</m:t>
                                </m:r>
                                <m:r>
                                  <m:rPr>
                                    <m:sty m:val="p"/>
                                  </m:rPr>
                                  <a:rPr lang="en-US" sz="1400" b="0" i="0" smtClean="0">
                                    <a:latin typeface="Cambria Math" panose="02040503050406030204" pitchFamily="18" charset="0"/>
                                  </a:rPr>
                                  <m:t>Cr</m:t>
                                </m:r>
                                <m:sSubSup>
                                  <m:sSubSupPr>
                                    <m:ctrlPr>
                                      <a:rPr lang="en-US" sz="1400" b="0" i="1" smtClean="0">
                                        <a:latin typeface="Cambria Math" panose="02040503050406030204" pitchFamily="18" charset="0"/>
                                      </a:rPr>
                                    </m:ctrlPr>
                                  </m:sSubSupPr>
                                  <m:e>
                                    <m:r>
                                      <a:rPr lang="en-US" sz="1400" b="0" i="0" smtClean="0">
                                        <a:latin typeface="Cambria Math" panose="02040503050406030204" pitchFamily="18" charset="0"/>
                                      </a:rPr>
                                      <m:t>(</m:t>
                                    </m:r>
                                    <m:r>
                                      <m:rPr>
                                        <m:sty m:val="p"/>
                                      </m:rPr>
                                      <a:rPr lang="en-US" sz="1400" b="0" i="0" smtClean="0">
                                        <a:latin typeface="Cambria Math" panose="02040503050406030204" pitchFamily="18" charset="0"/>
                                      </a:rPr>
                                      <m:t>OH</m:t>
                                    </m:r>
                                    <m:r>
                                      <a:rPr lang="en-US" sz="1400" b="0" i="0" smtClean="0">
                                        <a:latin typeface="Cambria Math" panose="02040503050406030204" pitchFamily="18" charset="0"/>
                                      </a:rPr>
                                      <m:t>)</m:t>
                                    </m:r>
                                  </m:e>
                                  <m:sub>
                                    <m:r>
                                      <a:rPr lang="en-US" sz="1400" b="0" i="0" smtClean="0">
                                        <a:latin typeface="Cambria Math" panose="02040503050406030204" pitchFamily="18" charset="0"/>
                                      </a:rPr>
                                      <m:t>4</m:t>
                                    </m:r>
                                  </m:sub>
                                  <m:sup>
                                    <m:r>
                                      <a:rPr lang="en-US" sz="1400" b="0" i="0" smtClean="0">
                                        <a:latin typeface="Cambria Math" panose="02040503050406030204" pitchFamily="18" charset="0"/>
                                      </a:rPr>
                                      <m:t>−</m:t>
                                    </m:r>
                                  </m:sup>
                                </m:sSub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ea typeface="+mn-ea"/>
                                  </a:rPr>
                                  <m:t>8</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29</m:t>
                                    </m:r>
                                  </m:sup>
                                </m:sSup>
                              </m:oMath>
                            </m:oMathPara>
                          </a14:m>
                          <a:endParaRPr lang="en-US" sz="1400" i="0" dirty="0"/>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2749076719"/>
                      </a:ext>
                    </a:extLst>
                  </a:tr>
                </a:tbl>
              </a:graphicData>
            </a:graphic>
          </p:graphicFrame>
        </mc:Choice>
        <mc:Fallback xmlns="">
          <p:graphicFrame>
            <p:nvGraphicFramePr>
              <p:cNvPr id="3" name="Content Placeholder 2"/>
              <p:cNvGraphicFramePr>
                <a:graphicFrameLocks noGrp="1"/>
              </p:cNvGraphicFramePr>
              <p:nvPr>
                <p:ph sz="quarter" idx="12"/>
                <p:extLst>
                  <p:ext uri="{D42A27DB-BD31-4B8C-83A1-F6EECF244321}">
                    <p14:modId xmlns:p14="http://schemas.microsoft.com/office/powerpoint/2010/main" val="2285592563"/>
                  </p:ext>
                </p:extLst>
              </p:nvPr>
            </p:nvGraphicFramePr>
            <p:xfrm>
              <a:off x="354495" y="2165134"/>
              <a:ext cx="8332305" cy="4311866"/>
            </p:xfrm>
            <a:graphic>
              <a:graphicData uri="http://schemas.openxmlformats.org/drawingml/2006/table">
                <a:tbl>
                  <a:tblPr firstRow="1" bandRow="1">
                    <a:tableStyleId>{5C22544A-7EE6-4342-B048-85BDC9FD1C3A}</a:tableStyleId>
                  </a:tblPr>
                  <a:tblGrid>
                    <a:gridCol w="2777435">
                      <a:extLst>
                        <a:ext uri="{9D8B030D-6E8A-4147-A177-3AD203B41FA5}">
                          <a16:colId xmlns:a16="http://schemas.microsoft.com/office/drawing/2014/main" val="3534923799"/>
                        </a:ext>
                      </a:extLst>
                    </a:gridCol>
                    <a:gridCol w="2777435">
                      <a:extLst>
                        <a:ext uri="{9D8B030D-6E8A-4147-A177-3AD203B41FA5}">
                          <a16:colId xmlns:a16="http://schemas.microsoft.com/office/drawing/2014/main" val="784974493"/>
                        </a:ext>
                      </a:extLst>
                    </a:gridCol>
                    <a:gridCol w="2777435">
                      <a:extLst>
                        <a:ext uri="{9D8B030D-6E8A-4147-A177-3AD203B41FA5}">
                          <a16:colId xmlns:a16="http://schemas.microsoft.com/office/drawing/2014/main" val="2310330456"/>
                        </a:ext>
                      </a:extLst>
                    </a:gridCol>
                  </a:tblGrid>
                  <a:tr h="331682">
                    <a:tc>
                      <a:txBody>
                        <a:bodyPr/>
                        <a:lstStyle/>
                        <a:p>
                          <a:endParaRPr lang="en-US"/>
                        </a:p>
                      </a:txBody>
                      <a:tcPr marL="103517" marR="103517"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r="-200219" b="-1214815"/>
                          </a:stretch>
                        </a:blipFill>
                      </a:tcPr>
                    </a:tc>
                    <a:tc>
                      <a:txBody>
                        <a:bodyPr/>
                        <a:lstStyle/>
                        <a:p>
                          <a:endParaRPr lang="en-US"/>
                        </a:p>
                      </a:txBody>
                      <a:tcPr marL="103517" marR="103517"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00220" r="-100659" b="-1214815"/>
                          </a:stretch>
                        </a:blipFill>
                      </a:tcPr>
                    </a:tc>
                    <a:tc>
                      <a:txBody>
                        <a:bodyPr/>
                        <a:lstStyle/>
                        <a:p>
                          <a:endParaRPr lang="en-US"/>
                        </a:p>
                      </a:txBody>
                      <a:tcPr marL="103517" marR="103517"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99781" r="-439" b="-1214815"/>
                          </a:stretch>
                        </a:blipFill>
                      </a:tcPr>
                    </a:tc>
                    <a:extLst>
                      <a:ext uri="{0D108BD9-81ED-4DB2-BD59-A6C34878D82A}">
                        <a16:rowId xmlns:a16="http://schemas.microsoft.com/office/drawing/2014/main" val="3178547337"/>
                      </a:ext>
                    </a:extLst>
                  </a:tr>
                  <a:tr h="331682">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t="-98182" r="-200219" b="-1092727"/>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00220" t="-98182" r="-100659" b="-1092727"/>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99781" t="-98182" r="-439" b="-1092727"/>
                          </a:stretch>
                        </a:blipFill>
                      </a:tcPr>
                    </a:tc>
                    <a:extLst>
                      <a:ext uri="{0D108BD9-81ED-4DB2-BD59-A6C34878D82A}">
                        <a16:rowId xmlns:a16="http://schemas.microsoft.com/office/drawing/2014/main" val="4278209997"/>
                      </a:ext>
                    </a:extLst>
                  </a:tr>
                  <a:tr h="331682">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t="-201852" r="-200219" b="-1012963"/>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00220" t="-201852" r="-100659" b="-1012963"/>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99781" t="-201852" r="-439" b="-1012963"/>
                          </a:stretch>
                        </a:blipFill>
                      </a:tcPr>
                    </a:tc>
                    <a:extLst>
                      <a:ext uri="{0D108BD9-81ED-4DB2-BD59-A6C34878D82A}">
                        <a16:rowId xmlns:a16="http://schemas.microsoft.com/office/drawing/2014/main" val="4291778490"/>
                      </a:ext>
                    </a:extLst>
                  </a:tr>
                  <a:tr h="331682">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t="-296364" r="-200219" b="-894545"/>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00220" t="-296364" r="-100659" b="-894545"/>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99781" t="-296364" r="-439" b="-894545"/>
                          </a:stretch>
                        </a:blipFill>
                      </a:tcPr>
                    </a:tc>
                    <a:extLst>
                      <a:ext uri="{0D108BD9-81ED-4DB2-BD59-A6C34878D82A}">
                        <a16:rowId xmlns:a16="http://schemas.microsoft.com/office/drawing/2014/main" val="3886863219"/>
                      </a:ext>
                    </a:extLst>
                  </a:tr>
                  <a:tr h="331682">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t="-403704" r="-200219" b="-811111"/>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00220" t="-403704" r="-100659" b="-811111"/>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99781" t="-403704" r="-439" b="-811111"/>
                          </a:stretch>
                        </a:blipFill>
                      </a:tcPr>
                    </a:tc>
                    <a:extLst>
                      <a:ext uri="{0D108BD9-81ED-4DB2-BD59-A6C34878D82A}">
                        <a16:rowId xmlns:a16="http://schemas.microsoft.com/office/drawing/2014/main" val="3631473530"/>
                      </a:ext>
                    </a:extLst>
                  </a:tr>
                  <a:tr h="331682">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t="-494545" r="-200219" b="-696364"/>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00220" t="-494545" r="-100659" b="-696364"/>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99781" t="-494545" r="-439" b="-696364"/>
                          </a:stretch>
                        </a:blipFill>
                      </a:tcPr>
                    </a:tc>
                    <a:extLst>
                      <a:ext uri="{0D108BD9-81ED-4DB2-BD59-A6C34878D82A}">
                        <a16:rowId xmlns:a16="http://schemas.microsoft.com/office/drawing/2014/main" val="3370147356"/>
                      </a:ext>
                    </a:extLst>
                  </a:tr>
                  <a:tr h="331682">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t="-605556" r="-200219" b="-609259"/>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00220" t="-605556" r="-100659" b="-609259"/>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99781" t="-605556" r="-439" b="-609259"/>
                          </a:stretch>
                        </a:blipFill>
                      </a:tcPr>
                    </a:tc>
                    <a:extLst>
                      <a:ext uri="{0D108BD9-81ED-4DB2-BD59-A6C34878D82A}">
                        <a16:rowId xmlns:a16="http://schemas.microsoft.com/office/drawing/2014/main" val="765828918"/>
                      </a:ext>
                    </a:extLst>
                  </a:tr>
                  <a:tr h="331682">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t="-692727" r="-200219" b="-498182"/>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00220" t="-692727" r="-100659" b="-498182"/>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99781" t="-692727" r="-439" b="-498182"/>
                          </a:stretch>
                        </a:blipFill>
                      </a:tcPr>
                    </a:tc>
                    <a:extLst>
                      <a:ext uri="{0D108BD9-81ED-4DB2-BD59-A6C34878D82A}">
                        <a16:rowId xmlns:a16="http://schemas.microsoft.com/office/drawing/2014/main" val="2809616699"/>
                      </a:ext>
                    </a:extLst>
                  </a:tr>
                  <a:tr h="331682">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t="-807407" r="-200219" b="-407407"/>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00220" t="-807407" r="-100659" b="-407407"/>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99781" t="-807407" r="-439" b="-407407"/>
                          </a:stretch>
                        </a:blipFill>
                      </a:tcPr>
                    </a:tc>
                    <a:extLst>
                      <a:ext uri="{0D108BD9-81ED-4DB2-BD59-A6C34878D82A}">
                        <a16:rowId xmlns:a16="http://schemas.microsoft.com/office/drawing/2014/main" val="2216911780"/>
                      </a:ext>
                    </a:extLst>
                  </a:tr>
                  <a:tr h="331682">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t="-890909" r="-200219" b="-300000"/>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00220" t="-890909" r="-100659" b="-300000"/>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99781" t="-890909" r="-439" b="-300000"/>
                          </a:stretch>
                        </a:blipFill>
                      </a:tcPr>
                    </a:tc>
                    <a:extLst>
                      <a:ext uri="{0D108BD9-81ED-4DB2-BD59-A6C34878D82A}">
                        <a16:rowId xmlns:a16="http://schemas.microsoft.com/office/drawing/2014/main" val="3830906571"/>
                      </a:ext>
                    </a:extLst>
                  </a:tr>
                  <a:tr h="331682">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t="-1009259" r="-200219" b="-205556"/>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00220" t="-1009259" r="-100659" b="-205556"/>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99781" t="-1009259" r="-439" b="-205556"/>
                          </a:stretch>
                        </a:blipFill>
                      </a:tcPr>
                    </a:tc>
                    <a:extLst>
                      <a:ext uri="{0D108BD9-81ED-4DB2-BD59-A6C34878D82A}">
                        <a16:rowId xmlns:a16="http://schemas.microsoft.com/office/drawing/2014/main" val="593177299"/>
                      </a:ext>
                    </a:extLst>
                  </a:tr>
                  <a:tr h="331682">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t="-1089091" r="-200219" b="-101818"/>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00220" t="-1089091" r="-100659" b="-101818"/>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99781" t="-1089091" r="-439" b="-101818"/>
                          </a:stretch>
                        </a:blipFill>
                      </a:tcPr>
                    </a:tc>
                    <a:extLst>
                      <a:ext uri="{0D108BD9-81ED-4DB2-BD59-A6C34878D82A}">
                        <a16:rowId xmlns:a16="http://schemas.microsoft.com/office/drawing/2014/main" val="893620025"/>
                      </a:ext>
                    </a:extLst>
                  </a:tr>
                  <a:tr h="331682">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t="-1211111" r="-200219" b="-3704"/>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100220" t="-1211111" r="-100659" b="-3704"/>
                          </a:stretch>
                        </a:blipFill>
                      </a:tcPr>
                    </a:tc>
                    <a:tc>
                      <a:txBody>
                        <a:bodyPr/>
                        <a:lstStyle/>
                        <a:p>
                          <a:endParaRPr lang="en-US"/>
                        </a:p>
                      </a:txBody>
                      <a:tcPr marL="103517" marR="103517"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199781" t="-1211111" r="-439" b="-3704"/>
                          </a:stretch>
                        </a:blipFill>
                      </a:tcPr>
                    </a:tc>
                    <a:extLst>
                      <a:ext uri="{0D108BD9-81ED-4DB2-BD59-A6C34878D82A}">
                        <a16:rowId xmlns:a16="http://schemas.microsoft.com/office/drawing/2014/main" val="2749076719"/>
                      </a:ext>
                    </a:extLst>
                  </a:tr>
                </a:tbl>
              </a:graphicData>
            </a:graphic>
          </p:graphicFrame>
        </mc:Fallback>
      </mc:AlternateContent>
      <p:sp>
        <p:nvSpPr>
          <p:cNvPr id="12" name="Content Placeholder 4"/>
          <p:cNvSpPr>
            <a:spLocks noGrp="1"/>
          </p:cNvSpPr>
          <p:nvPr>
            <p:ph sz="quarter" idx="13"/>
          </p:nvPr>
        </p:nvSpPr>
        <p:spPr>
          <a:xfrm>
            <a:off x="634447" y="1600200"/>
            <a:ext cx="7772400" cy="228600"/>
          </a:xfrm>
          <a:prstGeom prst="rect">
            <a:avLst/>
          </a:prstGeom>
        </p:spPr>
        <p:txBody>
          <a:bodyPr/>
          <a:lstStyle/>
          <a:p>
            <a:pPr algn="ctr"/>
            <a:r>
              <a:rPr lang="en-US" sz="800" b="1" dirty="0"/>
              <a:t>Copyright © The McGraw Hill Companies. Inc. Permission required for reproduction or display</a:t>
            </a:r>
            <a:endParaRPr lang="en-US" sz="800" dirty="0"/>
          </a:p>
        </p:txBody>
      </p:sp>
    </p:spTree>
    <p:extLst>
      <p:ext uri="{BB962C8B-B14F-4D97-AF65-F5344CB8AC3E}">
        <p14:creationId xmlns:p14="http://schemas.microsoft.com/office/powerpoint/2010/main" val="111154008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3313"/>
            <a:ext cx="6808304" cy="460513"/>
          </a:xfrm>
        </p:spPr>
        <p:txBody>
          <a:bodyPr/>
          <a:lstStyle/>
          <a:p>
            <a:pPr marL="1266825" indent="-1266825"/>
            <a:r>
              <a:rPr lang="en-US" dirty="0">
                <a:solidFill>
                  <a:schemeClr val="bg1"/>
                </a:solidFill>
              </a:rPr>
              <a:t>17.5	</a:t>
            </a:r>
            <a:r>
              <a:rPr lang="en-US" dirty="0"/>
              <a:t>Factors Affecting Solubility (15)</a:t>
            </a:r>
          </a:p>
        </p:txBody>
      </p:sp>
      <p:sp>
        <p:nvSpPr>
          <p:cNvPr id="2" name="Text Placeholder 1"/>
          <p:cNvSpPr>
            <a:spLocks noGrp="1"/>
          </p:cNvSpPr>
          <p:nvPr>
            <p:ph type="body" sz="quarter" idx="11"/>
          </p:nvPr>
        </p:nvSpPr>
        <p:spPr>
          <a:xfrm>
            <a:off x="0" y="1066800"/>
            <a:ext cx="8686800" cy="533400"/>
          </a:xfrm>
        </p:spPr>
        <p:txBody>
          <a:bodyPr/>
          <a:lstStyle/>
          <a:p>
            <a:r>
              <a:rPr lang="en-US" dirty="0"/>
              <a:t>Complex Ion Formation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4876800"/>
              </a:xfrm>
            </p:spPr>
            <p:txBody>
              <a:bodyPr/>
              <a:lstStyle/>
              <a:p>
                <a:pPr>
                  <a:spcAft>
                    <a:spcPts val="2800"/>
                  </a:spcAft>
                </a:pPr>
                <a:r>
                  <a:rPr lang="en-US" dirty="0"/>
                  <a:t>The dissolution of silver chloride is represented by the equation</a:t>
                </a:r>
              </a:p>
              <a:p>
                <a:pPr>
                  <a:spcAft>
                    <a:spcPts val="1200"/>
                  </a:spcAft>
                </a:pPr>
                <a14:m>
                  <m:oMathPara xmlns:m="http://schemas.openxmlformats.org/officeDocument/2006/math">
                    <m:oMathParaPr>
                      <m:jc m:val="centerGroup"/>
                    </m:oMathParaPr>
                    <m:oMath xmlns:m="http://schemas.openxmlformats.org/officeDocument/2006/math">
                      <m:r>
                        <m:rPr>
                          <m:sty m:val="p"/>
                        </m:rPr>
                        <a:rPr lang="en-US" i="0">
                          <a:latin typeface="Cambria Math" panose="02040503050406030204" pitchFamily="18" charset="0"/>
                        </a:rPr>
                        <m:t>AgCl</m:t>
                      </m:r>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Ag</m:t>
                          </m:r>
                        </m:e>
                        <m:sup>
                          <m:r>
                            <a:rPr lang="en-US" i="0">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Cl</m:t>
                          </m:r>
                        </m:e>
                        <m:sup>
                          <m:r>
                            <a:rPr lang="en-US" i="0">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𝑎𝑞</m:t>
                      </m:r>
                      <m:r>
                        <a:rPr lang="en-US" i="1">
                          <a:latin typeface="Cambria Math" panose="02040503050406030204" pitchFamily="18" charset="0"/>
                          <a:ea typeface="Cambria Math" panose="02040503050406030204" pitchFamily="18" charset="0"/>
                        </a:rPr>
                        <m:t>)</m:t>
                      </m:r>
                    </m:oMath>
                  </m:oMathPara>
                </a14:m>
                <a:endParaRPr lang="en-US" dirty="0"/>
              </a:p>
              <a:p>
                <a:pPr>
                  <a:spcAft>
                    <a:spcPts val="2800"/>
                  </a:spcAft>
                </a:pPr>
                <a:r>
                  <a:rPr lang="en-US" dirty="0"/>
                  <a:t>The sum of this equation and the one representing the formation of </a:t>
                </a:r>
                <a14:m>
                  <m:oMath xmlns:m="http://schemas.openxmlformats.org/officeDocument/2006/math">
                    <m:sSup>
                      <m:sSupPr>
                        <m:ctrlPr>
                          <a:rPr lang="en-US" i="1" dirty="0">
                            <a:latin typeface="Cambria Math" panose="02040503050406030204" pitchFamily="18" charset="0"/>
                          </a:rPr>
                        </m:ctrlPr>
                      </m:sSupPr>
                      <m:e>
                        <m:r>
                          <m:rPr>
                            <m:sty m:val="p"/>
                          </m:rPr>
                          <a:rPr lang="en-US" dirty="0">
                            <a:latin typeface="Cambria Math" panose="02040503050406030204" pitchFamily="18" charset="0"/>
                          </a:rPr>
                          <m:t>Ag</m:t>
                        </m:r>
                        <m:r>
                          <a:rPr lang="en-US" dirty="0">
                            <a:latin typeface="Cambria Math" panose="02040503050406030204" pitchFamily="18" charset="0"/>
                          </a:rPr>
                          <m:t>(</m:t>
                        </m:r>
                        <m:r>
                          <m:rPr>
                            <m:sty m:val="p"/>
                          </m:rPr>
                          <a:rPr lang="en-US" dirty="0">
                            <a:latin typeface="Cambria Math" panose="02040503050406030204" pitchFamily="18" charset="0"/>
                          </a:rPr>
                          <m:t>NH</m:t>
                        </m:r>
                        <m:r>
                          <a:rPr lang="en-US" baseline="-25000" dirty="0">
                            <a:latin typeface="Cambria Math" panose="02040503050406030204" pitchFamily="18" charset="0"/>
                          </a:rPr>
                          <m:t>3</m:t>
                        </m:r>
                        <m:r>
                          <a:rPr lang="en-US" dirty="0">
                            <a:latin typeface="Cambria Math" panose="02040503050406030204" pitchFamily="18" charset="0"/>
                          </a:rPr>
                          <m:t>)</m:t>
                        </m:r>
                      </m:e>
                      <m:sup>
                        <m:r>
                          <a:rPr lang="en-US" i="1" dirty="0">
                            <a:latin typeface="Cambria Math" panose="02040503050406030204" pitchFamily="18" charset="0"/>
                          </a:rPr>
                          <m:t>2+</m:t>
                        </m:r>
                      </m:sup>
                    </m:sSup>
                  </m:oMath>
                </a14:m>
                <a:r>
                  <a:rPr lang="en-US" dirty="0"/>
                  <a:t> is </a:t>
                </a:r>
              </a:p>
              <a:p>
                <a:pPr marL="803275" indent="174625" defTabSz="973138">
                  <a:spcAft>
                    <a:spcPts val="1000"/>
                  </a:spcAft>
                  <a:tabLst>
                    <a:tab pos="6067425" algn="l"/>
                  </a:tabLst>
                </a:pPr>
                <a14:m>
                  <m:oMath xmlns:m="http://schemas.openxmlformats.org/officeDocument/2006/math">
                    <m:r>
                      <m:rPr>
                        <m:sty m:val="p"/>
                      </m:rPr>
                      <a:rPr lang="en-US" sz="2000" i="0">
                        <a:latin typeface="Cambria Math" panose="02040503050406030204" pitchFamily="18" charset="0"/>
                      </a:rPr>
                      <m:t>AgCl</m:t>
                    </m:r>
                    <m:d>
                      <m:dPr>
                        <m:ctrlPr>
                          <a:rPr lang="en-US" sz="2000" i="1">
                            <a:latin typeface="Cambria Math" panose="02040503050406030204" pitchFamily="18" charset="0"/>
                          </a:rPr>
                        </m:ctrlPr>
                      </m:dPr>
                      <m:e>
                        <m:r>
                          <a:rPr lang="en-US" sz="2000" i="1">
                            <a:latin typeface="Cambria Math" panose="02040503050406030204" pitchFamily="18" charset="0"/>
                          </a:rPr>
                          <m:t>𝑠</m:t>
                        </m:r>
                      </m:e>
                    </m:d>
                    <m:r>
                      <a:rPr lang="en-US" sz="2000" i="1">
                        <a:latin typeface="Cambria Math" panose="02040503050406030204" pitchFamily="18" charset="0"/>
                        <a:ea typeface="Cambria Math" panose="02040503050406030204" pitchFamily="18" charset="0"/>
                      </a:rPr>
                      <m:t>⇄</m:t>
                    </m:r>
                    <m:sSup>
                      <m:sSupPr>
                        <m:ctrlPr>
                          <a:rPr lang="en-US" sz="2000" i="1" strike="sngStrike">
                            <a:latin typeface="Cambria Math" panose="02040503050406030204" pitchFamily="18" charset="0"/>
                            <a:ea typeface="Cambria Math" panose="02040503050406030204" pitchFamily="18" charset="0"/>
                          </a:rPr>
                        </m:ctrlPr>
                      </m:sSupPr>
                      <m:e>
                        <m:r>
                          <m:rPr>
                            <m:sty m:val="p"/>
                          </m:rPr>
                          <a:rPr lang="en-US" sz="2000" i="0" strike="sngStrike">
                            <a:latin typeface="Cambria Math" panose="02040503050406030204" pitchFamily="18" charset="0"/>
                            <a:ea typeface="Cambria Math" panose="02040503050406030204" pitchFamily="18" charset="0"/>
                          </a:rPr>
                          <m:t>Ag</m:t>
                        </m:r>
                      </m:e>
                      <m:sup>
                        <m:r>
                          <a:rPr lang="en-US" sz="2000" i="0" strike="sngStrike">
                            <a:latin typeface="Cambria Math" panose="02040503050406030204" pitchFamily="18" charset="0"/>
                            <a:ea typeface="Cambria Math" panose="02040503050406030204" pitchFamily="18" charset="0"/>
                          </a:rPr>
                          <m:t>+</m:t>
                        </m:r>
                      </m:sup>
                    </m:sSup>
                    <m:d>
                      <m:dPr>
                        <m:ctrlPr>
                          <a:rPr lang="en-US" sz="2000" i="1" strike="sngStrike">
                            <a:latin typeface="Cambria Math" panose="02040503050406030204" pitchFamily="18" charset="0"/>
                            <a:ea typeface="Cambria Math" panose="02040503050406030204" pitchFamily="18" charset="0"/>
                          </a:rPr>
                        </m:ctrlPr>
                      </m:dPr>
                      <m:e>
                        <m:r>
                          <a:rPr lang="en-US" sz="2000" i="1" strike="sngStrike">
                            <a:latin typeface="Cambria Math" panose="02040503050406030204" pitchFamily="18" charset="0"/>
                            <a:ea typeface="Cambria Math" panose="02040503050406030204" pitchFamily="18" charset="0"/>
                          </a:rPr>
                          <m:t>𝑎𝑞</m:t>
                        </m:r>
                      </m:e>
                    </m:d>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m:rPr>
                            <m:sty m:val="p"/>
                          </m:rPr>
                          <a:rPr lang="en-US" sz="2000" i="0">
                            <a:latin typeface="Cambria Math" panose="02040503050406030204" pitchFamily="18" charset="0"/>
                            <a:ea typeface="Cambria Math" panose="02040503050406030204" pitchFamily="18" charset="0"/>
                          </a:rPr>
                          <m:t>Cl</m:t>
                        </m:r>
                      </m:e>
                      <m:sup>
                        <m:r>
                          <a:rPr lang="en-US" sz="2000" i="0">
                            <a:latin typeface="Cambria Math" panose="02040503050406030204" pitchFamily="18" charset="0"/>
                            <a:ea typeface="Cambria Math" panose="02040503050406030204" pitchFamily="18" charset="0"/>
                          </a:rPr>
                          <m:t>−</m:t>
                        </m:r>
                      </m:sup>
                    </m:sSup>
                    <m:r>
                      <a:rPr lang="en-US" sz="2000" i="1">
                        <a:latin typeface="Cambria Math" panose="02040503050406030204" pitchFamily="18" charset="0"/>
                        <a:ea typeface="Cambria Math" panose="02040503050406030204" pitchFamily="18" charset="0"/>
                      </a:rPr>
                      <m:t>(</m:t>
                    </m:r>
                    <m:r>
                      <a:rPr lang="en-US" sz="2000" i="1">
                        <a:latin typeface="Cambria Math" panose="02040503050406030204" pitchFamily="18" charset="0"/>
                        <a:ea typeface="Cambria Math" panose="02040503050406030204" pitchFamily="18" charset="0"/>
                      </a:rPr>
                      <m:t>𝑎𝑞</m:t>
                    </m:r>
                    <m:r>
                      <a:rPr lang="en-US" sz="2000" i="1">
                        <a:latin typeface="Cambria Math" panose="02040503050406030204" pitchFamily="18" charset="0"/>
                        <a:ea typeface="Cambria Math" panose="02040503050406030204" pitchFamily="18" charset="0"/>
                      </a:rPr>
                      <m:t>)</m:t>
                    </m:r>
                  </m:oMath>
                </a14:m>
                <a:r>
                  <a:rPr lang="en-US" sz="2000" dirty="0"/>
                  <a:t>	</a:t>
                </a:r>
                <a14:m>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𝐾</m:t>
                        </m:r>
                      </m:e>
                      <m:sub>
                        <m:r>
                          <m:rPr>
                            <m:sty m:val="p"/>
                          </m:rPr>
                          <a:rPr lang="en-US" sz="2000" b="0" i="0" smtClean="0">
                            <a:latin typeface="Cambria Math" panose="02040503050406030204" pitchFamily="18" charset="0"/>
                          </a:rPr>
                          <m:t>sp</m:t>
                        </m:r>
                      </m:sub>
                    </m:sSub>
                    <m:r>
                      <a:rPr lang="en-US" sz="2000" b="0" i="1" smtClean="0">
                        <a:latin typeface="Cambria Math" panose="02040503050406030204" pitchFamily="18" charset="0"/>
                      </a:rPr>
                      <m:t>=1.6</m:t>
                    </m:r>
                    <m:r>
                      <a:rPr lang="en-US" sz="2000" b="0" i="1" smtClean="0">
                        <a:latin typeface="Cambria Math" panose="02040503050406030204" pitchFamily="18" charset="0"/>
                        <a:ea typeface="Cambria Math" panose="02040503050406030204" pitchFamily="18" charset="0"/>
                      </a:rPr>
                      <m:t>×</m:t>
                    </m:r>
                    <m:sSup>
                      <m:sSupPr>
                        <m:ctrlPr>
                          <a:rPr lang="en-US" sz="2000" b="0" i="1" smtClean="0">
                            <a:latin typeface="Cambria Math" panose="02040503050406030204" pitchFamily="18" charset="0"/>
                            <a:ea typeface="Cambria Math" panose="02040503050406030204" pitchFamily="18" charset="0"/>
                          </a:rPr>
                        </m:ctrlPr>
                      </m:sSupPr>
                      <m:e>
                        <m:r>
                          <a:rPr lang="en-US" sz="2000" b="0" i="1" smtClean="0">
                            <a:latin typeface="Cambria Math" panose="02040503050406030204" pitchFamily="18" charset="0"/>
                            <a:ea typeface="Cambria Math" panose="02040503050406030204" pitchFamily="18" charset="0"/>
                          </a:rPr>
                          <m:t>10</m:t>
                        </m:r>
                      </m:e>
                      <m:sup>
                        <m:r>
                          <a:rPr lang="en-US" sz="2000" b="0" i="1" smtClean="0">
                            <a:latin typeface="Cambria Math" panose="02040503050406030204" pitchFamily="18" charset="0"/>
                            <a:ea typeface="Cambria Math" panose="02040503050406030204" pitchFamily="18" charset="0"/>
                          </a:rPr>
                          <m:t>−10</m:t>
                        </m:r>
                      </m:sup>
                    </m:sSup>
                  </m:oMath>
                </a14:m>
                <a:endParaRPr lang="en-US" sz="2000" dirty="0"/>
              </a:p>
              <a:p>
                <a:pPr marL="1038225" indent="-633413">
                  <a:spcAft>
                    <a:spcPts val="1000"/>
                  </a:spcAft>
                  <a:tabLst>
                    <a:tab pos="5995988" algn="l"/>
                  </a:tabLst>
                </a:pPr>
                <a14:m>
                  <m:oMath xmlns:m="http://schemas.openxmlformats.org/officeDocument/2006/math">
                    <m:sSup>
                      <m:sSupPr>
                        <m:ctrlPr>
                          <a:rPr lang="en-US" sz="2000" i="1" strike="sngStrike" smtClean="0">
                            <a:latin typeface="Cambria Math" panose="02040503050406030204" pitchFamily="18" charset="0"/>
                            <a:ea typeface="Cambria Math" panose="02040503050406030204" pitchFamily="18" charset="0"/>
                          </a:rPr>
                        </m:ctrlPr>
                      </m:sSupPr>
                      <m:e>
                        <m:r>
                          <m:rPr>
                            <m:sty m:val="p"/>
                          </m:rPr>
                          <a:rPr lang="en-US" sz="2000" b="0" i="0" strike="sngStrike" smtClean="0">
                            <a:latin typeface="Cambria Math" panose="02040503050406030204" pitchFamily="18" charset="0"/>
                            <a:ea typeface="Cambria Math" panose="02040503050406030204" pitchFamily="18" charset="0"/>
                          </a:rPr>
                          <m:t>Ag</m:t>
                        </m:r>
                      </m:e>
                      <m:sup>
                        <m:r>
                          <a:rPr lang="en-US" sz="2000" b="0" i="0" strike="sngStrike" smtClean="0">
                            <a:latin typeface="Cambria Math" panose="02040503050406030204" pitchFamily="18" charset="0"/>
                            <a:ea typeface="Cambria Math" panose="02040503050406030204" pitchFamily="18" charset="0"/>
                          </a:rPr>
                          <m:t>+</m:t>
                        </m:r>
                      </m:sup>
                    </m:sSup>
                    <m:d>
                      <m:dPr>
                        <m:ctrlPr>
                          <a:rPr lang="en-US" sz="2000" b="0" i="1" strike="sngStrike" smtClean="0">
                            <a:latin typeface="Cambria Math" panose="02040503050406030204" pitchFamily="18" charset="0"/>
                            <a:ea typeface="Cambria Math" panose="02040503050406030204" pitchFamily="18" charset="0"/>
                          </a:rPr>
                        </m:ctrlPr>
                      </m:dPr>
                      <m:e>
                        <m:r>
                          <a:rPr lang="en-US" sz="2000" b="0" i="1" strike="sngStrike" smtClean="0">
                            <a:latin typeface="Cambria Math" panose="02040503050406030204" pitchFamily="18" charset="0"/>
                            <a:ea typeface="Cambria Math" panose="02040503050406030204" pitchFamily="18" charset="0"/>
                          </a:rPr>
                          <m:t>𝑎𝑞</m:t>
                        </m:r>
                      </m:e>
                    </m:d>
                    <m:r>
                      <a:rPr lang="en-US" sz="2000" b="0" i="1" smtClean="0">
                        <a:latin typeface="Cambria Math" panose="02040503050406030204" pitchFamily="18" charset="0"/>
                        <a:ea typeface="Cambria Math" panose="02040503050406030204" pitchFamily="18" charset="0"/>
                      </a:rPr>
                      <m:t>+</m:t>
                    </m:r>
                    <m:sSub>
                      <m:sSubPr>
                        <m:ctrlPr>
                          <a:rPr lang="en-US" sz="2000" b="0" i="1" smtClean="0">
                            <a:latin typeface="Cambria Math" panose="02040503050406030204" pitchFamily="18" charset="0"/>
                            <a:ea typeface="Cambria Math" panose="02040503050406030204" pitchFamily="18" charset="0"/>
                          </a:rPr>
                        </m:ctrlPr>
                      </m:sSubPr>
                      <m:e>
                        <m:r>
                          <a:rPr lang="en-US" sz="2000" b="0" i="0" smtClean="0">
                            <a:latin typeface="Cambria Math" panose="02040503050406030204" pitchFamily="18" charset="0"/>
                            <a:ea typeface="Cambria Math" panose="02040503050406030204" pitchFamily="18" charset="0"/>
                          </a:rPr>
                          <m:t>2</m:t>
                        </m:r>
                        <m:r>
                          <m:rPr>
                            <m:sty m:val="p"/>
                          </m:rPr>
                          <a:rPr lang="en-US" sz="2000" b="0" i="0" smtClean="0">
                            <a:latin typeface="Cambria Math" panose="02040503050406030204" pitchFamily="18" charset="0"/>
                            <a:ea typeface="Cambria Math" panose="02040503050406030204" pitchFamily="18" charset="0"/>
                          </a:rPr>
                          <m:t>NH</m:t>
                        </m:r>
                      </m:e>
                      <m:sub>
                        <m:r>
                          <a:rPr lang="en-US" sz="2000" b="0" i="0" smtClean="0">
                            <a:latin typeface="Cambria Math" panose="02040503050406030204" pitchFamily="18" charset="0"/>
                            <a:ea typeface="Cambria Math" panose="02040503050406030204" pitchFamily="18" charset="0"/>
                          </a:rPr>
                          <m:t>3</m:t>
                        </m:r>
                      </m:sub>
                    </m:sSub>
                    <m:r>
                      <a:rPr lang="en-US" sz="2000" b="0" i="1" smtClean="0">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𝑎𝑞</m:t>
                    </m:r>
                    <m:r>
                      <a:rPr lang="en-US" sz="2000" b="0" i="1" smtClean="0">
                        <a:latin typeface="Cambria Math" panose="02040503050406030204" pitchFamily="18" charset="0"/>
                        <a:ea typeface="Cambria Math" panose="02040503050406030204" pitchFamily="18" charset="0"/>
                      </a:rPr>
                      <m:t>)⇄</m:t>
                    </m:r>
                  </m:oMath>
                </a14:m>
                <a:r>
                  <a:rPr lang="en-US" sz="2000" dirty="0"/>
                  <a:t>Ag</a:t>
                </a:r>
                <a14:m>
                  <m:oMath xmlns:m="http://schemas.openxmlformats.org/officeDocument/2006/math">
                    <m:sSubSup>
                      <m:sSubSupPr>
                        <m:ctrlPr>
                          <a:rPr lang="en-US" sz="2000" i="1" dirty="0" smtClean="0">
                            <a:latin typeface="Cambria Math" panose="02040503050406030204" pitchFamily="18" charset="0"/>
                          </a:rPr>
                        </m:ctrlPr>
                      </m:sSubSupPr>
                      <m:e>
                        <m:d>
                          <m:dPr>
                            <m:ctrlPr>
                              <a:rPr lang="en-US" sz="2000" i="1" dirty="0" smtClean="0">
                                <a:latin typeface="Cambria Math" panose="02040503050406030204" pitchFamily="18" charset="0"/>
                              </a:rPr>
                            </m:ctrlPr>
                          </m:dPr>
                          <m:e>
                            <m:sSub>
                              <m:sSubPr>
                                <m:ctrlPr>
                                  <a:rPr lang="en-US" sz="2000" i="1" dirty="0" smtClean="0">
                                    <a:latin typeface="Cambria Math" panose="02040503050406030204" pitchFamily="18" charset="0"/>
                                  </a:rPr>
                                </m:ctrlPr>
                              </m:sSubPr>
                              <m:e>
                                <m:r>
                                  <m:rPr>
                                    <m:sty m:val="p"/>
                                  </m:rPr>
                                  <a:rPr lang="en-US" sz="2000" b="0" i="0" dirty="0" smtClean="0">
                                    <a:latin typeface="Cambria Math" panose="02040503050406030204" pitchFamily="18" charset="0"/>
                                  </a:rPr>
                                  <m:t>NH</m:t>
                                </m:r>
                              </m:e>
                              <m:sub>
                                <m:r>
                                  <a:rPr lang="en-US" sz="2000" b="0" i="0" dirty="0" smtClean="0">
                                    <a:latin typeface="Cambria Math" panose="02040503050406030204" pitchFamily="18" charset="0"/>
                                  </a:rPr>
                                  <m:t>3</m:t>
                                </m:r>
                              </m:sub>
                            </m:sSub>
                          </m:e>
                        </m:d>
                      </m:e>
                      <m:sub>
                        <m:r>
                          <a:rPr lang="en-US" sz="2000" b="0" i="0" dirty="0" smtClean="0">
                            <a:latin typeface="Cambria Math" panose="02040503050406030204" pitchFamily="18" charset="0"/>
                          </a:rPr>
                          <m:t>2</m:t>
                        </m:r>
                      </m:sub>
                      <m:sup>
                        <m:r>
                          <a:rPr lang="en-US" sz="2000" b="0" i="0" dirty="0" smtClean="0">
                            <a:latin typeface="Cambria Math" panose="02040503050406030204" pitchFamily="18" charset="0"/>
                          </a:rPr>
                          <m:t>+</m:t>
                        </m:r>
                      </m:sup>
                    </m:sSubSup>
                    <m:r>
                      <a:rPr lang="en-US" sz="2000" b="0" i="1" dirty="0" smtClean="0">
                        <a:latin typeface="Cambria Math" panose="02040503050406030204" pitchFamily="18" charset="0"/>
                      </a:rPr>
                      <m:t>(</m:t>
                    </m:r>
                    <m:r>
                      <a:rPr lang="en-US" sz="2000" b="0" i="1" dirty="0" smtClean="0">
                        <a:latin typeface="Cambria Math" panose="02040503050406030204" pitchFamily="18" charset="0"/>
                      </a:rPr>
                      <m:t>𝑎𝑞</m:t>
                    </m:r>
                    <m:r>
                      <a:rPr lang="en-US" sz="2000" b="0" i="1" dirty="0" smtClean="0">
                        <a:latin typeface="Cambria Math" panose="02040503050406030204" pitchFamily="18" charset="0"/>
                      </a:rPr>
                      <m:t>)</m:t>
                    </m:r>
                  </m:oMath>
                </a14:m>
                <a:r>
                  <a:rPr lang="en-US" sz="2000" dirty="0"/>
                  <a:t>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𝐾</m:t>
                        </m:r>
                      </m:e>
                      <m:sub>
                        <m:r>
                          <m:rPr>
                            <m:sty m:val="p"/>
                          </m:rPr>
                          <a:rPr lang="en-US" sz="2000" b="0" i="0" smtClean="0">
                            <a:latin typeface="Cambria Math" panose="02040503050406030204" pitchFamily="18" charset="0"/>
                          </a:rPr>
                          <m:t>f</m:t>
                        </m:r>
                      </m:sub>
                    </m:sSub>
                    <m:r>
                      <a:rPr lang="en-US" sz="2000" i="1">
                        <a:latin typeface="Cambria Math" panose="02040503050406030204" pitchFamily="18" charset="0"/>
                      </a:rPr>
                      <m:t>=1.6</m:t>
                    </m:r>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10</m:t>
                        </m:r>
                      </m:e>
                      <m:sup>
                        <m:r>
                          <a:rPr lang="en-US" sz="2000" b="0" i="1" smtClean="0">
                            <a:latin typeface="Cambria Math" panose="02040503050406030204" pitchFamily="18" charset="0"/>
                            <a:ea typeface="Cambria Math" panose="02040503050406030204" pitchFamily="18" charset="0"/>
                          </a:rPr>
                          <m:t>7</m:t>
                        </m:r>
                      </m:sup>
                    </m:sSup>
                  </m:oMath>
                </a14:m>
                <a:endParaRPr lang="en-US" sz="2000" dirty="0"/>
              </a:p>
              <a:p>
                <a:pPr marL="803275" indent="-398463">
                  <a:spcAft>
                    <a:spcPts val="1000"/>
                  </a:spcAft>
                </a:pPr>
                <a14:m>
                  <m:oMath xmlns:m="http://schemas.openxmlformats.org/officeDocument/2006/math">
                    <m:r>
                      <m:rPr>
                        <m:sty m:val="p"/>
                      </m:rPr>
                      <a:rPr lang="en-US" sz="2000" i="0">
                        <a:latin typeface="Cambria Math" panose="02040503050406030204" pitchFamily="18" charset="0"/>
                      </a:rPr>
                      <m:t>AgCl</m:t>
                    </m:r>
                    <m:d>
                      <m:dPr>
                        <m:ctrlPr>
                          <a:rPr lang="en-US" sz="2000" i="1">
                            <a:latin typeface="Cambria Math" panose="02040503050406030204" pitchFamily="18" charset="0"/>
                          </a:rPr>
                        </m:ctrlPr>
                      </m:dPr>
                      <m:e>
                        <m:r>
                          <a:rPr lang="en-US" sz="2000" i="1">
                            <a:latin typeface="Cambria Math" panose="02040503050406030204" pitchFamily="18" charset="0"/>
                          </a:rPr>
                          <m:t>𝑠</m:t>
                        </m:r>
                      </m:e>
                    </m:d>
                    <m:r>
                      <a:rPr lang="en-US" sz="2000" i="1">
                        <a:latin typeface="Cambria Math" panose="02040503050406030204" pitchFamily="18" charset="0"/>
                        <a:ea typeface="Cambria Math" panose="02040503050406030204" pitchFamily="18" charset="0"/>
                      </a:rPr>
                      <m:t>+</m:t>
                    </m:r>
                    <m:sSub>
                      <m:sSubPr>
                        <m:ctrlPr>
                          <a:rPr lang="en-US" sz="2000" i="1">
                            <a:latin typeface="Cambria Math" panose="02040503050406030204" pitchFamily="18" charset="0"/>
                            <a:ea typeface="Cambria Math" panose="02040503050406030204" pitchFamily="18" charset="0"/>
                          </a:rPr>
                        </m:ctrlPr>
                      </m:sSubPr>
                      <m:e>
                        <m:r>
                          <a:rPr lang="en-US" sz="2000" i="0">
                            <a:latin typeface="Cambria Math" panose="02040503050406030204" pitchFamily="18" charset="0"/>
                            <a:ea typeface="Cambria Math" panose="02040503050406030204" pitchFamily="18" charset="0"/>
                          </a:rPr>
                          <m:t>2</m:t>
                        </m:r>
                        <m:r>
                          <m:rPr>
                            <m:sty m:val="p"/>
                          </m:rPr>
                          <a:rPr lang="en-US" sz="2000" i="0">
                            <a:latin typeface="Cambria Math" panose="02040503050406030204" pitchFamily="18" charset="0"/>
                            <a:ea typeface="Cambria Math" panose="02040503050406030204" pitchFamily="18" charset="0"/>
                          </a:rPr>
                          <m:t>NH</m:t>
                        </m:r>
                      </m:e>
                      <m:sub>
                        <m:r>
                          <a:rPr lang="en-US" sz="2000" i="0">
                            <a:latin typeface="Cambria Math" panose="02040503050406030204" pitchFamily="18" charset="0"/>
                            <a:ea typeface="Cambria Math" panose="02040503050406030204" pitchFamily="18" charset="0"/>
                          </a:rPr>
                          <m:t>3</m:t>
                        </m:r>
                      </m:sub>
                    </m:sSub>
                  </m:oMath>
                </a14:m>
                <a:r>
                  <a:rPr lang="en-US" sz="2000" dirty="0">
                    <a:ea typeface="Cambria Math" panose="02040503050406030204" pitchFamily="18" charset="0"/>
                  </a:rPr>
                  <a:t>(</a:t>
                </a:r>
                <a:r>
                  <a:rPr lang="en-US" sz="2000" i="1" dirty="0">
                    <a:ea typeface="Cambria Math" panose="02040503050406030204" pitchFamily="18" charset="0"/>
                  </a:rPr>
                  <a:t>aq</a:t>
                </a:r>
                <a:r>
                  <a:rPr lang="en-US" sz="2000" dirty="0">
                    <a:ea typeface="Cambria Math" panose="02040503050406030204" pitchFamily="18" charset="0"/>
                  </a:rPr>
                  <a:t>) </a:t>
                </a:r>
                <a14:m>
                  <m:oMath xmlns:m="http://schemas.openxmlformats.org/officeDocument/2006/math">
                    <m:r>
                      <a:rPr lang="en-US" sz="2000" i="1">
                        <a:latin typeface="Cambria Math" panose="02040503050406030204" pitchFamily="18" charset="0"/>
                        <a:ea typeface="Cambria Math" panose="02040503050406030204" pitchFamily="18" charset="0"/>
                      </a:rPr>
                      <m:t>⇄</m:t>
                    </m:r>
                  </m:oMath>
                </a14:m>
                <a:r>
                  <a:rPr lang="en-US" sz="2000" dirty="0"/>
                  <a:t>Ag</a:t>
                </a:r>
                <a14:m>
                  <m:oMath xmlns:m="http://schemas.openxmlformats.org/officeDocument/2006/math">
                    <m:sSubSup>
                      <m:sSubSupPr>
                        <m:ctrlPr>
                          <a:rPr lang="en-US" sz="2000" i="1" dirty="0">
                            <a:latin typeface="Cambria Math" panose="02040503050406030204" pitchFamily="18" charset="0"/>
                          </a:rPr>
                        </m:ctrlPr>
                      </m:sSubSupPr>
                      <m:e>
                        <m:d>
                          <m:dPr>
                            <m:ctrlPr>
                              <a:rPr lang="en-US" sz="2000" i="1" dirty="0">
                                <a:latin typeface="Cambria Math" panose="02040503050406030204" pitchFamily="18" charset="0"/>
                              </a:rPr>
                            </m:ctrlPr>
                          </m:dPr>
                          <m:e>
                            <m:sSub>
                              <m:sSubPr>
                                <m:ctrlPr>
                                  <a:rPr lang="en-US" sz="2000" i="1" dirty="0">
                                    <a:latin typeface="Cambria Math" panose="02040503050406030204" pitchFamily="18" charset="0"/>
                                  </a:rPr>
                                </m:ctrlPr>
                              </m:sSubPr>
                              <m:e>
                                <m:r>
                                  <m:rPr>
                                    <m:sty m:val="p"/>
                                  </m:rPr>
                                  <a:rPr lang="en-US" sz="2000" i="0" dirty="0">
                                    <a:latin typeface="Cambria Math" panose="02040503050406030204" pitchFamily="18" charset="0"/>
                                  </a:rPr>
                                  <m:t>NH</m:t>
                                </m:r>
                              </m:e>
                              <m:sub>
                                <m:r>
                                  <a:rPr lang="en-US" sz="2000" i="0" dirty="0">
                                    <a:latin typeface="Cambria Math" panose="02040503050406030204" pitchFamily="18" charset="0"/>
                                  </a:rPr>
                                  <m:t>3</m:t>
                                </m:r>
                              </m:sub>
                            </m:sSub>
                          </m:e>
                        </m:d>
                      </m:e>
                      <m:sub>
                        <m:r>
                          <a:rPr lang="en-US" sz="2000" i="1" dirty="0">
                            <a:latin typeface="Cambria Math" panose="02040503050406030204" pitchFamily="18" charset="0"/>
                          </a:rPr>
                          <m:t>2</m:t>
                        </m:r>
                      </m:sub>
                      <m:sup>
                        <m:r>
                          <a:rPr lang="en-US" sz="2000" i="1" dirty="0">
                            <a:latin typeface="Cambria Math" panose="02040503050406030204" pitchFamily="18" charset="0"/>
                          </a:rPr>
                          <m:t>+</m:t>
                        </m:r>
                      </m:sup>
                    </m:sSubSup>
                    <m:r>
                      <a:rPr lang="en-US" sz="2000" i="1" dirty="0">
                        <a:latin typeface="Cambria Math" panose="02040503050406030204" pitchFamily="18" charset="0"/>
                      </a:rPr>
                      <m:t>(</m:t>
                    </m:r>
                    <m:r>
                      <a:rPr lang="en-US" sz="2000" i="1" dirty="0">
                        <a:latin typeface="Cambria Math" panose="02040503050406030204" pitchFamily="18" charset="0"/>
                      </a:rPr>
                      <m:t>𝑎𝑞</m:t>
                    </m:r>
                    <m:r>
                      <a:rPr lang="en-US" sz="2000" i="1" dirty="0">
                        <a:latin typeface="Cambria Math" panose="02040503050406030204" pitchFamily="18" charset="0"/>
                      </a:rPr>
                      <m:t>)</m:t>
                    </m:r>
                  </m:oMath>
                </a14:m>
                <a:r>
                  <a:rPr lang="en-US" sz="2000" dirty="0">
                    <a:ea typeface="Cambria Math" panose="02040503050406030204" pitchFamily="18" charset="0"/>
                  </a:rPr>
                  <a:t> </a:t>
                </a:r>
                <a14:m>
                  <m:oMath xmlns:m="http://schemas.openxmlformats.org/officeDocument/2006/math">
                    <m:r>
                      <a:rPr lang="en-US" sz="2000" i="1">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m:rPr>
                            <m:sty m:val="p"/>
                          </m:rPr>
                          <a:rPr lang="en-US" sz="2000" i="0">
                            <a:latin typeface="Cambria Math" panose="02040503050406030204" pitchFamily="18" charset="0"/>
                            <a:ea typeface="Cambria Math" panose="02040503050406030204" pitchFamily="18" charset="0"/>
                          </a:rPr>
                          <m:t>Cl</m:t>
                        </m:r>
                      </m:e>
                      <m:sup>
                        <m:r>
                          <a:rPr lang="en-US" sz="2000" i="0">
                            <a:latin typeface="Cambria Math" panose="02040503050406030204" pitchFamily="18" charset="0"/>
                            <a:ea typeface="Cambria Math" panose="02040503050406030204" pitchFamily="18" charset="0"/>
                          </a:rPr>
                          <m:t>−</m:t>
                        </m:r>
                      </m:sup>
                    </m:sSup>
                    <m:r>
                      <a:rPr lang="en-US" sz="2000" i="1">
                        <a:latin typeface="Cambria Math" panose="02040503050406030204" pitchFamily="18" charset="0"/>
                        <a:ea typeface="Cambria Math" panose="02040503050406030204" pitchFamily="18" charset="0"/>
                      </a:rPr>
                      <m:t>(</m:t>
                    </m:r>
                    <m:r>
                      <a:rPr lang="en-US" sz="2000" i="1">
                        <a:latin typeface="Cambria Math" panose="02040503050406030204" pitchFamily="18" charset="0"/>
                        <a:ea typeface="Cambria Math" panose="02040503050406030204" pitchFamily="18" charset="0"/>
                      </a:rPr>
                      <m:t>𝑎𝑞</m:t>
                    </m:r>
                    <m:r>
                      <a:rPr lang="en-US" sz="2000" i="1">
                        <a:latin typeface="Cambria Math" panose="02040503050406030204" pitchFamily="18" charset="0"/>
                        <a:ea typeface="Cambria Math" panose="02040503050406030204" pitchFamily="18" charset="0"/>
                      </a:rPr>
                      <m:t>)</m:t>
                    </m:r>
                  </m:oMath>
                </a14:m>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4876800"/>
              </a:xfrm>
              <a:blipFill>
                <a:blip r:embed="rId2"/>
                <a:stretch>
                  <a:fillRect l="-1333" t="-1125"/>
                </a:stretch>
              </a:blipFill>
            </p:spPr>
            <p:txBody>
              <a:bodyPr/>
              <a:lstStyle/>
              <a:p>
                <a:r>
                  <a:rPr lang="en-US">
                    <a:noFill/>
                  </a:rPr>
                  <a:t> </a:t>
                </a:r>
              </a:p>
            </p:txBody>
          </p:sp>
        </mc:Fallback>
      </mc:AlternateContent>
    </p:spTree>
    <p:extLst>
      <p:ext uri="{BB962C8B-B14F-4D97-AF65-F5344CB8AC3E}">
        <p14:creationId xmlns:p14="http://schemas.microsoft.com/office/powerpoint/2010/main" val="331209555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266825" indent="-1266825"/>
            <a:r>
              <a:rPr lang="en-US" dirty="0">
                <a:solidFill>
                  <a:schemeClr val="bg1"/>
                </a:solidFill>
              </a:rPr>
              <a:t>17.5	</a:t>
            </a:r>
            <a:r>
              <a:rPr lang="en-US" dirty="0"/>
              <a:t>Factors Affecting Solubility (16)</a:t>
            </a:r>
          </a:p>
        </p:txBody>
      </p:sp>
      <p:sp>
        <p:nvSpPr>
          <p:cNvPr id="2" name="Text Placeholder 1"/>
          <p:cNvSpPr>
            <a:spLocks noGrp="1"/>
          </p:cNvSpPr>
          <p:nvPr>
            <p:ph type="body" sz="quarter" idx="11"/>
          </p:nvPr>
        </p:nvSpPr>
        <p:spPr>
          <a:xfrm>
            <a:off x="0" y="1066800"/>
            <a:ext cx="8686800" cy="533400"/>
          </a:xfrm>
        </p:spPr>
        <p:txBody>
          <a:bodyPr/>
          <a:lstStyle/>
          <a:p>
            <a:r>
              <a:rPr lang="en-US" dirty="0"/>
              <a:t>Complex Ion Formation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4267200"/>
              </a:xfrm>
            </p:spPr>
            <p:txBody>
              <a:bodyPr/>
              <a:lstStyle/>
              <a:p>
                <a:pPr>
                  <a:spcAft>
                    <a:spcPts val="2800"/>
                  </a:spcAft>
                </a:pPr>
                <a:r>
                  <a:rPr lang="en-US" dirty="0"/>
                  <a:t>The corresponding equilibrium constant is</a:t>
                </a:r>
              </a:p>
              <a:p>
                <a:pPr algn="ctr">
                  <a:spcAft>
                    <a:spcPts val="4000"/>
                  </a:spcAft>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(1.6 ×</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−10</m:t>
                          </m:r>
                        </m:sup>
                      </m:sSup>
                      <m:r>
                        <a:rPr lang="en-US" i="1" dirty="0">
                          <a:latin typeface="Cambria Math" panose="02040503050406030204" pitchFamily="18" charset="0"/>
                        </a:rPr>
                        <m:t>)(1.5 × 10</m:t>
                      </m:r>
                      <m:r>
                        <a:rPr lang="en-US" i="1" baseline="30000" dirty="0">
                          <a:latin typeface="Cambria Math" panose="02040503050406030204" pitchFamily="18" charset="0"/>
                        </a:rPr>
                        <m:t>7</m:t>
                      </m:r>
                      <m:r>
                        <a:rPr lang="en-US" i="1" dirty="0">
                          <a:latin typeface="Cambria Math" panose="02040503050406030204" pitchFamily="18" charset="0"/>
                        </a:rPr>
                        <m:t>)=2.4×</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3</m:t>
                          </m:r>
                        </m:sup>
                      </m:sSup>
                      <m:r>
                        <a:rPr lang="en-US" i="1" dirty="0" smtClean="0">
                          <a:latin typeface="Cambria Math" panose="02040503050406030204" pitchFamily="18" charset="0"/>
                        </a:rPr>
                        <m:t>.</m:t>
                      </m:r>
                    </m:oMath>
                  </m:oMathPara>
                </a14:m>
                <a:endParaRPr lang="en-US" dirty="0"/>
              </a:p>
              <a:p>
                <a:pPr>
                  <a:spcAft>
                    <a:spcPts val="3300"/>
                  </a:spcAft>
                </a:pPr>
                <a:r>
                  <a:rPr lang="en-US" dirty="0"/>
                  <a:t>This is significantly larger than the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dirty="0"/>
                  <a:t> value, indicating that much more AgCl will dissolve in the presence of aqueous ammonia than in pure water.</a:t>
                </a:r>
              </a:p>
              <a:p>
                <a:pPr>
                  <a:spcAft>
                    <a:spcPts val="2800"/>
                  </a:spcAft>
                </a:pPr>
                <a:r>
                  <a:rPr lang="en-US" dirty="0"/>
                  <a:t>In general, the effect of complex ion formation generally is to </a:t>
                </a:r>
                <a:r>
                  <a:rPr lang="en-US" i="1" dirty="0"/>
                  <a:t>increase </a:t>
                </a:r>
                <a:r>
                  <a:rPr lang="en-US" dirty="0"/>
                  <a:t>the solubility of a substance.</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4267200"/>
              </a:xfrm>
              <a:blipFill>
                <a:blip r:embed="rId2"/>
                <a:stretch>
                  <a:fillRect l="-1333" t="-1286" r="-333" b="-6286"/>
                </a:stretch>
              </a:blipFill>
            </p:spPr>
            <p:txBody>
              <a:bodyPr/>
              <a:lstStyle/>
              <a:p>
                <a:r>
                  <a:rPr lang="en-US">
                    <a:noFill/>
                  </a:rPr>
                  <a:t> </a:t>
                </a:r>
              </a:p>
            </p:txBody>
          </p:sp>
        </mc:Fallback>
      </mc:AlternateContent>
    </p:spTree>
    <p:extLst>
      <p:ext uri="{BB962C8B-B14F-4D97-AF65-F5344CB8AC3E}">
        <p14:creationId xmlns:p14="http://schemas.microsoft.com/office/powerpoint/2010/main" val="185804132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257300" indent="-1257300"/>
            <a:r>
              <a:rPr lang="en-US" dirty="0">
                <a:solidFill>
                  <a:schemeClr val="bg1"/>
                </a:solidFill>
              </a:rPr>
              <a:t>17.5	</a:t>
            </a:r>
            <a:r>
              <a:rPr lang="en-US" dirty="0"/>
              <a:t>Factors Affecting Solubility (17)</a:t>
            </a:r>
          </a:p>
        </p:txBody>
      </p:sp>
      <p:sp>
        <p:nvSpPr>
          <p:cNvPr id="2" name="Text Placeholder 1"/>
          <p:cNvSpPr>
            <a:spLocks noGrp="1"/>
          </p:cNvSpPr>
          <p:nvPr>
            <p:ph type="body" sz="quarter" idx="11"/>
          </p:nvPr>
        </p:nvSpPr>
        <p:spPr>
          <a:xfrm>
            <a:off x="0" y="1066800"/>
            <a:ext cx="8686800" cy="533400"/>
          </a:xfrm>
        </p:spPr>
        <p:txBody>
          <a:bodyPr/>
          <a:lstStyle/>
          <a:p>
            <a:r>
              <a:rPr lang="en-US" dirty="0"/>
              <a:t>Complex Ion Formation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752600"/>
                <a:ext cx="9144000" cy="4876800"/>
              </a:xfrm>
            </p:spPr>
            <p:txBody>
              <a:bodyPr/>
              <a:lstStyle/>
              <a:p>
                <a:pPr>
                  <a:spcAft>
                    <a:spcPts val="2800"/>
                  </a:spcAft>
                </a:pPr>
                <a:r>
                  <a:rPr lang="en-US" dirty="0"/>
                  <a:t>Amphoteric hydroxides, can react with both acids and bases.</a:t>
                </a:r>
              </a:p>
              <a:p>
                <a:pPr>
                  <a:spcAft>
                    <a:spcPts val="3800"/>
                  </a:spcAft>
                </a:pPr>
                <a:r>
                  <a:rPr lang="en-US" dirty="0"/>
                  <a:t>Examples are </a:t>
                </a:r>
                <a14:m>
                  <m:oMath xmlns:m="http://schemas.openxmlformats.org/officeDocument/2006/math">
                    <m:r>
                      <m:rPr>
                        <m:sty m:val="p"/>
                      </m:rPr>
                      <a:rPr lang="en-US">
                        <a:latin typeface="Cambria Math" panose="02040503050406030204" pitchFamily="18" charset="0"/>
                      </a:rPr>
                      <m:t>Al</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r>
                              <m:rPr>
                                <m:sty m:val="p"/>
                              </m:rPr>
                              <a:rPr lang="en-US">
                                <a:latin typeface="Cambria Math" panose="02040503050406030204" pitchFamily="18" charset="0"/>
                              </a:rPr>
                              <m:t>OH</m:t>
                            </m:r>
                          </m:e>
                        </m:d>
                      </m:e>
                      <m:sub>
                        <m:r>
                          <a:rPr lang="en-US">
                            <a:latin typeface="Cambria Math" panose="02040503050406030204" pitchFamily="18" charset="0"/>
                          </a:rPr>
                          <m:t>3</m:t>
                        </m:r>
                      </m:sub>
                    </m:sSub>
                    <m:r>
                      <a:rPr lang="en-US" i="0" dirty="0" smtClean="0">
                        <a:latin typeface="Cambria Math" panose="02040503050406030204" pitchFamily="18" charset="0"/>
                      </a:rPr>
                      <m:t>,</m:t>
                    </m:r>
                    <m:r>
                      <m:rPr>
                        <m:sty m:val="p"/>
                      </m:rPr>
                      <a:rPr lang="en-US" b="0" i="0" smtClean="0">
                        <a:latin typeface="Cambria Math" panose="02040503050406030204" pitchFamily="18" charset="0"/>
                      </a:rPr>
                      <m:t>Pb</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r>
                              <m:rPr>
                                <m:sty m:val="p"/>
                              </m:rPr>
                              <a:rPr lang="en-US">
                                <a:latin typeface="Cambria Math" panose="02040503050406030204" pitchFamily="18" charset="0"/>
                              </a:rPr>
                              <m:t>OH</m:t>
                            </m:r>
                          </m:e>
                        </m:d>
                      </m:e>
                      <m:sub>
                        <m:r>
                          <a:rPr lang="en-US" b="0" i="0" smtClean="0">
                            <a:latin typeface="Cambria Math" panose="02040503050406030204" pitchFamily="18" charset="0"/>
                          </a:rPr>
                          <m:t>2</m:t>
                        </m:r>
                      </m:sub>
                    </m:sSub>
                    <m:r>
                      <a:rPr lang="en-US" i="0" dirty="0">
                        <a:latin typeface="Cambria Math" panose="02040503050406030204" pitchFamily="18" charset="0"/>
                      </a:rPr>
                      <m:t>,</m:t>
                    </m:r>
                    <m:r>
                      <m:rPr>
                        <m:sty m:val="p"/>
                      </m:rPr>
                      <a:rPr lang="en-US" b="0" i="0" smtClean="0">
                        <a:latin typeface="Cambria Math" panose="02040503050406030204" pitchFamily="18" charset="0"/>
                      </a:rPr>
                      <m:t>Cr</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r>
                              <m:rPr>
                                <m:sty m:val="p"/>
                              </m:rPr>
                              <a:rPr lang="en-US">
                                <a:latin typeface="Cambria Math" panose="02040503050406030204" pitchFamily="18" charset="0"/>
                              </a:rPr>
                              <m:t>OH</m:t>
                            </m:r>
                          </m:e>
                        </m:d>
                      </m:e>
                      <m:sub>
                        <m:r>
                          <a:rPr lang="en-US">
                            <a:latin typeface="Cambria Math" panose="02040503050406030204" pitchFamily="18" charset="0"/>
                          </a:rPr>
                          <m:t>3</m:t>
                        </m:r>
                      </m:sub>
                    </m:sSub>
                    <m:r>
                      <a:rPr lang="en-US" i="0" dirty="0">
                        <a:latin typeface="Cambria Math" panose="02040503050406030204" pitchFamily="18" charset="0"/>
                      </a:rPr>
                      <m:t>,</m:t>
                    </m:r>
                    <m:r>
                      <m:rPr>
                        <m:sty m:val="p"/>
                      </m:rPr>
                      <a:rPr lang="en-US" b="0" i="0" smtClean="0">
                        <a:latin typeface="Cambria Math" panose="02040503050406030204" pitchFamily="18" charset="0"/>
                      </a:rPr>
                      <m:t>Zn</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r>
                              <m:rPr>
                                <m:sty m:val="p"/>
                              </m:rPr>
                              <a:rPr lang="en-US">
                                <a:latin typeface="Cambria Math" panose="02040503050406030204" pitchFamily="18" charset="0"/>
                              </a:rPr>
                              <m:t>OH</m:t>
                            </m:r>
                          </m:e>
                        </m:d>
                      </m:e>
                      <m:sub>
                        <m:r>
                          <a:rPr lang="en-US" b="0" i="0" smtClean="0">
                            <a:latin typeface="Cambria Math" panose="02040503050406030204" pitchFamily="18" charset="0"/>
                          </a:rPr>
                          <m:t>2</m:t>
                        </m:r>
                      </m:sub>
                    </m:sSub>
                  </m:oMath>
                </a14:m>
                <a:r>
                  <a:rPr lang="en-US" dirty="0"/>
                  <a:t>, and </a:t>
                </a:r>
                <a14:m>
                  <m:oMath xmlns:m="http://schemas.openxmlformats.org/officeDocument/2006/math">
                    <m:r>
                      <m:rPr>
                        <m:sty m:val="p"/>
                      </m:rPr>
                      <a:rPr lang="en-US" b="0" i="0" smtClean="0">
                        <a:latin typeface="Cambria Math" panose="02040503050406030204" pitchFamily="18" charset="0"/>
                      </a:rPr>
                      <m:t>Cd</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r>
                              <m:rPr>
                                <m:sty m:val="p"/>
                              </m:rPr>
                              <a:rPr lang="en-US">
                                <a:latin typeface="Cambria Math" panose="02040503050406030204" pitchFamily="18" charset="0"/>
                              </a:rPr>
                              <m:t>OH</m:t>
                            </m:r>
                          </m:e>
                        </m:d>
                      </m:e>
                      <m:sub>
                        <m:r>
                          <a:rPr lang="en-US" b="0" i="0" smtClean="0">
                            <a:latin typeface="Cambria Math" panose="02040503050406030204" pitchFamily="18" charset="0"/>
                          </a:rPr>
                          <m:t>2</m:t>
                        </m:r>
                      </m:sub>
                    </m:sSub>
                  </m:oMath>
                </a14:m>
                <a:r>
                  <a:rPr lang="en-US" dirty="0"/>
                  <a:t>.</a:t>
                </a:r>
              </a:p>
              <a:p>
                <a:pPr>
                  <a:spcAft>
                    <a:spcPts val="2800"/>
                  </a:spcAft>
                </a:pPr>
                <a:r>
                  <a:rPr lang="en-US" dirty="0"/>
                  <a:t>For example,</a:t>
                </a:r>
              </a:p>
              <a:p>
                <a:pPr>
                  <a:spcAft>
                    <a:spcPts val="2800"/>
                  </a:spcAft>
                </a:pPr>
                <a14:m>
                  <m:oMathPara xmlns:m="http://schemas.openxmlformats.org/officeDocument/2006/math">
                    <m:oMathParaPr>
                      <m:jc m:val="centerGroup"/>
                    </m:oMathParaPr>
                    <m:oMath xmlns:m="http://schemas.openxmlformats.org/officeDocument/2006/math">
                      <m:r>
                        <m:rPr>
                          <m:sty m:val="p"/>
                        </m:rPr>
                        <a:rPr lang="en-US" i="0">
                          <a:latin typeface="Cambria Math" panose="02040503050406030204" pitchFamily="18" charset="0"/>
                        </a:rPr>
                        <m:t>Al</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r>
                                <m:rPr>
                                  <m:sty m:val="p"/>
                                </m:rPr>
                                <a:rPr lang="en-US" i="0">
                                  <a:latin typeface="Cambria Math" panose="02040503050406030204" pitchFamily="18" charset="0"/>
                                </a:rPr>
                                <m:t>OH</m:t>
                              </m:r>
                            </m:e>
                          </m:d>
                        </m:e>
                        <m:sub>
                          <m:r>
                            <a:rPr lang="en-US" i="0">
                              <a:latin typeface="Cambria Math" panose="02040503050406030204" pitchFamily="18" charset="0"/>
                            </a:rPr>
                            <m:t>3</m:t>
                          </m:r>
                        </m:sub>
                      </m:sSub>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rPr>
                        <m:t>+</m:t>
                      </m:r>
                      <m:sSub>
                        <m:sSubPr>
                          <m:ctrlPr>
                            <a:rPr lang="en-US" i="1">
                              <a:latin typeface="Cambria Math" panose="02040503050406030204" pitchFamily="18" charset="0"/>
                            </a:rPr>
                          </m:ctrlPr>
                        </m:sSubPr>
                        <m:e>
                          <m:r>
                            <a:rPr lang="en-US" i="0">
                              <a:latin typeface="Cambria Math" panose="02040503050406030204" pitchFamily="18" charset="0"/>
                            </a:rPr>
                            <m:t>3</m:t>
                          </m:r>
                          <m:r>
                            <m:rPr>
                              <m:sty m:val="p"/>
                            </m:rPr>
                            <a:rPr lang="en-US" i="0">
                              <a:latin typeface="Cambria Math" panose="02040503050406030204" pitchFamily="18" charset="0"/>
                            </a:rPr>
                            <m:t>H</m:t>
                          </m:r>
                        </m:e>
                        <m:sub>
                          <m:r>
                            <a:rPr lang="en-US" i="0">
                              <a:latin typeface="Cambria Math" panose="02040503050406030204" pitchFamily="18" charset="0"/>
                            </a:rPr>
                            <m:t>3</m:t>
                          </m:r>
                        </m:sub>
                      </m:sSub>
                      <m:sSup>
                        <m:sSupPr>
                          <m:ctrlPr>
                            <a:rPr lang="en-US" i="1">
                              <a:latin typeface="Cambria Math" panose="02040503050406030204" pitchFamily="18" charset="0"/>
                            </a:rPr>
                          </m:ctrlPr>
                        </m:sSupPr>
                        <m:e>
                          <m:r>
                            <m:rPr>
                              <m:sty m:val="p"/>
                            </m:rPr>
                            <a:rPr lang="en-US" i="0">
                              <a:latin typeface="Cambria Math" panose="02040503050406030204" pitchFamily="18" charset="0"/>
                            </a:rPr>
                            <m:t>O</m:t>
                          </m:r>
                        </m:e>
                        <m:sup>
                          <m:r>
                            <a:rPr lang="en-US" i="0">
                              <a:latin typeface="Cambria Math" panose="02040503050406030204" pitchFamily="18" charset="0"/>
                            </a:rPr>
                            <m:t>+</m:t>
                          </m:r>
                        </m:sup>
                      </m:sSup>
                      <m:r>
                        <a:rPr lang="en-US" i="1">
                          <a:latin typeface="Cambria Math" panose="02040503050406030204" pitchFamily="18" charset="0"/>
                        </a:rPr>
                        <m:t>(</m:t>
                      </m:r>
                      <m:r>
                        <a:rPr lang="en-US" i="1">
                          <a:latin typeface="Cambria Math" panose="02040503050406030204" pitchFamily="18" charset="0"/>
                        </a:rPr>
                        <m:t>𝑎𝑞</m:t>
                      </m:r>
                      <m:r>
                        <a:rPr lang="en-US" i="1">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Al</m:t>
                          </m:r>
                        </m:e>
                        <m:sup>
                          <m:r>
                            <a:rPr lang="en-US" i="0">
                              <a:latin typeface="Cambria Math" panose="02040503050406030204" pitchFamily="18" charset="0"/>
                              <a:ea typeface="Cambria Math" panose="02040503050406030204" pitchFamily="18" charset="0"/>
                            </a:rPr>
                            <m:t>3</m:t>
                          </m:r>
                          <m:r>
                            <a:rPr lang="en-US" b="0" i="0" smtClean="0">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0">
                              <a:latin typeface="Cambria Math" panose="02040503050406030204" pitchFamily="18" charset="0"/>
                              <a:ea typeface="Cambria Math" panose="02040503050406030204" pitchFamily="18" charset="0"/>
                            </a:rPr>
                            <m:t>6</m:t>
                          </m:r>
                          <m:r>
                            <m:rPr>
                              <m:sty m:val="p"/>
                            </m:rPr>
                            <a:rPr lang="en-US" i="0">
                              <a:latin typeface="Cambria Math" panose="02040503050406030204" pitchFamily="18" charset="0"/>
                              <a:ea typeface="Cambria Math" panose="02040503050406030204" pitchFamily="18" charset="0"/>
                            </a:rPr>
                            <m:t>H</m:t>
                          </m:r>
                        </m:e>
                        <m:sub>
                          <m:r>
                            <a:rPr lang="en-US" i="0">
                              <a:latin typeface="Cambria Math" panose="02040503050406030204" pitchFamily="18" charset="0"/>
                              <a:ea typeface="Cambria Math" panose="02040503050406030204" pitchFamily="18" charset="0"/>
                            </a:rPr>
                            <m:t>2</m:t>
                          </m:r>
                        </m:sub>
                      </m:sSub>
                      <m:r>
                        <m:rPr>
                          <m:sty m:val="p"/>
                        </m:rPr>
                        <a:rPr lang="en-US" i="0">
                          <a:latin typeface="Cambria Math" panose="02040503050406030204" pitchFamily="18" charset="0"/>
                          <a:ea typeface="Cambria Math" panose="02040503050406030204" pitchFamily="18" charset="0"/>
                        </a:rPr>
                        <m:t>O</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𝑙</m:t>
                      </m:r>
                      <m:r>
                        <a:rPr lang="en-US" i="1">
                          <a:latin typeface="Cambria Math" panose="02040503050406030204" pitchFamily="18" charset="0"/>
                          <a:ea typeface="Cambria Math" panose="02040503050406030204" pitchFamily="18" charset="0"/>
                        </a:rPr>
                        <m:t>)</m:t>
                      </m:r>
                    </m:oMath>
                  </m:oMathPara>
                </a14:m>
                <a:endParaRPr lang="en-US" dirty="0"/>
              </a:p>
              <a:p>
                <a:pPr marL="514350">
                  <a:spcAft>
                    <a:spcPts val="2800"/>
                  </a:spcAft>
                  <a:tabLst>
                    <a:tab pos="857250" algn="l"/>
                  </a:tabLst>
                </a:pPr>
                <a14:m>
                  <m:oMathPara xmlns:m="http://schemas.openxmlformats.org/officeDocument/2006/math">
                    <m:oMathParaPr>
                      <m:jc m:val="centerGroup"/>
                    </m:oMathParaPr>
                    <m:oMath xmlns:m="http://schemas.openxmlformats.org/officeDocument/2006/math">
                      <m:r>
                        <m:rPr>
                          <m:sty m:val="p"/>
                        </m:rPr>
                        <a:rPr lang="en-US" i="0">
                          <a:latin typeface="Cambria Math" panose="02040503050406030204" pitchFamily="18" charset="0"/>
                        </a:rPr>
                        <m:t>Al</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r>
                                <m:rPr>
                                  <m:sty m:val="p"/>
                                </m:rPr>
                                <a:rPr lang="en-US" i="0">
                                  <a:latin typeface="Cambria Math" panose="02040503050406030204" pitchFamily="18" charset="0"/>
                                </a:rPr>
                                <m:t>OH</m:t>
                              </m:r>
                            </m:e>
                          </m:d>
                        </m:e>
                        <m:sub>
                          <m:r>
                            <a:rPr lang="en-US" i="0">
                              <a:latin typeface="Cambria Math" panose="02040503050406030204" pitchFamily="18" charset="0"/>
                            </a:rPr>
                            <m:t>3</m:t>
                          </m:r>
                        </m:sub>
                      </m:sSub>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rPr>
                        <m:t>+</m:t>
                      </m:r>
                      <m:sSup>
                        <m:sSupPr>
                          <m:ctrlPr>
                            <a:rPr lang="en-US" i="1">
                              <a:latin typeface="Cambria Math" panose="02040503050406030204" pitchFamily="18" charset="0"/>
                            </a:rPr>
                          </m:ctrlPr>
                        </m:sSupPr>
                        <m:e>
                          <m:r>
                            <m:rPr>
                              <m:sty m:val="p"/>
                            </m:rPr>
                            <a:rPr lang="en-US" i="0">
                              <a:latin typeface="Cambria Math" panose="02040503050406030204" pitchFamily="18" charset="0"/>
                            </a:rPr>
                            <m:t>OH</m:t>
                          </m:r>
                        </m:e>
                        <m:sup>
                          <m:r>
                            <a:rPr lang="en-US" i="0">
                              <a:latin typeface="Cambria Math" panose="02040503050406030204" pitchFamily="18" charset="0"/>
                            </a:rPr>
                            <m:t>−</m:t>
                          </m:r>
                        </m:sup>
                      </m:sSup>
                      <m:r>
                        <a:rPr lang="en-US" i="1">
                          <a:latin typeface="Cambria Math" panose="02040503050406030204" pitchFamily="18" charset="0"/>
                        </a:rPr>
                        <m:t>(</m:t>
                      </m:r>
                      <m:r>
                        <a:rPr lang="en-US" i="1">
                          <a:latin typeface="Cambria Math" panose="02040503050406030204" pitchFamily="18" charset="0"/>
                        </a:rPr>
                        <m:t>𝑎𝑞</m:t>
                      </m:r>
                      <m:r>
                        <a:rPr lang="en-US" i="1">
                          <a:latin typeface="Cambria Math" panose="02040503050406030204" pitchFamily="18" charset="0"/>
                        </a:rPr>
                        <m:t>)⇄</m:t>
                      </m:r>
                      <m:r>
                        <m:rPr>
                          <m:sty m:val="p"/>
                        </m:rPr>
                        <a:rPr lang="en-US" i="0">
                          <a:latin typeface="Cambria Math" panose="02040503050406030204" pitchFamily="18" charset="0"/>
                          <a:ea typeface="Cambria Math" panose="02040503050406030204" pitchFamily="18" charset="0"/>
                        </a:rPr>
                        <m:t>Al</m:t>
                      </m:r>
                      <m:sSubSup>
                        <m:sSubSupPr>
                          <m:ctrlPr>
                            <a:rPr lang="en-US" i="1">
                              <a:latin typeface="Cambria Math" panose="02040503050406030204" pitchFamily="18" charset="0"/>
                              <a:ea typeface="Cambria Math" panose="02040503050406030204" pitchFamily="18" charset="0"/>
                            </a:rPr>
                          </m:ctrlPr>
                        </m:sSubSupPr>
                        <m:e>
                          <m:d>
                            <m:dPr>
                              <m:ctrlPr>
                                <a:rPr lang="en-US" i="1">
                                  <a:latin typeface="Cambria Math" panose="02040503050406030204" pitchFamily="18" charset="0"/>
                                  <a:ea typeface="Cambria Math" panose="02040503050406030204" pitchFamily="18" charset="0"/>
                                </a:rPr>
                              </m:ctrlPr>
                            </m:dPr>
                            <m:e>
                              <m:r>
                                <m:rPr>
                                  <m:sty m:val="p"/>
                                </m:rPr>
                                <a:rPr lang="en-US" i="0">
                                  <a:latin typeface="Cambria Math" panose="02040503050406030204" pitchFamily="18" charset="0"/>
                                  <a:ea typeface="Cambria Math" panose="02040503050406030204" pitchFamily="18" charset="0"/>
                                </a:rPr>
                                <m:t>OH</m:t>
                              </m:r>
                            </m:e>
                          </m:d>
                        </m:e>
                        <m:sub>
                          <m:r>
                            <a:rPr lang="en-US" i="0">
                              <a:latin typeface="Cambria Math" panose="02040503050406030204" pitchFamily="18" charset="0"/>
                              <a:ea typeface="Cambria Math" panose="02040503050406030204" pitchFamily="18" charset="0"/>
                            </a:rPr>
                            <m:t>4</m:t>
                          </m:r>
                        </m:sub>
                        <m:sup>
                          <m:r>
                            <a:rPr lang="en-US" i="0">
                              <a:latin typeface="Cambria Math" panose="02040503050406030204" pitchFamily="18" charset="0"/>
                              <a:ea typeface="Cambria Math" panose="02040503050406030204" pitchFamily="18" charset="0"/>
                            </a:rPr>
                            <m:t>−</m:t>
                          </m:r>
                        </m:sup>
                      </m:sSubSup>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𝑎𝑞</m:t>
                      </m:r>
                      <m:r>
                        <a:rPr lang="en-US" i="1">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752600"/>
                <a:ext cx="9144000" cy="4876800"/>
              </a:xfrm>
              <a:blipFill>
                <a:blip r:embed="rId2"/>
                <a:stretch>
                  <a:fillRect l="-1333" t="-1250"/>
                </a:stretch>
              </a:blipFill>
            </p:spPr>
            <p:txBody>
              <a:bodyPr/>
              <a:lstStyle/>
              <a:p>
                <a:r>
                  <a:rPr lang="en-US">
                    <a:noFill/>
                  </a:rPr>
                  <a:t> </a:t>
                </a:r>
              </a:p>
            </p:txBody>
          </p:sp>
        </mc:Fallback>
      </mc:AlternateContent>
    </p:spTree>
    <p:extLst>
      <p:ext uri="{BB962C8B-B14F-4D97-AF65-F5344CB8AC3E}">
        <p14:creationId xmlns:p14="http://schemas.microsoft.com/office/powerpoint/2010/main" val="184355335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3313"/>
            <a:ext cx="6808304" cy="460513"/>
          </a:xfrm>
        </p:spPr>
        <p:txBody>
          <a:bodyPr/>
          <a:lstStyle/>
          <a:p>
            <a:pPr marL="1257300" indent="-1257300"/>
            <a:r>
              <a:rPr lang="en-US" dirty="0">
                <a:solidFill>
                  <a:schemeClr val="bg1"/>
                </a:solidFill>
              </a:rPr>
              <a:t>17.5	</a:t>
            </a:r>
            <a:r>
              <a:rPr lang="en-US" dirty="0"/>
              <a:t>Factors Affecting Solubility (18)</a:t>
            </a:r>
          </a:p>
        </p:txBody>
      </p:sp>
      <p:sp>
        <p:nvSpPr>
          <p:cNvPr id="2" name="Text Placeholder 1"/>
          <p:cNvSpPr>
            <a:spLocks noGrp="1"/>
          </p:cNvSpPr>
          <p:nvPr>
            <p:ph type="body" sz="quarter" idx="11"/>
          </p:nvPr>
        </p:nvSpPr>
        <p:spPr>
          <a:xfrm>
            <a:off x="0" y="1066800"/>
            <a:ext cx="8686800" cy="533400"/>
          </a:xfrm>
        </p:spPr>
        <p:txBody>
          <a:bodyPr/>
          <a:lstStyle/>
          <a:p>
            <a:r>
              <a:rPr lang="en-US" dirty="0"/>
              <a:t>Complex Ion Formation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4876800"/>
              </a:xfrm>
            </p:spPr>
            <p:txBody>
              <a:bodyPr/>
              <a:lstStyle/>
              <a:p>
                <a:pPr>
                  <a:spcAft>
                    <a:spcPts val="3200"/>
                  </a:spcAft>
                </a:pPr>
                <a:r>
                  <a:rPr lang="en-US" dirty="0"/>
                  <a:t>Solving an equilibrium problem involving complex ion formation is complicated by the magnitude of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f</m:t>
                    </m:r>
                  </m:oMath>
                </a14:m>
                <a:r>
                  <a:rPr lang="en-US" dirty="0"/>
                  <a:t> and stoichiometry.</a:t>
                </a:r>
              </a:p>
              <a:p>
                <a:pPr>
                  <a:spcAft>
                    <a:spcPts val="1500"/>
                  </a:spcAft>
                </a:pPr>
                <a:r>
                  <a:rPr lang="en-US" dirty="0"/>
                  <a:t>Consider the following reaction</a:t>
                </a:r>
              </a:p>
              <a:p>
                <a:pPr marL="285750" indent="-285750">
                  <a:spcAft>
                    <a:spcPts val="1800"/>
                  </a:spcAft>
                  <a:tabLst>
                    <a:tab pos="6629400" algn="l"/>
                  </a:tabLst>
                </a:pPr>
                <a14:m>
                  <m:oMath xmlns:m="http://schemas.openxmlformats.org/officeDocument/2006/math">
                    <m:sSup>
                      <m:sSupPr>
                        <m:ctrlPr>
                          <a:rPr lang="en-US" sz="2400" i="1">
                            <a:latin typeface="Cambria Math" panose="02040503050406030204" pitchFamily="18" charset="0"/>
                          </a:rPr>
                        </m:ctrlPr>
                      </m:sSupPr>
                      <m:e>
                        <m:r>
                          <m:rPr>
                            <m:sty m:val="p"/>
                          </m:rPr>
                          <a:rPr lang="en-US" sz="2400" i="0">
                            <a:latin typeface="Cambria Math" panose="02040503050406030204" pitchFamily="18" charset="0"/>
                          </a:rPr>
                          <m:t>Cu</m:t>
                        </m:r>
                      </m:e>
                      <m:sup>
                        <m:r>
                          <a:rPr lang="en-US" sz="2400" i="0">
                            <a:latin typeface="Cambria Math" panose="02040503050406030204" pitchFamily="18" charset="0"/>
                          </a:rPr>
                          <m:t>2+</m:t>
                        </m:r>
                      </m:sup>
                    </m:sSup>
                    <m:d>
                      <m:dPr>
                        <m:ctrlPr>
                          <a:rPr lang="en-US" sz="2400" i="1">
                            <a:latin typeface="Cambria Math" panose="02040503050406030204" pitchFamily="18" charset="0"/>
                          </a:rPr>
                        </m:ctrlPr>
                      </m:dPr>
                      <m:e>
                        <m:r>
                          <a:rPr lang="en-US" sz="2400" i="1">
                            <a:latin typeface="Cambria Math" panose="02040503050406030204" pitchFamily="18" charset="0"/>
                          </a:rPr>
                          <m:t>𝑎𝑞</m:t>
                        </m:r>
                      </m:e>
                    </m:d>
                    <m:r>
                      <a:rPr lang="en-US" sz="2400" i="1">
                        <a:latin typeface="Cambria Math" panose="02040503050406030204" pitchFamily="18" charset="0"/>
                      </a:rPr>
                      <m:t>+</m:t>
                    </m:r>
                    <m:sSub>
                      <m:sSubPr>
                        <m:ctrlPr>
                          <a:rPr lang="en-US" sz="2400" i="1">
                            <a:latin typeface="Cambria Math" panose="02040503050406030204" pitchFamily="18" charset="0"/>
                          </a:rPr>
                        </m:ctrlPr>
                      </m:sSubPr>
                      <m:e>
                        <m:r>
                          <a:rPr lang="en-US" sz="2400" i="0">
                            <a:latin typeface="Cambria Math" panose="02040503050406030204" pitchFamily="18" charset="0"/>
                          </a:rPr>
                          <m:t>4</m:t>
                        </m:r>
                        <m:r>
                          <m:rPr>
                            <m:sty m:val="p"/>
                          </m:rPr>
                          <a:rPr lang="en-US" sz="2400" i="0">
                            <a:latin typeface="Cambria Math" panose="02040503050406030204" pitchFamily="18" charset="0"/>
                          </a:rPr>
                          <m:t>NH</m:t>
                        </m:r>
                      </m:e>
                      <m:sub>
                        <m:r>
                          <a:rPr lang="en-US" sz="2400" i="0">
                            <a:latin typeface="Cambria Math" panose="02040503050406030204" pitchFamily="18" charset="0"/>
                          </a:rPr>
                          <m:t>3</m:t>
                        </m:r>
                      </m:sub>
                    </m:sSub>
                    <m:d>
                      <m:dPr>
                        <m:ctrlPr>
                          <a:rPr lang="en-US" sz="2400" i="1">
                            <a:latin typeface="Cambria Math" panose="02040503050406030204" pitchFamily="18" charset="0"/>
                          </a:rPr>
                        </m:ctrlPr>
                      </m:dPr>
                      <m:e>
                        <m:r>
                          <a:rPr lang="en-US" sz="2400" i="1">
                            <a:latin typeface="Cambria Math" panose="02040503050406030204" pitchFamily="18" charset="0"/>
                          </a:rPr>
                          <m:t>𝑎𝑞</m:t>
                        </m:r>
                      </m:e>
                    </m:d>
                    <m:r>
                      <a:rPr lang="en-US" sz="2400" i="1">
                        <a:latin typeface="Cambria Math" panose="02040503050406030204" pitchFamily="18" charset="0"/>
                        <a:ea typeface="Cambria Math" panose="02040503050406030204" pitchFamily="18" charset="0"/>
                      </a:rPr>
                      <m:t>⇄</m:t>
                    </m:r>
                    <m:r>
                      <m:rPr>
                        <m:sty m:val="p"/>
                      </m:rPr>
                      <a:rPr lang="en-US" sz="2400" i="0">
                        <a:latin typeface="Cambria Math" panose="02040503050406030204" pitchFamily="18" charset="0"/>
                        <a:ea typeface="Cambria Math" panose="02040503050406030204" pitchFamily="18" charset="0"/>
                      </a:rPr>
                      <m:t>Cu</m:t>
                    </m:r>
                    <m:sSubSup>
                      <m:sSubSupPr>
                        <m:ctrlPr>
                          <a:rPr lang="en-US" sz="2400" i="1">
                            <a:latin typeface="Cambria Math" panose="02040503050406030204" pitchFamily="18" charset="0"/>
                            <a:ea typeface="Cambria Math" panose="02040503050406030204" pitchFamily="18" charset="0"/>
                          </a:rPr>
                        </m:ctrlPr>
                      </m:sSubSupPr>
                      <m:e>
                        <m:d>
                          <m:dPr>
                            <m:ctrlPr>
                              <a:rPr lang="en-US" sz="2400" i="1">
                                <a:latin typeface="Cambria Math" panose="02040503050406030204" pitchFamily="18" charset="0"/>
                                <a:ea typeface="Cambria Math" panose="02040503050406030204" pitchFamily="18" charset="0"/>
                              </a:rPr>
                            </m:ctrlPr>
                          </m:dPr>
                          <m:e>
                            <m:sSub>
                              <m:sSubPr>
                                <m:ctrlPr>
                                  <a:rPr lang="en-US" sz="2400" i="1">
                                    <a:latin typeface="Cambria Math" panose="02040503050406030204" pitchFamily="18" charset="0"/>
                                    <a:ea typeface="Cambria Math" panose="02040503050406030204" pitchFamily="18" charset="0"/>
                                  </a:rPr>
                                </m:ctrlPr>
                              </m:sSubPr>
                              <m:e>
                                <m:r>
                                  <m:rPr>
                                    <m:sty m:val="p"/>
                                  </m:rPr>
                                  <a:rPr lang="en-US" sz="2400" i="0">
                                    <a:latin typeface="Cambria Math" panose="02040503050406030204" pitchFamily="18" charset="0"/>
                                    <a:ea typeface="Cambria Math" panose="02040503050406030204" pitchFamily="18" charset="0"/>
                                  </a:rPr>
                                  <m:t>NH</m:t>
                                </m:r>
                              </m:e>
                              <m:sub>
                                <m:r>
                                  <a:rPr lang="en-US" sz="2400" i="0">
                                    <a:latin typeface="Cambria Math" panose="02040503050406030204" pitchFamily="18" charset="0"/>
                                    <a:ea typeface="Cambria Math" panose="02040503050406030204" pitchFamily="18" charset="0"/>
                                  </a:rPr>
                                  <m:t>3</m:t>
                                </m:r>
                              </m:sub>
                            </m:sSub>
                          </m:e>
                        </m:d>
                      </m:e>
                      <m:sub>
                        <m:r>
                          <a:rPr lang="en-US" sz="2400" i="0">
                            <a:latin typeface="Cambria Math" panose="02040503050406030204" pitchFamily="18" charset="0"/>
                            <a:ea typeface="Cambria Math" panose="02040503050406030204" pitchFamily="18" charset="0"/>
                          </a:rPr>
                          <m:t>4</m:t>
                        </m:r>
                      </m:sub>
                      <m:sup>
                        <m:r>
                          <a:rPr lang="en-US" sz="2400" i="0">
                            <a:latin typeface="Cambria Math" panose="02040503050406030204" pitchFamily="18" charset="0"/>
                            <a:ea typeface="Cambria Math" panose="02040503050406030204" pitchFamily="18" charset="0"/>
                          </a:rPr>
                          <m:t>2+</m:t>
                        </m:r>
                      </m:sup>
                    </m:sSubSup>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oMath>
                </a14:m>
                <a:r>
                  <a:rPr lang="en-US" sz="2400" dirty="0"/>
                  <a:t>	</a:t>
                </a:r>
                <a14:m>
                  <m:oMath xmlns:m="http://schemas.openxmlformats.org/officeDocument/2006/math">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𝐾</m:t>
                        </m:r>
                      </m:e>
                      <m:sub>
                        <m:r>
                          <m:rPr>
                            <m:sty m:val="p"/>
                          </m:rPr>
                          <a:rPr lang="en-US" sz="2400">
                            <a:latin typeface="Cambria Math" panose="02040503050406030204" pitchFamily="18" charset="0"/>
                            <a:ea typeface="Cambria Math" panose="02040503050406030204" pitchFamily="18" charset="0"/>
                          </a:rPr>
                          <m:t>f</m:t>
                        </m:r>
                      </m:sub>
                    </m:sSub>
                    <m:r>
                      <a:rPr lang="en-US" sz="2400" i="1">
                        <a:latin typeface="Cambria Math" panose="02040503050406030204" pitchFamily="18" charset="0"/>
                        <a:ea typeface="Cambria Math" panose="02040503050406030204" pitchFamily="18" charset="0"/>
                      </a:rPr>
                      <m:t>=5.0×</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14</m:t>
                        </m:r>
                      </m:sup>
                    </m:sSup>
                  </m:oMath>
                </a14:m>
                <a:endParaRPr lang="en-US" sz="2400" dirty="0"/>
              </a:p>
              <a:p>
                <a:pPr>
                  <a:spcAft>
                    <a:spcPts val="3300"/>
                  </a:spcAft>
                </a:pPr>
                <a:r>
                  <a:rPr lang="en-US" dirty="0"/>
                  <a:t>We cannot neglect </a:t>
                </a:r>
                <a:r>
                  <a:rPr lang="en-US" i="1" dirty="0"/>
                  <a:t>x</a:t>
                </a:r>
                <a:r>
                  <a:rPr lang="en-US" dirty="0"/>
                  <a:t>, and have to raise </a:t>
                </a:r>
                <a14:m>
                  <m:oMath xmlns:m="http://schemas.openxmlformats.org/officeDocument/2006/math">
                    <m:r>
                      <a:rPr lang="en-US" i="0" dirty="0" smtClean="0">
                        <a:latin typeface="Cambria Math" panose="02040503050406030204" pitchFamily="18" charset="0"/>
                      </a:rPr>
                      <m:t>[</m:t>
                    </m:r>
                    <m:r>
                      <m:rPr>
                        <m:sty m:val="p"/>
                      </m:rPr>
                      <a:rPr lang="en-US" i="0" dirty="0" smtClean="0">
                        <a:latin typeface="Cambria Math" panose="02040503050406030204" pitchFamily="18" charset="0"/>
                      </a:rPr>
                      <m:t>NH</m:t>
                    </m:r>
                    <m:r>
                      <a:rPr lang="en-US" i="0" baseline="-25000" dirty="0">
                        <a:latin typeface="Cambria Math" panose="02040503050406030204" pitchFamily="18" charset="0"/>
                      </a:rPr>
                      <m:t>3</m:t>
                    </m:r>
                    <m:r>
                      <a:rPr lang="en-US" i="0" dirty="0">
                        <a:latin typeface="Cambria Math" panose="02040503050406030204" pitchFamily="18" charset="0"/>
                      </a:rPr>
                      <m:t>]</m:t>
                    </m:r>
                  </m:oMath>
                </a14:m>
                <a:r>
                  <a:rPr lang="en-US" dirty="0"/>
                  <a:t>to the fourth power. This equation is not easily solved.</a:t>
                </a:r>
              </a:p>
              <a:p>
                <a:pPr>
                  <a:spcAft>
                    <a:spcPts val="2800"/>
                  </a:spcAft>
                </a:pPr>
                <a:r>
                  <a:rPr lang="en-US" dirty="0"/>
                  <a:t>Another approach is needed.</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4876800"/>
              </a:xfrm>
              <a:blipFill>
                <a:blip r:embed="rId2"/>
                <a:stretch>
                  <a:fillRect l="-1333" t="-1125"/>
                </a:stretch>
              </a:blipFill>
            </p:spPr>
            <p:txBody>
              <a:bodyPr/>
              <a:lstStyle/>
              <a:p>
                <a:r>
                  <a:rPr lang="en-US">
                    <a:noFill/>
                  </a:rPr>
                  <a:t> </a:t>
                </a:r>
              </a:p>
            </p:txBody>
          </p:sp>
        </mc:Fallback>
      </mc:AlternateContent>
    </p:spTree>
    <p:extLst>
      <p:ext uri="{BB962C8B-B14F-4D97-AF65-F5344CB8AC3E}">
        <p14:creationId xmlns:p14="http://schemas.microsoft.com/office/powerpoint/2010/main" val="156564405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808304" cy="460513"/>
          </a:xfrm>
        </p:spPr>
        <p:txBody>
          <a:bodyPr/>
          <a:lstStyle/>
          <a:p>
            <a:pPr marL="1257300" indent="-1257300"/>
            <a:r>
              <a:rPr lang="en-US" dirty="0">
                <a:solidFill>
                  <a:schemeClr val="bg1"/>
                </a:solidFill>
              </a:rPr>
              <a:t>17.5	</a:t>
            </a:r>
            <a:r>
              <a:rPr lang="en-US" dirty="0"/>
              <a:t>Factors Affecting Solubility (19)</a:t>
            </a:r>
          </a:p>
        </p:txBody>
      </p:sp>
      <p:sp>
        <p:nvSpPr>
          <p:cNvPr id="2" name="Text Placeholder 1"/>
          <p:cNvSpPr>
            <a:spLocks noGrp="1"/>
          </p:cNvSpPr>
          <p:nvPr>
            <p:ph type="body" sz="quarter" idx="11"/>
          </p:nvPr>
        </p:nvSpPr>
        <p:spPr>
          <a:xfrm>
            <a:off x="0" y="1066800"/>
            <a:ext cx="8686800" cy="533400"/>
          </a:xfrm>
        </p:spPr>
        <p:txBody>
          <a:bodyPr/>
          <a:lstStyle/>
          <a:p>
            <a:r>
              <a:rPr lang="en-US" dirty="0"/>
              <a:t>Complex Ion Formation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00200"/>
                <a:ext cx="9144000" cy="4648200"/>
              </a:xfrm>
            </p:spPr>
            <p:txBody>
              <a:bodyPr/>
              <a:lstStyle/>
              <a:p>
                <a:pPr marL="514350" indent="-514350">
                  <a:spcAft>
                    <a:spcPts val="3300"/>
                  </a:spcAft>
                  <a:buFont typeface="+mj-lt"/>
                  <a:buAutoNum type="arabicPeriod"/>
                </a:pPr>
                <a:r>
                  <a:rPr lang="en-US" dirty="0"/>
                  <a:t>Assume that </a:t>
                </a:r>
                <a:r>
                  <a:rPr lang="en-US" i="1" dirty="0"/>
                  <a:t>all </a:t>
                </a:r>
                <a:r>
                  <a:rPr lang="en-US" dirty="0"/>
                  <a:t>the copper(II) ion is consumed to form the complex ion (since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f</m:t>
                    </m:r>
                  </m:oMath>
                </a14:m>
                <a:r>
                  <a:rPr lang="en-US" dirty="0"/>
                  <a:t> is so large.)</a:t>
                </a:r>
              </a:p>
              <a:p>
                <a:pPr marL="514350" indent="-514350">
                  <a:spcAft>
                    <a:spcPts val="2800"/>
                  </a:spcAft>
                  <a:buFont typeface="+mj-lt"/>
                  <a:buAutoNum type="arabicPeriod"/>
                </a:pPr>
                <a:r>
                  <a:rPr lang="en-US" dirty="0"/>
                  <a:t>Consider the equilibrium in terms of the </a:t>
                </a:r>
                <a:r>
                  <a:rPr lang="en-US" i="1" dirty="0"/>
                  <a:t>reverse </a:t>
                </a:r>
                <a:r>
                  <a:rPr lang="en-US" dirty="0"/>
                  <a:t>reaction; the dissociation of </a:t>
                </a:r>
                <a14:m>
                  <m:oMath xmlns:m="http://schemas.openxmlformats.org/officeDocument/2006/math">
                    <m:r>
                      <m:rPr>
                        <m:sty m:val="p"/>
                      </m:rPr>
                      <a:rPr lang="en-US">
                        <a:latin typeface="Cambria Math" panose="02040503050406030204" pitchFamily="18" charset="0"/>
                      </a:rPr>
                      <m:t>Cu</m:t>
                    </m:r>
                    <m:sSubSup>
                      <m:sSubSupPr>
                        <m:ctrlPr>
                          <a:rPr lang="en-US" i="1">
                            <a:latin typeface="Cambria Math" panose="02040503050406030204" pitchFamily="18" charset="0"/>
                          </a:rPr>
                        </m:ctrlPr>
                      </m:sSub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m:rPr>
                                    <m:sty m:val="p"/>
                                  </m:rPr>
                                  <a:rPr lang="en-US">
                                    <a:latin typeface="Cambria Math" panose="02040503050406030204" pitchFamily="18" charset="0"/>
                                  </a:rPr>
                                  <m:t>NH</m:t>
                                </m:r>
                              </m:e>
                              <m:sub>
                                <m:r>
                                  <a:rPr lang="en-US">
                                    <a:latin typeface="Cambria Math" panose="02040503050406030204" pitchFamily="18" charset="0"/>
                                  </a:rPr>
                                  <m:t>3</m:t>
                                </m:r>
                              </m:sub>
                            </m:sSub>
                          </m:e>
                        </m:d>
                      </m:e>
                      <m:sub>
                        <m:r>
                          <a:rPr lang="en-US">
                            <a:latin typeface="Cambria Math" panose="02040503050406030204" pitchFamily="18" charset="0"/>
                          </a:rPr>
                          <m:t>4</m:t>
                        </m:r>
                      </m:sub>
                      <m:sup>
                        <m:r>
                          <a:rPr lang="en-US">
                            <a:latin typeface="Cambria Math" panose="02040503050406030204" pitchFamily="18" charset="0"/>
                          </a:rPr>
                          <m:t>2+</m:t>
                        </m:r>
                      </m:sup>
                    </m:sSubSup>
                  </m:oMath>
                </a14:m>
                <a:r>
                  <a:rPr lang="en-US" dirty="0"/>
                  <a:t>, for which the equilibrium constant is the reciprocal of </a:t>
                </a:r>
                <a14:m>
                  <m:oMath xmlns:m="http://schemas.openxmlformats.org/officeDocument/2006/math">
                    <m:r>
                      <a:rPr lang="en-US" i="1" dirty="0">
                        <a:latin typeface="Cambria Math" panose="02040503050406030204" pitchFamily="18" charset="0"/>
                      </a:rPr>
                      <m:t>𝐾</m:t>
                    </m:r>
                    <m:r>
                      <m:rPr>
                        <m:sty m:val="p"/>
                      </m:rPr>
                      <a:rPr lang="en-US" baseline="-25000" dirty="0" err="1">
                        <a:latin typeface="Cambria Math" panose="02040503050406030204" pitchFamily="18" charset="0"/>
                      </a:rPr>
                      <m:t>f</m:t>
                    </m:r>
                  </m:oMath>
                </a14:m>
                <a:r>
                  <a:rPr lang="en-US" dirty="0"/>
                  <a:t>.</a:t>
                </a:r>
              </a:p>
              <a:p>
                <a:pPr>
                  <a:spcAft>
                    <a:spcPts val="2800"/>
                  </a:spcAft>
                  <a:tabLst>
                    <a:tab pos="6457950" algn="l"/>
                  </a:tabLst>
                </a:pPr>
                <a14:m>
                  <m:oMath xmlns:m="http://schemas.openxmlformats.org/officeDocument/2006/math">
                    <m:r>
                      <m:rPr>
                        <m:sty m:val="p"/>
                      </m:rPr>
                      <a:rPr lang="en-US" sz="2400" i="0">
                        <a:latin typeface="Cambria Math" panose="02040503050406030204" pitchFamily="18" charset="0"/>
                      </a:rPr>
                      <m:t>Cu</m:t>
                    </m:r>
                    <m:sSubSup>
                      <m:sSubSupPr>
                        <m:ctrlPr>
                          <a:rPr lang="en-US" sz="2400" i="1">
                            <a:latin typeface="Cambria Math" panose="02040503050406030204" pitchFamily="18" charset="0"/>
                          </a:rPr>
                        </m:ctrlPr>
                      </m:sSubSupPr>
                      <m:e>
                        <m:d>
                          <m:dPr>
                            <m:ctrlPr>
                              <a:rPr lang="en-US" sz="2400" i="1">
                                <a:latin typeface="Cambria Math" panose="02040503050406030204" pitchFamily="18" charset="0"/>
                              </a:rPr>
                            </m:ctrlPr>
                          </m:dPr>
                          <m:e>
                            <m:sSub>
                              <m:sSubPr>
                                <m:ctrlPr>
                                  <a:rPr lang="en-US" sz="2400" i="1">
                                    <a:latin typeface="Cambria Math" panose="02040503050406030204" pitchFamily="18" charset="0"/>
                                  </a:rPr>
                                </m:ctrlPr>
                              </m:sSubPr>
                              <m:e>
                                <m:r>
                                  <m:rPr>
                                    <m:sty m:val="p"/>
                                  </m:rPr>
                                  <a:rPr lang="en-US" sz="2400" i="0">
                                    <a:latin typeface="Cambria Math" panose="02040503050406030204" pitchFamily="18" charset="0"/>
                                  </a:rPr>
                                  <m:t>NH</m:t>
                                </m:r>
                              </m:e>
                              <m:sub>
                                <m:r>
                                  <a:rPr lang="en-US" sz="2400" i="0">
                                    <a:latin typeface="Cambria Math" panose="02040503050406030204" pitchFamily="18" charset="0"/>
                                  </a:rPr>
                                  <m:t>3</m:t>
                                </m:r>
                              </m:sub>
                            </m:sSub>
                          </m:e>
                        </m:d>
                      </m:e>
                      <m:sub>
                        <m:r>
                          <a:rPr lang="en-US" sz="2400" i="0">
                            <a:latin typeface="Cambria Math" panose="02040503050406030204" pitchFamily="18" charset="0"/>
                          </a:rPr>
                          <m:t>4</m:t>
                        </m:r>
                      </m:sub>
                      <m:sup>
                        <m:r>
                          <a:rPr lang="en-US" sz="2400" i="0">
                            <a:latin typeface="Cambria Math" panose="02040503050406030204" pitchFamily="18" charset="0"/>
                          </a:rPr>
                          <m:t>2+</m:t>
                        </m:r>
                      </m:sup>
                    </m:sSubSup>
                    <m:d>
                      <m:dPr>
                        <m:ctrlPr>
                          <a:rPr lang="en-US" sz="2400" i="1">
                            <a:latin typeface="Cambria Math" panose="02040503050406030204" pitchFamily="18" charset="0"/>
                          </a:rPr>
                        </m:ctrlPr>
                      </m:dPr>
                      <m:e>
                        <m:r>
                          <a:rPr lang="en-US" sz="2400" i="1">
                            <a:latin typeface="Cambria Math" panose="02040503050406030204" pitchFamily="18" charset="0"/>
                          </a:rPr>
                          <m:t>𝑎𝑞</m:t>
                        </m:r>
                      </m:e>
                    </m:d>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m:rPr>
                            <m:sty m:val="p"/>
                          </m:rPr>
                          <a:rPr lang="en-US" sz="2400" i="0">
                            <a:latin typeface="Cambria Math" panose="02040503050406030204" pitchFamily="18" charset="0"/>
                            <a:ea typeface="Cambria Math" panose="02040503050406030204" pitchFamily="18" charset="0"/>
                          </a:rPr>
                          <m:t>Cu</m:t>
                        </m:r>
                      </m:e>
                      <m:sup>
                        <m:r>
                          <a:rPr lang="en-US" sz="2400" i="0">
                            <a:latin typeface="Cambria Math" panose="02040503050406030204" pitchFamily="18" charset="0"/>
                            <a:ea typeface="Cambria Math" panose="02040503050406030204" pitchFamily="18" charset="0"/>
                          </a:rPr>
                          <m:t>2+</m:t>
                        </m:r>
                      </m:sup>
                    </m:sSup>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r>
                      <a:rPr lang="en-US" sz="2400" i="1">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ea typeface="Cambria Math" panose="02040503050406030204" pitchFamily="18" charset="0"/>
                          </a:rPr>
                        </m:ctrlPr>
                      </m:sSubPr>
                      <m:e>
                        <m:r>
                          <a:rPr lang="en-US" sz="2400" i="0">
                            <a:latin typeface="Cambria Math" panose="02040503050406030204" pitchFamily="18" charset="0"/>
                            <a:ea typeface="Cambria Math" panose="02040503050406030204" pitchFamily="18" charset="0"/>
                          </a:rPr>
                          <m:t>4</m:t>
                        </m:r>
                        <m:r>
                          <m:rPr>
                            <m:sty m:val="p"/>
                          </m:rPr>
                          <a:rPr lang="en-US" sz="2400" i="0">
                            <a:latin typeface="Cambria Math" panose="02040503050406030204" pitchFamily="18" charset="0"/>
                            <a:ea typeface="Cambria Math" panose="02040503050406030204" pitchFamily="18" charset="0"/>
                          </a:rPr>
                          <m:t>NH</m:t>
                        </m:r>
                      </m:e>
                      <m:sub>
                        <m:r>
                          <a:rPr lang="en-US" sz="2400" i="0">
                            <a:latin typeface="Cambria Math" panose="02040503050406030204" pitchFamily="18" charset="0"/>
                            <a:ea typeface="Cambria Math" panose="02040503050406030204" pitchFamily="18" charset="0"/>
                          </a:rPr>
                          <m:t>3</m:t>
                        </m:r>
                      </m:sub>
                    </m:sSub>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oMath>
                </a14:m>
                <a:r>
                  <a:rPr lang="en-US" sz="2400" dirty="0"/>
                  <a:t>	</a:t>
                </a:r>
                <a14:m>
                  <m:oMath xmlns:m="http://schemas.openxmlformats.org/officeDocument/2006/math">
                    <m:r>
                      <a:rPr lang="en-US" sz="2400" i="1">
                        <a:latin typeface="Cambria Math" panose="02040503050406030204" pitchFamily="18" charset="0"/>
                        <a:ea typeface="Cambria Math" panose="02040503050406030204" pitchFamily="18" charset="0"/>
                      </a:rPr>
                      <m:t>𝑘</m:t>
                    </m:r>
                    <m:r>
                      <a:rPr lang="en-US" sz="2400" i="1">
                        <a:latin typeface="Cambria Math" panose="02040503050406030204" pitchFamily="18" charset="0"/>
                        <a:ea typeface="Cambria Math" panose="02040503050406030204" pitchFamily="18" charset="0"/>
                      </a:rPr>
                      <m:t>=2.0×</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−15</m:t>
                        </m:r>
                      </m:sup>
                    </m:sSup>
                  </m:oMath>
                </a14:m>
                <a:r>
                  <a:rPr lang="en-US" sz="2400" dirty="0"/>
                  <a:t>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00200"/>
                <a:ext cx="9144000" cy="4648200"/>
              </a:xfrm>
              <a:blipFill>
                <a:blip r:embed="rId2"/>
                <a:stretch>
                  <a:fillRect l="-1400" t="-1444" r="-1933"/>
                </a:stretch>
              </a:blipFill>
            </p:spPr>
            <p:txBody>
              <a:bodyPr/>
              <a:lstStyle/>
              <a:p>
                <a:r>
                  <a:rPr lang="en-US">
                    <a:noFill/>
                  </a:rPr>
                  <a:t> </a:t>
                </a:r>
              </a:p>
            </p:txBody>
          </p:sp>
        </mc:Fallback>
      </mc:AlternateContent>
    </p:spTree>
    <p:extLst>
      <p:ext uri="{BB962C8B-B14F-4D97-AF65-F5344CB8AC3E}">
        <p14:creationId xmlns:p14="http://schemas.microsoft.com/office/powerpoint/2010/main" val="197305757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808304" cy="460513"/>
          </a:xfrm>
        </p:spPr>
        <p:txBody>
          <a:bodyPr/>
          <a:lstStyle/>
          <a:p>
            <a:pPr marL="1257300" indent="-1257300"/>
            <a:r>
              <a:rPr lang="en-US" dirty="0">
                <a:solidFill>
                  <a:schemeClr val="bg1"/>
                </a:solidFill>
              </a:rPr>
              <a:t>17.5	</a:t>
            </a:r>
            <a:r>
              <a:rPr lang="en-US" dirty="0"/>
              <a:t>Factors Affecting Solubility (20)</a:t>
            </a:r>
          </a:p>
        </p:txBody>
      </p:sp>
      <p:sp>
        <p:nvSpPr>
          <p:cNvPr id="2" name="Text Placeholder 1"/>
          <p:cNvSpPr>
            <a:spLocks noGrp="1"/>
          </p:cNvSpPr>
          <p:nvPr>
            <p:ph type="body" sz="quarter" idx="11"/>
          </p:nvPr>
        </p:nvSpPr>
        <p:spPr>
          <a:xfrm>
            <a:off x="0" y="1066800"/>
            <a:ext cx="8686800" cy="533400"/>
          </a:xfrm>
        </p:spPr>
        <p:txBody>
          <a:bodyPr/>
          <a:lstStyle/>
          <a:p>
            <a:r>
              <a:rPr lang="en-US" dirty="0"/>
              <a:t>Complex Ion Formation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00200"/>
                <a:ext cx="9144000" cy="2971800"/>
              </a:xfrm>
            </p:spPr>
            <p:txBody>
              <a:bodyPr/>
              <a:lstStyle/>
              <a:p>
                <a:pPr>
                  <a:spcAft>
                    <a:spcPts val="3300"/>
                  </a:spcAft>
                </a:pPr>
                <a:r>
                  <a:rPr lang="en-US" dirty="0"/>
                  <a:t>Because this </a:t>
                </a:r>
                <a:r>
                  <a:rPr lang="en-US" i="1" dirty="0"/>
                  <a:t>K </a:t>
                </a:r>
                <a:r>
                  <a:rPr lang="en-US" dirty="0"/>
                  <a:t>is so small, we can expect </a:t>
                </a:r>
                <a:r>
                  <a:rPr lang="en-US" i="1" dirty="0"/>
                  <a:t>x </a:t>
                </a:r>
                <a:r>
                  <a:rPr lang="en-US" dirty="0"/>
                  <a:t>to be insignificant. </a:t>
                </a:r>
              </a:p>
              <a:p>
                <a:pPr>
                  <a:spcAft>
                    <a:spcPts val="2800"/>
                  </a:spcAft>
                </a:pPr>
                <a:r>
                  <a:rPr lang="en-US" dirty="0"/>
                  <a:t>Note that </a:t>
                </a:r>
                <a14:m>
                  <m:oMath xmlns:m="http://schemas.openxmlformats.org/officeDocument/2006/math">
                    <m:r>
                      <a:rPr lang="en-US" i="0" dirty="0" smtClean="0">
                        <a:latin typeface="Cambria Math" panose="02040503050406030204" pitchFamily="18" charset="0"/>
                      </a:rPr>
                      <m:t>[</m:t>
                    </m:r>
                    <m:r>
                      <m:rPr>
                        <m:sty m:val="p"/>
                      </m:rPr>
                      <a:rPr lang="en-US" i="0" dirty="0" smtClean="0">
                        <a:latin typeface="Cambria Math" panose="02040503050406030204" pitchFamily="18" charset="0"/>
                      </a:rPr>
                      <m:t>NH</m:t>
                    </m:r>
                    <m:r>
                      <a:rPr lang="en-US" i="0" baseline="-25000" dirty="0">
                        <a:latin typeface="Cambria Math" panose="02040503050406030204" pitchFamily="18" charset="0"/>
                      </a:rPr>
                      <m:t>3</m:t>
                    </m:r>
                    <m:r>
                      <a:rPr lang="en-US" i="0" dirty="0">
                        <a:latin typeface="Cambria Math" panose="02040503050406030204" pitchFamily="18" charset="0"/>
                      </a:rPr>
                      <m:t>]</m:t>
                    </m:r>
                  </m:oMath>
                </a14:m>
                <a:r>
                  <a:rPr lang="en-US" dirty="0"/>
                  <a:t>, which had been 3.0 </a:t>
                </a:r>
                <a:r>
                  <a:rPr lang="en-US" i="1" dirty="0"/>
                  <a:t>M</a:t>
                </a:r>
                <a:r>
                  <a:rPr lang="en-US" dirty="0"/>
                  <a:t>, has been diminished by 4 × 0.10 </a:t>
                </a:r>
                <a:r>
                  <a:rPr lang="en-US" i="1" dirty="0"/>
                  <a:t>M </a:t>
                </a:r>
                <a:r>
                  <a:rPr lang="en-US" dirty="0"/>
                  <a:t>due to the amount required to complex 0.10 mole of copper(II) ion.</a:t>
                </a:r>
              </a:p>
              <a:p>
                <a:pPr algn="r">
                  <a:spcAft>
                    <a:spcPts val="2800"/>
                  </a:spcAft>
                </a:pPr>
                <a14:m>
                  <m:oMath xmlns:m="http://schemas.openxmlformats.org/officeDocument/2006/math">
                    <m:r>
                      <m:rPr>
                        <m:sty m:val="p"/>
                      </m:rPr>
                      <a:rPr lang="en-US" sz="2000" i="0">
                        <a:latin typeface="Cambria Math" panose="02040503050406030204" pitchFamily="18" charset="0"/>
                      </a:rPr>
                      <m:t>Cu</m:t>
                    </m:r>
                    <m:sSubSup>
                      <m:sSubSupPr>
                        <m:ctrlPr>
                          <a:rPr lang="en-US" sz="2000" i="1">
                            <a:latin typeface="Cambria Math" panose="02040503050406030204" pitchFamily="18" charset="0"/>
                          </a:rPr>
                        </m:ctrlPr>
                      </m:sSubSupPr>
                      <m:e>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m:rPr>
                                    <m:sty m:val="p"/>
                                  </m:rPr>
                                  <a:rPr lang="en-US" sz="2000" i="0">
                                    <a:latin typeface="Cambria Math" panose="02040503050406030204" pitchFamily="18" charset="0"/>
                                  </a:rPr>
                                  <m:t>NH</m:t>
                                </m:r>
                              </m:e>
                              <m:sub>
                                <m:r>
                                  <a:rPr lang="en-US" sz="2000" i="0">
                                    <a:latin typeface="Cambria Math" panose="02040503050406030204" pitchFamily="18" charset="0"/>
                                  </a:rPr>
                                  <m:t>3</m:t>
                                </m:r>
                              </m:sub>
                            </m:sSub>
                          </m:e>
                        </m:d>
                      </m:e>
                      <m:sub>
                        <m:r>
                          <a:rPr lang="en-US" sz="2000" i="0">
                            <a:latin typeface="Cambria Math" panose="02040503050406030204" pitchFamily="18" charset="0"/>
                          </a:rPr>
                          <m:t>4</m:t>
                        </m:r>
                      </m:sub>
                      <m:sup>
                        <m:r>
                          <a:rPr lang="en-US" sz="2000" i="0">
                            <a:latin typeface="Cambria Math" panose="02040503050406030204" pitchFamily="18" charset="0"/>
                          </a:rPr>
                          <m:t>2+</m:t>
                        </m:r>
                      </m:sup>
                    </m:sSubSup>
                    <m:d>
                      <m:dPr>
                        <m:ctrlPr>
                          <a:rPr lang="en-US" sz="2000" i="1">
                            <a:latin typeface="Cambria Math" panose="02040503050406030204" pitchFamily="18" charset="0"/>
                          </a:rPr>
                        </m:ctrlPr>
                      </m:dPr>
                      <m:e>
                        <m:r>
                          <a:rPr lang="en-US" sz="2000" i="1">
                            <a:latin typeface="Cambria Math" panose="02040503050406030204" pitchFamily="18" charset="0"/>
                          </a:rPr>
                          <m:t>𝑎𝑞</m:t>
                        </m:r>
                      </m:e>
                    </m:d>
                    <m:r>
                      <a:rPr lang="en-US" sz="2000" i="0">
                        <a:latin typeface="Cambria Math" panose="02040503050406030204" pitchFamily="18" charset="0"/>
                        <a:ea typeface="Cambria Math" panose="02040503050406030204" pitchFamily="18" charset="0"/>
                      </a:rPr>
                      <m:t>⇄</m:t>
                    </m:r>
                    <m:sSup>
                      <m:sSupPr>
                        <m:ctrlPr>
                          <a:rPr lang="en-US" sz="2000" i="1">
                            <a:latin typeface="Cambria Math" panose="02040503050406030204" pitchFamily="18" charset="0"/>
                            <a:ea typeface="Cambria Math" panose="02040503050406030204" pitchFamily="18" charset="0"/>
                          </a:rPr>
                        </m:ctrlPr>
                      </m:sSupPr>
                      <m:e>
                        <m:r>
                          <m:rPr>
                            <m:sty m:val="p"/>
                          </m:rPr>
                          <a:rPr lang="en-US" sz="2000" i="0">
                            <a:latin typeface="Cambria Math" panose="02040503050406030204" pitchFamily="18" charset="0"/>
                            <a:ea typeface="Cambria Math" panose="02040503050406030204" pitchFamily="18" charset="0"/>
                          </a:rPr>
                          <m:t>Cu</m:t>
                        </m:r>
                      </m:e>
                      <m:sup>
                        <m:r>
                          <a:rPr lang="en-US" sz="2000" i="0">
                            <a:latin typeface="Cambria Math" panose="02040503050406030204" pitchFamily="18" charset="0"/>
                            <a:ea typeface="Cambria Math" panose="02040503050406030204" pitchFamily="18" charset="0"/>
                          </a:rPr>
                          <m:t>2+</m:t>
                        </m:r>
                      </m:sup>
                    </m:sSup>
                    <m:d>
                      <m:dPr>
                        <m:ctrlPr>
                          <a:rPr lang="en-US" sz="2000" i="1">
                            <a:latin typeface="Cambria Math" panose="02040503050406030204" pitchFamily="18" charset="0"/>
                            <a:ea typeface="Cambria Math" panose="02040503050406030204" pitchFamily="18" charset="0"/>
                          </a:rPr>
                        </m:ctrlPr>
                      </m:dPr>
                      <m:e>
                        <m:r>
                          <a:rPr lang="en-US" sz="2000" i="1">
                            <a:latin typeface="Cambria Math" panose="02040503050406030204" pitchFamily="18" charset="0"/>
                            <a:ea typeface="Cambria Math" panose="02040503050406030204" pitchFamily="18" charset="0"/>
                          </a:rPr>
                          <m:t>𝑎𝑞</m:t>
                        </m:r>
                      </m:e>
                    </m:d>
                    <m:r>
                      <a:rPr lang="en-US" sz="2000" i="0">
                        <a:latin typeface="Cambria Math" panose="02040503050406030204" pitchFamily="18" charset="0"/>
                        <a:ea typeface="Cambria Math" panose="02040503050406030204" pitchFamily="18" charset="0"/>
                      </a:rPr>
                      <m:t>+4</m:t>
                    </m:r>
                    <m:sSub>
                      <m:sSubPr>
                        <m:ctrlPr>
                          <a:rPr lang="en-US" sz="2000" i="1">
                            <a:latin typeface="Cambria Math" panose="02040503050406030204" pitchFamily="18" charset="0"/>
                            <a:ea typeface="Cambria Math" panose="02040503050406030204" pitchFamily="18" charset="0"/>
                          </a:rPr>
                        </m:ctrlPr>
                      </m:sSubPr>
                      <m:e>
                        <m:r>
                          <m:rPr>
                            <m:sty m:val="p"/>
                          </m:rPr>
                          <a:rPr lang="en-US" sz="2000" i="0">
                            <a:latin typeface="Cambria Math" panose="02040503050406030204" pitchFamily="18" charset="0"/>
                            <a:ea typeface="Cambria Math" panose="02040503050406030204" pitchFamily="18" charset="0"/>
                          </a:rPr>
                          <m:t>NH</m:t>
                        </m:r>
                      </m:e>
                      <m:sub>
                        <m:r>
                          <a:rPr lang="en-US" sz="2000" i="0">
                            <a:latin typeface="Cambria Math" panose="02040503050406030204" pitchFamily="18" charset="0"/>
                            <a:ea typeface="Cambria Math" panose="02040503050406030204" pitchFamily="18" charset="0"/>
                          </a:rPr>
                          <m:t>3</m:t>
                        </m:r>
                      </m:sub>
                    </m:sSub>
                    <m:r>
                      <a:rPr lang="en-US" sz="2000" i="0">
                        <a:latin typeface="Cambria Math" panose="02040503050406030204" pitchFamily="18" charset="0"/>
                        <a:ea typeface="Cambria Math" panose="02040503050406030204" pitchFamily="18" charset="0"/>
                      </a:rPr>
                      <m:t> (</m:t>
                    </m:r>
                    <m:r>
                      <a:rPr lang="en-US" sz="2000" i="1">
                        <a:latin typeface="Cambria Math" panose="02040503050406030204" pitchFamily="18" charset="0"/>
                        <a:ea typeface="Cambria Math" panose="02040503050406030204" pitchFamily="18" charset="0"/>
                      </a:rPr>
                      <m:t>𝑎𝑞</m:t>
                    </m:r>
                    <m:r>
                      <a:rPr lang="en-US" sz="2000" i="0">
                        <a:latin typeface="Cambria Math" panose="02040503050406030204" pitchFamily="18" charset="0"/>
                        <a:ea typeface="Cambria Math" panose="02040503050406030204" pitchFamily="18" charset="0"/>
                      </a:rPr>
                      <m:t>)</m:t>
                    </m:r>
                  </m:oMath>
                </a14:m>
                <a:r>
                  <a:rPr lang="en-US" sz="2200" dirty="0"/>
                  <a:t>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00200"/>
                <a:ext cx="9144000" cy="2971800"/>
              </a:xfrm>
              <a:blipFill>
                <a:blip r:embed="rId2"/>
                <a:stretch>
                  <a:fillRect l="-1333" t="-2053" r="-11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6" name="Content Placeholder 3"/>
              <p:cNvGraphicFramePr>
                <a:graphicFrameLocks/>
              </p:cNvGraphicFramePr>
              <p:nvPr>
                <p:extLst>
                  <p:ext uri="{D42A27DB-BD31-4B8C-83A1-F6EECF244321}">
                    <p14:modId xmlns:p14="http://schemas.microsoft.com/office/powerpoint/2010/main" val="3172268823"/>
                  </p:ext>
                </p:extLst>
              </p:nvPr>
            </p:nvGraphicFramePr>
            <p:xfrm>
              <a:off x="1" y="4572000"/>
              <a:ext cx="9143999"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4880301">
                      <a:extLst>
                        <a:ext uri="{9D8B030D-6E8A-4147-A177-3AD203B41FA5}">
                          <a16:colId xmlns:a16="http://schemas.microsoft.com/office/drawing/2014/main" val="2247387870"/>
                        </a:ext>
                      </a:extLst>
                    </a:gridCol>
                    <a:gridCol w="1504733">
                      <a:extLst>
                        <a:ext uri="{9D8B030D-6E8A-4147-A177-3AD203B41FA5}">
                          <a16:colId xmlns:a16="http://schemas.microsoft.com/office/drawing/2014/main" val="3868239168"/>
                        </a:ext>
                      </a:extLst>
                    </a:gridCol>
                    <a:gridCol w="1411888">
                      <a:extLst>
                        <a:ext uri="{9D8B030D-6E8A-4147-A177-3AD203B41FA5}">
                          <a16:colId xmlns:a16="http://schemas.microsoft.com/office/drawing/2014/main" val="1516186521"/>
                        </a:ext>
                      </a:extLst>
                    </a:gridCol>
                    <a:gridCol w="1347077">
                      <a:extLst>
                        <a:ext uri="{9D8B030D-6E8A-4147-A177-3AD203B41FA5}">
                          <a16:colId xmlns:a16="http://schemas.microsoft.com/office/drawing/2014/main" val="2195469349"/>
                        </a:ext>
                      </a:extLst>
                    </a:gridCol>
                  </a:tblGrid>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0.10</m:t>
                                </m:r>
                              </m:oMath>
                            </m:oMathPara>
                          </a14:m>
                          <a:endParaRPr lang="en-US"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2.6</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4139928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𝐶h𝑎𝑛𝑔𝑒</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𝑖𝑛</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𝑥</m:t>
                                </m:r>
                              </m:oMath>
                            </m:oMathPara>
                          </a14:m>
                          <a:endParaRPr lang="en-US"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𝑥</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+4</m:t>
                                </m:r>
                                <m:r>
                                  <a:rPr lang="en-US" b="0" i="1" smtClean="0">
                                    <a:solidFill>
                                      <a:schemeClr val="tx1"/>
                                    </a:solidFill>
                                    <a:latin typeface="Cambria Math" panose="02040503050406030204" pitchFamily="18" charset="0"/>
                                  </a:rPr>
                                  <m:t>𝑥</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679770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𝐸𝑞𝑢𝑖𝑙𝑖𝑏𝑟𝑖𝑢𝑚</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0.10−</m:t>
                                </m:r>
                                <m:r>
                                  <a:rPr lang="en-US" b="0" i="1" smtClean="0">
                                    <a:latin typeface="Cambria Math" panose="02040503050406030204" pitchFamily="18" charset="0"/>
                                    <a:ea typeface="Cambria Math" panose="02040503050406030204" pitchFamily="18" charset="0"/>
                                  </a:rPr>
                                  <m:t>𝑥</m:t>
                                </m:r>
                              </m:oMath>
                            </m:oMathPara>
                          </a14:m>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2.6+4</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471374"/>
                      </a:ext>
                    </a:extLst>
                  </a:tr>
                </a:tbl>
              </a:graphicData>
            </a:graphic>
          </p:graphicFrame>
        </mc:Choice>
        <mc:Fallback xmlns="">
          <p:graphicFrame>
            <p:nvGraphicFramePr>
              <p:cNvPr id="6" name="Content Placeholder 3"/>
              <p:cNvGraphicFramePr>
                <a:graphicFrameLocks/>
              </p:cNvGraphicFramePr>
              <p:nvPr>
                <p:extLst>
                  <p:ext uri="{D42A27DB-BD31-4B8C-83A1-F6EECF244321}">
                    <p14:modId xmlns:p14="http://schemas.microsoft.com/office/powerpoint/2010/main" val="3172268823"/>
                  </p:ext>
                </p:extLst>
              </p:nvPr>
            </p:nvGraphicFramePr>
            <p:xfrm>
              <a:off x="1" y="4572000"/>
              <a:ext cx="9143999"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4880301">
                      <a:extLst>
                        <a:ext uri="{9D8B030D-6E8A-4147-A177-3AD203B41FA5}">
                          <a16:colId xmlns:a16="http://schemas.microsoft.com/office/drawing/2014/main" val="2247387870"/>
                        </a:ext>
                      </a:extLst>
                    </a:gridCol>
                    <a:gridCol w="1504733">
                      <a:extLst>
                        <a:ext uri="{9D8B030D-6E8A-4147-A177-3AD203B41FA5}">
                          <a16:colId xmlns:a16="http://schemas.microsoft.com/office/drawing/2014/main" val="3868239168"/>
                        </a:ext>
                      </a:extLst>
                    </a:gridCol>
                    <a:gridCol w="1411888">
                      <a:extLst>
                        <a:ext uri="{9D8B030D-6E8A-4147-A177-3AD203B41FA5}">
                          <a16:colId xmlns:a16="http://schemas.microsoft.com/office/drawing/2014/main" val="1516186521"/>
                        </a:ext>
                      </a:extLst>
                    </a:gridCol>
                    <a:gridCol w="1347077">
                      <a:extLst>
                        <a:ext uri="{9D8B030D-6E8A-4147-A177-3AD203B41FA5}">
                          <a16:colId xmlns:a16="http://schemas.microsoft.com/office/drawing/2014/main" val="2195469349"/>
                        </a:ext>
                      </a:extLst>
                    </a:gridCol>
                  </a:tblGrid>
                  <a:tr h="365760">
                    <a:tc>
                      <a:txBody>
                        <a:bodyPr/>
                        <a:lstStyle/>
                        <a:p>
                          <a:endParaRPr lang="en-US"/>
                        </a:p>
                      </a:txBody>
                      <a:tcPr>
                        <a:lnL w="12700" cmpd="sng">
                          <a:noFill/>
                        </a:lnL>
                        <a:lnR w="12700" cmpd="sng">
                          <a:noFill/>
                        </a:lnR>
                        <a:lnT w="38100" cmpd="sng">
                          <a:noFill/>
                        </a:lnT>
                        <a:lnB w="12700" cmpd="sng">
                          <a:noFill/>
                        </a:lnB>
                        <a:lnTlToBr w="12700" cmpd="sng">
                          <a:noFill/>
                          <a:prstDash val="solid"/>
                        </a:lnTlToBr>
                        <a:lnBlToTr w="12700" cmpd="sng">
                          <a:noFill/>
                          <a:prstDash val="solid"/>
                        </a:lnBlToTr>
                        <a:blipFill>
                          <a:blip r:embed="rId3"/>
                          <a:stretch>
                            <a:fillRect l="-1124" r="-88514" b="-230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329268" r="-188211" b="-2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5172" r="-99569" b="-2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82805" r="-4525" b="-230000"/>
                          </a:stretch>
                        </a:blipFill>
                      </a:tcPr>
                    </a:tc>
                    <a:extLst>
                      <a:ext uri="{0D108BD9-81ED-4DB2-BD59-A6C34878D82A}">
                        <a16:rowId xmlns:a16="http://schemas.microsoft.com/office/drawing/2014/main" val="184139928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124" t="-100000" r="-88514" b="-130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329268" t="-100000" r="-188211" b="-1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5172" t="-100000" r="-99569" b="-1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82805" t="-100000" r="-4525" b="-130000"/>
                          </a:stretch>
                        </a:blipFill>
                      </a:tcPr>
                    </a:tc>
                    <a:extLst>
                      <a:ext uri="{0D108BD9-81ED-4DB2-BD59-A6C34878D82A}">
                        <a16:rowId xmlns:a16="http://schemas.microsoft.com/office/drawing/2014/main" val="40679770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124" t="-200000" r="-88514" b="-30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329268" t="-200000" r="-188211"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455172" t="-200000" r="-99569"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582805" t="-200000" r="-4525" b="-30000"/>
                          </a:stretch>
                        </a:blipFill>
                      </a:tcPr>
                    </a:tc>
                    <a:extLst>
                      <a:ext uri="{0D108BD9-81ED-4DB2-BD59-A6C34878D82A}">
                        <a16:rowId xmlns:a16="http://schemas.microsoft.com/office/drawing/2014/main" val="388471374"/>
                      </a:ext>
                    </a:extLst>
                  </a:tr>
                </a:tbl>
              </a:graphicData>
            </a:graphic>
          </p:graphicFrame>
        </mc:Fallback>
      </mc:AlternateContent>
    </p:spTree>
    <p:extLst>
      <p:ext uri="{BB962C8B-B14F-4D97-AF65-F5344CB8AC3E}">
        <p14:creationId xmlns:p14="http://schemas.microsoft.com/office/powerpoint/2010/main" val="131532788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808304" cy="460513"/>
          </a:xfrm>
        </p:spPr>
        <p:txBody>
          <a:bodyPr/>
          <a:lstStyle/>
          <a:p>
            <a:pPr marL="1257300" indent="-1257300"/>
            <a:r>
              <a:rPr lang="en-US" dirty="0">
                <a:solidFill>
                  <a:schemeClr val="bg1"/>
                </a:solidFill>
              </a:rPr>
              <a:t>17.5	</a:t>
            </a:r>
            <a:r>
              <a:rPr lang="en-US" dirty="0"/>
              <a:t>Factors Affecting Solubility (21)</a:t>
            </a:r>
          </a:p>
        </p:txBody>
      </p:sp>
      <p:sp>
        <p:nvSpPr>
          <p:cNvPr id="5" name="Text Placeholder 4"/>
          <p:cNvSpPr>
            <a:spLocks noGrp="1"/>
          </p:cNvSpPr>
          <p:nvPr>
            <p:ph type="body" sz="quarter" idx="11"/>
          </p:nvPr>
        </p:nvSpPr>
        <p:spPr>
          <a:xfrm>
            <a:off x="0" y="1066800"/>
            <a:ext cx="8686800" cy="533400"/>
          </a:xfrm>
        </p:spPr>
        <p:txBody>
          <a:bodyPr/>
          <a:lstStyle/>
          <a:p>
            <a:r>
              <a:rPr lang="en-US" dirty="0"/>
              <a:t>Complex Ion Formation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4495800"/>
              </a:xfrm>
            </p:spPr>
            <p:txBody>
              <a:bodyPr/>
              <a:lstStyle/>
              <a:p>
                <a:pPr>
                  <a:spcAft>
                    <a:spcPts val="5000"/>
                  </a:spcAft>
                </a:pPr>
                <a:r>
                  <a:rPr lang="en-US" dirty="0"/>
                  <a:t>Neglecting </a:t>
                </a:r>
                <a:r>
                  <a:rPr lang="en-US" i="1" dirty="0"/>
                  <a:t>x</a:t>
                </a:r>
                <a:r>
                  <a:rPr lang="en-US" dirty="0"/>
                  <a:t>,</a:t>
                </a:r>
              </a:p>
              <a:p>
                <a:pPr>
                  <a:spcAft>
                    <a:spcPts val="5500"/>
                  </a:spcAft>
                </a:pPr>
                <a14:m>
                  <m:oMathPara xmlns:m="http://schemas.openxmlformats.org/officeDocument/2006/math">
                    <m:oMathParaPr>
                      <m:jc m:val="centerGroup"/>
                    </m:oMathParaPr>
                    <m:oMath xmlns:m="http://schemas.openxmlformats.org/officeDocument/2006/math">
                      <m:f>
                        <m:fPr>
                          <m:ctrlPr>
                            <a:rPr lang="en-US" sz="2600" i="1">
                              <a:latin typeface="Cambria Math" panose="02040503050406030204" pitchFamily="18" charset="0"/>
                            </a:rPr>
                          </m:ctrlPr>
                        </m:fPr>
                        <m:num>
                          <m:d>
                            <m:dPr>
                              <m:begChr m:val="["/>
                              <m:endChr m:val="]"/>
                              <m:ctrlPr>
                                <a:rPr lang="en-US" sz="2600" i="1">
                                  <a:latin typeface="Cambria Math" panose="02040503050406030204" pitchFamily="18" charset="0"/>
                                </a:rPr>
                              </m:ctrlPr>
                            </m:dPr>
                            <m:e>
                              <m:sSup>
                                <m:sSupPr>
                                  <m:ctrlPr>
                                    <a:rPr lang="en-US" sz="2600" i="1">
                                      <a:latin typeface="Cambria Math" panose="02040503050406030204" pitchFamily="18" charset="0"/>
                                    </a:rPr>
                                  </m:ctrlPr>
                                </m:sSupPr>
                                <m:e>
                                  <m:r>
                                    <m:rPr>
                                      <m:sty m:val="p"/>
                                    </m:rPr>
                                    <a:rPr lang="en-US" sz="2600" i="0">
                                      <a:latin typeface="Cambria Math" panose="02040503050406030204" pitchFamily="18" charset="0"/>
                                    </a:rPr>
                                    <m:t>Cu</m:t>
                                  </m:r>
                                </m:e>
                                <m:sup>
                                  <m:r>
                                    <a:rPr lang="en-US" sz="2600" i="0">
                                      <a:latin typeface="Cambria Math" panose="02040503050406030204" pitchFamily="18" charset="0"/>
                                    </a:rPr>
                                    <m:t>2+</m:t>
                                  </m:r>
                                </m:sup>
                              </m:sSup>
                            </m:e>
                          </m:d>
                          <m:sSup>
                            <m:sSupPr>
                              <m:ctrlPr>
                                <a:rPr lang="en-US" sz="2600" i="1">
                                  <a:latin typeface="Cambria Math" panose="02040503050406030204" pitchFamily="18" charset="0"/>
                                </a:rPr>
                              </m:ctrlPr>
                            </m:sSupPr>
                            <m:e>
                              <m:d>
                                <m:dPr>
                                  <m:begChr m:val="["/>
                                  <m:endChr m:val="]"/>
                                  <m:ctrlPr>
                                    <a:rPr lang="en-US" sz="2600" i="1">
                                      <a:latin typeface="Cambria Math" panose="02040503050406030204" pitchFamily="18" charset="0"/>
                                    </a:rPr>
                                  </m:ctrlPr>
                                </m:dPr>
                                <m:e>
                                  <m:sSub>
                                    <m:sSubPr>
                                      <m:ctrlPr>
                                        <a:rPr lang="en-US" sz="2600" i="1">
                                          <a:latin typeface="Cambria Math" panose="02040503050406030204" pitchFamily="18" charset="0"/>
                                        </a:rPr>
                                      </m:ctrlPr>
                                    </m:sSubPr>
                                    <m:e>
                                      <m:r>
                                        <m:rPr>
                                          <m:sty m:val="p"/>
                                        </m:rPr>
                                        <a:rPr lang="en-US" sz="2600" i="0">
                                          <a:latin typeface="Cambria Math" panose="02040503050406030204" pitchFamily="18" charset="0"/>
                                        </a:rPr>
                                        <m:t>NH</m:t>
                                      </m:r>
                                    </m:e>
                                    <m:sub>
                                      <m:r>
                                        <a:rPr lang="en-US" sz="2600" i="0">
                                          <a:latin typeface="Cambria Math" panose="02040503050406030204" pitchFamily="18" charset="0"/>
                                        </a:rPr>
                                        <m:t>3</m:t>
                                      </m:r>
                                    </m:sub>
                                  </m:sSub>
                                </m:e>
                              </m:d>
                            </m:e>
                            <m:sup>
                              <m:r>
                                <a:rPr lang="en-US" sz="2600" i="0">
                                  <a:latin typeface="Cambria Math" panose="02040503050406030204" pitchFamily="18" charset="0"/>
                                </a:rPr>
                                <m:t>4</m:t>
                              </m:r>
                            </m:sup>
                          </m:sSup>
                        </m:num>
                        <m:den>
                          <m:d>
                            <m:dPr>
                              <m:begChr m:val="["/>
                              <m:endChr m:val="]"/>
                              <m:ctrlPr>
                                <a:rPr lang="en-US" sz="2600" i="1">
                                  <a:latin typeface="Cambria Math" panose="02040503050406030204" pitchFamily="18" charset="0"/>
                                </a:rPr>
                              </m:ctrlPr>
                            </m:dPr>
                            <m:e>
                              <m:r>
                                <m:rPr>
                                  <m:sty m:val="p"/>
                                </m:rPr>
                                <a:rPr lang="en-US" sz="2600" i="0">
                                  <a:latin typeface="Cambria Math" panose="02040503050406030204" pitchFamily="18" charset="0"/>
                                </a:rPr>
                                <m:t>Cu</m:t>
                              </m:r>
                              <m:sSubSup>
                                <m:sSubSupPr>
                                  <m:ctrlPr>
                                    <a:rPr lang="en-US" sz="2600" i="1">
                                      <a:latin typeface="Cambria Math" panose="02040503050406030204" pitchFamily="18" charset="0"/>
                                    </a:rPr>
                                  </m:ctrlPr>
                                </m:sSubSupPr>
                                <m:e>
                                  <m:d>
                                    <m:dPr>
                                      <m:ctrlPr>
                                        <a:rPr lang="en-US" sz="2600" i="1">
                                          <a:latin typeface="Cambria Math" panose="02040503050406030204" pitchFamily="18" charset="0"/>
                                        </a:rPr>
                                      </m:ctrlPr>
                                    </m:dPr>
                                    <m:e>
                                      <m:sSub>
                                        <m:sSubPr>
                                          <m:ctrlPr>
                                            <a:rPr lang="en-US" sz="2600" i="1">
                                              <a:latin typeface="Cambria Math" panose="02040503050406030204" pitchFamily="18" charset="0"/>
                                            </a:rPr>
                                          </m:ctrlPr>
                                        </m:sSubPr>
                                        <m:e>
                                          <m:r>
                                            <m:rPr>
                                              <m:sty m:val="p"/>
                                            </m:rPr>
                                            <a:rPr lang="en-US" sz="2600" i="0">
                                              <a:latin typeface="Cambria Math" panose="02040503050406030204" pitchFamily="18" charset="0"/>
                                            </a:rPr>
                                            <m:t>NH</m:t>
                                          </m:r>
                                        </m:e>
                                        <m:sub>
                                          <m:r>
                                            <a:rPr lang="en-US" sz="2600" i="0">
                                              <a:latin typeface="Cambria Math" panose="02040503050406030204" pitchFamily="18" charset="0"/>
                                            </a:rPr>
                                            <m:t>3</m:t>
                                          </m:r>
                                        </m:sub>
                                      </m:sSub>
                                    </m:e>
                                  </m:d>
                                </m:e>
                                <m:sub>
                                  <m:r>
                                    <a:rPr lang="en-US" sz="2600" i="0">
                                      <a:latin typeface="Cambria Math" panose="02040503050406030204" pitchFamily="18" charset="0"/>
                                    </a:rPr>
                                    <m:t>4</m:t>
                                  </m:r>
                                </m:sub>
                                <m:sup>
                                  <m:r>
                                    <a:rPr lang="en-US" sz="2600" i="0">
                                      <a:latin typeface="Cambria Math" panose="02040503050406030204" pitchFamily="18" charset="0"/>
                                    </a:rPr>
                                    <m:t>2+</m:t>
                                  </m:r>
                                </m:sup>
                              </m:sSubSup>
                            </m:e>
                          </m:d>
                        </m:den>
                      </m:f>
                      <m:r>
                        <a:rPr lang="en-US" sz="2600" i="1">
                          <a:latin typeface="Cambria Math" panose="02040503050406030204" pitchFamily="18" charset="0"/>
                        </a:rPr>
                        <m:t>=</m:t>
                      </m:r>
                      <m:f>
                        <m:fPr>
                          <m:ctrlPr>
                            <a:rPr lang="en-US" sz="2600" i="1">
                              <a:latin typeface="Cambria Math" panose="02040503050406030204" pitchFamily="18" charset="0"/>
                            </a:rPr>
                          </m:ctrlPr>
                        </m:fPr>
                        <m:num>
                          <m:r>
                            <a:rPr lang="en-US" sz="2600" i="1">
                              <a:latin typeface="Cambria Math" panose="02040503050406030204" pitchFamily="18" charset="0"/>
                            </a:rPr>
                            <m:t>𝑥</m:t>
                          </m:r>
                          <m:sSup>
                            <m:sSupPr>
                              <m:ctrlPr>
                                <a:rPr lang="en-US" sz="2600" i="1">
                                  <a:latin typeface="Cambria Math" panose="02040503050406030204" pitchFamily="18" charset="0"/>
                                </a:rPr>
                              </m:ctrlPr>
                            </m:sSupPr>
                            <m:e>
                              <m:d>
                                <m:dPr>
                                  <m:ctrlPr>
                                    <a:rPr lang="en-US" sz="2600" i="1">
                                      <a:latin typeface="Cambria Math" panose="02040503050406030204" pitchFamily="18" charset="0"/>
                                    </a:rPr>
                                  </m:ctrlPr>
                                </m:dPr>
                                <m:e>
                                  <m:r>
                                    <a:rPr lang="en-US" sz="2600" i="1">
                                      <a:latin typeface="Cambria Math" panose="02040503050406030204" pitchFamily="18" charset="0"/>
                                    </a:rPr>
                                    <m:t>2.6</m:t>
                                  </m:r>
                                </m:e>
                              </m:d>
                            </m:e>
                            <m:sup>
                              <m:r>
                                <a:rPr lang="en-US" sz="2600" i="1">
                                  <a:latin typeface="Cambria Math" panose="02040503050406030204" pitchFamily="18" charset="0"/>
                                </a:rPr>
                                <m:t>4</m:t>
                              </m:r>
                            </m:sup>
                          </m:sSup>
                        </m:num>
                        <m:den>
                          <m:r>
                            <a:rPr lang="en-US" sz="2600" i="1">
                              <a:latin typeface="Cambria Math" panose="02040503050406030204" pitchFamily="18" charset="0"/>
                            </a:rPr>
                            <m:t>0.10</m:t>
                          </m:r>
                        </m:den>
                      </m:f>
                      <m:r>
                        <a:rPr lang="en-US" sz="2600" i="1">
                          <a:latin typeface="Cambria Math" panose="02040503050406030204" pitchFamily="18" charset="0"/>
                        </a:rPr>
                        <m:t>=2.0</m:t>
                      </m:r>
                      <m:r>
                        <a:rPr lang="en-US" sz="2600" i="1">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10</m:t>
                          </m:r>
                        </m:e>
                        <m:sup>
                          <m:r>
                            <a:rPr lang="en-US" sz="2600" i="1">
                              <a:latin typeface="Cambria Math" panose="02040503050406030204" pitchFamily="18" charset="0"/>
                              <a:ea typeface="Cambria Math" panose="02040503050406030204" pitchFamily="18" charset="0"/>
                            </a:rPr>
                            <m:t>−15</m:t>
                          </m:r>
                        </m:sup>
                      </m:sSup>
                    </m:oMath>
                  </m:oMathPara>
                </a14:m>
                <a:endParaRPr lang="en-US" sz="2600" dirty="0"/>
              </a:p>
              <a:p>
                <a:pPr algn="ctr">
                  <a:spcAft>
                    <a:spcPts val="3300"/>
                  </a:spcAft>
                </a:pPr>
                <a:r>
                  <a:rPr lang="en-US" i="1" dirty="0"/>
                  <a:t>x </a:t>
                </a:r>
                <a:r>
                  <a:rPr lang="en-US" dirty="0"/>
                  <a:t>= 4.4 ×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−1</m:t>
                        </m:r>
                        <m:r>
                          <a:rPr lang="en-US" b="0" i="1" smtClean="0">
                            <a:latin typeface="Cambria Math" panose="02040503050406030204" pitchFamily="18" charset="0"/>
                            <a:ea typeface="Cambria Math" panose="02040503050406030204" pitchFamily="18" charset="0"/>
                          </a:rPr>
                          <m:t>8</m:t>
                        </m:r>
                      </m:sup>
                    </m:sSup>
                    <m:r>
                      <a:rPr lang="en-US" b="0" i="1" smtClean="0">
                        <a:latin typeface="Cambria Math" panose="02040503050406030204" pitchFamily="18" charset="0"/>
                        <a:ea typeface="Cambria Math" panose="02040503050406030204" pitchFamily="18" charset="0"/>
                      </a:rPr>
                      <m:t> </m:t>
                    </m:r>
                  </m:oMath>
                </a14:m>
                <a:r>
                  <a:rPr lang="en-US" i="1" dirty="0"/>
                  <a:t>M</a:t>
                </a:r>
                <a:endParaRPr lang="en-US" dirty="0"/>
              </a:p>
              <a:p>
                <a:pPr>
                  <a:spcAft>
                    <a:spcPts val="2800"/>
                  </a:spcAft>
                </a:pPr>
                <a:r>
                  <a:rPr lang="en-US" dirty="0"/>
                  <a:t>Because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f</m:t>
                    </m:r>
                  </m:oMath>
                </a14:m>
                <a:r>
                  <a:rPr lang="en-US" dirty="0"/>
                  <a:t> is so large, the amount of copper that remains uncomplexed is extremely small.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4495800"/>
              </a:xfrm>
              <a:blipFill>
                <a:blip r:embed="rId2"/>
                <a:stretch>
                  <a:fillRect l="-1333" t="-1220" b="-2575"/>
                </a:stretch>
              </a:blipFill>
            </p:spPr>
            <p:txBody>
              <a:bodyPr/>
              <a:lstStyle/>
              <a:p>
                <a:r>
                  <a:rPr lang="en-US">
                    <a:noFill/>
                  </a:rPr>
                  <a:t> </a:t>
                </a:r>
              </a:p>
            </p:txBody>
          </p:sp>
        </mc:Fallback>
      </mc:AlternateContent>
    </p:spTree>
    <p:extLst>
      <p:ext uri="{BB962C8B-B14F-4D97-AF65-F5344CB8AC3E}">
        <p14:creationId xmlns:p14="http://schemas.microsoft.com/office/powerpoint/2010/main" val="23282967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3313"/>
            <a:ext cx="6808304" cy="460513"/>
          </a:xfrm>
        </p:spPr>
        <p:txBody>
          <a:bodyPr/>
          <a:lstStyle/>
          <a:p>
            <a:pPr marL="1257300" indent="-1257300"/>
            <a:r>
              <a:rPr lang="en-US" dirty="0">
                <a:solidFill>
                  <a:srgbClr val="FFFFFF"/>
                </a:solidFill>
              </a:rPr>
              <a:t>17.2	</a:t>
            </a:r>
            <a:r>
              <a:rPr lang="en-US" dirty="0">
                <a:solidFill>
                  <a:srgbClr val="CE171F"/>
                </a:solidFill>
              </a:rPr>
              <a:t>Buffer Solutions (3)</a:t>
            </a:r>
          </a:p>
        </p:txBody>
      </p:sp>
      <p:sp>
        <p:nvSpPr>
          <p:cNvPr id="2" name="Text Placeholder 1"/>
          <p:cNvSpPr>
            <a:spLocks noGrp="1"/>
          </p:cNvSpPr>
          <p:nvPr>
            <p:ph type="body" sz="quarter" idx="11"/>
          </p:nvPr>
        </p:nvSpPr>
        <p:spPr/>
        <p:txBody>
          <a:bodyPr/>
          <a:lstStyle/>
          <a:p>
            <a:r>
              <a:rPr lang="en-US" dirty="0"/>
              <a:t>Calculating the pH of a Buffer</a:t>
            </a:r>
          </a:p>
        </p:txBody>
      </p:sp>
      <mc:AlternateContent xmlns:mc="http://schemas.openxmlformats.org/markup-compatibility/2006" xmlns:a14="http://schemas.microsoft.com/office/drawing/2010/main">
        <mc:Choice Requires="a14">
          <p:sp>
            <p:nvSpPr>
              <p:cNvPr id="16" name="Content Placeholder 15"/>
              <p:cNvSpPr>
                <a:spLocks noGrp="1"/>
              </p:cNvSpPr>
              <p:nvPr>
                <p:ph sz="quarter" idx="12"/>
              </p:nvPr>
            </p:nvSpPr>
            <p:spPr>
              <a:xfrm>
                <a:off x="0" y="1219200"/>
                <a:ext cx="9144000" cy="1828800"/>
              </a:xfrm>
            </p:spPr>
            <p:txBody>
              <a:bodyPr/>
              <a:lstStyle/>
              <a:p>
                <a:pPr>
                  <a:spcAft>
                    <a:spcPts val="1000"/>
                  </a:spcAft>
                </a:pPr>
                <a:r>
                  <a:rPr lang="en-US" dirty="0"/>
                  <a:t>Suppose that we have 1 L of the acetic acid-sodium acetate solution:</a:t>
                </a:r>
              </a:p>
              <a:p>
                <a:pPr/>
                <a14:m>
                  <m:oMathPara xmlns:m="http://schemas.openxmlformats.org/officeDocument/2006/math">
                    <m:oMathParaPr>
                      <m:jc m:val="right"/>
                    </m:oMathParaPr>
                    <m:oMath xmlns:m="http://schemas.openxmlformats.org/officeDocument/2006/math">
                      <m:sSub>
                        <m:sSubPr>
                          <m:ctrlPr>
                            <a:rPr lang="en-US" sz="1800" i="1">
                              <a:latin typeface="Cambria Math" panose="02040503050406030204" pitchFamily="18" charset="0"/>
                            </a:rPr>
                          </m:ctrlPr>
                        </m:sSubPr>
                        <m:e>
                          <m:r>
                            <m:rPr>
                              <m:sty m:val="p"/>
                            </m:rPr>
                            <a:rPr lang="en-US" sz="1800">
                              <a:latin typeface="Cambria Math" panose="02040503050406030204" pitchFamily="18" charset="0"/>
                            </a:rPr>
                            <m:t>CH</m:t>
                          </m:r>
                        </m:e>
                        <m:sub>
                          <m:r>
                            <a:rPr lang="en-US" sz="1800">
                              <a:latin typeface="Cambria Math" panose="02040503050406030204" pitchFamily="18" charset="0"/>
                            </a:rPr>
                            <m:t>3</m:t>
                          </m:r>
                        </m:sub>
                      </m:sSub>
                      <m:r>
                        <m:rPr>
                          <m:sty m:val="p"/>
                        </m:rPr>
                        <a:rPr lang="en-US" sz="1800">
                          <a:latin typeface="Cambria Math" panose="02040503050406030204" pitchFamily="18" charset="0"/>
                        </a:rPr>
                        <m:t>COOH</m:t>
                      </m:r>
                      <m:d>
                        <m:dPr>
                          <m:ctrlPr>
                            <a:rPr lang="en-US" sz="1800" i="1">
                              <a:latin typeface="Cambria Math" panose="02040503050406030204" pitchFamily="18" charset="0"/>
                            </a:rPr>
                          </m:ctrlPr>
                        </m:dPr>
                        <m:e>
                          <m:r>
                            <a:rPr lang="en-US" sz="1800" i="1">
                              <a:latin typeface="Cambria Math" panose="02040503050406030204" pitchFamily="18" charset="0"/>
                            </a:rPr>
                            <m:t>𝑎𝑞</m:t>
                          </m:r>
                        </m:e>
                      </m:d>
                      <m:r>
                        <a:rPr lang="en-US" sz="1800">
                          <a:latin typeface="Cambria Math" panose="02040503050406030204" pitchFamily="18" charset="0"/>
                        </a:rPr>
                        <m:t>+</m:t>
                      </m:r>
                      <m:sSub>
                        <m:sSubPr>
                          <m:ctrlPr>
                            <a:rPr lang="en-US" sz="1800" i="1">
                              <a:latin typeface="Cambria Math" panose="02040503050406030204" pitchFamily="18" charset="0"/>
                            </a:rPr>
                          </m:ctrlPr>
                        </m:sSubPr>
                        <m:e>
                          <m:r>
                            <m:rPr>
                              <m:sty m:val="p"/>
                            </m:rPr>
                            <a:rPr lang="en-US" sz="1800">
                              <a:latin typeface="Cambria Math" panose="02040503050406030204" pitchFamily="18" charset="0"/>
                            </a:rPr>
                            <m:t>H</m:t>
                          </m:r>
                        </m:e>
                        <m:sub>
                          <m:r>
                            <a:rPr lang="en-US" sz="1800">
                              <a:latin typeface="Cambria Math" panose="02040503050406030204" pitchFamily="18" charset="0"/>
                            </a:rPr>
                            <m:t>2</m:t>
                          </m:r>
                        </m:sub>
                      </m:sSub>
                      <m:r>
                        <m:rPr>
                          <m:sty m:val="p"/>
                        </m:rPr>
                        <a:rPr lang="en-US" sz="1800">
                          <a:latin typeface="Cambria Math" panose="02040503050406030204" pitchFamily="18" charset="0"/>
                        </a:rPr>
                        <m:t>O</m:t>
                      </m:r>
                      <m:d>
                        <m:dPr>
                          <m:ctrlPr>
                            <a:rPr lang="en-US" sz="1800" i="1">
                              <a:latin typeface="Cambria Math" panose="02040503050406030204" pitchFamily="18" charset="0"/>
                            </a:rPr>
                          </m:ctrlPr>
                        </m:dPr>
                        <m:e>
                          <m:r>
                            <a:rPr lang="en-US" sz="1800" i="1">
                              <a:latin typeface="Cambria Math" panose="02040503050406030204" pitchFamily="18" charset="0"/>
                            </a:rPr>
                            <m:t>𝑙</m:t>
                          </m:r>
                        </m:e>
                      </m:d>
                      <m:r>
                        <a:rPr lang="en-US" sz="1800">
                          <a:latin typeface="Cambria Math" panose="02040503050406030204" pitchFamily="18" charset="0"/>
                          <a:ea typeface="Cambria Math" panose="02040503050406030204" pitchFamily="18" charset="0"/>
                        </a:rPr>
                        <m:t>⇄</m:t>
                      </m:r>
                      <m:sSub>
                        <m:sSubPr>
                          <m:ctrlPr>
                            <a:rPr lang="en-US" sz="1800" i="1">
                              <a:latin typeface="Cambria Math" panose="02040503050406030204" pitchFamily="18" charset="0"/>
                              <a:ea typeface="Cambria Math" panose="02040503050406030204" pitchFamily="18" charset="0"/>
                            </a:rPr>
                          </m:ctrlPr>
                        </m:sSubPr>
                        <m:e>
                          <m:r>
                            <m:rPr>
                              <m:sty m:val="p"/>
                            </m:rPr>
                            <a:rPr lang="en-US" sz="1800">
                              <a:latin typeface="Cambria Math" panose="02040503050406030204" pitchFamily="18" charset="0"/>
                              <a:ea typeface="Cambria Math" panose="02040503050406030204" pitchFamily="18" charset="0"/>
                            </a:rPr>
                            <m:t>H</m:t>
                          </m:r>
                        </m:e>
                        <m:sub>
                          <m:r>
                            <a:rPr lang="en-US" sz="1800">
                              <a:latin typeface="Cambria Math" panose="02040503050406030204" pitchFamily="18" charset="0"/>
                              <a:ea typeface="Cambria Math" panose="02040503050406030204" pitchFamily="18" charset="0"/>
                            </a:rPr>
                            <m:t>3</m:t>
                          </m:r>
                        </m:sub>
                      </m:sSub>
                      <m:sSup>
                        <m:sSupPr>
                          <m:ctrlPr>
                            <a:rPr lang="en-US" sz="1800" i="1">
                              <a:latin typeface="Cambria Math" panose="02040503050406030204" pitchFamily="18" charset="0"/>
                              <a:ea typeface="Cambria Math" panose="02040503050406030204" pitchFamily="18" charset="0"/>
                            </a:rPr>
                          </m:ctrlPr>
                        </m:sSupPr>
                        <m:e>
                          <m:r>
                            <m:rPr>
                              <m:sty m:val="p"/>
                            </m:rPr>
                            <a:rPr lang="en-US" sz="1800">
                              <a:latin typeface="Cambria Math" panose="02040503050406030204" pitchFamily="18" charset="0"/>
                              <a:ea typeface="Cambria Math" panose="02040503050406030204" pitchFamily="18" charset="0"/>
                            </a:rPr>
                            <m:t>O</m:t>
                          </m:r>
                        </m:e>
                        <m:sup>
                          <m:r>
                            <a:rPr lang="en-US" sz="1800">
                              <a:latin typeface="Cambria Math" panose="02040503050406030204" pitchFamily="18" charset="0"/>
                              <a:ea typeface="Cambria Math" panose="02040503050406030204" pitchFamily="18" charset="0"/>
                            </a:rPr>
                            <m:t>+</m:t>
                          </m:r>
                        </m:sup>
                      </m:sSup>
                      <m:d>
                        <m:dPr>
                          <m:ctrlPr>
                            <a:rPr lang="en-US" sz="1800" i="1">
                              <a:latin typeface="Cambria Math" panose="02040503050406030204" pitchFamily="18" charset="0"/>
                              <a:ea typeface="Cambria Math" panose="02040503050406030204" pitchFamily="18" charset="0"/>
                            </a:rPr>
                          </m:ctrlPr>
                        </m:dPr>
                        <m:e>
                          <m:r>
                            <a:rPr lang="en-US" sz="1800" i="1">
                              <a:latin typeface="Cambria Math" panose="02040503050406030204" pitchFamily="18" charset="0"/>
                              <a:ea typeface="Cambria Math" panose="02040503050406030204" pitchFamily="18" charset="0"/>
                            </a:rPr>
                            <m:t>𝑎𝑞</m:t>
                          </m:r>
                        </m:e>
                      </m:d>
                      <m:r>
                        <a:rPr lang="en-US" sz="1800">
                          <a:latin typeface="Cambria Math" panose="02040503050406030204" pitchFamily="18" charset="0"/>
                          <a:ea typeface="Cambria Math" panose="02040503050406030204" pitchFamily="18" charset="0"/>
                        </a:rPr>
                        <m:t>+</m:t>
                      </m:r>
                      <m:sSub>
                        <m:sSubPr>
                          <m:ctrlPr>
                            <a:rPr lang="en-US" sz="1800" i="1">
                              <a:latin typeface="Cambria Math" panose="02040503050406030204" pitchFamily="18" charset="0"/>
                              <a:ea typeface="Cambria Math" panose="02040503050406030204" pitchFamily="18" charset="0"/>
                            </a:rPr>
                          </m:ctrlPr>
                        </m:sSubPr>
                        <m:e>
                          <m:r>
                            <m:rPr>
                              <m:sty m:val="p"/>
                            </m:rPr>
                            <a:rPr lang="en-US" sz="1800">
                              <a:latin typeface="Cambria Math" panose="02040503050406030204" pitchFamily="18" charset="0"/>
                              <a:ea typeface="Cambria Math" panose="02040503050406030204" pitchFamily="18" charset="0"/>
                            </a:rPr>
                            <m:t>CH</m:t>
                          </m:r>
                        </m:e>
                        <m:sub>
                          <m:r>
                            <a:rPr lang="en-US" sz="1800">
                              <a:latin typeface="Cambria Math" panose="02040503050406030204" pitchFamily="18" charset="0"/>
                              <a:ea typeface="Cambria Math" panose="02040503050406030204" pitchFamily="18" charset="0"/>
                            </a:rPr>
                            <m:t>3</m:t>
                          </m:r>
                        </m:sub>
                      </m:sSub>
                      <m:r>
                        <m:rPr>
                          <m:sty m:val="p"/>
                        </m:rPr>
                        <a:rPr lang="en-US" sz="1800">
                          <a:latin typeface="Cambria Math" panose="02040503050406030204" pitchFamily="18" charset="0"/>
                          <a:ea typeface="Cambria Math" panose="02040503050406030204" pitchFamily="18" charset="0"/>
                        </a:rPr>
                        <m:t>CO</m:t>
                      </m:r>
                      <m:sSup>
                        <m:sSupPr>
                          <m:ctrlPr>
                            <a:rPr lang="en-US" sz="1800" i="1">
                              <a:latin typeface="Cambria Math" panose="02040503050406030204" pitchFamily="18" charset="0"/>
                              <a:ea typeface="Cambria Math" panose="02040503050406030204" pitchFamily="18" charset="0"/>
                            </a:rPr>
                          </m:ctrlPr>
                        </m:sSupPr>
                        <m:e>
                          <m:r>
                            <m:rPr>
                              <m:sty m:val="p"/>
                            </m:rPr>
                            <a:rPr lang="en-US" sz="1800">
                              <a:latin typeface="Cambria Math" panose="02040503050406030204" pitchFamily="18" charset="0"/>
                              <a:ea typeface="Cambria Math" panose="02040503050406030204" pitchFamily="18" charset="0"/>
                            </a:rPr>
                            <m:t>O</m:t>
                          </m:r>
                        </m:e>
                        <m:sup>
                          <m:r>
                            <a:rPr lang="en-US" sz="1800">
                              <a:latin typeface="Cambria Math" panose="02040503050406030204" pitchFamily="18" charset="0"/>
                              <a:ea typeface="Cambria Math" panose="02040503050406030204" pitchFamily="18" charset="0"/>
                            </a:rPr>
                            <m:t>−</m:t>
                          </m:r>
                        </m:sup>
                      </m:sSup>
                      <m:r>
                        <a:rPr lang="en-US" sz="1800">
                          <a:latin typeface="Cambria Math" panose="02040503050406030204" pitchFamily="18" charset="0"/>
                          <a:ea typeface="Cambria Math" panose="02040503050406030204" pitchFamily="18" charset="0"/>
                        </a:rPr>
                        <m:t>(</m:t>
                      </m:r>
                      <m:r>
                        <a:rPr lang="en-US" sz="1800" i="1">
                          <a:latin typeface="Cambria Math" panose="02040503050406030204" pitchFamily="18" charset="0"/>
                          <a:ea typeface="Cambria Math" panose="02040503050406030204" pitchFamily="18" charset="0"/>
                        </a:rPr>
                        <m:t>𝑎𝑞</m:t>
                      </m:r>
                      <m:r>
                        <a:rPr lang="en-US" sz="1800">
                          <a:latin typeface="Cambria Math" panose="02040503050406030204" pitchFamily="18" charset="0"/>
                          <a:ea typeface="Cambria Math" panose="02040503050406030204" pitchFamily="18" charset="0"/>
                        </a:rPr>
                        <m:t>)</m:t>
                      </m:r>
                    </m:oMath>
                  </m:oMathPara>
                </a14:m>
                <a:endParaRPr lang="en-US" sz="1800" dirty="0"/>
              </a:p>
            </p:txBody>
          </p:sp>
        </mc:Choice>
        <mc:Fallback xmlns="">
          <p:sp>
            <p:nvSpPr>
              <p:cNvPr id="16" name="Content Placeholder 15"/>
              <p:cNvSpPr>
                <a:spLocks noGrp="1" noRot="1" noChangeAspect="1" noMove="1" noResize="1" noEditPoints="1" noAdjustHandles="1" noChangeArrowheads="1" noChangeShapeType="1" noTextEdit="1"/>
              </p:cNvSpPr>
              <p:nvPr>
                <p:ph sz="quarter" idx="12"/>
              </p:nvPr>
            </p:nvSpPr>
            <p:spPr>
              <a:xfrm>
                <a:off x="0" y="1219200"/>
                <a:ext cx="9144000" cy="1828800"/>
              </a:xfrm>
              <a:blipFill>
                <a:blip r:embed="rId3"/>
                <a:stretch>
                  <a:fillRect l="-1333" t="-3000" r="-2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1" name="Content Placeholder 3"/>
              <p:cNvGraphicFramePr>
                <a:graphicFrameLocks/>
              </p:cNvGraphicFramePr>
              <p:nvPr>
                <p:extLst>
                  <p:ext uri="{D42A27DB-BD31-4B8C-83A1-F6EECF244321}">
                    <p14:modId xmlns:p14="http://schemas.microsoft.com/office/powerpoint/2010/main" val="1016033749"/>
                  </p:ext>
                </p:extLst>
              </p:nvPr>
            </p:nvGraphicFramePr>
            <p:xfrm>
              <a:off x="57150" y="2650435"/>
              <a:ext cx="9011005" cy="1292915"/>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655728">
                      <a:extLst>
                        <a:ext uri="{9D8B030D-6E8A-4147-A177-3AD203B41FA5}">
                          <a16:colId xmlns:a16="http://schemas.microsoft.com/office/drawing/2014/main" val="2247387870"/>
                        </a:ext>
                      </a:extLst>
                    </a:gridCol>
                    <a:gridCol w="1477992">
                      <a:extLst>
                        <a:ext uri="{9D8B030D-6E8A-4147-A177-3AD203B41FA5}">
                          <a16:colId xmlns:a16="http://schemas.microsoft.com/office/drawing/2014/main" val="3868239168"/>
                        </a:ext>
                      </a:extLst>
                    </a:gridCol>
                    <a:gridCol w="1032268">
                      <a:extLst>
                        <a:ext uri="{9D8B030D-6E8A-4147-A177-3AD203B41FA5}">
                          <a16:colId xmlns:a16="http://schemas.microsoft.com/office/drawing/2014/main" val="1516186521"/>
                        </a:ext>
                      </a:extLst>
                    </a:gridCol>
                    <a:gridCol w="1197903">
                      <a:extLst>
                        <a:ext uri="{9D8B030D-6E8A-4147-A177-3AD203B41FA5}">
                          <a16:colId xmlns:a16="http://schemas.microsoft.com/office/drawing/2014/main" val="3887623133"/>
                        </a:ext>
                      </a:extLst>
                    </a:gridCol>
                    <a:gridCol w="1647114">
                      <a:extLst>
                        <a:ext uri="{9D8B030D-6E8A-4147-A177-3AD203B41FA5}">
                          <a16:colId xmlns:a16="http://schemas.microsoft.com/office/drawing/2014/main" val="2195469349"/>
                        </a:ext>
                      </a:extLst>
                    </a:gridCol>
                  </a:tblGrid>
                  <a:tr h="33133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0"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1.0</m:t>
                                </m:r>
                              </m:oMath>
                            </m:oMathPara>
                          </a14:m>
                          <a:endParaRPr lang="en-US"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b="0"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1.0</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6797701"/>
                      </a:ext>
                    </a:extLst>
                  </a:tr>
                  <a:tr h="31587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471374"/>
                      </a:ext>
                    </a:extLst>
                  </a:tr>
                  <a:tr h="561395">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𝐸𝑞𝑢𝑖𝑙𝑖𝑏𝑟𝑖𝑢𝑚</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1.0−</m:t>
                                </m:r>
                                <m:r>
                                  <a:rPr lang="en-US" b="0" i="1" smtClean="0">
                                    <a:latin typeface="Cambria Math" panose="02040503050406030204" pitchFamily="18" charset="0"/>
                                    <a:ea typeface="Cambria Math" panose="02040503050406030204" pitchFamily="18" charset="0"/>
                                  </a:rPr>
                                  <m:t>𝑥</m:t>
                                </m:r>
                              </m:oMath>
                            </m:oMathPara>
                          </a14:m>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74158219"/>
                      </a:ext>
                    </a:extLst>
                  </a:tr>
                </a:tbl>
              </a:graphicData>
            </a:graphic>
          </p:graphicFrame>
        </mc:Choice>
        <mc:Fallback xmlns="">
          <p:graphicFrame>
            <p:nvGraphicFramePr>
              <p:cNvPr id="11" name="Content Placeholder 3"/>
              <p:cNvGraphicFramePr>
                <a:graphicFrameLocks/>
              </p:cNvGraphicFramePr>
              <p:nvPr>
                <p:extLst>
                  <p:ext uri="{D42A27DB-BD31-4B8C-83A1-F6EECF244321}">
                    <p14:modId xmlns:p14="http://schemas.microsoft.com/office/powerpoint/2010/main" val="1016033749"/>
                  </p:ext>
                </p:extLst>
              </p:nvPr>
            </p:nvGraphicFramePr>
            <p:xfrm>
              <a:off x="57150" y="2650435"/>
              <a:ext cx="9011005" cy="1292915"/>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655728">
                      <a:extLst>
                        <a:ext uri="{9D8B030D-6E8A-4147-A177-3AD203B41FA5}">
                          <a16:colId xmlns:a16="http://schemas.microsoft.com/office/drawing/2014/main" val="2247387870"/>
                        </a:ext>
                      </a:extLst>
                    </a:gridCol>
                    <a:gridCol w="1477992">
                      <a:extLst>
                        <a:ext uri="{9D8B030D-6E8A-4147-A177-3AD203B41FA5}">
                          <a16:colId xmlns:a16="http://schemas.microsoft.com/office/drawing/2014/main" val="3868239168"/>
                        </a:ext>
                      </a:extLst>
                    </a:gridCol>
                    <a:gridCol w="1032268">
                      <a:extLst>
                        <a:ext uri="{9D8B030D-6E8A-4147-A177-3AD203B41FA5}">
                          <a16:colId xmlns:a16="http://schemas.microsoft.com/office/drawing/2014/main" val="1516186521"/>
                        </a:ext>
                      </a:extLst>
                    </a:gridCol>
                    <a:gridCol w="1197903">
                      <a:extLst>
                        <a:ext uri="{9D8B030D-6E8A-4147-A177-3AD203B41FA5}">
                          <a16:colId xmlns:a16="http://schemas.microsoft.com/office/drawing/2014/main" val="3887623133"/>
                        </a:ext>
                      </a:extLst>
                    </a:gridCol>
                    <a:gridCol w="1647114">
                      <a:extLst>
                        <a:ext uri="{9D8B030D-6E8A-4147-A177-3AD203B41FA5}">
                          <a16:colId xmlns:a16="http://schemas.microsoft.com/office/drawing/2014/main" val="2195469349"/>
                        </a:ext>
                      </a:extLst>
                    </a:gridCol>
                  </a:tblGrid>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333" t="-8333" r="-148000" b="-285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250206" t="-8333" r="-265432" b="-285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03550" t="-8333" r="-281657" b="-285000"/>
                          </a:stretch>
                        </a:blipFill>
                      </a:tcPr>
                    </a:tc>
                    <a:tc>
                      <a:txBody>
                        <a:bodyPr/>
                        <a:lstStyle/>
                        <a:p>
                          <a:pPr algn="ctr"/>
                          <a:r>
                            <a:rPr lang="en-US" b="0"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450741" t="-8333" r="-3333" b="-285000"/>
                          </a:stretch>
                        </a:blipFill>
                      </a:tcPr>
                    </a:tc>
                    <a:extLst>
                      <a:ext uri="{0D108BD9-81ED-4DB2-BD59-A6C34878D82A}">
                        <a16:rowId xmlns:a16="http://schemas.microsoft.com/office/drawing/2014/main" val="40679770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333" t="-106557" r="-148000" b="-180328"/>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250206" t="-106557" r="-265432" b="-180328"/>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03550" t="-106557" r="-281657" b="-180328"/>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17766" t="-106557" r="-141624" b="-180328"/>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450741" t="-106557" r="-3333" b="-180328"/>
                          </a:stretch>
                        </a:blipFill>
                      </a:tcPr>
                    </a:tc>
                    <a:extLst>
                      <a:ext uri="{0D108BD9-81ED-4DB2-BD59-A6C34878D82A}">
                        <a16:rowId xmlns:a16="http://schemas.microsoft.com/office/drawing/2014/main" val="388471374"/>
                      </a:ext>
                    </a:extLst>
                  </a:tr>
                  <a:tr h="561395">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333" t="-136957" r="-148000" b="-19565"/>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250206" t="-136957" r="-265432" b="-19565"/>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503550" t="-136957" r="-281657" b="-19565"/>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517766" t="-136957" r="-141624" b="-19565"/>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450741" t="-136957" r="-3333" b="-19565"/>
                          </a:stretch>
                        </a:blipFill>
                      </a:tcPr>
                    </a:tc>
                    <a:extLst>
                      <a:ext uri="{0D108BD9-81ED-4DB2-BD59-A6C34878D82A}">
                        <a16:rowId xmlns:a16="http://schemas.microsoft.com/office/drawing/2014/main" val="1874158219"/>
                      </a:ext>
                    </a:extLst>
                  </a:tr>
                </a:tbl>
              </a:graphicData>
            </a:graphic>
          </p:graphicFrame>
        </mc:Fallback>
      </mc:AlternateContent>
      <mc:AlternateContent xmlns:mc="http://schemas.openxmlformats.org/markup-compatibility/2006" xmlns:a14="http://schemas.microsoft.com/office/drawing/2010/main">
        <mc:Choice Requires="a14">
          <p:sp>
            <p:nvSpPr>
              <p:cNvPr id="4" name="Content Placeholder 3"/>
              <p:cNvSpPr>
                <a:spLocks noGrp="1"/>
              </p:cNvSpPr>
              <p:nvPr>
                <p:ph sz="quarter" idx="13"/>
              </p:nvPr>
            </p:nvSpPr>
            <p:spPr>
              <a:xfrm>
                <a:off x="-134286" y="3972580"/>
                <a:ext cx="9011005" cy="1981200"/>
              </a:xfrm>
            </p:spPr>
            <p:txBody>
              <a:bodyPr/>
              <a:lstStyle/>
              <a:p>
                <a:pPr>
                  <a:spcAft>
                    <a:spcPts val="2400"/>
                  </a:spcAft>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rPr>
                          </m:ctrlPr>
                        </m:sSubPr>
                        <m:e>
                          <m:r>
                            <a:rPr lang="en-US" sz="2800" i="1">
                              <a:latin typeface="Cambria Math" panose="02040503050406030204" pitchFamily="18" charset="0"/>
                            </a:rPr>
                            <m:t>𝐾</m:t>
                          </m:r>
                        </m:e>
                        <m:sub>
                          <m:r>
                            <m:rPr>
                              <m:sty m:val="p"/>
                            </m:rPr>
                            <a:rPr lang="en-US" sz="2800">
                              <a:latin typeface="Cambria Math" panose="02040503050406030204" pitchFamily="18" charset="0"/>
                            </a:rPr>
                            <m:t>a</m:t>
                          </m:r>
                        </m:sub>
                      </m:sSub>
                      <m:r>
                        <a:rPr lang="en-US" sz="2800">
                          <a:latin typeface="Cambria Math" panose="02040503050406030204" pitchFamily="18" charset="0"/>
                        </a:rPr>
                        <m:t>=</m:t>
                      </m:r>
                      <m:f>
                        <m:fPr>
                          <m:ctrlPr>
                            <a:rPr lang="en-US" sz="2800" i="1">
                              <a:latin typeface="Cambria Math" panose="02040503050406030204" pitchFamily="18" charset="0"/>
                            </a:rPr>
                          </m:ctrlPr>
                        </m:fPr>
                        <m:num>
                          <m:r>
                            <a:rPr lang="en-US" sz="2800">
                              <a:latin typeface="Cambria Math" panose="02040503050406030204" pitchFamily="18" charset="0"/>
                            </a:rPr>
                            <m:t>(</m:t>
                          </m:r>
                          <m:r>
                            <a:rPr lang="en-US" sz="2800" i="1">
                              <a:latin typeface="Cambria Math" panose="02040503050406030204" pitchFamily="18" charset="0"/>
                            </a:rPr>
                            <m:t>𝑥</m:t>
                          </m:r>
                          <m:r>
                            <a:rPr lang="en-US" sz="2800">
                              <a:latin typeface="Cambria Math" panose="02040503050406030204" pitchFamily="18" charset="0"/>
                            </a:rPr>
                            <m:t>)(1.0+</m:t>
                          </m:r>
                          <m:r>
                            <a:rPr lang="en-US" sz="2800" i="1">
                              <a:latin typeface="Cambria Math" panose="02040503050406030204" pitchFamily="18" charset="0"/>
                            </a:rPr>
                            <m:t>𝑥</m:t>
                          </m:r>
                          <m:r>
                            <a:rPr lang="en-US" sz="2800">
                              <a:latin typeface="Cambria Math" panose="02040503050406030204" pitchFamily="18" charset="0"/>
                            </a:rPr>
                            <m:t>)</m:t>
                          </m:r>
                        </m:num>
                        <m:den>
                          <m:r>
                            <a:rPr lang="en-US" sz="2800">
                              <a:latin typeface="Cambria Math" panose="02040503050406030204" pitchFamily="18" charset="0"/>
                            </a:rPr>
                            <m:t>1.0−</m:t>
                          </m:r>
                          <m:r>
                            <a:rPr lang="en-US" sz="2800" i="1">
                              <a:latin typeface="Cambria Math" panose="02040503050406030204" pitchFamily="18" charset="0"/>
                            </a:rPr>
                            <m:t>𝑥</m:t>
                          </m:r>
                        </m:den>
                      </m:f>
                    </m:oMath>
                  </m:oMathPara>
                </a14:m>
                <a:endParaRPr lang="en-US" sz="2800" dirty="0"/>
              </a:p>
              <a:p>
                <a:pPr marL="4065588" indent="-3722688">
                  <a:spcAft>
                    <a:spcPts val="2400"/>
                  </a:spcAft>
                  <a:tabLst>
                    <a:tab pos="2798763" algn="l"/>
                  </a:tabLst>
                </a:pPr>
                <a14:m>
                  <m:oMath xmlns:m="http://schemas.openxmlformats.org/officeDocument/2006/math">
                    <m:d>
                      <m:dPr>
                        <m:ctrlPr>
                          <a:rPr lang="en-US" sz="2800" i="1">
                            <a:latin typeface="Cambria Math" panose="02040503050406030204" pitchFamily="18" charset="0"/>
                          </a:rPr>
                        </m:ctrlPr>
                      </m:dPr>
                      <m:e>
                        <m:r>
                          <a:rPr lang="en-US" sz="2800">
                            <a:latin typeface="Cambria Math" panose="02040503050406030204" pitchFamily="18" charset="0"/>
                          </a:rPr>
                          <m:t>1.0−</m:t>
                        </m:r>
                        <m:r>
                          <a:rPr lang="en-US" sz="2800" i="1">
                            <a:latin typeface="Cambria Math" panose="02040503050406030204" pitchFamily="18" charset="0"/>
                          </a:rPr>
                          <m:t>𝑥</m:t>
                        </m:r>
                      </m:e>
                    </m:d>
                    <m:r>
                      <a:rPr lang="en-US" sz="2800" i="1">
                        <a:latin typeface="Cambria Math" panose="02040503050406030204" pitchFamily="18" charset="0"/>
                      </a:rPr>
                      <m:t>𝑀</m:t>
                    </m:r>
                    <m:r>
                      <a:rPr lang="en-US" sz="2800">
                        <a:latin typeface="Cambria Math" panose="02040503050406030204" pitchFamily="18" charset="0"/>
                        <a:ea typeface="Cambria Math" panose="02040503050406030204" pitchFamily="18" charset="0"/>
                      </a:rPr>
                      <m:t>≈1.0</m:t>
                    </m:r>
                    <m:r>
                      <a:rPr lang="en-US" sz="2800" i="1">
                        <a:latin typeface="Cambria Math" panose="02040503050406030204" pitchFamily="18" charset="0"/>
                        <a:ea typeface="Cambria Math" panose="02040503050406030204" pitchFamily="18" charset="0"/>
                      </a:rPr>
                      <m:t>𝑀</m:t>
                    </m:r>
                  </m:oMath>
                </a14:m>
                <a:r>
                  <a:rPr lang="en-US" sz="2800" i="0" dirty="0">
                    <a:latin typeface="+mj-lt"/>
                    <a:ea typeface="Cambria Math" panose="02040503050406030204" pitchFamily="18" charset="0"/>
                  </a:rPr>
                  <a:t>	and	</a:t>
                </a:r>
                <a14:m>
                  <m:oMath xmlns:m="http://schemas.openxmlformats.org/officeDocument/2006/math">
                    <m:d>
                      <m:dPr>
                        <m:ctrlPr>
                          <a:rPr lang="en-US" sz="2800" i="1">
                            <a:latin typeface="Cambria Math" panose="02040503050406030204" pitchFamily="18" charset="0"/>
                            <a:ea typeface="Cambria Math" panose="02040503050406030204" pitchFamily="18" charset="0"/>
                          </a:rPr>
                        </m:ctrlPr>
                      </m:dPr>
                      <m:e>
                        <m:r>
                          <a:rPr lang="en-US" sz="2800">
                            <a:latin typeface="Cambria Math" panose="02040503050406030204" pitchFamily="18" charset="0"/>
                            <a:ea typeface="Cambria Math" panose="02040503050406030204" pitchFamily="18" charset="0"/>
                          </a:rPr>
                          <m:t>1.0+</m:t>
                        </m:r>
                        <m:r>
                          <a:rPr lang="en-US" sz="2800" i="1">
                            <a:latin typeface="Cambria Math" panose="02040503050406030204" pitchFamily="18" charset="0"/>
                            <a:ea typeface="Cambria Math" panose="02040503050406030204" pitchFamily="18" charset="0"/>
                          </a:rPr>
                          <m:t>𝑥</m:t>
                        </m:r>
                      </m:e>
                    </m:d>
                    <m:r>
                      <a:rPr lang="en-US" sz="2800" i="1">
                        <a:latin typeface="Cambria Math" panose="02040503050406030204" pitchFamily="18" charset="0"/>
                        <a:ea typeface="Cambria Math" panose="02040503050406030204" pitchFamily="18" charset="0"/>
                      </a:rPr>
                      <m:t>𝑀</m:t>
                    </m:r>
                    <m:r>
                      <a:rPr lang="en-US" sz="2800">
                        <a:latin typeface="Cambria Math" panose="02040503050406030204" pitchFamily="18" charset="0"/>
                        <a:ea typeface="Cambria Math" panose="02040503050406030204" pitchFamily="18" charset="0"/>
                      </a:rPr>
                      <m:t>≈1.0</m:t>
                    </m:r>
                    <m:r>
                      <a:rPr lang="en-US" sz="2800" i="1">
                        <a:latin typeface="Cambria Math" panose="02040503050406030204" pitchFamily="18" charset="0"/>
                        <a:ea typeface="Cambria Math" panose="02040503050406030204" pitchFamily="18" charset="0"/>
                      </a:rPr>
                      <m:t>𝑀</m:t>
                    </m:r>
                  </m:oMath>
                </a14:m>
                <a:endParaRPr lang="en-US" sz="2800" i="1" dirty="0"/>
              </a:p>
            </p:txBody>
          </p:sp>
        </mc:Choice>
        <mc:Fallback xmlns="">
          <p:sp>
            <p:nvSpPr>
              <p:cNvPr id="4" name="Content Placeholder 3"/>
              <p:cNvSpPr>
                <a:spLocks noGrp="1" noRot="1" noChangeAspect="1" noMove="1" noResize="1" noEditPoints="1" noAdjustHandles="1" noChangeArrowheads="1" noChangeShapeType="1" noTextEdit="1"/>
              </p:cNvSpPr>
              <p:nvPr>
                <p:ph sz="quarter" idx="13"/>
              </p:nvPr>
            </p:nvSpPr>
            <p:spPr>
              <a:xfrm>
                <a:off x="-134286" y="3972580"/>
                <a:ext cx="9011005" cy="1981200"/>
              </a:xfr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88888079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627" y="236537"/>
            <a:ext cx="5632174" cy="601663"/>
          </a:xfrm>
        </p:spPr>
        <p:txBody>
          <a:bodyPr/>
          <a:lstStyle/>
          <a:p>
            <a:pPr marL="3314700" indent="-3314700" algn="ctr"/>
            <a:r>
              <a:rPr lang="en-US" dirty="0"/>
              <a:t>SAMPLE PROBLEM	</a:t>
            </a:r>
            <a:r>
              <a:rPr lang="en-US" dirty="0">
                <a:solidFill>
                  <a:schemeClr val="bg1"/>
                </a:solidFill>
              </a:rPr>
              <a:t>17.12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p:txBody>
              <a:bodyPr/>
              <a:lstStyle/>
              <a:p>
                <a:pPr>
                  <a:spcAft>
                    <a:spcPts val="2400"/>
                  </a:spcAft>
                </a:pPr>
                <a:r>
                  <a:rPr lang="en-US" dirty="0"/>
                  <a:t>In the presence of aqueous cyanide, cadmium(II) forms the complex ion </a:t>
                </a:r>
                <a14:m>
                  <m:oMath xmlns:m="http://schemas.openxmlformats.org/officeDocument/2006/math">
                    <m:r>
                      <m:rPr>
                        <m:sty m:val="p"/>
                      </m:rPr>
                      <a:rPr lang="en-US" b="0" i="0" smtClean="0">
                        <a:latin typeface="Cambria Math" panose="02040503050406030204" pitchFamily="18" charset="0"/>
                      </a:rPr>
                      <m:t>Cd</m:t>
                    </m:r>
                    <m:sSubSup>
                      <m:sSubSupPr>
                        <m:ctrlPr>
                          <a:rPr lang="en-US" i="1" smtClean="0">
                            <a:latin typeface="Cambria Math" panose="02040503050406030204" pitchFamily="18" charset="0"/>
                          </a:rPr>
                        </m:ctrlPr>
                      </m:sSubSupPr>
                      <m:e>
                        <m:d>
                          <m:dPr>
                            <m:ctrlPr>
                              <a:rPr lang="en-US" i="1" smtClean="0">
                                <a:latin typeface="Cambria Math" panose="02040503050406030204" pitchFamily="18" charset="0"/>
                              </a:rPr>
                            </m:ctrlPr>
                          </m:dPr>
                          <m:e>
                            <m:r>
                              <m:rPr>
                                <m:sty m:val="p"/>
                              </m:rPr>
                              <a:rPr lang="en-US" b="0" i="0" smtClean="0">
                                <a:latin typeface="Cambria Math" panose="02040503050406030204" pitchFamily="18" charset="0"/>
                              </a:rPr>
                              <m:t>CN</m:t>
                            </m:r>
                          </m:e>
                        </m:d>
                      </m:e>
                      <m:sub>
                        <m:r>
                          <a:rPr lang="en-US" b="0" i="0" smtClean="0">
                            <a:latin typeface="Cambria Math" panose="02040503050406030204" pitchFamily="18" charset="0"/>
                          </a:rPr>
                          <m:t>4</m:t>
                        </m:r>
                      </m:sub>
                      <m:sup>
                        <m:r>
                          <a:rPr lang="en-US" b="0" i="0" smtClean="0">
                            <a:latin typeface="Cambria Math" panose="02040503050406030204" pitchFamily="18" charset="0"/>
                          </a:rPr>
                          <m:t>2−</m:t>
                        </m:r>
                      </m:sup>
                    </m:sSubSup>
                  </m:oMath>
                </a14:m>
                <a:r>
                  <a:rPr lang="en-US" dirty="0"/>
                  <a:t>. Determine the molar concentration of free (uncomplexed) cadmium(II) ion in solution when 0.20 mole of </a:t>
                </a:r>
                <a14:m>
                  <m:oMath xmlns:m="http://schemas.openxmlformats.org/officeDocument/2006/math">
                    <m:r>
                      <m:rPr>
                        <m:sty m:val="p"/>
                      </m:rPr>
                      <a:rPr lang="en-US" i="0" dirty="0" smtClean="0">
                        <a:latin typeface="Cambria Math" panose="02040503050406030204" pitchFamily="18" charset="0"/>
                      </a:rPr>
                      <m:t>Cd</m:t>
                    </m:r>
                    <m:r>
                      <a:rPr lang="en-US" i="0" dirty="0" smtClean="0">
                        <a:latin typeface="Cambria Math" panose="02040503050406030204" pitchFamily="18" charset="0"/>
                      </a:rPr>
                      <m:t>(</m:t>
                    </m:r>
                    <m:r>
                      <m:rPr>
                        <m:sty m:val="p"/>
                      </m:rPr>
                      <a:rPr lang="en-US" i="0" dirty="0" smtClean="0">
                        <a:latin typeface="Cambria Math" panose="02040503050406030204" pitchFamily="18" charset="0"/>
                      </a:rPr>
                      <m:t>NO</m:t>
                    </m:r>
                    <m:r>
                      <a:rPr lang="en-US" i="0" baseline="-25000" dirty="0" smtClean="0">
                        <a:latin typeface="Cambria Math" panose="02040503050406030204" pitchFamily="18" charset="0"/>
                      </a:rPr>
                      <m:t>3</m:t>
                    </m:r>
                    <m:r>
                      <a:rPr lang="en-US" i="0" dirty="0" smtClean="0">
                        <a:latin typeface="Cambria Math" panose="02040503050406030204" pitchFamily="18" charset="0"/>
                      </a:rPr>
                      <m:t>)</m:t>
                    </m:r>
                    <m:r>
                      <a:rPr lang="en-US" i="0" baseline="-25000" dirty="0" smtClean="0">
                        <a:latin typeface="Cambria Math" panose="02040503050406030204" pitchFamily="18" charset="0"/>
                      </a:rPr>
                      <m:t>2</m:t>
                    </m:r>
                  </m:oMath>
                </a14:m>
                <a:r>
                  <a:rPr lang="en-US" dirty="0"/>
                  <a:t> is dissolved in a liter of 2.0 </a:t>
                </a:r>
                <a:r>
                  <a:rPr lang="en-US" i="1" dirty="0"/>
                  <a:t>M </a:t>
                </a:r>
                <a:r>
                  <a:rPr lang="en-US" dirty="0"/>
                  <a:t>sodium cyanide (NaCN). </a:t>
                </a:r>
              </a:p>
              <a:p>
                <a:r>
                  <a:rPr lang="en-US" b="1" dirty="0">
                    <a:solidFill>
                      <a:srgbClr val="43638E"/>
                    </a:solidFill>
                  </a:rPr>
                  <a:t>Setup</a:t>
                </a:r>
              </a:p>
              <a:p>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f</m:t>
                    </m:r>
                  </m:oMath>
                </a14:m>
                <a:r>
                  <a:rPr lang="en-US" dirty="0"/>
                  <a:t> for the complex ion </a:t>
                </a:r>
                <a14:m>
                  <m:oMath xmlns:m="http://schemas.openxmlformats.org/officeDocument/2006/math">
                    <m:r>
                      <m:rPr>
                        <m:sty m:val="p"/>
                      </m:rPr>
                      <a:rPr lang="en-US">
                        <a:latin typeface="Cambria Math" panose="02040503050406030204" pitchFamily="18" charset="0"/>
                      </a:rPr>
                      <m:t>Cd</m:t>
                    </m:r>
                    <m:sSubSup>
                      <m:sSubSupPr>
                        <m:ctrlPr>
                          <a:rPr lang="en-US" i="1">
                            <a:latin typeface="Cambria Math" panose="02040503050406030204" pitchFamily="18" charset="0"/>
                          </a:rPr>
                        </m:ctrlPr>
                      </m:sSubSupPr>
                      <m:e>
                        <m:d>
                          <m:dPr>
                            <m:ctrlPr>
                              <a:rPr lang="en-US" i="1">
                                <a:latin typeface="Cambria Math" panose="02040503050406030204" pitchFamily="18" charset="0"/>
                              </a:rPr>
                            </m:ctrlPr>
                          </m:dPr>
                          <m:e>
                            <m:r>
                              <m:rPr>
                                <m:sty m:val="p"/>
                              </m:rPr>
                              <a:rPr lang="en-US">
                                <a:latin typeface="Cambria Math" panose="02040503050406030204" pitchFamily="18" charset="0"/>
                              </a:rPr>
                              <m:t>CN</m:t>
                            </m:r>
                          </m:e>
                        </m:d>
                      </m:e>
                      <m:sub>
                        <m:r>
                          <a:rPr lang="en-US">
                            <a:latin typeface="Cambria Math" panose="02040503050406030204" pitchFamily="18" charset="0"/>
                          </a:rPr>
                          <m:t>4</m:t>
                        </m:r>
                      </m:sub>
                      <m:sup>
                        <m:r>
                          <a:rPr lang="en-US">
                            <a:latin typeface="Cambria Math" panose="02040503050406030204" pitchFamily="18" charset="0"/>
                          </a:rPr>
                          <m:t>2−</m:t>
                        </m:r>
                      </m:sup>
                    </m:sSubSup>
                  </m:oMath>
                </a14:m>
                <a:r>
                  <a:rPr lang="en-US" dirty="0"/>
                  <a:t> is </a:t>
                </a:r>
                <a14:m>
                  <m:oMath xmlns:m="http://schemas.openxmlformats.org/officeDocument/2006/math">
                    <m:r>
                      <a:rPr lang="en-US" i="1" dirty="0" smtClean="0">
                        <a:latin typeface="Cambria Math" panose="02040503050406030204" pitchFamily="18" charset="0"/>
                      </a:rPr>
                      <m:t>7.1×10</m:t>
                    </m:r>
                    <m:r>
                      <a:rPr lang="en-US" i="1" baseline="30000" dirty="0" smtClean="0">
                        <a:latin typeface="Cambria Math" panose="02040503050406030204" pitchFamily="18" charset="0"/>
                      </a:rPr>
                      <m:t>16</m:t>
                    </m:r>
                  </m:oMath>
                </a14:m>
                <a:r>
                  <a:rPr lang="en-US" dirty="0"/>
                  <a:t>. The reverse process </a:t>
                </a:r>
              </a:p>
              <a:p>
                <a:pPr>
                  <a:spcAft>
                    <a:spcPts val="2400"/>
                  </a:spcAft>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Cd</m:t>
                      </m:r>
                      <m:sSubSup>
                        <m:sSubSupPr>
                          <m:ctrlPr>
                            <a:rPr lang="en-US" i="1">
                              <a:latin typeface="Cambria Math" panose="02040503050406030204" pitchFamily="18" charset="0"/>
                            </a:rPr>
                          </m:ctrlPr>
                        </m:sSubSupPr>
                        <m:e>
                          <m:d>
                            <m:dPr>
                              <m:ctrlPr>
                                <a:rPr lang="en-US" i="1">
                                  <a:latin typeface="Cambria Math" panose="02040503050406030204" pitchFamily="18" charset="0"/>
                                </a:rPr>
                              </m:ctrlPr>
                            </m:dPr>
                            <m:e>
                              <m:r>
                                <m:rPr>
                                  <m:sty m:val="p"/>
                                </m:rPr>
                                <a:rPr lang="en-US">
                                  <a:latin typeface="Cambria Math" panose="02040503050406030204" pitchFamily="18" charset="0"/>
                                </a:rPr>
                                <m:t>CN</m:t>
                              </m:r>
                            </m:e>
                          </m:d>
                        </m:e>
                        <m:sub>
                          <m:r>
                            <a:rPr lang="en-US">
                              <a:latin typeface="Cambria Math" panose="02040503050406030204" pitchFamily="18" charset="0"/>
                            </a:rPr>
                            <m:t>4</m:t>
                          </m:r>
                        </m:sub>
                        <m:sup>
                          <m:r>
                            <a:rPr lang="en-US">
                              <a:latin typeface="Cambria Math" panose="02040503050406030204" pitchFamily="18" charset="0"/>
                            </a:rPr>
                            <m:t>2−</m:t>
                          </m:r>
                        </m:sup>
                      </m:sSubSup>
                      <m:d>
                        <m:dPr>
                          <m:ctrlPr>
                            <a:rPr lang="en-US" i="1">
                              <a:latin typeface="Cambria Math" panose="02040503050406030204" pitchFamily="18" charset="0"/>
                            </a:rPr>
                          </m:ctrlPr>
                        </m:dPr>
                        <m:e>
                          <m:r>
                            <a:rPr lang="en-US" i="1">
                              <a:latin typeface="Cambria Math" panose="02040503050406030204" pitchFamily="18" charset="0"/>
                            </a:rPr>
                            <m:t>𝑎𝑞</m:t>
                          </m:r>
                        </m:e>
                      </m:d>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Cd</m:t>
                          </m:r>
                        </m:e>
                        <m:sup>
                          <m:r>
                            <a:rPr lang="en-US">
                              <a:latin typeface="Cambria Math" panose="02040503050406030204" pitchFamily="18" charset="0"/>
                              <a:ea typeface="Cambria Math" panose="02040503050406030204" pitchFamily="18" charset="0"/>
                            </a:rPr>
                            <m:t>2+</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a:latin typeface="Cambria Math" panose="02040503050406030204" pitchFamily="18" charset="0"/>
                          <a:ea typeface="Cambria Math" panose="02040503050406030204" pitchFamily="18" charset="0"/>
                        </a:rPr>
                        <m:t>+4</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CN</m:t>
                          </m:r>
                        </m:e>
                        <m:sup>
                          <m:r>
                            <a:rPr lang="en-US">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𝑎𝑞</m:t>
                      </m:r>
                      <m:r>
                        <a:rPr lang="en-US" i="1">
                          <a:latin typeface="Cambria Math" panose="02040503050406030204" pitchFamily="18" charset="0"/>
                          <a:ea typeface="Cambria Math" panose="02040503050406030204" pitchFamily="18" charset="0"/>
                        </a:rPr>
                        <m:t>)</m:t>
                      </m:r>
                    </m:oMath>
                  </m:oMathPara>
                </a14:m>
                <a:endParaRPr lang="en-US" i="1" dirty="0"/>
              </a:p>
              <a:p>
                <a:pPr>
                  <a:spcAft>
                    <a:spcPts val="2400"/>
                  </a:spcAft>
                </a:pPr>
                <a:r>
                  <a:rPr lang="en-US" dirty="0"/>
                  <a:t>has an equilibrium constant of </a:t>
                </a:r>
                <a14:m>
                  <m:oMath xmlns:m="http://schemas.openxmlformats.org/officeDocument/2006/math">
                    <m:r>
                      <a:rPr lang="en-US" i="1" dirty="0" smtClean="0">
                        <a:latin typeface="Cambria Math" panose="02040503050406030204" pitchFamily="18" charset="0"/>
                      </a:rPr>
                      <m:t>1/</m:t>
                    </m:r>
                    <m:r>
                      <a:rPr lang="en-US" i="1" dirty="0" err="1">
                        <a:latin typeface="Cambria Math" panose="02040503050406030204" pitchFamily="18" charset="0"/>
                      </a:rPr>
                      <m:t>𝐾</m:t>
                    </m:r>
                    <m:r>
                      <m:rPr>
                        <m:sty m:val="p"/>
                      </m:rPr>
                      <a:rPr lang="en-US" i="0" baseline="-25000" dirty="0" err="1">
                        <a:latin typeface="Cambria Math" panose="02040503050406030204" pitchFamily="18" charset="0"/>
                      </a:rPr>
                      <m:t>f</m:t>
                    </m:r>
                    <m:r>
                      <a:rPr lang="en-US" i="1" dirty="0">
                        <a:latin typeface="Cambria Math" panose="02040503050406030204" pitchFamily="18" charset="0"/>
                      </a:rPr>
                      <m:t>=1.4×</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−1</m:t>
                        </m:r>
                        <m:r>
                          <a:rPr lang="en-US" b="0" i="1" smtClean="0">
                            <a:latin typeface="Cambria Math" panose="02040503050406030204" pitchFamily="18" charset="0"/>
                            <a:ea typeface="Cambria Math" panose="02040503050406030204" pitchFamily="18" charset="0"/>
                          </a:rPr>
                          <m:t>7</m:t>
                        </m:r>
                      </m:sup>
                    </m:sSup>
                  </m:oMath>
                </a14:m>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blipFill>
                <a:blip r:embed="rId2"/>
                <a:stretch>
                  <a:fillRect l="-1333" t="-1127"/>
                </a:stretch>
              </a:blipFill>
            </p:spPr>
            <p:txBody>
              <a:bodyPr/>
              <a:lstStyle/>
              <a:p>
                <a:r>
                  <a:rPr lang="en-US">
                    <a:noFill/>
                  </a:rPr>
                  <a:t> </a:t>
                </a:r>
              </a:p>
            </p:txBody>
          </p:sp>
        </mc:Fallback>
      </mc:AlternateContent>
    </p:spTree>
    <p:extLst>
      <p:ext uri="{BB962C8B-B14F-4D97-AF65-F5344CB8AC3E}">
        <p14:creationId xmlns:p14="http://schemas.microsoft.com/office/powerpoint/2010/main" val="13080033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13552" y="236537"/>
            <a:ext cx="6006248" cy="601663"/>
          </a:xfrm>
        </p:spPr>
        <p:txBody>
          <a:bodyPr/>
          <a:lstStyle/>
          <a:p>
            <a:pPr marL="3314700" indent="-3314700" algn="ctr"/>
            <a:r>
              <a:rPr lang="en-US" dirty="0"/>
              <a:t>SAMPLE PROBLEM	</a:t>
            </a:r>
            <a:r>
              <a:rPr lang="en-US" dirty="0">
                <a:solidFill>
                  <a:schemeClr val="bg1"/>
                </a:solidFill>
              </a:rPr>
              <a:t>17.12	</a:t>
            </a:r>
            <a:r>
              <a:rPr lang="en-US" b="1"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13552" y="990600"/>
                <a:ext cx="9130447" cy="3886200"/>
              </a:xfrm>
            </p:spPr>
            <p:txBody>
              <a:bodyPr/>
              <a:lstStyle/>
              <a:p>
                <a:r>
                  <a:rPr lang="en-US" dirty="0"/>
                  <a:t>The equilibrium expression for the dissociation is</a:t>
                </a:r>
              </a:p>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1.4</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−17</m:t>
                          </m:r>
                        </m:sup>
                      </m:sSup>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d>
                            <m:dPr>
                              <m:begChr m:val="["/>
                              <m:endChr m:val="]"/>
                              <m:ctrlPr>
                                <a:rPr lang="en-US" i="1">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Cd</m:t>
                                  </m:r>
                                </m:e>
                                <m:sup>
                                  <m:r>
                                    <a:rPr lang="en-US" i="0">
                                      <a:latin typeface="Cambria Math" panose="02040503050406030204" pitchFamily="18" charset="0"/>
                                      <a:ea typeface="Cambria Math" panose="02040503050406030204" pitchFamily="18" charset="0"/>
                                    </a:rPr>
                                    <m:t>2+</m:t>
                                  </m:r>
                                </m:sup>
                              </m:sSup>
                            </m:e>
                          </m:d>
                          <m:sSup>
                            <m:sSupPr>
                              <m:ctrlPr>
                                <a:rPr lang="en-US" i="1">
                                  <a:latin typeface="Cambria Math" panose="02040503050406030204" pitchFamily="18" charset="0"/>
                                  <a:ea typeface="Cambria Math" panose="02040503050406030204" pitchFamily="18" charset="0"/>
                                </a:rPr>
                              </m:ctrlPr>
                            </m:sSupPr>
                            <m:e>
                              <m:d>
                                <m:dPr>
                                  <m:begChr m:val="["/>
                                  <m:endChr m:val="]"/>
                                  <m:ctrlPr>
                                    <a:rPr lang="en-US" i="1">
                                      <a:latin typeface="Cambria Math" panose="02040503050406030204" pitchFamily="18" charset="0"/>
                                      <a:ea typeface="Cambria Math" panose="02040503050406030204" pitchFamily="18" charset="0"/>
                                    </a:rPr>
                                  </m:ctrlPr>
                                </m:dPr>
                                <m:e>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CN</m:t>
                                      </m:r>
                                    </m:e>
                                    <m:sup>
                                      <m:r>
                                        <a:rPr lang="en-US" i="0">
                                          <a:latin typeface="Cambria Math" panose="02040503050406030204" pitchFamily="18" charset="0"/>
                                          <a:ea typeface="Cambria Math" panose="02040503050406030204" pitchFamily="18" charset="0"/>
                                        </a:rPr>
                                        <m:t>−</m:t>
                                      </m:r>
                                    </m:sup>
                                  </m:sSup>
                                </m:e>
                              </m:d>
                            </m:e>
                            <m:sup>
                              <m:r>
                                <a:rPr lang="en-US" i="0">
                                  <a:latin typeface="Cambria Math" panose="02040503050406030204" pitchFamily="18" charset="0"/>
                                  <a:ea typeface="Cambria Math" panose="02040503050406030204" pitchFamily="18" charset="0"/>
                                </a:rPr>
                                <m:t>4</m:t>
                              </m:r>
                            </m:sup>
                          </m:sSup>
                        </m:num>
                        <m:den>
                          <m:d>
                            <m:dPr>
                              <m:begChr m:val="["/>
                              <m:endChr m:val="]"/>
                              <m:ctrlPr>
                                <a:rPr lang="en-US" i="1">
                                  <a:latin typeface="Cambria Math" panose="02040503050406030204" pitchFamily="18" charset="0"/>
                                  <a:ea typeface="Cambria Math" panose="02040503050406030204" pitchFamily="18" charset="0"/>
                                </a:rPr>
                              </m:ctrlPr>
                            </m:dPr>
                            <m:e>
                              <m:r>
                                <m:rPr>
                                  <m:sty m:val="p"/>
                                </m:rPr>
                                <a:rPr lang="en-US">
                                  <a:latin typeface="Cambria Math" panose="02040503050406030204" pitchFamily="18" charset="0"/>
                                </a:rPr>
                                <m:t>Cd</m:t>
                              </m:r>
                              <m:sSubSup>
                                <m:sSubSupPr>
                                  <m:ctrlPr>
                                    <a:rPr lang="en-US" i="1">
                                      <a:latin typeface="Cambria Math" panose="02040503050406030204" pitchFamily="18" charset="0"/>
                                    </a:rPr>
                                  </m:ctrlPr>
                                </m:sSubSupPr>
                                <m:e>
                                  <m:d>
                                    <m:dPr>
                                      <m:ctrlPr>
                                        <a:rPr lang="en-US" i="1">
                                          <a:latin typeface="Cambria Math" panose="02040503050406030204" pitchFamily="18" charset="0"/>
                                        </a:rPr>
                                      </m:ctrlPr>
                                    </m:dPr>
                                    <m:e>
                                      <m:r>
                                        <m:rPr>
                                          <m:sty m:val="p"/>
                                        </m:rPr>
                                        <a:rPr lang="en-US">
                                          <a:latin typeface="Cambria Math" panose="02040503050406030204" pitchFamily="18" charset="0"/>
                                        </a:rPr>
                                        <m:t>CN</m:t>
                                      </m:r>
                                    </m:e>
                                  </m:d>
                                </m:e>
                                <m:sub>
                                  <m:r>
                                    <a:rPr lang="en-US">
                                      <a:latin typeface="Cambria Math" panose="02040503050406030204" pitchFamily="18" charset="0"/>
                                    </a:rPr>
                                    <m:t>4</m:t>
                                  </m:r>
                                </m:sub>
                                <m:sup>
                                  <m:r>
                                    <a:rPr lang="en-US">
                                      <a:latin typeface="Cambria Math" panose="02040503050406030204" pitchFamily="18" charset="0"/>
                                    </a:rPr>
                                    <m:t>2−</m:t>
                                  </m:r>
                                </m:sup>
                              </m:sSubSup>
                            </m:e>
                          </m:d>
                        </m:den>
                      </m:f>
                    </m:oMath>
                  </m:oMathPara>
                </a14:m>
                <a:endParaRPr lang="en-US" dirty="0"/>
              </a:p>
              <a:p>
                <a:r>
                  <a:rPr lang="en-US" dirty="0"/>
                  <a:t>Stoichiometry indicates that four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CN</m:t>
                        </m:r>
                      </m:e>
                      <m:sup>
                        <m:r>
                          <a:rPr lang="en-US">
                            <a:latin typeface="Cambria Math" panose="02040503050406030204" pitchFamily="18" charset="0"/>
                            <a:ea typeface="Cambria Math" panose="02040503050406030204" pitchFamily="18" charset="0"/>
                          </a:rPr>
                          <m:t>−</m:t>
                        </m:r>
                      </m:sup>
                    </m:sSup>
                  </m:oMath>
                </a14:m>
                <a:r>
                  <a:rPr lang="en-US" dirty="0"/>
                  <a:t> ions are required to react with one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Cd</m:t>
                        </m:r>
                      </m:e>
                      <m:sup>
                        <m:r>
                          <a:rPr lang="en-US">
                            <a:latin typeface="Cambria Math" panose="02040503050406030204" pitchFamily="18" charset="0"/>
                            <a:ea typeface="Cambria Math" panose="02040503050406030204" pitchFamily="18" charset="0"/>
                          </a:rPr>
                          <m:t>2+</m:t>
                        </m:r>
                      </m:sup>
                    </m:sSup>
                  </m:oMath>
                </a14:m>
                <a:r>
                  <a:rPr lang="en-US" dirty="0"/>
                  <a:t> ion. Therefore, </a:t>
                </a:r>
                <a14:m>
                  <m:oMath xmlns:m="http://schemas.openxmlformats.org/officeDocument/2006/math">
                    <m:r>
                      <a:rPr lang="en-US" i="0" dirty="0" smtClean="0">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CN</m:t>
                        </m:r>
                      </m:e>
                      <m:sup>
                        <m:r>
                          <a:rPr lang="en-US">
                            <a:latin typeface="Cambria Math" panose="02040503050406030204" pitchFamily="18" charset="0"/>
                            <a:ea typeface="Cambria Math" panose="02040503050406030204" pitchFamily="18" charset="0"/>
                          </a:rPr>
                          <m:t>−</m:t>
                        </m:r>
                      </m:sup>
                    </m:sSup>
                  </m:oMath>
                </a14:m>
                <a:r>
                  <a:rPr lang="en-US" dirty="0"/>
                  <a:t>] will be </a:t>
                </a:r>
              </a:p>
              <a:p>
                <a:pPr>
                  <a:spcAft>
                    <a:spcPts val="1800"/>
                  </a:spcAft>
                </a:pPr>
                <a:r>
                  <a:rPr lang="en-US" dirty="0"/>
                  <a:t>[2.0 </a:t>
                </a:r>
                <a:r>
                  <a:rPr lang="en-US" i="1" dirty="0"/>
                  <a:t>M </a:t>
                </a:r>
                <a:r>
                  <a:rPr lang="en-US" dirty="0"/>
                  <a:t>‒ 4(0.20 </a:t>
                </a:r>
                <a:r>
                  <a:rPr lang="en-US" i="1" dirty="0"/>
                  <a:t>M</a:t>
                </a:r>
                <a:r>
                  <a:rPr lang="en-US" dirty="0"/>
                  <a:t>)] = 1.2 </a:t>
                </a:r>
                <a:r>
                  <a:rPr lang="en-US" i="1" dirty="0"/>
                  <a:t>M</a:t>
                </a:r>
                <a:r>
                  <a:rPr lang="en-US" dirty="0"/>
                  <a:t>.</a:t>
                </a:r>
              </a:p>
              <a:p>
                <a:r>
                  <a:rPr lang="en-US" b="1" dirty="0">
                    <a:solidFill>
                      <a:srgbClr val="43638E"/>
                    </a:solidFill>
                  </a:rPr>
                  <a:t>Solution</a:t>
                </a:r>
              </a:p>
              <a:p>
                <a:pPr/>
                <a14:m>
                  <m:oMathPara xmlns:m="http://schemas.openxmlformats.org/officeDocument/2006/math">
                    <m:oMathParaPr>
                      <m:jc m:val="right"/>
                    </m:oMathParaPr>
                    <m:oMath xmlns:m="http://schemas.openxmlformats.org/officeDocument/2006/math">
                      <m:r>
                        <m:rPr>
                          <m:sty m:val="p"/>
                        </m:rPr>
                        <a:rPr lang="en-US" sz="2200">
                          <a:latin typeface="Cambria Math" panose="02040503050406030204" pitchFamily="18" charset="0"/>
                        </a:rPr>
                        <m:t>Cd</m:t>
                      </m:r>
                      <m:sSubSup>
                        <m:sSubSupPr>
                          <m:ctrlPr>
                            <a:rPr lang="en-US" sz="2200" i="1">
                              <a:latin typeface="Cambria Math" panose="02040503050406030204" pitchFamily="18" charset="0"/>
                            </a:rPr>
                          </m:ctrlPr>
                        </m:sSubSupPr>
                        <m:e>
                          <m:d>
                            <m:dPr>
                              <m:ctrlPr>
                                <a:rPr lang="en-US" sz="2200" i="1">
                                  <a:latin typeface="Cambria Math" panose="02040503050406030204" pitchFamily="18" charset="0"/>
                                </a:rPr>
                              </m:ctrlPr>
                            </m:dPr>
                            <m:e>
                              <m:r>
                                <m:rPr>
                                  <m:sty m:val="p"/>
                                </m:rPr>
                                <a:rPr lang="en-US" sz="2200">
                                  <a:latin typeface="Cambria Math" panose="02040503050406030204" pitchFamily="18" charset="0"/>
                                </a:rPr>
                                <m:t>CN</m:t>
                              </m:r>
                            </m:e>
                          </m:d>
                        </m:e>
                        <m:sub>
                          <m:r>
                            <a:rPr lang="en-US" sz="2200">
                              <a:latin typeface="Cambria Math" panose="02040503050406030204" pitchFamily="18" charset="0"/>
                            </a:rPr>
                            <m:t>4</m:t>
                          </m:r>
                        </m:sub>
                        <m:sup>
                          <m:r>
                            <a:rPr lang="en-US" sz="2200">
                              <a:latin typeface="Cambria Math" panose="02040503050406030204" pitchFamily="18" charset="0"/>
                            </a:rPr>
                            <m:t>2−</m:t>
                          </m:r>
                        </m:sup>
                      </m:sSubSup>
                      <m:d>
                        <m:dPr>
                          <m:ctrlPr>
                            <a:rPr lang="en-US" sz="2200" i="1">
                              <a:latin typeface="Cambria Math" panose="02040503050406030204" pitchFamily="18" charset="0"/>
                            </a:rPr>
                          </m:ctrlPr>
                        </m:dPr>
                        <m:e>
                          <m:r>
                            <a:rPr lang="en-US" sz="2200" i="1">
                              <a:latin typeface="Cambria Math" panose="02040503050406030204" pitchFamily="18" charset="0"/>
                            </a:rPr>
                            <m:t>𝑎𝑞</m:t>
                          </m:r>
                        </m:e>
                      </m:d>
                      <m:r>
                        <a:rPr lang="en-US" sz="2200">
                          <a:latin typeface="Cambria Math" panose="02040503050406030204" pitchFamily="18" charset="0"/>
                          <a:ea typeface="Cambria Math" panose="02040503050406030204" pitchFamily="18" charset="0"/>
                        </a:rPr>
                        <m:t>⇄</m:t>
                      </m:r>
                      <m:sSup>
                        <m:sSupPr>
                          <m:ctrlPr>
                            <a:rPr lang="en-US" sz="2200" i="1">
                              <a:latin typeface="Cambria Math" panose="02040503050406030204" pitchFamily="18" charset="0"/>
                              <a:ea typeface="Cambria Math" panose="02040503050406030204" pitchFamily="18" charset="0"/>
                            </a:rPr>
                          </m:ctrlPr>
                        </m:sSupPr>
                        <m:e>
                          <m:r>
                            <m:rPr>
                              <m:sty m:val="p"/>
                            </m:rPr>
                            <a:rPr lang="en-US" sz="2200">
                              <a:latin typeface="Cambria Math" panose="02040503050406030204" pitchFamily="18" charset="0"/>
                              <a:ea typeface="Cambria Math" panose="02040503050406030204" pitchFamily="18" charset="0"/>
                            </a:rPr>
                            <m:t>Cd</m:t>
                          </m:r>
                        </m:e>
                        <m:sup>
                          <m:r>
                            <a:rPr lang="en-US" sz="2200">
                              <a:latin typeface="Cambria Math" panose="02040503050406030204" pitchFamily="18" charset="0"/>
                              <a:ea typeface="Cambria Math" panose="02040503050406030204" pitchFamily="18" charset="0"/>
                            </a:rPr>
                            <m:t>2+</m:t>
                          </m:r>
                        </m:sup>
                      </m:sSup>
                      <m:d>
                        <m:dPr>
                          <m:ctrlPr>
                            <a:rPr lang="en-US" sz="2200" i="1">
                              <a:latin typeface="Cambria Math" panose="02040503050406030204" pitchFamily="18" charset="0"/>
                              <a:ea typeface="Cambria Math" panose="02040503050406030204" pitchFamily="18" charset="0"/>
                            </a:rPr>
                          </m:ctrlPr>
                        </m:dPr>
                        <m:e>
                          <m:r>
                            <a:rPr lang="en-US" sz="2200" i="1">
                              <a:latin typeface="Cambria Math" panose="02040503050406030204" pitchFamily="18" charset="0"/>
                              <a:ea typeface="Cambria Math" panose="02040503050406030204" pitchFamily="18" charset="0"/>
                            </a:rPr>
                            <m:t>𝑎𝑞</m:t>
                          </m:r>
                        </m:e>
                      </m:d>
                      <m:r>
                        <a:rPr lang="en-US" sz="2200">
                          <a:latin typeface="Cambria Math" panose="02040503050406030204" pitchFamily="18" charset="0"/>
                          <a:ea typeface="Cambria Math" panose="02040503050406030204" pitchFamily="18" charset="0"/>
                        </a:rPr>
                        <m:t>+4</m:t>
                      </m:r>
                      <m:sSup>
                        <m:sSupPr>
                          <m:ctrlPr>
                            <a:rPr lang="en-US" sz="2200" i="1">
                              <a:latin typeface="Cambria Math" panose="02040503050406030204" pitchFamily="18" charset="0"/>
                              <a:ea typeface="Cambria Math" panose="02040503050406030204" pitchFamily="18" charset="0"/>
                            </a:rPr>
                          </m:ctrlPr>
                        </m:sSupPr>
                        <m:e>
                          <m:r>
                            <m:rPr>
                              <m:sty m:val="p"/>
                            </m:rPr>
                            <a:rPr lang="en-US" sz="2200">
                              <a:latin typeface="Cambria Math" panose="02040503050406030204" pitchFamily="18" charset="0"/>
                              <a:ea typeface="Cambria Math" panose="02040503050406030204" pitchFamily="18" charset="0"/>
                            </a:rPr>
                            <m:t>CN</m:t>
                          </m:r>
                        </m:e>
                        <m:sup>
                          <m:r>
                            <a:rPr lang="en-US" sz="2200">
                              <a:latin typeface="Cambria Math" panose="02040503050406030204" pitchFamily="18" charset="0"/>
                              <a:ea typeface="Cambria Math" panose="02040503050406030204" pitchFamily="18" charset="0"/>
                            </a:rPr>
                            <m:t>−</m:t>
                          </m:r>
                        </m:sup>
                      </m:sSup>
                      <m:r>
                        <a:rPr lang="en-US" sz="2200">
                          <a:latin typeface="Cambria Math" panose="02040503050406030204" pitchFamily="18" charset="0"/>
                          <a:ea typeface="Cambria Math" panose="02040503050406030204" pitchFamily="18" charset="0"/>
                        </a:rPr>
                        <m:t>(</m:t>
                      </m:r>
                      <m:r>
                        <a:rPr lang="en-US" sz="2200" i="1">
                          <a:latin typeface="Cambria Math" panose="02040503050406030204" pitchFamily="18" charset="0"/>
                          <a:ea typeface="Cambria Math" panose="02040503050406030204" pitchFamily="18" charset="0"/>
                        </a:rPr>
                        <m:t>𝑎𝑞</m:t>
                      </m:r>
                      <m:r>
                        <a:rPr lang="en-US" sz="2200">
                          <a:latin typeface="Cambria Math" panose="02040503050406030204" pitchFamily="18" charset="0"/>
                          <a:ea typeface="Cambria Math" panose="02040503050406030204" pitchFamily="18" charset="0"/>
                        </a:rPr>
                        <m:t>)</m:t>
                      </m:r>
                    </m:oMath>
                  </m:oMathPara>
                </a14:m>
                <a:endParaRPr lang="en-US" sz="2200" dirty="0">
                  <a:ea typeface="Cambria Math" panose="02040503050406030204" pitchFamily="18" charset="0"/>
                </a:endParaRPr>
              </a:p>
              <a:p>
                <a:endParaRPr lang="en-US" b="1" dirty="0">
                  <a:solidFill>
                    <a:srgbClr val="43638E"/>
                  </a:solidFill>
                </a:endParaRP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13552" y="990600"/>
                <a:ext cx="9130447" cy="3886200"/>
              </a:xfrm>
              <a:blipFill>
                <a:blip r:embed="rId2"/>
                <a:stretch>
                  <a:fillRect l="-1335" t="-1570" r="-467" b="-502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6" name="Content Placeholder 3"/>
              <p:cNvGraphicFramePr>
                <a:graphicFrameLocks/>
              </p:cNvGraphicFramePr>
              <p:nvPr>
                <p:extLst>
                  <p:ext uri="{D42A27DB-BD31-4B8C-83A1-F6EECF244321}">
                    <p14:modId xmlns:p14="http://schemas.microsoft.com/office/powerpoint/2010/main" val="898858350"/>
                  </p:ext>
                </p:extLst>
              </p:nvPr>
            </p:nvGraphicFramePr>
            <p:xfrm>
              <a:off x="-1" y="4998720"/>
              <a:ext cx="9143999"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4880301">
                      <a:extLst>
                        <a:ext uri="{9D8B030D-6E8A-4147-A177-3AD203B41FA5}">
                          <a16:colId xmlns:a16="http://schemas.microsoft.com/office/drawing/2014/main" val="2247387870"/>
                        </a:ext>
                      </a:extLst>
                    </a:gridCol>
                    <a:gridCol w="1504733">
                      <a:extLst>
                        <a:ext uri="{9D8B030D-6E8A-4147-A177-3AD203B41FA5}">
                          <a16:colId xmlns:a16="http://schemas.microsoft.com/office/drawing/2014/main" val="3868239168"/>
                        </a:ext>
                      </a:extLst>
                    </a:gridCol>
                    <a:gridCol w="1411888">
                      <a:extLst>
                        <a:ext uri="{9D8B030D-6E8A-4147-A177-3AD203B41FA5}">
                          <a16:colId xmlns:a16="http://schemas.microsoft.com/office/drawing/2014/main" val="1516186521"/>
                        </a:ext>
                      </a:extLst>
                    </a:gridCol>
                    <a:gridCol w="1347077">
                      <a:extLst>
                        <a:ext uri="{9D8B030D-6E8A-4147-A177-3AD203B41FA5}">
                          <a16:colId xmlns:a16="http://schemas.microsoft.com/office/drawing/2014/main" val="2195469349"/>
                        </a:ext>
                      </a:extLst>
                    </a:gridCol>
                  </a:tblGrid>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0.20</m:t>
                                </m:r>
                              </m:oMath>
                            </m:oMathPara>
                          </a14:m>
                          <a:endParaRPr lang="en-US" dirty="0">
                            <a:solidFill>
                              <a:schemeClr val="tx1"/>
                            </a:solidFill>
                          </a:endParaRPr>
                        </a:p>
                      </a:txBody>
                      <a:tcPr>
                        <a:lnL w="12700" cmpd="sng">
                          <a:noFill/>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1.2</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2700" cmpd="sng">
                          <a:noFill/>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84139928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ysClr val="windowText" lastClr="000000"/>
                                    </a:solidFill>
                                    <a:latin typeface="Cambria Math" panose="02040503050406030204" pitchFamily="18" charset="0"/>
                                    <a:ea typeface="Cambria Math" panose="02040503050406030204" pitchFamily="18" charset="0"/>
                                  </a:rPr>
                                  <m:t>−</m:t>
                                </m:r>
                                <m:r>
                                  <a:rPr lang="en-US" b="0" i="1" smtClean="0">
                                    <a:solidFill>
                                      <a:sysClr val="windowText" lastClr="000000"/>
                                    </a:solidFill>
                                    <a:latin typeface="Cambria Math" panose="02040503050406030204" pitchFamily="18" charset="0"/>
                                    <a:ea typeface="Cambria Math" panose="02040503050406030204" pitchFamily="18" charset="0"/>
                                  </a:rPr>
                                  <m:t>𝑥</m:t>
                                </m:r>
                              </m:oMath>
                            </m:oMathPara>
                          </a14:m>
                          <a:endParaRPr lang="en-US" dirty="0">
                            <a:solidFill>
                              <a:sysClr val="windowText" lastClr="000000"/>
                            </a:solidFill>
                          </a:endParaRPr>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ysClr val="windowText" lastClr="000000"/>
                                    </a:solidFill>
                                    <a:latin typeface="Cambria Math" panose="02040503050406030204" pitchFamily="18" charset="0"/>
                                  </a:rPr>
                                  <m:t>+</m:t>
                                </m:r>
                                <m:r>
                                  <a:rPr lang="en-US" b="0" i="1" smtClean="0">
                                    <a:solidFill>
                                      <a:sysClr val="windowText" lastClr="000000"/>
                                    </a:solidFill>
                                    <a:latin typeface="Cambria Math" panose="02040503050406030204" pitchFamily="18" charset="0"/>
                                  </a:rPr>
                                  <m:t>𝑥</m:t>
                                </m:r>
                              </m:oMath>
                            </m:oMathPara>
                          </a14:m>
                          <a:endParaRPr lang="en-US" dirty="0">
                            <a:solidFill>
                              <a:sysClr val="windowText" lastClr="000000"/>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ysClr val="windowText" lastClr="000000"/>
                                    </a:solidFill>
                                    <a:latin typeface="Cambria Math" panose="02040503050406030204" pitchFamily="18" charset="0"/>
                                  </a:rPr>
                                  <m:t>+4</m:t>
                                </m:r>
                                <m:r>
                                  <a:rPr lang="en-US" b="0" i="1" smtClean="0">
                                    <a:solidFill>
                                      <a:sysClr val="windowText" lastClr="000000"/>
                                    </a:solidFill>
                                    <a:latin typeface="Cambria Math" panose="02040503050406030204" pitchFamily="18" charset="0"/>
                                  </a:rPr>
                                  <m:t>𝑥</m:t>
                                </m:r>
                              </m:oMath>
                            </m:oMathPara>
                          </a14:m>
                          <a:endParaRPr lang="en-US" dirty="0">
                            <a:solidFill>
                              <a:sysClr val="windowText" lastClr="000000"/>
                            </a:solidFill>
                          </a:endParaRPr>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40679770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𝐸𝑞𝑢𝑖𝑙𝑖𝑏𝑟𝑖𝑢𝑚</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0.20−</m:t>
                                </m:r>
                                <m:r>
                                  <a:rPr lang="en-US" b="0" i="1" smtClean="0">
                                    <a:latin typeface="Cambria Math" panose="02040503050406030204" pitchFamily="18" charset="0"/>
                                    <a:ea typeface="Cambria Math" panose="02040503050406030204" pitchFamily="18" charset="0"/>
                                  </a:rPr>
                                  <m:t>𝑥</m:t>
                                </m:r>
                              </m:oMath>
                            </m:oMathPara>
                          </a14:m>
                          <a:endParaRPr lang="en-US" dirty="0"/>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1.2+4</m:t>
                                </m:r>
                                <m:r>
                                  <a:rPr lang="en-US" b="0" i="1" smtClean="0">
                                    <a:latin typeface="Cambria Math" panose="02040503050406030204" pitchFamily="18" charset="0"/>
                                  </a:rPr>
                                  <m:t>𝑥</m:t>
                                </m:r>
                              </m:oMath>
                            </m:oMathPara>
                          </a14:m>
                          <a:endParaRPr lang="en-US" dirty="0"/>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88471374"/>
                      </a:ext>
                    </a:extLst>
                  </a:tr>
                </a:tbl>
              </a:graphicData>
            </a:graphic>
          </p:graphicFrame>
        </mc:Choice>
        <mc:Fallback xmlns="">
          <p:graphicFrame>
            <p:nvGraphicFramePr>
              <p:cNvPr id="6" name="Content Placeholder 3"/>
              <p:cNvGraphicFramePr>
                <a:graphicFrameLocks/>
              </p:cNvGraphicFramePr>
              <p:nvPr>
                <p:extLst>
                  <p:ext uri="{D42A27DB-BD31-4B8C-83A1-F6EECF244321}">
                    <p14:modId xmlns:p14="http://schemas.microsoft.com/office/powerpoint/2010/main" val="898858350"/>
                  </p:ext>
                </p:extLst>
              </p:nvPr>
            </p:nvGraphicFramePr>
            <p:xfrm>
              <a:off x="-1" y="4998720"/>
              <a:ext cx="9143999"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4880301">
                      <a:extLst>
                        <a:ext uri="{9D8B030D-6E8A-4147-A177-3AD203B41FA5}">
                          <a16:colId xmlns:a16="http://schemas.microsoft.com/office/drawing/2014/main" val="2247387870"/>
                        </a:ext>
                      </a:extLst>
                    </a:gridCol>
                    <a:gridCol w="1504733">
                      <a:extLst>
                        <a:ext uri="{9D8B030D-6E8A-4147-A177-3AD203B41FA5}">
                          <a16:colId xmlns:a16="http://schemas.microsoft.com/office/drawing/2014/main" val="3868239168"/>
                        </a:ext>
                      </a:extLst>
                    </a:gridCol>
                    <a:gridCol w="1411888">
                      <a:extLst>
                        <a:ext uri="{9D8B030D-6E8A-4147-A177-3AD203B41FA5}">
                          <a16:colId xmlns:a16="http://schemas.microsoft.com/office/drawing/2014/main" val="1516186521"/>
                        </a:ext>
                      </a:extLst>
                    </a:gridCol>
                    <a:gridCol w="1347077">
                      <a:extLst>
                        <a:ext uri="{9D8B030D-6E8A-4147-A177-3AD203B41FA5}">
                          <a16:colId xmlns:a16="http://schemas.microsoft.com/office/drawing/2014/main" val="2195469349"/>
                        </a:ext>
                      </a:extLst>
                    </a:gridCol>
                  </a:tblGrid>
                  <a:tr h="365760">
                    <a:tc>
                      <a:txBody>
                        <a:bodyPr/>
                        <a:lstStyle/>
                        <a:p>
                          <a:endParaRPr lang="en-US"/>
                        </a:p>
                      </a:txBody>
                      <a:tcPr>
                        <a:lnL w="12700" cmpd="sng">
                          <a:noFill/>
                        </a:lnL>
                        <a:lnR w="12700" cmpd="sng">
                          <a:noFill/>
                        </a:lnR>
                        <a:lnT w="38100" cmpd="sng">
                          <a:noFill/>
                        </a:lnT>
                        <a:lnB w="12700" cmpd="sng">
                          <a:noFill/>
                        </a:lnB>
                        <a:lnTlToBr w="12700" cmpd="sng">
                          <a:noFill/>
                          <a:prstDash val="solid"/>
                        </a:lnTlToBr>
                        <a:lnBlToTr w="12700" cmpd="sng">
                          <a:noFill/>
                          <a:prstDash val="solid"/>
                        </a:lnBlToTr>
                        <a:blipFill>
                          <a:blip r:embed="rId3"/>
                          <a:stretch>
                            <a:fillRect l="-999" r="-88639" b="-231667"/>
                          </a:stretch>
                        </a:blipFill>
                      </a:tcPr>
                    </a:tc>
                    <a:tc>
                      <a:txBody>
                        <a:bodyPr/>
                        <a:lstStyle/>
                        <a:p>
                          <a:endParaRPr lang="en-US"/>
                        </a:p>
                      </a:txBody>
                      <a:tcPr>
                        <a:lnL w="12700" cmpd="sng">
                          <a:noFill/>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327530" r="-187449" b="-231667"/>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5172" r="-99569" b="-231667"/>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mpd="sng">
                          <a:noFill/>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82805" r="-4525" b="-231667"/>
                          </a:stretch>
                        </a:blipFill>
                      </a:tcPr>
                    </a:tc>
                    <a:extLst>
                      <a:ext uri="{0D108BD9-81ED-4DB2-BD59-A6C34878D82A}">
                        <a16:rowId xmlns:a16="http://schemas.microsoft.com/office/drawing/2014/main" val="184139928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999" t="-100000" r="-88639" b="-131667"/>
                          </a:stretch>
                        </a:blipFill>
                      </a:tcPr>
                    </a:tc>
                    <a:tc>
                      <a:txBody>
                        <a:bodyPr/>
                        <a:lstStyle/>
                        <a:p>
                          <a:endParaRPr lang="en-US"/>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327530" t="-100000" r="-187449" b="-131667"/>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5172" t="-100000" r="-99569" b="-131667"/>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82805" t="-100000" r="-4525" b="-131667"/>
                          </a:stretch>
                        </a:blipFill>
                      </a:tcPr>
                    </a:tc>
                    <a:extLst>
                      <a:ext uri="{0D108BD9-81ED-4DB2-BD59-A6C34878D82A}">
                        <a16:rowId xmlns:a16="http://schemas.microsoft.com/office/drawing/2014/main" val="40679770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999" t="-200000" r="-88639" b="-31667"/>
                          </a:stretch>
                        </a:blipFill>
                      </a:tcPr>
                    </a:tc>
                    <a:tc>
                      <a:txBody>
                        <a:bodyPr/>
                        <a:lstStyle/>
                        <a:p>
                          <a:endParaRPr lang="en-US"/>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327530" t="-200000" r="-187449" b="-31667"/>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455172" t="-200000" r="-99569" b="-31667"/>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582805" t="-200000" r="-4525" b="-31667"/>
                          </a:stretch>
                        </a:blipFill>
                      </a:tcPr>
                    </a:tc>
                    <a:extLst>
                      <a:ext uri="{0D108BD9-81ED-4DB2-BD59-A6C34878D82A}">
                        <a16:rowId xmlns:a16="http://schemas.microsoft.com/office/drawing/2014/main" val="388471374"/>
                      </a:ext>
                    </a:extLst>
                  </a:tr>
                </a:tbl>
              </a:graphicData>
            </a:graphic>
          </p:graphicFrame>
        </mc:Fallback>
      </mc:AlternateContent>
    </p:spTree>
    <p:extLst>
      <p:ext uri="{BB962C8B-B14F-4D97-AF65-F5344CB8AC3E}">
        <p14:creationId xmlns:p14="http://schemas.microsoft.com/office/powerpoint/2010/main" val="426333989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76200" y="228600"/>
            <a:ext cx="5771321" cy="601663"/>
          </a:xfrm>
        </p:spPr>
        <p:txBody>
          <a:bodyPr/>
          <a:lstStyle/>
          <a:p>
            <a:pPr marL="3200400" indent="-3200400" algn="ctr"/>
            <a:r>
              <a:rPr lang="en-US" dirty="0"/>
              <a:t>SAMPLE PROBLEM	</a:t>
            </a:r>
            <a:r>
              <a:rPr lang="en-US" dirty="0">
                <a:solidFill>
                  <a:schemeClr val="bg1"/>
                </a:solidFill>
              </a:rPr>
              <a:t>17.12	Conti.</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11723" y="990600"/>
                <a:ext cx="9144000" cy="4038600"/>
              </a:xfrm>
            </p:spPr>
            <p:txBody>
              <a:bodyPr/>
              <a:lstStyle/>
              <a:p>
                <a:pPr>
                  <a:spcBef>
                    <a:spcPts val="0"/>
                  </a:spcBef>
                  <a:spcAft>
                    <a:spcPts val="2800"/>
                  </a:spcAft>
                </a:pPr>
                <a:r>
                  <a:rPr lang="en-US" dirty="0"/>
                  <a:t>Neglecting </a:t>
                </a:r>
                <a:r>
                  <a:rPr lang="en-US" i="1" dirty="0"/>
                  <a:t>x,</a:t>
                </a:r>
              </a:p>
              <a:p>
                <a:pPr algn="ctr">
                  <a:spcBef>
                    <a:spcPts val="0"/>
                  </a:spcBef>
                  <a:spcAft>
                    <a:spcPts val="4200"/>
                  </a:spcAft>
                </a:pPr>
                <a14:m>
                  <m:oMathPara xmlns:m="http://schemas.openxmlformats.org/officeDocument/2006/math">
                    <m:oMathParaPr>
                      <m:jc m:val="centerGroup"/>
                    </m:oMathParaPr>
                    <m:oMath xmlns:m="http://schemas.openxmlformats.org/officeDocument/2006/math">
                      <m:f>
                        <m:fPr>
                          <m:ctrlPr>
                            <a:rPr lang="en-US" sz="2600" i="1">
                              <a:latin typeface="Cambria Math" panose="02040503050406030204" pitchFamily="18" charset="0"/>
                            </a:rPr>
                          </m:ctrlPr>
                        </m:fPr>
                        <m:num>
                          <m:d>
                            <m:dPr>
                              <m:begChr m:val="["/>
                              <m:endChr m:val="]"/>
                              <m:ctrlPr>
                                <a:rPr lang="en-US" sz="2600" i="1">
                                  <a:latin typeface="Cambria Math" panose="02040503050406030204" pitchFamily="18" charset="0"/>
                                </a:rPr>
                              </m:ctrlPr>
                            </m:dPr>
                            <m:e>
                              <m:sSup>
                                <m:sSupPr>
                                  <m:ctrlPr>
                                    <a:rPr lang="en-US" sz="2600" i="1">
                                      <a:latin typeface="Cambria Math" panose="02040503050406030204" pitchFamily="18" charset="0"/>
                                    </a:rPr>
                                  </m:ctrlPr>
                                </m:sSupPr>
                                <m:e>
                                  <m:r>
                                    <m:rPr>
                                      <m:sty m:val="p"/>
                                    </m:rPr>
                                    <a:rPr lang="en-US" sz="2600">
                                      <a:latin typeface="Cambria Math" panose="02040503050406030204" pitchFamily="18" charset="0"/>
                                    </a:rPr>
                                    <m:t>Cd</m:t>
                                  </m:r>
                                </m:e>
                                <m:sup>
                                  <m:r>
                                    <a:rPr lang="en-US" sz="2600">
                                      <a:latin typeface="Cambria Math" panose="02040503050406030204" pitchFamily="18" charset="0"/>
                                    </a:rPr>
                                    <m:t>2+</m:t>
                                  </m:r>
                                </m:sup>
                              </m:sSup>
                            </m:e>
                          </m:d>
                          <m:sSup>
                            <m:sSupPr>
                              <m:ctrlPr>
                                <a:rPr lang="en-US" sz="2600" i="1">
                                  <a:latin typeface="Cambria Math" panose="02040503050406030204" pitchFamily="18" charset="0"/>
                                </a:rPr>
                              </m:ctrlPr>
                            </m:sSupPr>
                            <m:e>
                              <m:d>
                                <m:dPr>
                                  <m:begChr m:val="["/>
                                  <m:endChr m:val="]"/>
                                  <m:ctrlPr>
                                    <a:rPr lang="en-US" sz="2600" i="1">
                                      <a:latin typeface="Cambria Math" panose="02040503050406030204" pitchFamily="18" charset="0"/>
                                    </a:rPr>
                                  </m:ctrlPr>
                                </m:dPr>
                                <m:e>
                                  <m:sSup>
                                    <m:sSupPr>
                                      <m:ctrlPr>
                                        <a:rPr lang="en-US" sz="2600" i="1">
                                          <a:latin typeface="Cambria Math" panose="02040503050406030204" pitchFamily="18" charset="0"/>
                                        </a:rPr>
                                      </m:ctrlPr>
                                    </m:sSupPr>
                                    <m:e>
                                      <m:r>
                                        <m:rPr>
                                          <m:sty m:val="p"/>
                                        </m:rPr>
                                        <a:rPr lang="en-US" sz="2600">
                                          <a:latin typeface="Cambria Math" panose="02040503050406030204" pitchFamily="18" charset="0"/>
                                        </a:rPr>
                                        <m:t>CN</m:t>
                                      </m:r>
                                    </m:e>
                                    <m:sup>
                                      <m:r>
                                        <a:rPr lang="en-US" sz="2600">
                                          <a:latin typeface="Cambria Math" panose="02040503050406030204" pitchFamily="18" charset="0"/>
                                        </a:rPr>
                                        <m:t>−</m:t>
                                      </m:r>
                                    </m:sup>
                                  </m:sSup>
                                </m:e>
                              </m:d>
                            </m:e>
                            <m:sup>
                              <m:r>
                                <a:rPr lang="en-US" sz="2600">
                                  <a:latin typeface="Cambria Math" panose="02040503050406030204" pitchFamily="18" charset="0"/>
                                </a:rPr>
                                <m:t>4</m:t>
                              </m:r>
                            </m:sup>
                          </m:sSup>
                        </m:num>
                        <m:den>
                          <m:d>
                            <m:dPr>
                              <m:begChr m:val="["/>
                              <m:endChr m:val="]"/>
                              <m:ctrlPr>
                                <a:rPr lang="en-US" sz="2600" i="1">
                                  <a:latin typeface="Cambria Math" panose="02040503050406030204" pitchFamily="18" charset="0"/>
                                </a:rPr>
                              </m:ctrlPr>
                            </m:dPr>
                            <m:e>
                              <m:r>
                                <m:rPr>
                                  <m:sty m:val="p"/>
                                </m:rPr>
                                <a:rPr lang="en-US" sz="2600">
                                  <a:latin typeface="Cambria Math" panose="02040503050406030204" pitchFamily="18" charset="0"/>
                                </a:rPr>
                                <m:t>Cd</m:t>
                              </m:r>
                              <m:sSubSup>
                                <m:sSubSupPr>
                                  <m:ctrlPr>
                                    <a:rPr lang="en-US" sz="2600" i="1">
                                      <a:latin typeface="Cambria Math" panose="02040503050406030204" pitchFamily="18" charset="0"/>
                                    </a:rPr>
                                  </m:ctrlPr>
                                </m:sSubSupPr>
                                <m:e>
                                  <m:d>
                                    <m:dPr>
                                      <m:ctrlPr>
                                        <a:rPr lang="en-US" sz="2600" i="1">
                                          <a:latin typeface="Cambria Math" panose="02040503050406030204" pitchFamily="18" charset="0"/>
                                        </a:rPr>
                                      </m:ctrlPr>
                                    </m:dPr>
                                    <m:e>
                                      <m:r>
                                        <m:rPr>
                                          <m:sty m:val="p"/>
                                        </m:rPr>
                                        <a:rPr lang="en-US" sz="2600">
                                          <a:latin typeface="Cambria Math" panose="02040503050406030204" pitchFamily="18" charset="0"/>
                                        </a:rPr>
                                        <m:t>CN</m:t>
                                      </m:r>
                                    </m:e>
                                  </m:d>
                                </m:e>
                                <m:sub>
                                  <m:r>
                                    <a:rPr lang="en-US" sz="2600">
                                      <a:latin typeface="Cambria Math" panose="02040503050406030204" pitchFamily="18" charset="0"/>
                                    </a:rPr>
                                    <m:t>4</m:t>
                                  </m:r>
                                </m:sub>
                                <m:sup>
                                  <m:r>
                                    <a:rPr lang="en-US" sz="2600">
                                      <a:latin typeface="Cambria Math" panose="02040503050406030204" pitchFamily="18" charset="0"/>
                                    </a:rPr>
                                    <m:t>2−</m:t>
                                  </m:r>
                                </m:sup>
                              </m:sSubSup>
                            </m:e>
                          </m:d>
                        </m:den>
                      </m:f>
                      <m:r>
                        <a:rPr lang="en-US" sz="2600">
                          <a:latin typeface="Cambria Math" panose="02040503050406030204" pitchFamily="18" charset="0"/>
                        </a:rPr>
                        <m:t>=</m:t>
                      </m:r>
                      <m:f>
                        <m:fPr>
                          <m:ctrlPr>
                            <a:rPr lang="en-US" sz="2600" i="1">
                              <a:latin typeface="Cambria Math" panose="02040503050406030204" pitchFamily="18" charset="0"/>
                            </a:rPr>
                          </m:ctrlPr>
                        </m:fPr>
                        <m:num>
                          <m:sSup>
                            <m:sSupPr>
                              <m:ctrlPr>
                                <a:rPr lang="en-US" sz="2600" i="1">
                                  <a:latin typeface="Cambria Math" panose="02040503050406030204" pitchFamily="18" charset="0"/>
                                </a:rPr>
                              </m:ctrlPr>
                            </m:sSupPr>
                            <m:e>
                              <m:r>
                                <a:rPr lang="en-US" sz="2600" i="1">
                                  <a:latin typeface="Cambria Math" panose="02040503050406030204" pitchFamily="18" charset="0"/>
                                </a:rPr>
                                <m:t>𝑥</m:t>
                              </m:r>
                              <m:r>
                                <a:rPr lang="en-US" sz="2600">
                                  <a:latin typeface="Cambria Math" panose="02040503050406030204" pitchFamily="18" charset="0"/>
                                </a:rPr>
                                <m:t>(1.2)</m:t>
                              </m:r>
                            </m:e>
                            <m:sup>
                              <m:r>
                                <a:rPr lang="en-US" sz="2600">
                                  <a:latin typeface="Cambria Math" panose="02040503050406030204" pitchFamily="18" charset="0"/>
                                </a:rPr>
                                <m:t>4</m:t>
                              </m:r>
                            </m:sup>
                          </m:sSup>
                        </m:num>
                        <m:den>
                          <m:r>
                            <a:rPr lang="en-US" sz="2600">
                              <a:latin typeface="Cambria Math" panose="02040503050406030204" pitchFamily="18" charset="0"/>
                            </a:rPr>
                            <m:t>0.20</m:t>
                          </m:r>
                        </m:den>
                      </m:f>
                      <m:r>
                        <a:rPr lang="en-US" sz="2600" b="0" i="0" smtClean="0">
                          <a:latin typeface="Cambria Math" panose="02040503050406030204" pitchFamily="18" charset="0"/>
                        </a:rPr>
                        <m:t>=</m:t>
                      </m:r>
                      <m:r>
                        <a:rPr lang="en-US" sz="2600" b="0" i="0" smtClean="0">
                          <a:latin typeface="Cambria Math" panose="02040503050406030204" pitchFamily="18" charset="0"/>
                          <a:ea typeface="Cambria Math" panose="02040503050406030204" pitchFamily="18" charset="0"/>
                        </a:rPr>
                        <m:t>1.4</m:t>
                      </m:r>
                      <m:r>
                        <a:rPr lang="en-US" sz="2600">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a:rPr lang="en-US" sz="2600">
                              <a:latin typeface="Cambria Math" panose="02040503050406030204" pitchFamily="18" charset="0"/>
                              <a:ea typeface="Cambria Math" panose="02040503050406030204" pitchFamily="18" charset="0"/>
                            </a:rPr>
                            <m:t>10</m:t>
                          </m:r>
                        </m:e>
                        <m:sup>
                          <m:r>
                            <a:rPr lang="en-US" sz="2600">
                              <a:latin typeface="Cambria Math" panose="02040503050406030204" pitchFamily="18" charset="0"/>
                              <a:ea typeface="Cambria Math" panose="02040503050406030204" pitchFamily="18" charset="0"/>
                            </a:rPr>
                            <m:t>−17</m:t>
                          </m:r>
                        </m:sup>
                      </m:sSup>
                    </m:oMath>
                  </m:oMathPara>
                </a14:m>
                <a:endParaRPr lang="en-US" sz="2600" dirty="0"/>
              </a:p>
              <a:p>
                <a:pPr marL="3024188" indent="-52388">
                  <a:spcBef>
                    <a:spcPts val="0"/>
                  </a:spcBef>
                  <a:spcAft>
                    <a:spcPts val="3300"/>
                  </a:spcAft>
                  <a:tabLst>
                    <a:tab pos="2795588" algn="l"/>
                  </a:tabLst>
                </a:pPr>
                <a:r>
                  <a:rPr lang="en-US" i="1" dirty="0"/>
                  <a:t>x </a:t>
                </a:r>
                <a:r>
                  <a:rPr lang="en-US" dirty="0"/>
                  <a:t>= 1.4 × 10</a:t>
                </a:r>
                <a:r>
                  <a:rPr lang="en-US" baseline="30000" dirty="0"/>
                  <a:t>‒18</a:t>
                </a:r>
                <a:r>
                  <a:rPr lang="en-US" dirty="0"/>
                  <a:t> </a:t>
                </a:r>
                <a:r>
                  <a:rPr lang="en-US" i="1" dirty="0"/>
                  <a:t>M</a:t>
                </a:r>
              </a:p>
              <a:p>
                <a:pPr>
                  <a:spcBef>
                    <a:spcPts val="0"/>
                  </a:spcBef>
                  <a:spcAft>
                    <a:spcPts val="2800"/>
                  </a:spcAft>
                </a:pPr>
                <a:r>
                  <a:rPr lang="en-US" dirty="0"/>
                  <a:t>Don’t forget to adjust the concentration of the complexing agent before entering it in the equilibrium table.</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11723" y="990600"/>
                <a:ext cx="9144000" cy="4038600"/>
              </a:xfrm>
              <a:blipFill>
                <a:blip r:embed="rId2"/>
                <a:stretch>
                  <a:fillRect l="-1400" t="-1511" b="-3172"/>
                </a:stretch>
              </a:blipFill>
            </p:spPr>
            <p:txBody>
              <a:bodyPr/>
              <a:lstStyle/>
              <a:p>
                <a:r>
                  <a:rPr lang="en-US">
                    <a:noFill/>
                  </a:rPr>
                  <a:t> </a:t>
                </a:r>
              </a:p>
            </p:txBody>
          </p:sp>
        </mc:Fallback>
      </mc:AlternateContent>
    </p:spTree>
    <p:extLst>
      <p:ext uri="{BB962C8B-B14F-4D97-AF65-F5344CB8AC3E}">
        <p14:creationId xmlns:p14="http://schemas.microsoft.com/office/powerpoint/2010/main" val="130292521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848600" cy="1219200"/>
          </a:xfrm>
        </p:spPr>
        <p:txBody>
          <a:bodyPr/>
          <a:lstStyle/>
          <a:p>
            <a:pPr marL="1257300" indent="-1257300" algn="l">
              <a:tabLst>
                <a:tab pos="515938" algn="l"/>
              </a:tabLst>
            </a:pPr>
            <a:r>
              <a:rPr lang="en-US" dirty="0">
                <a:solidFill>
                  <a:srgbClr val="FFFFFF"/>
                </a:solidFill>
              </a:rPr>
              <a:t>17.6	</a:t>
            </a:r>
            <a:r>
              <a:rPr lang="en-US" dirty="0"/>
              <a:t>Separation of Ions Using Differences in Solubility</a:t>
            </a:r>
          </a:p>
        </p:txBody>
      </p:sp>
      <p:sp>
        <p:nvSpPr>
          <p:cNvPr id="6" name="Content Placeholder 2"/>
          <p:cNvSpPr>
            <a:spLocks noGrp="1"/>
          </p:cNvSpPr>
          <p:nvPr>
            <p:ph type="body" sz="quarter" idx="13"/>
          </p:nvPr>
        </p:nvSpPr>
        <p:spPr>
          <a:xfrm>
            <a:off x="3924300" y="1219200"/>
            <a:ext cx="1257300" cy="457200"/>
          </a:xfrm>
          <a:prstGeom prst="rect">
            <a:avLst/>
          </a:prstGeom>
        </p:spPr>
        <p:txBody>
          <a:bodyPr/>
          <a:lstStyle/>
          <a:p>
            <a:pPr marL="0" indent="0" algn="ctr" fontAlgn="t">
              <a:buNone/>
            </a:pPr>
            <a:r>
              <a:rPr lang="en-US" b="1" dirty="0">
                <a:solidFill>
                  <a:srgbClr val="4F74A7"/>
                </a:solidFill>
              </a:rPr>
              <a:t>Topics</a:t>
            </a:r>
          </a:p>
        </p:txBody>
      </p:sp>
      <p:sp>
        <p:nvSpPr>
          <p:cNvPr id="2" name="Content Placeholder 1"/>
          <p:cNvSpPr>
            <a:spLocks noGrp="1"/>
          </p:cNvSpPr>
          <p:nvPr>
            <p:ph sz="quarter" idx="12"/>
          </p:nvPr>
        </p:nvSpPr>
        <p:spPr>
          <a:xfrm>
            <a:off x="304800" y="1828800"/>
            <a:ext cx="8534400" cy="1143000"/>
          </a:xfrm>
        </p:spPr>
        <p:txBody>
          <a:bodyPr/>
          <a:lstStyle/>
          <a:p>
            <a:pPr marL="0" indent="0" algn="ctr" fontAlgn="t">
              <a:spcBef>
                <a:spcPts val="0"/>
              </a:spcBef>
              <a:buNone/>
            </a:pPr>
            <a:r>
              <a:rPr lang="en-US" sz="2800" dirty="0"/>
              <a:t>Fractional Precipitation </a:t>
            </a:r>
          </a:p>
          <a:p>
            <a:pPr marL="0" indent="0" algn="ctr" fontAlgn="t">
              <a:spcBef>
                <a:spcPts val="0"/>
              </a:spcBef>
              <a:buNone/>
            </a:pPr>
            <a:r>
              <a:rPr lang="en-US" sz="2800" dirty="0"/>
              <a:t>Qualitative Analysis of Metal Ions in Solution </a:t>
            </a:r>
          </a:p>
        </p:txBody>
      </p:sp>
    </p:spTree>
    <p:extLst>
      <p:ext uri="{BB962C8B-B14F-4D97-AF65-F5344CB8AC3E}">
        <p14:creationId xmlns:p14="http://schemas.microsoft.com/office/powerpoint/2010/main" val="289738237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28600" y="0"/>
            <a:ext cx="7848600" cy="1055999"/>
          </a:xfrm>
        </p:spPr>
        <p:txBody>
          <a:bodyPr/>
          <a:lstStyle/>
          <a:p>
            <a:pPr marL="1257300" indent="-1257300"/>
            <a:r>
              <a:rPr lang="en-US" dirty="0">
                <a:solidFill>
                  <a:srgbClr val="FFFFFF"/>
                </a:solidFill>
              </a:rPr>
              <a:t>17.6	</a:t>
            </a:r>
            <a:r>
              <a:rPr lang="en-US" dirty="0"/>
              <a:t>Separation of Ions Using Differences in Solubility (1)</a:t>
            </a:r>
          </a:p>
        </p:txBody>
      </p:sp>
      <p:sp>
        <p:nvSpPr>
          <p:cNvPr id="2" name="Text Placeholder 1"/>
          <p:cNvSpPr>
            <a:spLocks noGrp="1"/>
          </p:cNvSpPr>
          <p:nvPr>
            <p:ph type="body" sz="quarter" idx="11"/>
          </p:nvPr>
        </p:nvSpPr>
        <p:spPr>
          <a:xfrm>
            <a:off x="0" y="1143000"/>
            <a:ext cx="8686800" cy="533400"/>
          </a:xfrm>
        </p:spPr>
        <p:txBody>
          <a:bodyPr/>
          <a:lstStyle/>
          <a:p>
            <a:r>
              <a:rPr lang="en-US" dirty="0">
                <a:latin typeface="Calibri" panose="020F0502020204030204" pitchFamily="34" charset="0"/>
              </a:rPr>
              <a:t>Fractional Precipitation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00200"/>
                <a:ext cx="9144000" cy="2819400"/>
              </a:xfrm>
            </p:spPr>
            <p:txBody>
              <a:bodyPr/>
              <a:lstStyle/>
              <a:p>
                <a:pPr>
                  <a:spcAft>
                    <a:spcPts val="2800"/>
                  </a:spcAft>
                </a:pPr>
                <a:r>
                  <a:rPr lang="en-US" dirty="0"/>
                  <a:t>One way to separate ions is to convert them to insoluble salts. </a:t>
                </a:r>
              </a:p>
              <a:p>
                <a:pPr>
                  <a:spcAft>
                    <a:spcPts val="2800"/>
                  </a:spcAft>
                </a:pPr>
                <a:r>
                  <a:rPr lang="en-US" dirty="0"/>
                  <a:t>When a soluble compound such as silver nitrate is slowly added to a solution that contains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Cl</m:t>
                        </m:r>
                      </m:e>
                      <m:sup>
                        <m:r>
                          <a:rPr lang="en-US" b="0" i="0" smtClean="0">
                            <a:latin typeface="Cambria Math" panose="02040503050406030204" pitchFamily="18" charset="0"/>
                          </a:rPr>
                          <m:t>−</m:t>
                        </m:r>
                      </m:sup>
                    </m:sSup>
                  </m:oMath>
                </a14:m>
                <a:r>
                  <a:rPr lang="en-US" dirty="0"/>
                  <a:t>,</a:t>
                </a:r>
                <a14:m>
                  <m:oMath xmlns:m="http://schemas.openxmlformats.org/officeDocument/2006/math">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Br</m:t>
                        </m:r>
                      </m:e>
                      <m:sup>
                        <m:r>
                          <a:rPr lang="en-US">
                            <a:latin typeface="Cambria Math" panose="02040503050406030204" pitchFamily="18" charset="0"/>
                          </a:rPr>
                          <m:t>−</m:t>
                        </m:r>
                      </m:sup>
                    </m:sSup>
                  </m:oMath>
                </a14:m>
                <a:r>
                  <a:rPr lang="en-US" dirty="0"/>
                  <a:t>, and</a:t>
                </a:r>
                <a14:m>
                  <m:oMath xmlns:m="http://schemas.openxmlformats.org/officeDocument/2006/math">
                    <m:r>
                      <a:rPr lang="en-US" b="0" i="0" smtClean="0">
                        <a:latin typeface="Cambria Math" panose="02040503050406030204" pitchFamily="18" charset="0"/>
                      </a:rPr>
                      <m:t> </m:t>
                    </m:r>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I</m:t>
                        </m:r>
                      </m:e>
                      <m:sup>
                        <m:r>
                          <a:rPr lang="en-US">
                            <a:latin typeface="Cambria Math" panose="02040503050406030204" pitchFamily="18" charset="0"/>
                          </a:rPr>
                          <m:t>−</m:t>
                        </m:r>
                      </m:sup>
                    </m:sSup>
                  </m:oMath>
                </a14:m>
                <a:r>
                  <a:rPr lang="en-US" dirty="0"/>
                  <a:t>ions, AgI precipitates first, followed by AgBr, and then AgCl. This practice is known as </a:t>
                </a:r>
                <a:r>
                  <a:rPr lang="en-US" b="1" i="1" dirty="0"/>
                  <a:t>fractional precipitation. </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00200"/>
                <a:ext cx="9144000" cy="2819400"/>
              </a:xfrm>
              <a:blipFill>
                <a:blip r:embed="rId2"/>
                <a:stretch>
                  <a:fillRect l="-1333" t="-2165" r="-2000" b="-649"/>
                </a:stretch>
              </a:blipFill>
            </p:spPr>
            <p:txBody>
              <a:bodyPr/>
              <a:lstStyle/>
              <a:p>
                <a:r>
                  <a:rPr lang="en-US">
                    <a:noFill/>
                  </a:rPr>
                  <a:t> </a:t>
                </a:r>
              </a:p>
            </p:txBody>
          </p:sp>
        </mc:Fallback>
      </mc:AlternateContent>
      <p:sp>
        <p:nvSpPr>
          <p:cNvPr id="4" name="Text Placeholder 3"/>
          <p:cNvSpPr>
            <a:spLocks noGrp="1"/>
          </p:cNvSpPr>
          <p:nvPr>
            <p:ph type="body" sz="quarter" idx="14"/>
          </p:nvPr>
        </p:nvSpPr>
        <p:spPr>
          <a:xfrm>
            <a:off x="457200" y="4648200"/>
            <a:ext cx="4089952" cy="1738486"/>
          </a:xfrm>
        </p:spPr>
        <p:txBody>
          <a:bodyPr/>
          <a:lstStyle/>
          <a:p>
            <a:r>
              <a:rPr lang="en-US" sz="2800" dirty="0"/>
              <a:t>The solubility of the silver halides decreases from AgCl to AgI.</a:t>
            </a:r>
          </a:p>
        </p:txBody>
      </p:sp>
      <mc:AlternateContent xmlns:mc="http://schemas.openxmlformats.org/markup-compatibility/2006" xmlns:a14="http://schemas.microsoft.com/office/drawing/2010/main">
        <mc:Choice Requires="a14">
          <p:graphicFrame>
            <p:nvGraphicFramePr>
              <p:cNvPr id="5" name="Content Placeholder 4"/>
              <p:cNvGraphicFramePr>
                <a:graphicFrameLocks noGrp="1"/>
              </p:cNvGraphicFramePr>
              <p:nvPr>
                <p:ph sz="quarter" idx="13"/>
                <p:extLst>
                  <p:ext uri="{D42A27DB-BD31-4B8C-83A1-F6EECF244321}">
                    <p14:modId xmlns:p14="http://schemas.microsoft.com/office/powerpoint/2010/main" val="2010550150"/>
                  </p:ext>
                </p:extLst>
              </p:nvPr>
            </p:nvGraphicFramePr>
            <p:xfrm>
              <a:off x="4876800" y="4745384"/>
              <a:ext cx="3733800" cy="1238314"/>
            </p:xfrm>
            <a:graphic>
              <a:graphicData uri="http://schemas.openxmlformats.org/drawingml/2006/table">
                <a:tbl>
                  <a:tblPr firstRow="1" bandRow="1">
                    <a:tableStyleId>{5C22544A-7EE6-4342-B048-85BDC9FD1C3A}</a:tableStyleId>
                  </a:tblPr>
                  <a:tblGrid>
                    <a:gridCol w="1866900">
                      <a:extLst>
                        <a:ext uri="{9D8B030D-6E8A-4147-A177-3AD203B41FA5}">
                          <a16:colId xmlns:a16="http://schemas.microsoft.com/office/drawing/2014/main" val="956751443"/>
                        </a:ext>
                      </a:extLst>
                    </a:gridCol>
                    <a:gridCol w="1866900">
                      <a:extLst>
                        <a:ext uri="{9D8B030D-6E8A-4147-A177-3AD203B41FA5}">
                          <a16:colId xmlns:a16="http://schemas.microsoft.com/office/drawing/2014/main" val="2103465562"/>
                        </a:ext>
                      </a:extLst>
                    </a:gridCol>
                  </a:tblGrid>
                  <a:tr h="309429">
                    <a:tc>
                      <a:txBody>
                        <a:bodyPr/>
                        <a:lstStyle/>
                        <a:p>
                          <a:pPr/>
                          <a14:m>
                            <m:oMathPara xmlns:m="http://schemas.openxmlformats.org/officeDocument/2006/math">
                              <m:oMathParaPr>
                                <m:jc m:val="centerGroup"/>
                              </m:oMathParaPr>
                              <m:oMath xmlns:m="http://schemas.openxmlformats.org/officeDocument/2006/math">
                                <m:r>
                                  <a:rPr lang="en-US" sz="1400" b="1" i="0" smtClean="0">
                                    <a:solidFill>
                                      <a:schemeClr val="tx1"/>
                                    </a:solidFill>
                                    <a:latin typeface="Cambria Math" panose="02040503050406030204" pitchFamily="18" charset="0"/>
                                  </a:rPr>
                                  <m:t>𝐂𝐨𝐦𝐩𝐨𝐮𝐧𝐝</m:t>
                                </m:r>
                              </m:oMath>
                            </m:oMathPara>
                          </a14:m>
                          <a:endParaRPr lang="en-US" sz="1400" i="0" dirty="0">
                            <a:solidFill>
                              <a:schemeClr val="tx1"/>
                            </a:solidFill>
                          </a:endParaRPr>
                        </a:p>
                      </a:txBody>
                      <a:tcPr anchor="ctr">
                        <a:lnL w="12700" cmpd="sng">
                          <a:noFill/>
                        </a:lnL>
                        <a:lnR w="19050" cap="flat" cmpd="sng" algn="ctr">
                          <a:noFill/>
                          <a:prstDash val="solid"/>
                          <a:round/>
                          <a:headEnd type="none" w="med" len="med"/>
                          <a:tailEnd type="none" w="med" len="med"/>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1400" i="1" smtClean="0">
                                        <a:solidFill>
                                          <a:schemeClr val="tx1"/>
                                        </a:solidFill>
                                        <a:latin typeface="Cambria Math" panose="02040503050406030204" pitchFamily="18" charset="0"/>
                                      </a:rPr>
                                    </m:ctrlPr>
                                  </m:sSubPr>
                                  <m:e>
                                    <m:r>
                                      <a:rPr lang="en-US" sz="1400" b="1" i="1" smtClean="0">
                                        <a:solidFill>
                                          <a:schemeClr val="tx1"/>
                                        </a:solidFill>
                                        <a:latin typeface="Cambria Math" panose="02040503050406030204" pitchFamily="18" charset="0"/>
                                      </a:rPr>
                                      <m:t>𝑲</m:t>
                                    </m:r>
                                  </m:e>
                                  <m:sub>
                                    <m:r>
                                      <a:rPr lang="en-US" sz="1400" b="1" i="0" smtClean="0">
                                        <a:solidFill>
                                          <a:schemeClr val="tx1"/>
                                        </a:solidFill>
                                        <a:latin typeface="Cambria Math" panose="02040503050406030204" pitchFamily="18" charset="0"/>
                                      </a:rPr>
                                      <m:t>𝐬𝐩</m:t>
                                    </m:r>
                                  </m:sub>
                                </m:sSub>
                              </m:oMath>
                            </m:oMathPara>
                          </a14:m>
                          <a:endParaRPr lang="en-US" sz="1400" i="1" dirty="0">
                            <a:solidFill>
                              <a:schemeClr val="tx1"/>
                            </a:solidFill>
                          </a:endParaRPr>
                        </a:p>
                      </a:txBody>
                      <a:tcPr anchor="ctr">
                        <a:lnL w="19050" cap="flat" cmpd="sng" algn="ctr">
                          <a:noFill/>
                          <a:prstDash val="solid"/>
                          <a:round/>
                          <a:headEnd type="none" w="med" len="med"/>
                          <a:tailEnd type="none" w="med" len="med"/>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7667979"/>
                      </a:ext>
                    </a:extLst>
                  </a:tr>
                  <a:tr h="289900">
                    <a:tc>
                      <a:txBody>
                        <a:bodyPr/>
                        <a:lstStyle/>
                        <a:p>
                          <a:pPr/>
                          <a14:m>
                            <m:oMathPara xmlns:m="http://schemas.openxmlformats.org/officeDocument/2006/math">
                              <m:oMathParaPr>
                                <m:jc m:val="centerGroup"/>
                              </m:oMathParaPr>
                              <m:oMath xmlns:m="http://schemas.openxmlformats.org/officeDocument/2006/math">
                                <m:r>
                                  <m:rPr>
                                    <m:sty m:val="p"/>
                                  </m:rPr>
                                  <a:rPr lang="en-US" sz="1400" b="0" i="0" smtClean="0">
                                    <a:latin typeface="Cambria Math" panose="02040503050406030204" pitchFamily="18" charset="0"/>
                                  </a:rPr>
                                  <m:t>AgCl</m:t>
                                </m:r>
                              </m:oMath>
                            </m:oMathPara>
                          </a14:m>
                          <a:endParaRPr lang="en-US" sz="1400" i="0" dirty="0"/>
                        </a:p>
                      </a:txBody>
                      <a:tcPr anchor="ctr">
                        <a:lnR w="28575" cap="flat" cmpd="sng" algn="ctr">
                          <a:solidFill>
                            <a:srgbClr val="E6EFF3"/>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rgbClr val="E6EFF3"/>
                          </a:solidFill>
                          <a:prstDash val="solid"/>
                          <a:round/>
                          <a:headEnd type="none" w="med" len="med"/>
                          <a:tailEnd type="none" w="med" len="med"/>
                        </a:lnB>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rPr>
                                  <m:t>1.6</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−10</m:t>
                                    </m:r>
                                  </m:sup>
                                </m:sSup>
                              </m:oMath>
                            </m:oMathPara>
                          </a14:m>
                          <a:endParaRPr lang="en-US" sz="1400" i="0" dirty="0"/>
                        </a:p>
                      </a:txBody>
                      <a:tcPr anchor="ctr">
                        <a:lnL w="28575" cap="flat" cmpd="sng" algn="ctr">
                          <a:solidFill>
                            <a:srgbClr val="E6EFF3"/>
                          </a:solidFill>
                          <a:prstDash val="solid"/>
                          <a:round/>
                          <a:headEnd type="none" w="med" len="med"/>
                          <a:tailEnd type="none" w="med" len="med"/>
                        </a:lnL>
                        <a:lnT w="19050" cap="flat" cmpd="sng" algn="ctr">
                          <a:solidFill>
                            <a:schemeClr val="tx1"/>
                          </a:solidFill>
                          <a:prstDash val="solid"/>
                          <a:round/>
                          <a:headEnd type="none" w="med" len="med"/>
                          <a:tailEnd type="none" w="med" len="med"/>
                        </a:lnT>
                        <a:lnB w="28575" cap="flat" cmpd="sng" algn="ctr">
                          <a:solidFill>
                            <a:srgbClr val="E6EFF3"/>
                          </a:solidFill>
                          <a:prstDash val="solid"/>
                          <a:round/>
                          <a:headEnd type="none" w="med" len="med"/>
                          <a:tailEnd type="none" w="med" len="med"/>
                        </a:lnB>
                        <a:solidFill>
                          <a:schemeClr val="bg1"/>
                        </a:solidFill>
                      </a:tcPr>
                    </a:tc>
                    <a:extLst>
                      <a:ext uri="{0D108BD9-81ED-4DB2-BD59-A6C34878D82A}">
                        <a16:rowId xmlns:a16="http://schemas.microsoft.com/office/drawing/2014/main" val="979034901"/>
                      </a:ext>
                    </a:extLst>
                  </a:tr>
                  <a:tr h="289900">
                    <a:tc>
                      <a:txBody>
                        <a:bodyPr/>
                        <a:lstStyle/>
                        <a:p>
                          <a:pPr/>
                          <a14:m>
                            <m:oMathPara xmlns:m="http://schemas.openxmlformats.org/officeDocument/2006/math">
                              <m:oMathParaPr>
                                <m:jc m:val="centerGroup"/>
                              </m:oMathParaPr>
                              <m:oMath xmlns:m="http://schemas.openxmlformats.org/officeDocument/2006/math">
                                <m:r>
                                  <m:rPr>
                                    <m:sty m:val="p"/>
                                  </m:rPr>
                                  <a:rPr lang="en-US" sz="1400" b="0" i="0" smtClean="0">
                                    <a:latin typeface="Cambria Math" panose="02040503050406030204" pitchFamily="18" charset="0"/>
                                  </a:rPr>
                                  <m:t>AgBr</m:t>
                                </m:r>
                              </m:oMath>
                            </m:oMathPara>
                          </a14:m>
                          <a:endParaRPr lang="en-US" sz="1400" i="0" dirty="0"/>
                        </a:p>
                      </a:txBody>
                      <a:tcPr anchor="ctr">
                        <a:lnR w="28575" cap="flat" cmpd="sng" algn="ctr">
                          <a:solidFill>
                            <a:srgbClr val="E6EFF3"/>
                          </a:solidFill>
                          <a:prstDash val="solid"/>
                          <a:round/>
                          <a:headEnd type="none" w="med" len="med"/>
                          <a:tailEnd type="none" w="med" len="med"/>
                        </a:lnR>
                        <a:lnT w="28575" cap="flat" cmpd="sng" algn="ctr">
                          <a:solidFill>
                            <a:srgbClr val="E6EFF3"/>
                          </a:solidFill>
                          <a:prstDash val="solid"/>
                          <a:round/>
                          <a:headEnd type="none" w="med" len="med"/>
                          <a:tailEnd type="none" w="med" len="med"/>
                        </a:lnT>
                        <a:lnB w="28575" cap="flat" cmpd="sng" algn="ctr">
                          <a:solidFill>
                            <a:srgbClr val="E6EFF3"/>
                          </a:solidFill>
                          <a:prstDash val="solid"/>
                          <a:round/>
                          <a:headEnd type="none" w="med" len="med"/>
                          <a:tailEnd type="none" w="med" len="med"/>
                        </a:lnB>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rPr>
                                  <m:t>7.7</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−13</m:t>
                                    </m:r>
                                  </m:sup>
                                </m:sSup>
                              </m:oMath>
                            </m:oMathPara>
                          </a14:m>
                          <a:endParaRPr lang="en-US" sz="1400" i="0" dirty="0"/>
                        </a:p>
                      </a:txBody>
                      <a:tcPr anchor="ctr">
                        <a:lnL w="28575" cap="flat" cmpd="sng" algn="ctr">
                          <a:solidFill>
                            <a:srgbClr val="E6EFF3"/>
                          </a:solidFill>
                          <a:prstDash val="solid"/>
                          <a:round/>
                          <a:headEnd type="none" w="med" len="med"/>
                          <a:tailEnd type="none" w="med" len="med"/>
                        </a:lnL>
                        <a:lnT w="28575" cap="flat" cmpd="sng" algn="ctr">
                          <a:solidFill>
                            <a:srgbClr val="E6EFF3"/>
                          </a:solidFill>
                          <a:prstDash val="solid"/>
                          <a:round/>
                          <a:headEnd type="none" w="med" len="med"/>
                          <a:tailEnd type="none" w="med" len="med"/>
                        </a:lnT>
                        <a:lnB w="28575" cap="flat" cmpd="sng" algn="ctr">
                          <a:solidFill>
                            <a:srgbClr val="E6EFF3"/>
                          </a:solidFill>
                          <a:prstDash val="solid"/>
                          <a:round/>
                          <a:headEnd type="none" w="med" len="med"/>
                          <a:tailEnd type="none" w="med" len="med"/>
                        </a:lnB>
                        <a:solidFill>
                          <a:schemeClr val="bg1"/>
                        </a:solidFill>
                      </a:tcPr>
                    </a:tc>
                    <a:extLst>
                      <a:ext uri="{0D108BD9-81ED-4DB2-BD59-A6C34878D82A}">
                        <a16:rowId xmlns:a16="http://schemas.microsoft.com/office/drawing/2014/main" val="2832145288"/>
                      </a:ext>
                    </a:extLst>
                  </a:tr>
                  <a:tr h="289900">
                    <a:tc>
                      <a:txBody>
                        <a:bodyPr/>
                        <a:lstStyle/>
                        <a:p>
                          <a:pPr/>
                          <a14:m>
                            <m:oMathPara xmlns:m="http://schemas.openxmlformats.org/officeDocument/2006/math">
                              <m:oMathParaPr>
                                <m:jc m:val="centerGroup"/>
                              </m:oMathParaPr>
                              <m:oMath xmlns:m="http://schemas.openxmlformats.org/officeDocument/2006/math">
                                <m:r>
                                  <m:rPr>
                                    <m:sty m:val="p"/>
                                  </m:rPr>
                                  <a:rPr lang="en-US" sz="1400" b="0" i="0" smtClean="0">
                                    <a:latin typeface="Cambria Math" panose="02040503050406030204" pitchFamily="18" charset="0"/>
                                  </a:rPr>
                                  <m:t>Agl</m:t>
                                </m:r>
                              </m:oMath>
                            </m:oMathPara>
                          </a14:m>
                          <a:endParaRPr lang="en-US" sz="1400" i="0" dirty="0"/>
                        </a:p>
                      </a:txBody>
                      <a:tcPr anchor="ctr">
                        <a:lnR w="28575" cap="flat" cmpd="sng" algn="ctr">
                          <a:solidFill>
                            <a:srgbClr val="E6EFF3"/>
                          </a:solidFill>
                          <a:prstDash val="solid"/>
                          <a:round/>
                          <a:headEnd type="none" w="med" len="med"/>
                          <a:tailEnd type="none" w="med" len="med"/>
                        </a:lnR>
                        <a:lnT w="28575" cap="flat" cmpd="sng" algn="ctr">
                          <a:solidFill>
                            <a:srgbClr val="E6EFF3"/>
                          </a:solidFill>
                          <a:prstDash val="solid"/>
                          <a:round/>
                          <a:headEnd type="none" w="med" len="med"/>
                          <a:tailEnd type="none" w="med" len="med"/>
                        </a:lnT>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sz="1400" b="0" i="0" smtClean="0">
                                    <a:latin typeface="Cambria Math" panose="02040503050406030204" pitchFamily="18" charset="0"/>
                                  </a:rPr>
                                  <m:t>8.3</m:t>
                                </m:r>
                                <m:r>
                                  <a:rPr lang="en-US" sz="1400" b="0" i="0" smtClean="0">
                                    <a:latin typeface="Cambria Math" panose="02040503050406030204" pitchFamily="18" charset="0"/>
                                    <a:ea typeface="Cambria Math" panose="02040503050406030204" pitchFamily="18" charset="0"/>
                                  </a:rPr>
                                  <m:t>×</m:t>
                                </m:r>
                                <m:sSup>
                                  <m:sSupPr>
                                    <m:ctrlPr>
                                      <a:rPr lang="en-US" sz="1400" b="0" i="1" smtClean="0">
                                        <a:latin typeface="Cambria Math" panose="02040503050406030204" pitchFamily="18" charset="0"/>
                                        <a:ea typeface="Cambria Math" panose="02040503050406030204" pitchFamily="18" charset="0"/>
                                      </a:rPr>
                                    </m:ctrlPr>
                                  </m:sSupPr>
                                  <m:e>
                                    <m:r>
                                      <a:rPr lang="en-US" sz="1400" b="0" i="0" smtClean="0">
                                        <a:latin typeface="Cambria Math" panose="02040503050406030204" pitchFamily="18" charset="0"/>
                                        <a:ea typeface="Cambria Math" panose="02040503050406030204" pitchFamily="18" charset="0"/>
                                      </a:rPr>
                                      <m:t>10</m:t>
                                    </m:r>
                                  </m:e>
                                  <m:sup>
                                    <m:r>
                                      <a:rPr lang="en-US" sz="1400" b="0" i="0" smtClean="0">
                                        <a:latin typeface="Cambria Math" panose="02040503050406030204" pitchFamily="18" charset="0"/>
                                        <a:ea typeface="Cambria Math" panose="02040503050406030204" pitchFamily="18" charset="0"/>
                                      </a:rPr>
                                      <m:t>−17</m:t>
                                    </m:r>
                                  </m:sup>
                                </m:sSup>
                              </m:oMath>
                            </m:oMathPara>
                          </a14:m>
                          <a:endParaRPr lang="en-US" sz="1400" i="0" dirty="0"/>
                        </a:p>
                      </a:txBody>
                      <a:tcPr anchor="ctr">
                        <a:lnL w="28575" cap="flat" cmpd="sng" algn="ctr">
                          <a:solidFill>
                            <a:srgbClr val="E6EFF3"/>
                          </a:solidFill>
                          <a:prstDash val="solid"/>
                          <a:round/>
                          <a:headEnd type="none" w="med" len="med"/>
                          <a:tailEnd type="none" w="med" len="med"/>
                        </a:lnL>
                        <a:lnT w="28575" cap="flat" cmpd="sng" algn="ctr">
                          <a:solidFill>
                            <a:srgbClr val="E6EFF3"/>
                          </a:solidFill>
                          <a:prstDash val="solid"/>
                          <a:round/>
                          <a:headEnd type="none" w="med" len="med"/>
                          <a:tailEnd type="none" w="med" len="med"/>
                        </a:lnT>
                        <a:solidFill>
                          <a:schemeClr val="bg1"/>
                        </a:solidFill>
                      </a:tcPr>
                    </a:tc>
                    <a:extLst>
                      <a:ext uri="{0D108BD9-81ED-4DB2-BD59-A6C34878D82A}">
                        <a16:rowId xmlns:a16="http://schemas.microsoft.com/office/drawing/2014/main" val="1722960837"/>
                      </a:ext>
                    </a:extLst>
                  </a:tr>
                </a:tbl>
              </a:graphicData>
            </a:graphic>
          </p:graphicFrame>
        </mc:Choice>
        <mc:Fallback xmlns="">
          <p:graphicFrame>
            <p:nvGraphicFramePr>
              <p:cNvPr id="5" name="Content Placeholder 4"/>
              <p:cNvGraphicFramePr>
                <a:graphicFrameLocks noGrp="1"/>
              </p:cNvGraphicFramePr>
              <p:nvPr>
                <p:ph sz="quarter" idx="13"/>
                <p:extLst>
                  <p:ext uri="{D42A27DB-BD31-4B8C-83A1-F6EECF244321}">
                    <p14:modId xmlns:p14="http://schemas.microsoft.com/office/powerpoint/2010/main" val="2010550150"/>
                  </p:ext>
                </p:extLst>
              </p:nvPr>
            </p:nvGraphicFramePr>
            <p:xfrm>
              <a:off x="4876800" y="4745384"/>
              <a:ext cx="3733800" cy="1238314"/>
            </p:xfrm>
            <a:graphic>
              <a:graphicData uri="http://schemas.openxmlformats.org/drawingml/2006/table">
                <a:tbl>
                  <a:tblPr firstRow="1" bandRow="1">
                    <a:tableStyleId>{5C22544A-7EE6-4342-B048-85BDC9FD1C3A}</a:tableStyleId>
                  </a:tblPr>
                  <a:tblGrid>
                    <a:gridCol w="1866900">
                      <a:extLst>
                        <a:ext uri="{9D8B030D-6E8A-4147-A177-3AD203B41FA5}">
                          <a16:colId xmlns:a16="http://schemas.microsoft.com/office/drawing/2014/main" val="956751443"/>
                        </a:ext>
                      </a:extLst>
                    </a:gridCol>
                    <a:gridCol w="1866900">
                      <a:extLst>
                        <a:ext uri="{9D8B030D-6E8A-4147-A177-3AD203B41FA5}">
                          <a16:colId xmlns:a16="http://schemas.microsoft.com/office/drawing/2014/main" val="2103465562"/>
                        </a:ext>
                      </a:extLst>
                    </a:gridCol>
                  </a:tblGrid>
                  <a:tr h="323914">
                    <a:tc>
                      <a:txBody>
                        <a:bodyPr/>
                        <a:lstStyle/>
                        <a:p>
                          <a:endParaRPr lang="en-US"/>
                        </a:p>
                      </a:txBody>
                      <a:tcPr anchor="ctr">
                        <a:lnL w="12700" cmpd="sng">
                          <a:noFill/>
                        </a:lnL>
                        <a:lnR w="19050" cap="flat" cmpd="sng" algn="ctr">
                          <a:noFill/>
                          <a:prstDash val="solid"/>
                          <a:round/>
                          <a:headEnd type="none" w="med" len="med"/>
                          <a:tailEnd type="none" w="med" len="med"/>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651" r="-100651" b="-292453"/>
                          </a:stretch>
                        </a:blipFill>
                      </a:tcPr>
                    </a:tc>
                    <a:tc>
                      <a:txBody>
                        <a:bodyPr/>
                        <a:lstStyle/>
                        <a:p>
                          <a:endParaRPr lang="en-US"/>
                        </a:p>
                      </a:txBody>
                      <a:tcPr anchor="ctr">
                        <a:lnL w="19050" cap="flat" cmpd="sng" algn="ctr">
                          <a:noFill/>
                          <a:prstDash val="solid"/>
                          <a:round/>
                          <a:headEnd type="none" w="med" len="med"/>
                          <a:tailEnd type="none" w="med" len="med"/>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00980" r="-980" b="-292453"/>
                          </a:stretch>
                        </a:blipFill>
                      </a:tcPr>
                    </a:tc>
                    <a:extLst>
                      <a:ext uri="{0D108BD9-81ED-4DB2-BD59-A6C34878D82A}">
                        <a16:rowId xmlns:a16="http://schemas.microsoft.com/office/drawing/2014/main" val="3707667979"/>
                      </a:ext>
                    </a:extLst>
                  </a:tr>
                  <a:tr h="304800">
                    <a:tc>
                      <a:txBody>
                        <a:bodyPr/>
                        <a:lstStyle/>
                        <a:p>
                          <a:endParaRPr lang="en-US"/>
                        </a:p>
                      </a:txBody>
                      <a:tcPr anchor="ctr">
                        <a:lnR w="28575" cap="flat" cmpd="sng" algn="ctr">
                          <a:solidFill>
                            <a:srgbClr val="E6EFF3"/>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rgbClr val="E6EFF3"/>
                          </a:solidFill>
                          <a:prstDash val="solid"/>
                          <a:round/>
                          <a:headEnd type="none" w="med" len="med"/>
                          <a:tailEnd type="none" w="med" len="med"/>
                        </a:lnB>
                        <a:blipFill>
                          <a:blip r:embed="rId3"/>
                          <a:stretch>
                            <a:fillRect l="-651" t="-103922" r="-100651" b="-203922"/>
                          </a:stretch>
                        </a:blipFill>
                      </a:tcPr>
                    </a:tc>
                    <a:tc>
                      <a:txBody>
                        <a:bodyPr/>
                        <a:lstStyle/>
                        <a:p>
                          <a:endParaRPr lang="en-US"/>
                        </a:p>
                      </a:txBody>
                      <a:tcPr anchor="ctr">
                        <a:lnL w="28575" cap="flat" cmpd="sng" algn="ctr">
                          <a:solidFill>
                            <a:srgbClr val="E6EFF3"/>
                          </a:solidFill>
                          <a:prstDash val="solid"/>
                          <a:round/>
                          <a:headEnd type="none" w="med" len="med"/>
                          <a:tailEnd type="none" w="med" len="med"/>
                        </a:lnL>
                        <a:lnT w="19050" cap="flat" cmpd="sng" algn="ctr">
                          <a:solidFill>
                            <a:schemeClr val="tx1"/>
                          </a:solidFill>
                          <a:prstDash val="solid"/>
                          <a:round/>
                          <a:headEnd type="none" w="med" len="med"/>
                          <a:tailEnd type="none" w="med" len="med"/>
                        </a:lnT>
                        <a:lnB w="28575" cap="flat" cmpd="sng" algn="ctr">
                          <a:solidFill>
                            <a:srgbClr val="E6EFF3"/>
                          </a:solidFill>
                          <a:prstDash val="solid"/>
                          <a:round/>
                          <a:headEnd type="none" w="med" len="med"/>
                          <a:tailEnd type="none" w="med" len="med"/>
                        </a:lnB>
                        <a:blipFill>
                          <a:blip r:embed="rId3"/>
                          <a:stretch>
                            <a:fillRect l="-100980" t="-103922" r="-980" b="-203922"/>
                          </a:stretch>
                        </a:blipFill>
                      </a:tcPr>
                    </a:tc>
                    <a:extLst>
                      <a:ext uri="{0D108BD9-81ED-4DB2-BD59-A6C34878D82A}">
                        <a16:rowId xmlns:a16="http://schemas.microsoft.com/office/drawing/2014/main" val="979034901"/>
                      </a:ext>
                    </a:extLst>
                  </a:tr>
                  <a:tr h="304800">
                    <a:tc>
                      <a:txBody>
                        <a:bodyPr/>
                        <a:lstStyle/>
                        <a:p>
                          <a:endParaRPr lang="en-US"/>
                        </a:p>
                      </a:txBody>
                      <a:tcPr anchor="ctr">
                        <a:lnR w="28575" cap="flat" cmpd="sng" algn="ctr">
                          <a:solidFill>
                            <a:srgbClr val="E6EFF3"/>
                          </a:solidFill>
                          <a:prstDash val="solid"/>
                          <a:round/>
                          <a:headEnd type="none" w="med" len="med"/>
                          <a:tailEnd type="none" w="med" len="med"/>
                        </a:lnR>
                        <a:lnT w="28575" cap="flat" cmpd="sng" algn="ctr">
                          <a:solidFill>
                            <a:srgbClr val="E6EFF3"/>
                          </a:solidFill>
                          <a:prstDash val="solid"/>
                          <a:round/>
                          <a:headEnd type="none" w="med" len="med"/>
                          <a:tailEnd type="none" w="med" len="med"/>
                        </a:lnT>
                        <a:lnB w="28575" cap="flat" cmpd="sng" algn="ctr">
                          <a:solidFill>
                            <a:srgbClr val="E6EFF3"/>
                          </a:solidFill>
                          <a:prstDash val="solid"/>
                          <a:round/>
                          <a:headEnd type="none" w="med" len="med"/>
                          <a:tailEnd type="none" w="med" len="med"/>
                        </a:lnB>
                        <a:blipFill>
                          <a:blip r:embed="rId3"/>
                          <a:stretch>
                            <a:fillRect l="-651" t="-208000" r="-100651" b="-108000"/>
                          </a:stretch>
                        </a:blipFill>
                      </a:tcPr>
                    </a:tc>
                    <a:tc>
                      <a:txBody>
                        <a:bodyPr/>
                        <a:lstStyle/>
                        <a:p>
                          <a:endParaRPr lang="en-US"/>
                        </a:p>
                      </a:txBody>
                      <a:tcPr anchor="ctr">
                        <a:lnL w="28575" cap="flat" cmpd="sng" algn="ctr">
                          <a:solidFill>
                            <a:srgbClr val="E6EFF3"/>
                          </a:solidFill>
                          <a:prstDash val="solid"/>
                          <a:round/>
                          <a:headEnd type="none" w="med" len="med"/>
                          <a:tailEnd type="none" w="med" len="med"/>
                        </a:lnL>
                        <a:lnT w="28575" cap="flat" cmpd="sng" algn="ctr">
                          <a:solidFill>
                            <a:srgbClr val="E6EFF3"/>
                          </a:solidFill>
                          <a:prstDash val="solid"/>
                          <a:round/>
                          <a:headEnd type="none" w="med" len="med"/>
                          <a:tailEnd type="none" w="med" len="med"/>
                        </a:lnT>
                        <a:lnB w="28575" cap="flat" cmpd="sng" algn="ctr">
                          <a:solidFill>
                            <a:srgbClr val="E6EFF3"/>
                          </a:solidFill>
                          <a:prstDash val="solid"/>
                          <a:round/>
                          <a:headEnd type="none" w="med" len="med"/>
                          <a:tailEnd type="none" w="med" len="med"/>
                        </a:lnB>
                        <a:blipFill>
                          <a:blip r:embed="rId3"/>
                          <a:stretch>
                            <a:fillRect l="-100980" t="-208000" r="-980" b="-108000"/>
                          </a:stretch>
                        </a:blipFill>
                      </a:tcPr>
                    </a:tc>
                    <a:extLst>
                      <a:ext uri="{0D108BD9-81ED-4DB2-BD59-A6C34878D82A}">
                        <a16:rowId xmlns:a16="http://schemas.microsoft.com/office/drawing/2014/main" val="2832145288"/>
                      </a:ext>
                    </a:extLst>
                  </a:tr>
                  <a:tr h="304800">
                    <a:tc>
                      <a:txBody>
                        <a:bodyPr/>
                        <a:lstStyle/>
                        <a:p>
                          <a:endParaRPr lang="en-US"/>
                        </a:p>
                      </a:txBody>
                      <a:tcPr anchor="ctr">
                        <a:lnR w="28575" cap="flat" cmpd="sng" algn="ctr">
                          <a:solidFill>
                            <a:srgbClr val="E6EFF3"/>
                          </a:solidFill>
                          <a:prstDash val="solid"/>
                          <a:round/>
                          <a:headEnd type="none" w="med" len="med"/>
                          <a:tailEnd type="none" w="med" len="med"/>
                        </a:lnR>
                        <a:lnT w="28575" cap="flat" cmpd="sng" algn="ctr">
                          <a:solidFill>
                            <a:srgbClr val="E6EFF3"/>
                          </a:solidFill>
                          <a:prstDash val="solid"/>
                          <a:round/>
                          <a:headEnd type="none" w="med" len="med"/>
                          <a:tailEnd type="none" w="med" len="med"/>
                        </a:lnT>
                        <a:blipFill>
                          <a:blip r:embed="rId3"/>
                          <a:stretch>
                            <a:fillRect l="-651" t="-308000" r="-100651" b="-8000"/>
                          </a:stretch>
                        </a:blipFill>
                      </a:tcPr>
                    </a:tc>
                    <a:tc>
                      <a:txBody>
                        <a:bodyPr/>
                        <a:lstStyle/>
                        <a:p>
                          <a:endParaRPr lang="en-US"/>
                        </a:p>
                      </a:txBody>
                      <a:tcPr anchor="ctr">
                        <a:lnL w="28575" cap="flat" cmpd="sng" algn="ctr">
                          <a:solidFill>
                            <a:srgbClr val="E6EFF3"/>
                          </a:solidFill>
                          <a:prstDash val="solid"/>
                          <a:round/>
                          <a:headEnd type="none" w="med" len="med"/>
                          <a:tailEnd type="none" w="med" len="med"/>
                        </a:lnL>
                        <a:lnT w="28575" cap="flat" cmpd="sng" algn="ctr">
                          <a:solidFill>
                            <a:srgbClr val="E6EFF3"/>
                          </a:solidFill>
                          <a:prstDash val="solid"/>
                          <a:round/>
                          <a:headEnd type="none" w="med" len="med"/>
                          <a:tailEnd type="none" w="med" len="med"/>
                        </a:lnT>
                        <a:blipFill>
                          <a:blip r:embed="rId3"/>
                          <a:stretch>
                            <a:fillRect l="-100980" t="-308000" r="-980" b="-8000"/>
                          </a:stretch>
                        </a:blipFill>
                      </a:tcPr>
                    </a:tc>
                    <a:extLst>
                      <a:ext uri="{0D108BD9-81ED-4DB2-BD59-A6C34878D82A}">
                        <a16:rowId xmlns:a16="http://schemas.microsoft.com/office/drawing/2014/main" val="1722960837"/>
                      </a:ext>
                    </a:extLst>
                  </a:tr>
                </a:tbl>
              </a:graphicData>
            </a:graphic>
          </p:graphicFrame>
        </mc:Fallback>
      </mc:AlternateContent>
    </p:spTree>
    <p:extLst>
      <p:ext uri="{BB962C8B-B14F-4D97-AF65-F5344CB8AC3E}">
        <p14:creationId xmlns:p14="http://schemas.microsoft.com/office/powerpoint/2010/main" val="210902772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 y="236537"/>
            <a:ext cx="6019800" cy="601663"/>
          </a:xfrm>
        </p:spPr>
        <p:txBody>
          <a:bodyPr/>
          <a:lstStyle/>
          <a:p>
            <a:pPr marL="3314700" indent="-3314700" algn="ctr"/>
            <a:r>
              <a:rPr lang="en-US" dirty="0"/>
              <a:t>SAMPLE PROBLEM	</a:t>
            </a:r>
            <a:r>
              <a:rPr lang="en-US" dirty="0">
                <a:solidFill>
                  <a:schemeClr val="bg1"/>
                </a:solidFill>
              </a:rPr>
              <a:t>17.13	</a:t>
            </a:r>
            <a:r>
              <a:rPr lang="en-US" b="1" dirty="0">
                <a:solidFill>
                  <a:schemeClr val="bg1"/>
                </a:solidFill>
              </a:rPr>
              <a:t>Strategy</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13553" y="902524"/>
                <a:ext cx="9130447" cy="4191000"/>
              </a:xfrm>
            </p:spPr>
            <p:txBody>
              <a:bodyPr/>
              <a:lstStyle/>
              <a:p>
                <a:pPr>
                  <a:spcAft>
                    <a:spcPts val="2000"/>
                  </a:spcAft>
                </a:pPr>
                <a:r>
                  <a:rPr lang="en-US" dirty="0"/>
                  <a:t>Silver nitrate is added slowly to a solution that is 0.020 </a:t>
                </a:r>
                <a:r>
                  <a:rPr lang="en-US" i="1" dirty="0"/>
                  <a:t>M </a:t>
                </a:r>
                <a:r>
                  <a:rPr lang="en-US" dirty="0"/>
                  <a:t>in </a:t>
                </a:r>
                <a14:m>
                  <m:oMath xmlns:m="http://schemas.openxmlformats.org/officeDocument/2006/math">
                    <m:sSup>
                      <m:sSupPr>
                        <m:ctrlPr>
                          <a:rPr lang="en-US" i="1">
                            <a:latin typeface="Cambria Math" panose="02040503050406030204" pitchFamily="18" charset="0"/>
                          </a:rPr>
                        </m:ctrlPr>
                      </m:sSupPr>
                      <m:e>
                        <m:r>
                          <m:rPr>
                            <m:sty m:val="p"/>
                          </m:rPr>
                          <a:rPr lang="en-US">
                            <a:latin typeface="Cambria Math" panose="02040503050406030204" pitchFamily="18" charset="0"/>
                          </a:rPr>
                          <m:t>Cl</m:t>
                        </m:r>
                      </m:e>
                      <m:sup>
                        <m:r>
                          <a:rPr lang="en-US">
                            <a:latin typeface="Cambria Math" panose="02040503050406030204" pitchFamily="18" charset="0"/>
                          </a:rPr>
                          <m:t>−</m:t>
                        </m:r>
                      </m:sup>
                    </m:sSup>
                  </m:oMath>
                </a14:m>
                <a:r>
                  <a:rPr lang="en-US" dirty="0"/>
                  <a:t>ions and 0.020 </a:t>
                </a:r>
                <a:r>
                  <a:rPr lang="en-US" i="1" dirty="0"/>
                  <a:t>M </a:t>
                </a:r>
                <a:r>
                  <a:rPr lang="en-US" dirty="0"/>
                  <a:t>in </a:t>
                </a:r>
                <a14:m>
                  <m:oMath xmlns:m="http://schemas.openxmlformats.org/officeDocument/2006/math">
                    <m:r>
                      <m:rPr>
                        <m:sty m:val="p"/>
                      </m:rPr>
                      <a:rPr lang="en-US" i="0" dirty="0" smtClean="0">
                        <a:latin typeface="Cambria Math" panose="02040503050406030204" pitchFamily="18" charset="0"/>
                      </a:rPr>
                      <m:t>Br</m:t>
                    </m:r>
                  </m:oMath>
                </a14:m>
                <a:r>
                  <a:rPr lang="en-US" baseline="30000" dirty="0"/>
                  <a:t>‒</a:t>
                </a:r>
                <a:r>
                  <a:rPr lang="en-US" dirty="0"/>
                  <a:t> ions. Calculate the concentration of </a:t>
                </a:r>
                <a14:m>
                  <m:oMath xmlns:m="http://schemas.openxmlformats.org/officeDocument/2006/math">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Ag</m:t>
                        </m:r>
                      </m:e>
                      <m:sup>
                        <m:r>
                          <a:rPr lang="en-US" b="0" i="0" smtClean="0">
                            <a:latin typeface="Cambria Math" panose="02040503050406030204" pitchFamily="18" charset="0"/>
                          </a:rPr>
                          <m:t>+</m:t>
                        </m:r>
                      </m:sup>
                    </m:sSup>
                  </m:oMath>
                </a14:m>
                <a:r>
                  <a:rPr lang="en-US" dirty="0"/>
                  <a:t> ions (in mol/L) required to initiate the precipitation of AgBr without precipitating AgCl.</a:t>
                </a:r>
              </a:p>
              <a:p>
                <a:pPr>
                  <a:spcAft>
                    <a:spcPts val="2800"/>
                  </a:spcAft>
                </a:pPr>
                <a:r>
                  <a:rPr lang="en-US" b="1" dirty="0">
                    <a:solidFill>
                      <a:srgbClr val="43638E"/>
                    </a:solidFill>
                  </a:rPr>
                  <a:t>Strategy</a:t>
                </a:r>
              </a:p>
              <a:p>
                <a:pPr>
                  <a:spcAft>
                    <a:spcPts val="2800"/>
                  </a:spcAft>
                </a:pPr>
                <a:r>
                  <a:rPr lang="en-US" dirty="0"/>
                  <a:t>Use the equilibrium expressions to calculate the maximum </a:t>
                </a:r>
                <a14:m>
                  <m:oMath xmlns:m="http://schemas.openxmlformats.org/officeDocument/2006/math">
                    <m:r>
                      <a:rPr lang="en-US" i="0" dirty="0" smtClean="0">
                        <a:latin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Ag</m:t>
                        </m:r>
                      </m:e>
                      <m:sup>
                        <m:r>
                          <a:rPr lang="en-US">
                            <a:latin typeface="Cambria Math" panose="02040503050406030204" pitchFamily="18" charset="0"/>
                          </a:rPr>
                          <m:t>+</m:t>
                        </m:r>
                      </m:sup>
                    </m:sSup>
                    <m:r>
                      <a:rPr lang="en-US" i="0" dirty="0">
                        <a:latin typeface="Cambria Math" panose="02040503050406030204" pitchFamily="18" charset="0"/>
                      </a:rPr>
                      <m:t>] </m:t>
                    </m:r>
                  </m:oMath>
                </a14:m>
                <a:r>
                  <a:rPr lang="en-US" dirty="0"/>
                  <a:t>that can exist without exceeding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dirty="0"/>
                  <a:t> for each compound.</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13553" y="902524"/>
                <a:ext cx="9130447" cy="4191000"/>
              </a:xfrm>
              <a:blipFill>
                <a:blip r:embed="rId2"/>
                <a:stretch>
                  <a:fillRect l="-1335" t="-1308" r="-668" b="-6395"/>
                </a:stretch>
              </a:blipFill>
            </p:spPr>
            <p:txBody>
              <a:bodyPr/>
              <a:lstStyle/>
              <a:p>
                <a:r>
                  <a:rPr lang="en-US">
                    <a:noFill/>
                  </a:rPr>
                  <a:t> </a:t>
                </a:r>
              </a:p>
            </p:txBody>
          </p:sp>
        </mc:Fallback>
      </mc:AlternateContent>
    </p:spTree>
    <p:extLst>
      <p:ext uri="{BB962C8B-B14F-4D97-AF65-F5344CB8AC3E}">
        <p14:creationId xmlns:p14="http://schemas.microsoft.com/office/powerpoint/2010/main" val="331102103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 y="236537"/>
            <a:ext cx="5638799" cy="601663"/>
          </a:xfrm>
        </p:spPr>
        <p:txBody>
          <a:bodyPr/>
          <a:lstStyle/>
          <a:p>
            <a:pPr marL="3314700" indent="-3314700" algn="ctr"/>
            <a:r>
              <a:rPr lang="en-US" dirty="0"/>
              <a:t>SAMPLE PROBLEM	</a:t>
            </a:r>
            <a:r>
              <a:rPr lang="en-US" dirty="0">
                <a:solidFill>
                  <a:schemeClr val="bg1"/>
                </a:solidFill>
              </a:rPr>
              <a:t>17.13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13552" y="990600"/>
                <a:ext cx="9130448" cy="5334000"/>
              </a:xfrm>
            </p:spPr>
            <p:txBody>
              <a:bodyPr/>
              <a:lstStyle/>
              <a:p>
                <a:pPr>
                  <a:spcAft>
                    <a:spcPts val="1000"/>
                  </a:spcAft>
                </a:pPr>
                <a:r>
                  <a:rPr lang="en-US" b="1" dirty="0">
                    <a:solidFill>
                      <a:srgbClr val="43638E"/>
                    </a:solidFill>
                  </a:rPr>
                  <a:t>Setup</a:t>
                </a:r>
              </a:p>
              <a:p>
                <a:pPr marL="179388" indent="-179388"/>
                <a14:m>
                  <m:oMath xmlns:m="http://schemas.openxmlformats.org/officeDocument/2006/math">
                    <m:r>
                      <m:rPr>
                        <m:sty m:val="p"/>
                      </m:rPr>
                      <a:rPr lang="en-US" sz="2400" i="0">
                        <a:latin typeface="Cambria Math" panose="02040503050406030204" pitchFamily="18" charset="0"/>
                      </a:rPr>
                      <m:t>AgCl</m:t>
                    </m:r>
                    <m:d>
                      <m:dPr>
                        <m:ctrlPr>
                          <a:rPr lang="en-US" sz="2400" i="1">
                            <a:latin typeface="Cambria Math" panose="02040503050406030204" pitchFamily="18" charset="0"/>
                          </a:rPr>
                        </m:ctrlPr>
                      </m:dPr>
                      <m:e>
                        <m:r>
                          <a:rPr lang="en-US" sz="2400" i="1">
                            <a:latin typeface="Cambria Math" panose="02040503050406030204" pitchFamily="18" charset="0"/>
                          </a:rPr>
                          <m:t>𝑠</m:t>
                        </m:r>
                      </m:e>
                    </m:d>
                    <m:r>
                      <a:rPr lang="en-US" sz="2400" i="0">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m:rPr>
                            <m:sty m:val="p"/>
                          </m:rPr>
                          <a:rPr lang="en-US" sz="2400" i="0">
                            <a:latin typeface="Cambria Math" panose="02040503050406030204" pitchFamily="18" charset="0"/>
                            <a:ea typeface="Cambria Math" panose="02040503050406030204" pitchFamily="18" charset="0"/>
                          </a:rPr>
                          <m:t>Ag</m:t>
                        </m:r>
                      </m:e>
                      <m:sup>
                        <m:r>
                          <a:rPr lang="en-US" sz="2400" i="0">
                            <a:latin typeface="Cambria Math" panose="02040503050406030204" pitchFamily="18" charset="0"/>
                            <a:ea typeface="Cambria Math" panose="02040503050406030204" pitchFamily="18" charset="0"/>
                          </a:rPr>
                          <m:t>+</m:t>
                        </m:r>
                      </m:sup>
                    </m:sSup>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r>
                      <a:rPr lang="en-US" sz="2400" i="0">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m:rPr>
                            <m:sty m:val="p"/>
                          </m:rPr>
                          <a:rPr lang="en-US" sz="2400" i="0">
                            <a:latin typeface="Cambria Math" panose="02040503050406030204" pitchFamily="18" charset="0"/>
                            <a:ea typeface="Cambria Math" panose="02040503050406030204" pitchFamily="18" charset="0"/>
                          </a:rPr>
                          <m:t>Cl</m:t>
                        </m:r>
                      </m:e>
                      <m:sup>
                        <m:r>
                          <a:rPr lang="en-US" sz="2400" i="0">
                            <a:latin typeface="Cambria Math" panose="02040503050406030204" pitchFamily="18" charset="0"/>
                            <a:ea typeface="Cambria Math" panose="02040503050406030204" pitchFamily="18" charset="0"/>
                          </a:rPr>
                          <m:t>−</m:t>
                        </m:r>
                      </m:sup>
                    </m:sSup>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oMath>
                </a14:m>
                <a:r>
                  <a:rPr lang="en-US" sz="2400" i="0" dirty="0">
                    <a:latin typeface="+mj-lt"/>
                    <a:ea typeface="Cambria Math" panose="02040503050406030204" pitchFamily="18" charset="0"/>
                  </a:rPr>
                  <a:t> 	</a:t>
                </a:r>
                <a14:m>
                  <m:oMath xmlns:m="http://schemas.openxmlformats.org/officeDocument/2006/math">
                    <m:sSub>
                      <m:sSubPr>
                        <m:ctrlPr>
                          <a:rPr lang="en-US" sz="240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𝐾</m:t>
                        </m:r>
                      </m:e>
                      <m:sub>
                        <m:r>
                          <m:rPr>
                            <m:sty m:val="p"/>
                          </m:rPr>
                          <a:rPr lang="en-US" sz="2400" b="0" i="0" smtClean="0">
                            <a:latin typeface="Cambria Math" panose="02040503050406030204" pitchFamily="18" charset="0"/>
                            <a:ea typeface="Cambria Math" panose="02040503050406030204" pitchFamily="18" charset="0"/>
                          </a:rPr>
                          <m:t>sp</m:t>
                        </m:r>
                      </m:sub>
                    </m:sSub>
                  </m:oMath>
                </a14:m>
                <a:r>
                  <a:rPr lang="en-US" sz="2400" i="0" dirty="0">
                    <a:latin typeface="+mj-lt"/>
                    <a:ea typeface="Cambria Math" panose="02040503050406030204" pitchFamily="18" charset="0"/>
                  </a:rPr>
                  <a:t>=</a:t>
                </a:r>
                <a14:m>
                  <m:oMath xmlns:m="http://schemas.openxmlformats.org/officeDocument/2006/math">
                    <m:r>
                      <a:rPr lang="en-US" sz="2400" i="1" dirty="0" smtClean="0">
                        <a:latin typeface="Cambria Math" panose="02040503050406030204" pitchFamily="18" charset="0"/>
                        <a:ea typeface="Cambria Math" panose="02040503050406030204" pitchFamily="18" charset="0"/>
                      </a:rPr>
                      <m:t>1.6</m:t>
                    </m:r>
                  </m:oMath>
                </a14:m>
                <a:r>
                  <a:rPr lang="en-US" sz="2400" i="0" dirty="0">
                    <a:latin typeface="+mj-lt"/>
                    <a:ea typeface="Cambria Math" panose="02040503050406030204" pitchFamily="18" charset="0"/>
                  </a:rPr>
                  <a:t>×</a:t>
                </a:r>
                <a14:m>
                  <m:oMath xmlns:m="http://schemas.openxmlformats.org/officeDocument/2006/math">
                    <m:sSup>
                      <m:sSupPr>
                        <m:ctrlPr>
                          <a:rPr lang="en-US" sz="240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−10</m:t>
                        </m:r>
                      </m:sup>
                    </m:sSup>
                  </m:oMath>
                </a14:m>
                <a:r>
                  <a:rPr lang="en-US" sz="2400" dirty="0">
                    <a:latin typeface="+mj-lt"/>
                    <a:ea typeface="Cambria Math" panose="02040503050406030204" pitchFamily="18" charset="0"/>
                  </a:rPr>
                  <a:t>=[</a:t>
                </a:r>
                <a14:m>
                  <m:oMath xmlns:m="http://schemas.openxmlformats.org/officeDocument/2006/math">
                    <m:sSup>
                      <m:sSupPr>
                        <m:ctrlPr>
                          <a:rPr lang="en-US" sz="240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Ag</m:t>
                        </m:r>
                      </m:e>
                      <m:sup>
                        <m:r>
                          <a:rPr lang="en-US" sz="2400" b="0" i="0" smtClean="0">
                            <a:latin typeface="Cambria Math" panose="02040503050406030204" pitchFamily="18" charset="0"/>
                            <a:ea typeface="Cambria Math" panose="02040503050406030204" pitchFamily="18" charset="0"/>
                          </a:rPr>
                          <m:t>+</m:t>
                        </m:r>
                      </m:sup>
                    </m:sSup>
                  </m:oMath>
                </a14:m>
                <a:r>
                  <a:rPr lang="en-US" sz="2400" dirty="0">
                    <a:latin typeface="+mj-lt"/>
                    <a:ea typeface="Cambria Math" panose="02040503050406030204" pitchFamily="18" charset="0"/>
                  </a:rPr>
                  <a:t>][</a:t>
                </a:r>
                <a14:m>
                  <m:oMath xmlns:m="http://schemas.openxmlformats.org/officeDocument/2006/math">
                    <m:sSup>
                      <m:sSupPr>
                        <m:ctrlPr>
                          <a:rPr lang="en-US" sz="240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Cl</m:t>
                        </m:r>
                      </m:e>
                      <m:sup>
                        <m:r>
                          <a:rPr lang="en-US" sz="2400" b="0" i="0" smtClean="0">
                            <a:latin typeface="Cambria Math" panose="02040503050406030204" pitchFamily="18" charset="0"/>
                            <a:ea typeface="Cambria Math" panose="02040503050406030204" pitchFamily="18" charset="0"/>
                          </a:rPr>
                          <m:t>−</m:t>
                        </m:r>
                      </m:sup>
                    </m:sSup>
                  </m:oMath>
                </a14:m>
                <a:r>
                  <a:rPr lang="en-US" sz="2400" dirty="0">
                    <a:latin typeface="+mj-lt"/>
                    <a:ea typeface="Cambria Math" panose="02040503050406030204" pitchFamily="18" charset="0"/>
                  </a:rPr>
                  <a:t>]</a:t>
                </a:r>
                <a:endParaRPr lang="en-US" sz="2400" dirty="0">
                  <a:solidFill>
                    <a:srgbClr val="4F74A7"/>
                  </a:solidFill>
                </a:endParaRPr>
              </a:p>
              <a:p>
                <a:pPr>
                  <a:spcAft>
                    <a:spcPts val="2800"/>
                  </a:spcAft>
                </a:pPr>
                <a14:m>
                  <m:oMath xmlns:m="http://schemas.openxmlformats.org/officeDocument/2006/math">
                    <m:r>
                      <m:rPr>
                        <m:sty m:val="p"/>
                      </m:rPr>
                      <a:rPr lang="en-US" sz="2400" i="0">
                        <a:latin typeface="Cambria Math" panose="02040503050406030204" pitchFamily="18" charset="0"/>
                      </a:rPr>
                      <m:t>AgBr</m:t>
                    </m:r>
                    <m:d>
                      <m:dPr>
                        <m:ctrlPr>
                          <a:rPr lang="en-US" sz="2400" i="1">
                            <a:latin typeface="Cambria Math" panose="02040503050406030204" pitchFamily="18" charset="0"/>
                          </a:rPr>
                        </m:ctrlPr>
                      </m:dPr>
                      <m:e>
                        <m:r>
                          <a:rPr lang="en-US" sz="2400" i="1">
                            <a:latin typeface="Cambria Math" panose="02040503050406030204" pitchFamily="18" charset="0"/>
                          </a:rPr>
                          <m:t>𝑠</m:t>
                        </m:r>
                      </m:e>
                    </m:d>
                    <m:r>
                      <a:rPr lang="en-US" sz="2400" i="0">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m:rPr>
                            <m:sty m:val="p"/>
                          </m:rPr>
                          <a:rPr lang="en-US" sz="2400" i="0">
                            <a:latin typeface="Cambria Math" panose="02040503050406030204" pitchFamily="18" charset="0"/>
                            <a:ea typeface="Cambria Math" panose="02040503050406030204" pitchFamily="18" charset="0"/>
                          </a:rPr>
                          <m:t>Ag</m:t>
                        </m:r>
                      </m:e>
                      <m:sup>
                        <m:r>
                          <a:rPr lang="en-US" sz="2400" i="0">
                            <a:latin typeface="Cambria Math" panose="02040503050406030204" pitchFamily="18" charset="0"/>
                            <a:ea typeface="Cambria Math" panose="02040503050406030204" pitchFamily="18" charset="0"/>
                          </a:rPr>
                          <m:t>+</m:t>
                        </m:r>
                      </m:sup>
                    </m:sSup>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r>
                      <a:rPr lang="en-US" sz="2400" i="0">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m:rPr>
                            <m:sty m:val="p"/>
                          </m:rPr>
                          <a:rPr lang="en-US" sz="2400" i="0">
                            <a:latin typeface="Cambria Math" panose="02040503050406030204" pitchFamily="18" charset="0"/>
                            <a:ea typeface="Cambria Math" panose="02040503050406030204" pitchFamily="18" charset="0"/>
                          </a:rPr>
                          <m:t>Br</m:t>
                        </m:r>
                      </m:e>
                      <m:sup>
                        <m:r>
                          <a:rPr lang="en-US" sz="2400" i="0">
                            <a:latin typeface="Cambria Math" panose="02040503050406030204" pitchFamily="18" charset="0"/>
                            <a:ea typeface="Cambria Math" panose="02040503050406030204" pitchFamily="18" charset="0"/>
                          </a:rPr>
                          <m:t>−</m:t>
                        </m:r>
                      </m:sup>
                    </m:sSup>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oMath>
                </a14:m>
                <a:r>
                  <a:rPr lang="en-US" sz="2400" dirty="0">
                    <a:solidFill>
                      <a:srgbClr val="4F74A7"/>
                    </a:solidFill>
                  </a:rPr>
                  <a:t>	</a:t>
                </a:r>
                <a14:m>
                  <m:oMath xmlns:m="http://schemas.openxmlformats.org/officeDocument/2006/math">
                    <m:sSub>
                      <m:sSubPr>
                        <m:ctrlPr>
                          <a:rPr lang="en-US" sz="2400" i="1" smtClean="0">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𝐾</m:t>
                        </m:r>
                      </m:e>
                      <m:sub>
                        <m:r>
                          <m:rPr>
                            <m:sty m:val="p"/>
                          </m:rPr>
                          <a:rPr lang="en-US" sz="2400" i="0">
                            <a:latin typeface="Cambria Math" panose="02040503050406030204" pitchFamily="18" charset="0"/>
                            <a:ea typeface="Cambria Math" panose="02040503050406030204" pitchFamily="18" charset="0"/>
                          </a:rPr>
                          <m:t>sp</m:t>
                        </m:r>
                      </m:sub>
                    </m:sSub>
                  </m:oMath>
                </a14:m>
                <a:r>
                  <a:rPr lang="en-US" sz="2400" dirty="0">
                    <a:ea typeface="Cambria Math" panose="02040503050406030204" pitchFamily="18" charset="0"/>
                  </a:rPr>
                  <a:t>=</a:t>
                </a:r>
                <a14:m>
                  <m:oMath xmlns:m="http://schemas.openxmlformats.org/officeDocument/2006/math">
                    <m:r>
                      <a:rPr lang="en-US" sz="2400" b="0" i="1" dirty="0" smtClean="0">
                        <a:latin typeface="Cambria Math" panose="02040503050406030204" pitchFamily="18" charset="0"/>
                        <a:ea typeface="Cambria Math" panose="02040503050406030204" pitchFamily="18" charset="0"/>
                      </a:rPr>
                      <m:t>7.7</m:t>
                    </m:r>
                  </m:oMath>
                </a14:m>
                <a:r>
                  <a:rPr lang="en-US" sz="2400" dirty="0">
                    <a:ea typeface="Cambria Math" panose="02040503050406030204" pitchFamily="18" charset="0"/>
                  </a:rPr>
                  <a:t>×</a:t>
                </a:r>
                <a14:m>
                  <m:oMath xmlns:m="http://schemas.openxmlformats.org/officeDocument/2006/math">
                    <m:sSup>
                      <m:sSupPr>
                        <m:ctrlPr>
                          <a:rPr lang="en-US" sz="2400" i="1" smtClean="0">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−1</m:t>
                        </m:r>
                        <m:r>
                          <a:rPr lang="en-US" sz="2400" b="0" i="1" smtClean="0">
                            <a:latin typeface="Cambria Math" panose="02040503050406030204" pitchFamily="18" charset="0"/>
                            <a:ea typeface="Cambria Math" panose="02040503050406030204" pitchFamily="18" charset="0"/>
                          </a:rPr>
                          <m:t>3</m:t>
                        </m:r>
                      </m:sup>
                    </m:sSup>
                  </m:oMath>
                </a14:m>
                <a:r>
                  <a:rPr lang="en-US" sz="2400" dirty="0">
                    <a:ea typeface="Cambria Math" panose="02040503050406030204" pitchFamily="18" charset="0"/>
                  </a:rPr>
                  <a:t>=[</a:t>
                </a:r>
                <a14:m>
                  <m:oMath xmlns:m="http://schemas.openxmlformats.org/officeDocument/2006/math">
                    <m:sSup>
                      <m:sSupPr>
                        <m:ctrlPr>
                          <a:rPr lang="en-US" sz="2400" i="1" smtClean="0">
                            <a:latin typeface="Cambria Math" panose="02040503050406030204" pitchFamily="18" charset="0"/>
                            <a:ea typeface="Cambria Math" panose="02040503050406030204" pitchFamily="18" charset="0"/>
                          </a:rPr>
                        </m:ctrlPr>
                      </m:sSupPr>
                      <m:e>
                        <m:r>
                          <m:rPr>
                            <m:sty m:val="p"/>
                          </m:rPr>
                          <a:rPr lang="en-US" sz="2400" i="0">
                            <a:latin typeface="Cambria Math" panose="02040503050406030204" pitchFamily="18" charset="0"/>
                            <a:ea typeface="Cambria Math" panose="02040503050406030204" pitchFamily="18" charset="0"/>
                          </a:rPr>
                          <m:t>Ag</m:t>
                        </m:r>
                      </m:e>
                      <m:sup>
                        <m:r>
                          <a:rPr lang="en-US" sz="2400" i="0">
                            <a:latin typeface="Cambria Math" panose="02040503050406030204" pitchFamily="18" charset="0"/>
                            <a:ea typeface="Cambria Math" panose="02040503050406030204" pitchFamily="18" charset="0"/>
                          </a:rPr>
                          <m:t>+</m:t>
                        </m:r>
                      </m:sup>
                    </m:sSup>
                  </m:oMath>
                </a14:m>
                <a:r>
                  <a:rPr lang="en-US" sz="2400" dirty="0">
                    <a:ea typeface="Cambria Math" panose="02040503050406030204" pitchFamily="18" charset="0"/>
                  </a:rPr>
                  <a:t>][</a:t>
                </a:r>
                <a14:m>
                  <m:oMath xmlns:m="http://schemas.openxmlformats.org/officeDocument/2006/math">
                    <m:sSup>
                      <m:sSupPr>
                        <m:ctrlPr>
                          <a:rPr lang="en-US" sz="240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Br</m:t>
                        </m:r>
                      </m:e>
                      <m:sup>
                        <m:r>
                          <a:rPr lang="en-US" sz="2400" i="0">
                            <a:latin typeface="Cambria Math" panose="02040503050406030204" pitchFamily="18" charset="0"/>
                            <a:ea typeface="Cambria Math" panose="02040503050406030204" pitchFamily="18" charset="0"/>
                          </a:rPr>
                          <m:t>−</m:t>
                        </m:r>
                      </m:sup>
                    </m:sSup>
                  </m:oMath>
                </a14:m>
                <a:r>
                  <a:rPr lang="en-US" sz="2400" dirty="0">
                    <a:ea typeface="Cambria Math" panose="02040503050406030204" pitchFamily="18" charset="0"/>
                  </a:rPr>
                  <a:t>]</a:t>
                </a:r>
                <a:endParaRPr lang="en-US" sz="2400" dirty="0">
                  <a:solidFill>
                    <a:srgbClr val="4F74A7"/>
                  </a:solidFill>
                </a:endParaRPr>
              </a:p>
              <a:p>
                <a:pPr>
                  <a:spcAft>
                    <a:spcPts val="2800"/>
                  </a:spcAft>
                </a:pPr>
                <a:r>
                  <a:rPr lang="en-US" dirty="0"/>
                  <a:t>AgBr should precipitate first.</a:t>
                </a:r>
              </a:p>
              <a:p>
                <a:pPr>
                  <a:spcAft>
                    <a:spcPts val="2800"/>
                  </a:spcAft>
                </a:pPr>
                <a:r>
                  <a:rPr lang="en-US" dirty="0"/>
                  <a:t>Use the equilibrium expression for AgBr to determine the minimum </a:t>
                </a:r>
                <a14:m>
                  <m:oMath xmlns:m="http://schemas.openxmlformats.org/officeDocument/2006/math">
                    <m:r>
                      <a:rPr lang="en-US" i="0" dirty="0" smtClean="0">
                        <a:latin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Ag</m:t>
                        </m:r>
                      </m:e>
                      <m:sup>
                        <m:r>
                          <a:rPr lang="en-US">
                            <a:latin typeface="Cambria Math" panose="02040503050406030204" pitchFamily="18" charset="0"/>
                          </a:rPr>
                          <m:t>+</m:t>
                        </m:r>
                      </m:sup>
                    </m:sSup>
                    <m:r>
                      <a:rPr lang="en-US" i="0" dirty="0">
                        <a:latin typeface="Cambria Math" panose="02040503050406030204" pitchFamily="18" charset="0"/>
                      </a:rPr>
                      <m:t>]</m:t>
                    </m:r>
                  </m:oMath>
                </a14:m>
                <a:r>
                  <a:rPr lang="en-US" dirty="0"/>
                  <a:t> necessary to initiate precipitation of AgBr. </a:t>
                </a:r>
              </a:p>
              <a:p>
                <a:r>
                  <a:rPr lang="en-US" dirty="0"/>
                  <a:t>Solve for </a:t>
                </a:r>
                <a14:m>
                  <m:oMath xmlns:m="http://schemas.openxmlformats.org/officeDocument/2006/math">
                    <m:d>
                      <m:dPr>
                        <m:begChr m:val="["/>
                        <m:endChr m:val="]"/>
                        <m:ctrlPr>
                          <a:rPr lang="en-US" i="1" dirty="0">
                            <a:latin typeface="Cambria Math" panose="02040503050406030204" pitchFamily="18" charset="0"/>
                          </a:rPr>
                        </m:ctrlPr>
                      </m:dPr>
                      <m:e>
                        <m:sSup>
                          <m:sSupPr>
                            <m:ctrlPr>
                              <a:rPr lang="en-US" i="1">
                                <a:latin typeface="Cambria Math" panose="02040503050406030204" pitchFamily="18" charset="0"/>
                              </a:rPr>
                            </m:ctrlPr>
                          </m:sSupPr>
                          <m:e>
                            <m:r>
                              <m:rPr>
                                <m:sty m:val="p"/>
                              </m:rPr>
                              <a:rPr lang="en-US">
                                <a:latin typeface="Cambria Math" panose="02040503050406030204" pitchFamily="18" charset="0"/>
                              </a:rPr>
                              <m:t>Ag</m:t>
                            </m:r>
                          </m:e>
                          <m:sup>
                            <m:r>
                              <a:rPr lang="en-US">
                                <a:latin typeface="Cambria Math" panose="02040503050406030204" pitchFamily="18" charset="0"/>
                              </a:rPr>
                              <m:t>+</m:t>
                            </m:r>
                          </m:sup>
                        </m:sSup>
                      </m:e>
                    </m:d>
                  </m:oMath>
                </a14:m>
                <a:r>
                  <a:rPr lang="en-US" dirty="0"/>
                  <a:t> again, using the equilibrium expression for AgCl to determine the </a:t>
                </a:r>
                <a:r>
                  <a:rPr lang="en-US" i="1" dirty="0"/>
                  <a:t>maximum </a:t>
                </a:r>
                <a14:m>
                  <m:oMath xmlns:m="http://schemas.openxmlformats.org/officeDocument/2006/math">
                    <m:r>
                      <a:rPr lang="en-US" dirty="0">
                        <a:latin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Ag</m:t>
                        </m:r>
                      </m:e>
                      <m:sup>
                        <m:r>
                          <a:rPr lang="en-US">
                            <a:latin typeface="Cambria Math" panose="02040503050406030204" pitchFamily="18" charset="0"/>
                          </a:rPr>
                          <m:t>+</m:t>
                        </m:r>
                      </m:sup>
                    </m:sSup>
                    <m:r>
                      <a:rPr lang="en-US" dirty="0">
                        <a:latin typeface="Cambria Math" panose="02040503050406030204" pitchFamily="18" charset="0"/>
                      </a:rPr>
                      <m:t>]</m:t>
                    </m:r>
                  </m:oMath>
                </a14:m>
                <a:r>
                  <a:rPr lang="en-US" dirty="0"/>
                  <a:t> that can exist in the solution without initiating the precipitation of AgCl.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13552" y="990600"/>
                <a:ext cx="9130448" cy="5334000"/>
              </a:xfrm>
              <a:blipFill>
                <a:blip r:embed="rId2"/>
                <a:stretch>
                  <a:fillRect l="-1335" t="-1143" b="-5943"/>
                </a:stretch>
              </a:blipFill>
            </p:spPr>
            <p:txBody>
              <a:bodyPr/>
              <a:lstStyle/>
              <a:p>
                <a:r>
                  <a:rPr lang="en-US">
                    <a:noFill/>
                  </a:rPr>
                  <a:t> </a:t>
                </a:r>
              </a:p>
            </p:txBody>
          </p:sp>
        </mc:Fallback>
      </mc:AlternateContent>
    </p:spTree>
    <p:extLst>
      <p:ext uri="{BB962C8B-B14F-4D97-AF65-F5344CB8AC3E}">
        <p14:creationId xmlns:p14="http://schemas.microsoft.com/office/powerpoint/2010/main" val="422466226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 y="236537"/>
            <a:ext cx="6019800" cy="601663"/>
          </a:xfrm>
        </p:spPr>
        <p:txBody>
          <a:bodyPr/>
          <a:lstStyle/>
          <a:p>
            <a:pPr marL="3314700" indent="-3314700" algn="ctr"/>
            <a:r>
              <a:rPr lang="en-US" dirty="0"/>
              <a:t>SAMPLE PROBLEM	</a:t>
            </a:r>
            <a:r>
              <a:rPr lang="en-US" dirty="0">
                <a:solidFill>
                  <a:schemeClr val="bg1"/>
                </a:solidFill>
              </a:rPr>
              <a:t>17.13	</a:t>
            </a:r>
            <a:r>
              <a:rPr lang="en-US" b="1"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13552" y="990600"/>
                <a:ext cx="9130447" cy="5486400"/>
              </a:xfrm>
            </p:spPr>
            <p:txBody>
              <a:bodyPr/>
              <a:lstStyle/>
              <a:p>
                <a:r>
                  <a:rPr lang="en-US" b="1" dirty="0">
                    <a:solidFill>
                      <a:srgbClr val="43638E"/>
                    </a:solidFill>
                  </a:rPr>
                  <a:t>Solution</a:t>
                </a:r>
              </a:p>
              <a:p>
                <a:r>
                  <a:rPr lang="en-US" dirty="0"/>
                  <a:t>Solving the AgBr equilibrium expression for </a:t>
                </a:r>
                <a14:m>
                  <m:oMath xmlns:m="http://schemas.openxmlformats.org/officeDocument/2006/math">
                    <m:r>
                      <a:rPr lang="en-US" dirty="0">
                        <a:latin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Ag</m:t>
                        </m:r>
                      </m:e>
                      <m:sup>
                        <m:r>
                          <a:rPr lang="en-US">
                            <a:latin typeface="Cambria Math" panose="02040503050406030204" pitchFamily="18" charset="0"/>
                          </a:rPr>
                          <m:t>+</m:t>
                        </m:r>
                      </m:sup>
                    </m:sSup>
                    <m:r>
                      <a:rPr lang="en-US" dirty="0">
                        <a:latin typeface="Cambria Math" panose="02040503050406030204" pitchFamily="18" charset="0"/>
                      </a:rPr>
                      <m:t>]</m:t>
                    </m:r>
                  </m:oMath>
                </a14:m>
                <a:r>
                  <a:rPr lang="en-US" dirty="0"/>
                  <a:t>,</a:t>
                </a:r>
              </a:p>
              <a:p>
                <a:pPr>
                  <a:spcAft>
                    <a:spcPts val="2800"/>
                  </a:spcAft>
                </a:pPr>
                <a14:m>
                  <m:oMath xmlns:m="http://schemas.openxmlformats.org/officeDocument/2006/math">
                    <m:d>
                      <m:dPr>
                        <m:begChr m:val="["/>
                        <m:endChr m:val="]"/>
                        <m:ctrlPr>
                          <a:rPr lang="en-US" sz="2600" i="1" smtClean="0">
                            <a:latin typeface="Cambria Math" panose="02040503050406030204" pitchFamily="18" charset="0"/>
                          </a:rPr>
                        </m:ctrlPr>
                      </m:dPr>
                      <m:e>
                        <m:sSup>
                          <m:sSupPr>
                            <m:ctrlPr>
                              <a:rPr lang="en-US" sz="2600" i="1">
                                <a:latin typeface="Cambria Math" panose="02040503050406030204" pitchFamily="18" charset="0"/>
                              </a:rPr>
                            </m:ctrlPr>
                          </m:sSupPr>
                          <m:e>
                            <m:r>
                              <m:rPr>
                                <m:sty m:val="p"/>
                              </m:rPr>
                              <a:rPr lang="en-US" sz="2600" i="0">
                                <a:latin typeface="Cambria Math" panose="02040503050406030204" pitchFamily="18" charset="0"/>
                              </a:rPr>
                              <m:t>Ag</m:t>
                            </m:r>
                          </m:e>
                          <m:sup>
                            <m:r>
                              <a:rPr lang="en-US" sz="2600" i="0">
                                <a:latin typeface="Cambria Math" panose="02040503050406030204" pitchFamily="18" charset="0"/>
                              </a:rPr>
                              <m:t>+</m:t>
                            </m:r>
                          </m:sup>
                        </m:sSup>
                      </m:e>
                    </m:d>
                    <m:r>
                      <a:rPr lang="en-US" sz="2600" i="0">
                        <a:latin typeface="Cambria Math" panose="02040503050406030204" pitchFamily="18" charset="0"/>
                      </a:rPr>
                      <m:t>=</m:t>
                    </m:r>
                    <m:f>
                      <m:fPr>
                        <m:ctrlPr>
                          <a:rPr lang="en-US" sz="2600" i="1">
                            <a:latin typeface="Cambria Math" panose="02040503050406030204" pitchFamily="18" charset="0"/>
                          </a:rPr>
                        </m:ctrlPr>
                      </m:fPr>
                      <m:num>
                        <m:sSub>
                          <m:sSubPr>
                            <m:ctrlPr>
                              <a:rPr lang="en-US" sz="2600" i="1">
                                <a:latin typeface="Cambria Math" panose="02040503050406030204" pitchFamily="18" charset="0"/>
                              </a:rPr>
                            </m:ctrlPr>
                          </m:sSubPr>
                          <m:e>
                            <m:r>
                              <a:rPr lang="en-US" sz="2600" i="1">
                                <a:latin typeface="Cambria Math" panose="02040503050406030204" pitchFamily="18" charset="0"/>
                              </a:rPr>
                              <m:t>𝐾</m:t>
                            </m:r>
                          </m:e>
                          <m:sub>
                            <m:r>
                              <m:rPr>
                                <m:sty m:val="p"/>
                              </m:rPr>
                              <a:rPr lang="en-US" sz="2600" i="0">
                                <a:latin typeface="Cambria Math" panose="02040503050406030204" pitchFamily="18" charset="0"/>
                              </a:rPr>
                              <m:t>sp</m:t>
                            </m:r>
                          </m:sub>
                        </m:sSub>
                      </m:num>
                      <m:den>
                        <m:d>
                          <m:dPr>
                            <m:begChr m:val="["/>
                            <m:endChr m:val="]"/>
                            <m:ctrlPr>
                              <a:rPr lang="en-US" sz="2600" i="1">
                                <a:latin typeface="Cambria Math" panose="02040503050406030204" pitchFamily="18" charset="0"/>
                              </a:rPr>
                            </m:ctrlPr>
                          </m:dPr>
                          <m:e>
                            <m:sSup>
                              <m:sSupPr>
                                <m:ctrlPr>
                                  <a:rPr lang="en-US" sz="2600" i="1">
                                    <a:latin typeface="Cambria Math" panose="02040503050406030204" pitchFamily="18" charset="0"/>
                                  </a:rPr>
                                </m:ctrlPr>
                              </m:sSupPr>
                              <m:e>
                                <m:r>
                                  <m:rPr>
                                    <m:sty m:val="p"/>
                                  </m:rPr>
                                  <a:rPr lang="en-US" sz="2600" i="0">
                                    <a:latin typeface="Cambria Math" panose="02040503050406030204" pitchFamily="18" charset="0"/>
                                  </a:rPr>
                                  <m:t>Br</m:t>
                                </m:r>
                              </m:e>
                              <m:sup>
                                <m:r>
                                  <a:rPr lang="en-US" sz="2600" i="0">
                                    <a:latin typeface="Cambria Math" panose="02040503050406030204" pitchFamily="18" charset="0"/>
                                  </a:rPr>
                                  <m:t>−</m:t>
                                </m:r>
                              </m:sup>
                            </m:sSup>
                          </m:e>
                        </m:d>
                      </m:den>
                    </m:f>
                  </m:oMath>
                </a14:m>
                <a:r>
                  <a:rPr lang="en-US" dirty="0"/>
                  <a:t>	and	</a:t>
                </a:r>
                <a14:m>
                  <m:oMath xmlns:m="http://schemas.openxmlformats.org/officeDocument/2006/math">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r>
                              <m:rPr>
                                <m:sty m:val="p"/>
                              </m:rPr>
                              <a:rPr lang="en-US">
                                <a:latin typeface="Cambria Math" panose="02040503050406030204" pitchFamily="18" charset="0"/>
                              </a:rPr>
                              <m:t>Ag</m:t>
                            </m:r>
                          </m:e>
                          <m:sup>
                            <m:r>
                              <a:rPr lang="en-US">
                                <a:latin typeface="Cambria Math" panose="02040503050406030204" pitchFamily="18" charset="0"/>
                              </a:rPr>
                              <m:t>+</m:t>
                            </m:r>
                          </m:sup>
                        </m:sSup>
                      </m:e>
                    </m:d>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7.7</m:t>
                        </m:r>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−13</m:t>
                            </m:r>
                          </m:sup>
                        </m:sSup>
                      </m:num>
                      <m:den>
                        <m:r>
                          <a:rPr lang="en-US">
                            <a:latin typeface="Cambria Math" panose="02040503050406030204" pitchFamily="18" charset="0"/>
                          </a:rPr>
                          <m:t>0.020</m:t>
                        </m:r>
                      </m:den>
                    </m:f>
                    <m:r>
                      <m:rPr>
                        <m:nor/>
                      </m:rPr>
                      <a:rPr lang="en-US" dirty="0"/>
                      <m:t>= 3.9</m:t>
                    </m:r>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−11</m:t>
                        </m:r>
                      </m:sup>
                    </m:sSup>
                    <m:r>
                      <a:rPr lang="en-US" i="1">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𝑀</m:t>
                    </m:r>
                  </m:oMath>
                </a14:m>
                <a:endParaRPr lang="en-US" dirty="0"/>
              </a:p>
              <a:p>
                <a:r>
                  <a:rPr lang="en-US" dirty="0"/>
                  <a:t>For AgBr to precipitate from solution, </a:t>
                </a:r>
                <a14:m>
                  <m:oMath xmlns:m="http://schemas.openxmlformats.org/officeDocument/2006/math">
                    <m:r>
                      <a:rPr lang="en-US" i="0" dirty="0" smtClean="0">
                        <a:latin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Ag</m:t>
                        </m:r>
                      </m:e>
                      <m:sup>
                        <m:r>
                          <a:rPr lang="en-US">
                            <a:latin typeface="Cambria Math" panose="02040503050406030204" pitchFamily="18" charset="0"/>
                          </a:rPr>
                          <m:t>+</m:t>
                        </m:r>
                      </m:sup>
                    </m:sSup>
                    <m:r>
                      <a:rPr lang="en-US" i="0" dirty="0" smtClean="0">
                        <a:latin typeface="Cambria Math" panose="02040503050406030204" pitchFamily="18" charset="0"/>
                      </a:rPr>
                      <m:t>]</m:t>
                    </m:r>
                  </m:oMath>
                </a14:m>
                <a:r>
                  <a:rPr lang="en-US" dirty="0"/>
                  <a:t> must exceed </a:t>
                </a:r>
              </a:p>
              <a:p>
                <a:pPr>
                  <a:spcBef>
                    <a:spcPts val="0"/>
                  </a:spcBef>
                  <a:spcAft>
                    <a:spcPts val="2800"/>
                  </a:spcAft>
                </a:pPr>
                <a:r>
                  <a:rPr lang="en-US" dirty="0"/>
                  <a:t>3.9 × 10</a:t>
                </a:r>
                <a:r>
                  <a:rPr lang="en-US" baseline="30000" dirty="0"/>
                  <a:t>‒11</a:t>
                </a:r>
                <a:r>
                  <a:rPr lang="en-US" dirty="0"/>
                  <a:t> </a:t>
                </a:r>
                <a:r>
                  <a:rPr lang="en-US" i="1" dirty="0"/>
                  <a:t>M. </a:t>
                </a:r>
              </a:p>
              <a:p>
                <a:pPr>
                  <a:spcAft>
                    <a:spcPts val="2500"/>
                  </a:spcAft>
                </a:pPr>
                <a:r>
                  <a:rPr lang="en-US" dirty="0"/>
                  <a:t>Solving the AgCl equilibrium expression for the </a:t>
                </a:r>
                <a14:m>
                  <m:oMath xmlns:m="http://schemas.openxmlformats.org/officeDocument/2006/math">
                    <m:r>
                      <a:rPr lang="en-US" i="0" dirty="0" smtClean="0">
                        <a:latin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Ag</m:t>
                        </m:r>
                      </m:e>
                      <m:sup>
                        <m:r>
                          <a:rPr lang="en-US">
                            <a:latin typeface="Cambria Math" panose="02040503050406030204" pitchFamily="18" charset="0"/>
                          </a:rPr>
                          <m:t>+</m:t>
                        </m:r>
                      </m:sup>
                    </m:sSup>
                    <m:r>
                      <a:rPr lang="en-US" i="0" dirty="0">
                        <a:latin typeface="Cambria Math" panose="02040503050406030204" pitchFamily="18" charset="0"/>
                      </a:rPr>
                      <m:t>]</m:t>
                    </m:r>
                  </m:oMath>
                </a14:m>
                <a:r>
                  <a:rPr lang="en-US" dirty="0"/>
                  <a:t>,</a:t>
                </a:r>
              </a:p>
              <a:p>
                <a:pPr indent="914400">
                  <a:spcAft>
                    <a:spcPts val="2800"/>
                  </a:spcAft>
                </a:pPr>
                <a14:m>
                  <m:oMathPara xmlns:m="http://schemas.openxmlformats.org/officeDocument/2006/math">
                    <m:oMathParaPr>
                      <m:jc m:val="centerGroup"/>
                    </m:oMathParaPr>
                    <m:oMath xmlns:m="http://schemas.openxmlformats.org/officeDocument/2006/math">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r>
                                <m:rPr>
                                  <m:sty m:val="p"/>
                                </m:rPr>
                                <a:rPr lang="en-US" i="0">
                                  <a:latin typeface="Cambria Math" panose="02040503050406030204" pitchFamily="18" charset="0"/>
                                </a:rPr>
                                <m:t>Ag</m:t>
                              </m:r>
                            </m:e>
                            <m:sup>
                              <m:r>
                                <a:rPr lang="en-US" i="0">
                                  <a:latin typeface="Cambria Math" panose="02040503050406030204" pitchFamily="18" charset="0"/>
                                </a:rPr>
                                <m:t>+</m:t>
                              </m:r>
                            </m:sup>
                          </m:sSup>
                        </m:e>
                      </m:d>
                      <m:r>
                        <a:rPr lang="en-US" i="0">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i="0">
                                  <a:latin typeface="Cambria Math" panose="02040503050406030204" pitchFamily="18" charset="0"/>
                                </a:rPr>
                                <m:t>sp</m:t>
                              </m:r>
                            </m:sub>
                          </m:sSub>
                        </m:num>
                        <m:den>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r>
                                    <m:rPr>
                                      <m:sty m:val="p"/>
                                    </m:rPr>
                                    <a:rPr lang="en-US" i="0">
                                      <a:latin typeface="Cambria Math" panose="02040503050406030204" pitchFamily="18" charset="0"/>
                                    </a:rPr>
                                    <m:t>Cl</m:t>
                                  </m:r>
                                </m:e>
                                <m:sup>
                                  <m:r>
                                    <a:rPr lang="en-US" i="0">
                                      <a:latin typeface="Cambria Math" panose="02040503050406030204" pitchFamily="18" charset="0"/>
                                    </a:rPr>
                                    <m:t>−</m:t>
                                  </m:r>
                                </m:sup>
                              </m:sSup>
                            </m:e>
                          </m:d>
                        </m:den>
                      </m:f>
                    </m:oMath>
                  </m:oMathPara>
                </a14:m>
                <a:endParaRPr lang="en-US" b="1" dirty="0">
                  <a:solidFill>
                    <a:srgbClr val="4F74A7"/>
                  </a:solidFill>
                </a:endParaRP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13552" y="990600"/>
                <a:ext cx="9130447" cy="5486400"/>
              </a:xfrm>
              <a:blipFill>
                <a:blip r:embed="rId2"/>
                <a:stretch>
                  <a:fillRect l="-1335" t="-1111"/>
                </a:stretch>
              </a:blipFill>
            </p:spPr>
            <p:txBody>
              <a:bodyPr/>
              <a:lstStyle/>
              <a:p>
                <a:r>
                  <a:rPr lang="en-US">
                    <a:noFill/>
                  </a:rPr>
                  <a:t> </a:t>
                </a:r>
              </a:p>
            </p:txBody>
          </p:sp>
        </mc:Fallback>
      </mc:AlternateContent>
    </p:spTree>
    <p:extLst>
      <p:ext uri="{BB962C8B-B14F-4D97-AF65-F5344CB8AC3E}">
        <p14:creationId xmlns:p14="http://schemas.microsoft.com/office/powerpoint/2010/main" val="1581980254"/>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9757" y="236537"/>
            <a:ext cx="7961243" cy="601663"/>
          </a:xfrm>
        </p:spPr>
        <p:txBody>
          <a:bodyPr/>
          <a:lstStyle/>
          <a:p>
            <a:pPr marL="3314700" indent="-3314700"/>
            <a:r>
              <a:rPr lang="en-US" dirty="0"/>
              <a:t>SAMPLE PROBLEM	</a:t>
            </a:r>
            <a:r>
              <a:rPr lang="en-US" dirty="0">
                <a:solidFill>
                  <a:schemeClr val="bg1"/>
                </a:solidFill>
              </a:rPr>
              <a:t>17.13	Conti.</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990600"/>
                <a:ext cx="9144000" cy="4495800"/>
              </a:xfrm>
            </p:spPr>
            <p:txBody>
              <a:bodyPr/>
              <a:lstStyle/>
              <a:p>
                <a:pPr>
                  <a:spcAft>
                    <a:spcPts val="2800"/>
                  </a:spcAft>
                </a:pPr>
                <a14:m>
                  <m:oMathPara xmlns:m="http://schemas.openxmlformats.org/officeDocument/2006/math">
                    <m:oMathParaPr>
                      <m:jc m:val="centerGroup"/>
                    </m:oMathParaPr>
                    <m:oMath xmlns:m="http://schemas.openxmlformats.org/officeDocument/2006/math">
                      <m:d>
                        <m:dPr>
                          <m:begChr m:val="["/>
                          <m:endChr m:val="]"/>
                          <m:ctrlPr>
                            <a:rPr lang="en-US" i="1" smtClean="0">
                              <a:latin typeface="Cambria Math" panose="02040503050406030204" pitchFamily="18" charset="0"/>
                            </a:rPr>
                          </m:ctrlPr>
                        </m:dPr>
                        <m:e>
                          <m:sSup>
                            <m:sSupPr>
                              <m:ctrlPr>
                                <a:rPr lang="en-US" i="1">
                                  <a:latin typeface="Cambria Math" panose="02040503050406030204" pitchFamily="18" charset="0"/>
                                </a:rPr>
                              </m:ctrlPr>
                            </m:sSupPr>
                            <m:e>
                              <m:r>
                                <m:rPr>
                                  <m:sty m:val="p"/>
                                </m:rPr>
                                <a:rPr lang="en-US" i="0">
                                  <a:latin typeface="Cambria Math" panose="02040503050406030204" pitchFamily="18" charset="0"/>
                                </a:rPr>
                                <m:t>Ag</m:t>
                              </m:r>
                            </m:e>
                            <m:sup>
                              <m:r>
                                <a:rPr lang="en-US" i="0">
                                  <a:latin typeface="Cambria Math" panose="02040503050406030204" pitchFamily="18" charset="0"/>
                                </a:rPr>
                                <m:t>+</m:t>
                              </m:r>
                            </m:sup>
                          </m:sSup>
                        </m:e>
                      </m:d>
                      <m:r>
                        <a:rPr lang="en-US" i="0">
                          <a:latin typeface="Cambria Math" panose="02040503050406030204" pitchFamily="18" charset="0"/>
                        </a:rPr>
                        <m:t>=</m:t>
                      </m:r>
                      <m:f>
                        <m:fPr>
                          <m:ctrlPr>
                            <a:rPr lang="en-US" i="1">
                              <a:latin typeface="Cambria Math" panose="02040503050406030204" pitchFamily="18" charset="0"/>
                            </a:rPr>
                          </m:ctrlPr>
                        </m:fPr>
                        <m:num>
                          <m:r>
                            <a:rPr lang="en-US" i="0">
                              <a:latin typeface="Cambria Math" panose="02040503050406030204" pitchFamily="18" charset="0"/>
                            </a:rPr>
                            <m:t>1.6</m:t>
                          </m:r>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0">
                                  <a:latin typeface="Cambria Math" panose="02040503050406030204" pitchFamily="18" charset="0"/>
                                  <a:ea typeface="Cambria Math" panose="02040503050406030204" pitchFamily="18" charset="0"/>
                                </a:rPr>
                                <m:t>10</m:t>
                              </m:r>
                            </m:e>
                            <m:sup>
                              <m:r>
                                <a:rPr lang="en-US" i="0">
                                  <a:latin typeface="Cambria Math" panose="02040503050406030204" pitchFamily="18" charset="0"/>
                                  <a:ea typeface="Cambria Math" panose="02040503050406030204" pitchFamily="18" charset="0"/>
                                </a:rPr>
                                <m:t>−10</m:t>
                              </m:r>
                            </m:sup>
                          </m:sSup>
                        </m:num>
                        <m:den>
                          <m:r>
                            <a:rPr lang="en-US" i="0">
                              <a:latin typeface="Cambria Math" panose="02040503050406030204" pitchFamily="18" charset="0"/>
                            </a:rPr>
                            <m:t>0.020</m:t>
                          </m:r>
                        </m:den>
                      </m:f>
                      <m:r>
                        <a:rPr lang="en-US" i="0">
                          <a:latin typeface="Cambria Math" panose="02040503050406030204" pitchFamily="18" charset="0"/>
                          <a:ea typeface="Cambria Math" panose="02040503050406030204" pitchFamily="18" charset="0"/>
                        </a:rPr>
                        <m:t>=8.0×</m:t>
                      </m:r>
                      <m:sSup>
                        <m:sSupPr>
                          <m:ctrlPr>
                            <a:rPr lang="en-US" i="1">
                              <a:latin typeface="Cambria Math" panose="02040503050406030204" pitchFamily="18" charset="0"/>
                              <a:ea typeface="Cambria Math" panose="02040503050406030204" pitchFamily="18" charset="0"/>
                            </a:rPr>
                          </m:ctrlPr>
                        </m:sSupPr>
                        <m:e>
                          <m:r>
                            <a:rPr lang="en-US" i="0">
                              <a:latin typeface="Cambria Math" panose="02040503050406030204" pitchFamily="18" charset="0"/>
                              <a:ea typeface="Cambria Math" panose="02040503050406030204" pitchFamily="18" charset="0"/>
                            </a:rPr>
                            <m:t>10</m:t>
                          </m:r>
                        </m:e>
                        <m:sup>
                          <m:r>
                            <a:rPr lang="en-US" i="0">
                              <a:latin typeface="Cambria Math" panose="02040503050406030204" pitchFamily="18" charset="0"/>
                              <a:ea typeface="Cambria Math" panose="02040503050406030204" pitchFamily="18" charset="0"/>
                            </a:rPr>
                            <m:t>−9</m:t>
                          </m:r>
                        </m:sup>
                      </m:sSup>
                      <m:r>
                        <m:rPr>
                          <m:sty m:val="p"/>
                        </m:rPr>
                        <a:rPr lang="en-US" i="0">
                          <a:latin typeface="Cambria Math" panose="02040503050406030204" pitchFamily="18" charset="0"/>
                          <a:ea typeface="Cambria Math" panose="02040503050406030204" pitchFamily="18" charset="0"/>
                        </a:rPr>
                        <m:t>M</m:t>
                      </m:r>
                    </m:oMath>
                  </m:oMathPara>
                </a14:m>
                <a:endParaRPr lang="en-US" dirty="0"/>
              </a:p>
              <a:p>
                <a:pPr>
                  <a:spcAft>
                    <a:spcPts val="2800"/>
                  </a:spcAft>
                </a:pPr>
                <a:r>
                  <a:rPr lang="en-US" dirty="0"/>
                  <a:t>For AgCl </a:t>
                </a:r>
                <a:r>
                  <a:rPr lang="en-US" i="1" dirty="0"/>
                  <a:t>not </a:t>
                </a:r>
                <a:r>
                  <a:rPr lang="en-US" dirty="0"/>
                  <a:t>to precipitate from solution, [Ag</a:t>
                </a:r>
                <a:r>
                  <a:rPr lang="en-US" baseline="30000" dirty="0"/>
                  <a:t>+</a:t>
                </a:r>
                <a:r>
                  <a:rPr lang="en-US" dirty="0"/>
                  <a:t>] must stay below </a:t>
                </a:r>
                <a14:m>
                  <m:oMath xmlns:m="http://schemas.openxmlformats.org/officeDocument/2006/math">
                    <m:r>
                      <a:rPr lang="en-US" i="1" dirty="0" smtClean="0">
                        <a:latin typeface="Cambria Math" panose="02040503050406030204" pitchFamily="18" charset="0"/>
                      </a:rPr>
                      <m:t>8.0</m:t>
                    </m:r>
                    <m:r>
                      <a:rPr lang="en-US" i="1" dirty="0">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−9</m:t>
                        </m:r>
                      </m:sup>
                    </m:sSup>
                    <m:r>
                      <a:rPr lang="en-US" b="0" i="1" smtClean="0">
                        <a:latin typeface="Cambria Math" panose="02040503050406030204" pitchFamily="18" charset="0"/>
                        <a:ea typeface="Cambria Math" panose="02040503050406030204" pitchFamily="18" charset="0"/>
                      </a:rPr>
                      <m:t> </m:t>
                    </m:r>
                    <m:r>
                      <a:rPr lang="en-US" b="0" i="1" dirty="0" smtClean="0">
                        <a:latin typeface="Cambria Math" panose="02040503050406030204" pitchFamily="18" charset="0"/>
                      </a:rPr>
                      <m:t>𝑀</m:t>
                    </m:r>
                  </m:oMath>
                </a14:m>
                <a:r>
                  <a:rPr lang="en-US" i="1" dirty="0"/>
                  <a:t>. </a:t>
                </a:r>
              </a:p>
              <a:p>
                <a:pPr>
                  <a:spcAft>
                    <a:spcPts val="3300"/>
                  </a:spcAft>
                </a:pPr>
                <a:r>
                  <a:rPr lang="en-US" dirty="0"/>
                  <a:t>To precipitate </a:t>
                </a:r>
                <a14:m>
                  <m:oMath xmlns:m="http://schemas.openxmlformats.org/officeDocument/2006/math">
                    <m:r>
                      <m:rPr>
                        <m:sty m:val="p"/>
                      </m:rPr>
                      <a:rPr lang="en-US" i="0" dirty="0" smtClean="0">
                        <a:latin typeface="Cambria Math" panose="02040503050406030204" pitchFamily="18" charset="0"/>
                      </a:rPr>
                      <m:t>Br</m:t>
                    </m:r>
                    <m:r>
                      <a:rPr lang="en-US" i="0" baseline="30000" dirty="0">
                        <a:latin typeface="Cambria Math" panose="02040503050406030204" pitchFamily="18" charset="0"/>
                      </a:rPr>
                      <m:t>‒</m:t>
                    </m:r>
                    <m:r>
                      <a:rPr lang="en-US" i="0" dirty="0">
                        <a:latin typeface="Cambria Math" panose="02040503050406030204" pitchFamily="18" charset="0"/>
                      </a:rPr>
                      <m:t> </m:t>
                    </m:r>
                  </m:oMath>
                </a14:m>
                <a:r>
                  <a:rPr lang="en-US" dirty="0"/>
                  <a:t>ions without precipitating </a:t>
                </a:r>
                <a14:m>
                  <m:oMath xmlns:m="http://schemas.openxmlformats.org/officeDocument/2006/math">
                    <m:r>
                      <m:rPr>
                        <m:sty m:val="p"/>
                      </m:rPr>
                      <a:rPr lang="en-US" i="0" dirty="0" smtClean="0">
                        <a:latin typeface="Cambria Math" panose="02040503050406030204" pitchFamily="18" charset="0"/>
                      </a:rPr>
                      <m:t>Cl</m:t>
                    </m:r>
                    <m:r>
                      <a:rPr lang="en-US" i="0" baseline="30000" dirty="0">
                        <a:latin typeface="Cambria Math" panose="02040503050406030204" pitchFamily="18" charset="0"/>
                      </a:rPr>
                      <m:t> ‒</m:t>
                    </m:r>
                  </m:oMath>
                </a14:m>
                <a:r>
                  <a:rPr lang="en-US" dirty="0"/>
                  <a:t> from this solution,</a:t>
                </a:r>
                <a:endParaRPr lang="en-US" i="1" dirty="0"/>
              </a:p>
              <a:p>
                <a:pPr algn="ct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3.9</m:t>
                      </m:r>
                      <m:r>
                        <a:rPr lang="en-US" i="1" dirty="0">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11</m:t>
                          </m:r>
                        </m:sup>
                      </m:sSup>
                      <m:r>
                        <a:rPr lang="en-US" b="0" i="1" smtClean="0">
                          <a:latin typeface="Cambria Math" panose="02040503050406030204" pitchFamily="18" charset="0"/>
                          <a:ea typeface="Cambria Math" panose="02040503050406030204" pitchFamily="18" charset="0"/>
                        </a:rPr>
                        <m:t> </m:t>
                      </m:r>
                      <m:r>
                        <a:rPr lang="en-US" i="1" dirty="0">
                          <a:latin typeface="Cambria Math" panose="02040503050406030204" pitchFamily="18" charset="0"/>
                        </a:rPr>
                        <m:t>𝑀</m:t>
                      </m:r>
                      <m:r>
                        <a:rPr lang="en-US" i="1" dirty="0">
                          <a:latin typeface="Cambria Math" panose="02040503050406030204" pitchFamily="18" charset="0"/>
                        </a:rPr>
                        <m:t>&lt;</m:t>
                      </m:r>
                      <m:sSup>
                        <m:sSupPr>
                          <m:ctrlPr>
                            <a:rPr lang="en-US" i="1">
                              <a:latin typeface="Cambria Math" panose="02040503050406030204" pitchFamily="18" charset="0"/>
                            </a:rPr>
                          </m:ctrlPr>
                        </m:sSupPr>
                        <m:e>
                          <m:r>
                            <a:rPr lang="en-US" b="0" i="0" smtClean="0">
                              <a:latin typeface="Cambria Math" panose="02040503050406030204" pitchFamily="18" charset="0"/>
                            </a:rPr>
                            <m:t>[</m:t>
                          </m:r>
                          <m:r>
                            <m:rPr>
                              <m:sty m:val="p"/>
                            </m:rPr>
                            <a:rPr lang="en-US">
                              <a:latin typeface="Cambria Math" panose="02040503050406030204" pitchFamily="18" charset="0"/>
                            </a:rPr>
                            <m:t>Ag</m:t>
                          </m:r>
                        </m:e>
                        <m:sup>
                          <m:r>
                            <a:rPr lang="en-US">
                              <a:latin typeface="Cambria Math" panose="02040503050406030204" pitchFamily="18" charset="0"/>
                            </a:rPr>
                            <m:t>+</m:t>
                          </m:r>
                        </m:sup>
                      </m:sSup>
                      <m:r>
                        <a:rPr lang="en-US" b="0" i="1" smtClean="0">
                          <a:latin typeface="Cambria Math" panose="02040503050406030204" pitchFamily="18" charset="0"/>
                        </a:rPr>
                        <m:t>]</m:t>
                      </m:r>
                      <m:r>
                        <a:rPr lang="en-US" i="1" dirty="0">
                          <a:latin typeface="Cambria Math" panose="02040503050406030204" pitchFamily="18" charset="0"/>
                        </a:rPr>
                        <m:t>&lt;8.0×</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−9</m:t>
                          </m:r>
                        </m:sup>
                      </m:sSup>
                      <m:r>
                        <a:rPr lang="en-US" i="1" dirty="0">
                          <a:latin typeface="Cambria Math" panose="02040503050406030204" pitchFamily="18" charset="0"/>
                        </a:rPr>
                        <m:t>𝑀</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990600"/>
                <a:ext cx="9144000" cy="4495800"/>
              </a:xfrm>
              <a:blipFill>
                <a:blip r:embed="rId2"/>
                <a:stretch>
                  <a:fillRect l="-1333"/>
                </a:stretch>
              </a:blipFill>
            </p:spPr>
            <p:txBody>
              <a:bodyPr/>
              <a:lstStyle/>
              <a:p>
                <a:r>
                  <a:rPr lang="en-US">
                    <a:noFill/>
                  </a:rPr>
                  <a:t> </a:t>
                </a:r>
              </a:p>
            </p:txBody>
          </p:sp>
        </mc:Fallback>
      </mc:AlternateContent>
    </p:spTree>
    <p:extLst>
      <p:ext uri="{BB962C8B-B14F-4D97-AF65-F5344CB8AC3E}">
        <p14:creationId xmlns:p14="http://schemas.microsoft.com/office/powerpoint/2010/main" val="147463837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7772400" cy="1070113"/>
          </a:xfrm>
        </p:spPr>
        <p:txBody>
          <a:bodyPr/>
          <a:lstStyle/>
          <a:p>
            <a:pPr marL="1208088" indent="-1208088"/>
            <a:r>
              <a:rPr lang="en-US" dirty="0">
                <a:solidFill>
                  <a:schemeClr val="bg1"/>
                </a:solidFill>
              </a:rPr>
              <a:t>17.6	</a:t>
            </a:r>
            <a:r>
              <a:rPr lang="en-US" dirty="0"/>
              <a:t>Separation of Ions Using Differences in Solubility (2)</a:t>
            </a:r>
          </a:p>
        </p:txBody>
      </p:sp>
      <p:sp>
        <p:nvSpPr>
          <p:cNvPr id="2" name="Text Placeholder 1"/>
          <p:cNvSpPr>
            <a:spLocks noGrp="1"/>
          </p:cNvSpPr>
          <p:nvPr>
            <p:ph type="body" sz="quarter" idx="11"/>
          </p:nvPr>
        </p:nvSpPr>
        <p:spPr>
          <a:xfrm>
            <a:off x="0" y="1066800"/>
            <a:ext cx="8686800" cy="533400"/>
          </a:xfrm>
        </p:spPr>
        <p:txBody>
          <a:bodyPr/>
          <a:lstStyle/>
          <a:p>
            <a:r>
              <a:rPr lang="en-US" dirty="0"/>
              <a:t>Qualitative Analysis of Metal Ions in Solution </a:t>
            </a:r>
          </a:p>
        </p:txBody>
      </p:sp>
      <p:sp>
        <p:nvSpPr>
          <p:cNvPr id="3" name="Content Placeholder 2"/>
          <p:cNvSpPr>
            <a:spLocks noGrp="1"/>
          </p:cNvSpPr>
          <p:nvPr>
            <p:ph sz="quarter" idx="12"/>
          </p:nvPr>
        </p:nvSpPr>
        <p:spPr>
          <a:xfrm>
            <a:off x="0" y="1600200"/>
            <a:ext cx="9067800" cy="3886200"/>
          </a:xfrm>
        </p:spPr>
        <p:txBody>
          <a:bodyPr/>
          <a:lstStyle/>
          <a:p>
            <a:pPr>
              <a:spcAft>
                <a:spcPts val="3300"/>
              </a:spcAft>
            </a:pPr>
            <a:r>
              <a:rPr lang="en-US" dirty="0"/>
              <a:t>The principle of selective precipitation can be used to identify the types of ions present in a solution. This practice is called </a:t>
            </a:r>
            <a:r>
              <a:rPr lang="en-US" b="1" i="1" dirty="0"/>
              <a:t>qualitative analysis. </a:t>
            </a:r>
          </a:p>
          <a:p>
            <a:pPr>
              <a:spcAft>
                <a:spcPts val="3300"/>
              </a:spcAft>
            </a:pPr>
            <a:r>
              <a:rPr lang="en-US" dirty="0"/>
              <a:t>There are about 20 common cations that can be analyzed readily in aqueous solution. </a:t>
            </a:r>
          </a:p>
          <a:p>
            <a:pPr>
              <a:spcAft>
                <a:spcPts val="2800"/>
              </a:spcAft>
            </a:pPr>
            <a:r>
              <a:rPr lang="en-US" dirty="0"/>
              <a:t>Analysis of these ions must be carried out systematically from group 1 through group 5. </a:t>
            </a:r>
          </a:p>
        </p:txBody>
      </p:sp>
    </p:spTree>
    <p:extLst>
      <p:ext uri="{BB962C8B-B14F-4D97-AF65-F5344CB8AC3E}">
        <p14:creationId xmlns:p14="http://schemas.microsoft.com/office/powerpoint/2010/main" val="3246288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3313"/>
            <a:ext cx="6808304" cy="460513"/>
          </a:xfrm>
        </p:spPr>
        <p:txBody>
          <a:bodyPr/>
          <a:lstStyle/>
          <a:p>
            <a:pPr marL="1262063" indent="-1262063"/>
            <a:r>
              <a:rPr lang="en-US" dirty="0">
                <a:solidFill>
                  <a:schemeClr val="bg1"/>
                </a:solidFill>
                <a:latin typeface="+mn-lt"/>
              </a:rPr>
              <a:t>17.2	</a:t>
            </a:r>
            <a:r>
              <a:rPr lang="en-US" dirty="0">
                <a:latin typeface="+mn-lt"/>
              </a:rPr>
              <a:t>Buffer Solutions (4)</a:t>
            </a:r>
          </a:p>
        </p:txBody>
      </p:sp>
      <p:sp>
        <p:nvSpPr>
          <p:cNvPr id="2" name="Text Placeholder 1"/>
          <p:cNvSpPr>
            <a:spLocks noGrp="1"/>
          </p:cNvSpPr>
          <p:nvPr>
            <p:ph type="body" sz="quarter" idx="11"/>
          </p:nvPr>
        </p:nvSpPr>
        <p:spPr/>
        <p:txBody>
          <a:bodyPr/>
          <a:lstStyle/>
          <a:p>
            <a:pPr>
              <a:spcBef>
                <a:spcPts val="0"/>
              </a:spcBef>
            </a:pPr>
            <a:r>
              <a:rPr lang="en-US" dirty="0"/>
              <a:t>Calculating the pH of a Buffer</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359057"/>
                <a:ext cx="9144000" cy="1993743"/>
              </a:xfrm>
            </p:spPr>
            <p:txBody>
              <a:bodyPr/>
              <a:lstStyle/>
              <a:p>
                <a:pPr>
                  <a:spcAft>
                    <a:spcPts val="28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1.8</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−5</m:t>
                          </m:r>
                        </m:sup>
                      </m:sSup>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)(1.0)</m:t>
                          </m:r>
                        </m:num>
                        <m:den>
                          <m:r>
                            <a:rPr lang="en-US" b="0" i="1" smtClean="0">
                              <a:latin typeface="Cambria Math" panose="02040503050406030204" pitchFamily="18" charset="0"/>
                              <a:ea typeface="Cambria Math" panose="02040503050406030204" pitchFamily="18" charset="0"/>
                            </a:rPr>
                            <m:t>1.0</m:t>
                          </m:r>
                        </m:den>
                      </m:f>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oMath>
                  </m:oMathPara>
                </a14:m>
                <a:endParaRPr lang="en-US" dirty="0"/>
              </a:p>
              <a:p>
                <a:pPr>
                  <a:spcAft>
                    <a:spcPts val="2800"/>
                  </a:spcAft>
                </a:pPr>
                <a14:m>
                  <m:oMathPara xmlns:m="http://schemas.openxmlformats.org/officeDocument/2006/math">
                    <m:oMathParaPr>
                      <m:jc m:val="centerGroup"/>
                    </m:oMathParaPr>
                    <m:oMath xmlns:m="http://schemas.openxmlformats.org/officeDocument/2006/math">
                      <m:d>
                        <m:dPr>
                          <m:begChr m:val="⌊"/>
                          <m:endChr m:val="⌋"/>
                          <m:ctrlPr>
                            <a:rPr lang="en-US" i="1" dirty="0">
                              <a:latin typeface="Cambria Math" panose="02040503050406030204" pitchFamily="18" charset="0"/>
                            </a:rPr>
                          </m:ctrlPr>
                        </m:dPr>
                        <m:e>
                          <m:sSub>
                            <m:sSubPr>
                              <m:ctrlPr>
                                <a:rPr lang="en-US" i="1" dirty="0">
                                  <a:latin typeface="Cambria Math" panose="02040503050406030204" pitchFamily="18" charset="0"/>
                                </a:rPr>
                              </m:ctrlPr>
                            </m:sSubPr>
                            <m:e>
                              <m:r>
                                <m:rPr>
                                  <m:sty m:val="p"/>
                                </m:rPr>
                                <a:rPr lang="en-US" dirty="0">
                                  <a:latin typeface="Cambria Math" panose="02040503050406030204" pitchFamily="18" charset="0"/>
                                </a:rPr>
                                <m:t>H</m:t>
                              </m:r>
                            </m:e>
                            <m:sub>
                              <m:r>
                                <a:rPr lang="en-US" dirty="0">
                                  <a:latin typeface="Cambria Math" panose="02040503050406030204" pitchFamily="18" charset="0"/>
                                </a:rPr>
                                <m:t>3</m:t>
                              </m:r>
                            </m:sub>
                          </m:sSub>
                          <m:sSup>
                            <m:sSupPr>
                              <m:ctrlPr>
                                <a:rPr lang="en-US" i="1" dirty="0">
                                  <a:latin typeface="Cambria Math" panose="02040503050406030204" pitchFamily="18" charset="0"/>
                                </a:rPr>
                              </m:ctrlPr>
                            </m:sSupPr>
                            <m:e>
                              <m:r>
                                <m:rPr>
                                  <m:sty m:val="p"/>
                                </m:rPr>
                                <a:rPr lang="en-US" dirty="0">
                                  <a:latin typeface="Cambria Math" panose="02040503050406030204" pitchFamily="18" charset="0"/>
                                </a:rPr>
                                <m:t>O</m:t>
                              </m:r>
                            </m:e>
                            <m:sup>
                              <m:r>
                                <a:rPr lang="en-US" dirty="0">
                                  <a:latin typeface="Cambria Math" panose="02040503050406030204" pitchFamily="18" charset="0"/>
                                </a:rPr>
                                <m:t>+</m:t>
                              </m:r>
                            </m:sup>
                          </m:sSup>
                        </m:e>
                      </m:d>
                      <m:r>
                        <a:rPr lang="en-US" i="1" dirty="0">
                          <a:latin typeface="Cambria Math" panose="02040503050406030204" pitchFamily="18" charset="0"/>
                        </a:rPr>
                        <m:t>=1.8</m:t>
                      </m:r>
                      <m:r>
                        <a:rPr lang="en-US" i="1" dirty="0">
                          <a:latin typeface="Cambria Math" panose="02040503050406030204" pitchFamily="18" charset="0"/>
                          <a:ea typeface="Cambria Math" panose="02040503050406030204" pitchFamily="18" charset="0"/>
                        </a:rPr>
                        <m:t>×</m:t>
                      </m:r>
                      <m:sSup>
                        <m:sSupPr>
                          <m:ctrlPr>
                            <a:rPr lang="en-US" i="1" dirty="0">
                              <a:latin typeface="Cambria Math" panose="02040503050406030204" pitchFamily="18" charset="0"/>
                              <a:ea typeface="Cambria Math" panose="02040503050406030204" pitchFamily="18" charset="0"/>
                            </a:rPr>
                          </m:ctrlPr>
                        </m:sSupPr>
                        <m:e>
                          <m:r>
                            <a:rPr lang="en-US" i="1" dirty="0">
                              <a:latin typeface="Cambria Math" panose="02040503050406030204" pitchFamily="18" charset="0"/>
                              <a:ea typeface="Cambria Math" panose="02040503050406030204" pitchFamily="18" charset="0"/>
                            </a:rPr>
                            <m:t>10</m:t>
                          </m:r>
                        </m:e>
                        <m:sup>
                          <m:r>
                            <a:rPr lang="en-US" i="1" dirty="0">
                              <a:latin typeface="Cambria Math" panose="02040503050406030204" pitchFamily="18" charset="0"/>
                              <a:ea typeface="Cambria Math" panose="02040503050406030204" pitchFamily="18" charset="0"/>
                            </a:rPr>
                            <m:t>−5</m:t>
                          </m:r>
                        </m:sup>
                      </m:sSup>
                      <m:r>
                        <a:rPr lang="en-US" i="1" dirty="0">
                          <a:latin typeface="Cambria Math" panose="02040503050406030204" pitchFamily="18" charset="0"/>
                          <a:ea typeface="Cambria Math" panose="02040503050406030204" pitchFamily="18" charset="0"/>
                        </a:rPr>
                        <m:t>𝑀</m:t>
                      </m:r>
                      <m:r>
                        <a:rPr lang="en-US" dirty="0">
                          <a:latin typeface="Cambria Math" panose="02040503050406030204" pitchFamily="18" charset="0"/>
                          <a:ea typeface="Cambria Math" panose="02040503050406030204" pitchFamily="18" charset="0"/>
                        </a:rPr>
                        <m:t> </m:t>
                      </m:r>
                      <m:r>
                        <m:rPr>
                          <m:sty m:val="p"/>
                        </m:rPr>
                        <a:rPr lang="en-US" dirty="0">
                          <a:latin typeface="Cambria Math" panose="02040503050406030204" pitchFamily="18" charset="0"/>
                          <a:ea typeface="Cambria Math" panose="02040503050406030204" pitchFamily="18" charset="0"/>
                        </a:rPr>
                        <m:t>and</m:t>
                      </m:r>
                      <m:r>
                        <a:rPr lang="en-US" dirty="0">
                          <a:latin typeface="Cambria Math" panose="02040503050406030204" pitchFamily="18" charset="0"/>
                          <a:ea typeface="Cambria Math" panose="02040503050406030204" pitchFamily="18" charset="0"/>
                        </a:rPr>
                        <m:t> </m:t>
                      </m:r>
                      <m:r>
                        <m:rPr>
                          <m:sty m:val="p"/>
                        </m:rPr>
                        <a:rPr lang="en-US" dirty="0">
                          <a:latin typeface="Cambria Math" panose="02040503050406030204" pitchFamily="18" charset="0"/>
                          <a:ea typeface="Cambria Math" panose="02040503050406030204" pitchFamily="18" charset="0"/>
                        </a:rPr>
                        <m:t>pH</m:t>
                      </m:r>
                      <m:r>
                        <a:rPr lang="en-US" i="1" dirty="0">
                          <a:latin typeface="Cambria Math" panose="02040503050406030204" pitchFamily="18" charset="0"/>
                          <a:ea typeface="Cambria Math" panose="02040503050406030204" pitchFamily="18" charset="0"/>
                        </a:rPr>
                        <m:t>=4.74</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359057"/>
                <a:ext cx="9144000" cy="1993743"/>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96981490"/>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3313"/>
            <a:ext cx="7848600" cy="1070113"/>
          </a:xfrm>
        </p:spPr>
        <p:txBody>
          <a:bodyPr/>
          <a:lstStyle/>
          <a:p>
            <a:pPr marL="1196975" indent="-1196975">
              <a:tabLst>
                <a:tab pos="1196975" algn="l"/>
              </a:tabLst>
            </a:pPr>
            <a:r>
              <a:rPr lang="en-US" dirty="0">
                <a:solidFill>
                  <a:schemeClr val="bg1"/>
                </a:solidFill>
              </a:rPr>
              <a:t>17.6	</a:t>
            </a:r>
            <a:r>
              <a:rPr lang="en-US" dirty="0"/>
              <a:t>Separation of Ions Using Differences in Solubility (3)</a:t>
            </a:r>
          </a:p>
        </p:txBody>
      </p:sp>
      <p:sp>
        <p:nvSpPr>
          <p:cNvPr id="2" name="Text Placeholder 1"/>
          <p:cNvSpPr>
            <a:spLocks noGrp="1"/>
          </p:cNvSpPr>
          <p:nvPr>
            <p:ph type="body" sz="quarter" idx="11"/>
          </p:nvPr>
        </p:nvSpPr>
        <p:spPr>
          <a:xfrm>
            <a:off x="0" y="1066800"/>
            <a:ext cx="8686800" cy="533400"/>
          </a:xfrm>
        </p:spPr>
        <p:txBody>
          <a:bodyPr/>
          <a:lstStyle/>
          <a:p>
            <a:r>
              <a:rPr lang="en-US" dirty="0"/>
              <a:t>Qualitative Analysis of Metal Ions in Solution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4038600"/>
              </a:xfrm>
            </p:spPr>
            <p:txBody>
              <a:bodyPr/>
              <a:lstStyle/>
              <a:p>
                <a:pPr marL="457200" indent="-457200">
                  <a:spcAft>
                    <a:spcPts val="3400"/>
                  </a:spcAft>
                  <a:buFont typeface="Arial" pitchFamily="34" charset="0"/>
                  <a:buChar char="•"/>
                </a:pPr>
                <a:r>
                  <a:rPr lang="en-US" i="1" dirty="0"/>
                  <a:t>Group 1 cations. </a:t>
                </a:r>
                <a:r>
                  <a:rPr lang="en-US" dirty="0"/>
                  <a:t>When dilute HCl is added to the unknown solution, only the </a:t>
                </a:r>
                <a14:m>
                  <m:oMath xmlns:m="http://schemas.openxmlformats.org/officeDocument/2006/math">
                    <m:sSup>
                      <m:sSupPr>
                        <m:ctrlPr>
                          <a:rPr lang="en-US" i="1">
                            <a:latin typeface="Cambria Math" panose="02040503050406030204" pitchFamily="18" charset="0"/>
                          </a:rPr>
                        </m:ctrlPr>
                      </m:sSupPr>
                      <m:e>
                        <m:r>
                          <m:rPr>
                            <m:sty m:val="p"/>
                          </m:rPr>
                          <a:rPr lang="en-US">
                            <a:latin typeface="Cambria Math" panose="02040503050406030204" pitchFamily="18" charset="0"/>
                          </a:rPr>
                          <m:t>Ag</m:t>
                        </m:r>
                      </m:e>
                      <m:sup>
                        <m:r>
                          <a:rPr lang="en-US">
                            <a:latin typeface="Cambria Math" panose="02040503050406030204" pitchFamily="18" charset="0"/>
                          </a:rPr>
                          <m:t>+</m:t>
                        </m:r>
                      </m:sup>
                    </m:sSup>
                  </m:oMath>
                </a14:m>
                <a:r>
                  <a:rPr lang="en-US" dirty="0"/>
                  <a:t>, </a:t>
                </a:r>
                <a14:m>
                  <m:oMath xmlns:m="http://schemas.openxmlformats.org/officeDocument/2006/math">
                    <m:sSubSup>
                      <m:sSubSupPr>
                        <m:ctrlPr>
                          <a:rPr lang="en-US" i="1">
                            <a:latin typeface="Cambria Math" panose="02040503050406030204" pitchFamily="18" charset="0"/>
                          </a:rPr>
                        </m:ctrlPr>
                      </m:sSubSupPr>
                      <m:e>
                        <m:r>
                          <m:rPr>
                            <m:sty m:val="p"/>
                          </m:rPr>
                          <a:rPr lang="en-US">
                            <a:latin typeface="Cambria Math" panose="02040503050406030204" pitchFamily="18" charset="0"/>
                          </a:rPr>
                          <m:t>Hg</m:t>
                        </m:r>
                      </m:e>
                      <m:sub>
                        <m:r>
                          <a:rPr lang="en-US">
                            <a:latin typeface="Cambria Math" panose="02040503050406030204" pitchFamily="18" charset="0"/>
                          </a:rPr>
                          <m:t>2</m:t>
                        </m:r>
                      </m:sub>
                      <m:sup>
                        <m:r>
                          <a:rPr lang="en-US">
                            <a:latin typeface="Cambria Math" panose="02040503050406030204" pitchFamily="18" charset="0"/>
                          </a:rPr>
                          <m:t>2+</m:t>
                        </m:r>
                      </m:sup>
                    </m:sSubSup>
                  </m:oMath>
                </a14:m>
                <a:r>
                  <a:rPr lang="en-US" dirty="0"/>
                  <a:t>, and </a:t>
                </a:r>
                <a14:m>
                  <m:oMath xmlns:m="http://schemas.openxmlformats.org/officeDocument/2006/math">
                    <m:sSubSup>
                      <m:sSubSupPr>
                        <m:ctrlPr>
                          <a:rPr lang="en-US" i="1">
                            <a:latin typeface="Cambria Math" panose="02040503050406030204" pitchFamily="18" charset="0"/>
                          </a:rPr>
                        </m:ctrlPr>
                      </m:sSubSupPr>
                      <m:e>
                        <m:r>
                          <m:rPr>
                            <m:sty m:val="p"/>
                          </m:rPr>
                          <a:rPr lang="en-US" b="0" i="0" smtClean="0">
                            <a:latin typeface="Cambria Math" panose="02040503050406030204" pitchFamily="18" charset="0"/>
                          </a:rPr>
                          <m:t>Pb</m:t>
                        </m:r>
                      </m:e>
                      <m:sub>
                        <m:r>
                          <a:rPr lang="en-US">
                            <a:latin typeface="Cambria Math" panose="02040503050406030204" pitchFamily="18" charset="0"/>
                          </a:rPr>
                          <m:t>2</m:t>
                        </m:r>
                      </m:sub>
                      <m:sup>
                        <m:r>
                          <a:rPr lang="en-US">
                            <a:latin typeface="Cambria Math" panose="02040503050406030204" pitchFamily="18" charset="0"/>
                          </a:rPr>
                          <m:t>+</m:t>
                        </m:r>
                      </m:sup>
                    </m:sSubSup>
                  </m:oMath>
                </a14:m>
                <a:r>
                  <a:rPr lang="en-US" dirty="0"/>
                  <a:t> ions precipitate as insoluble chlorides. </a:t>
                </a:r>
              </a:p>
              <a:p>
                <a:pPr marL="457200" indent="-457200">
                  <a:spcAft>
                    <a:spcPts val="2800"/>
                  </a:spcAft>
                  <a:buFont typeface="Arial" pitchFamily="34" charset="0"/>
                  <a:buChar char="•"/>
                </a:pPr>
                <a:r>
                  <a:rPr lang="en-US" i="1" dirty="0"/>
                  <a:t>Group 2 cations. </a:t>
                </a:r>
                <a:r>
                  <a:rPr lang="en-US" dirty="0"/>
                  <a:t>The chloride precipitates are removed by filtration. Hydrogen sulfide is added to the unknown acidic solution to produce metal sulfides: </a:t>
                </a:r>
              </a:p>
              <a:p>
                <a:pPr>
                  <a:spcAft>
                    <a:spcPts val="2800"/>
                  </a:spcAft>
                </a:pPr>
                <a14:m>
                  <m:oMath xmlns:m="http://schemas.openxmlformats.org/officeDocument/2006/math">
                    <m:sSup>
                      <m:sSupPr>
                        <m:ctrlPr>
                          <a:rPr lang="en-US" i="1">
                            <a:latin typeface="Cambria Math" panose="02040503050406030204" pitchFamily="18" charset="0"/>
                          </a:rPr>
                        </m:ctrlPr>
                      </m:sSupPr>
                      <m:e>
                        <m:r>
                          <m:rPr>
                            <m:sty m:val="p"/>
                          </m:rPr>
                          <a:rPr lang="en-US" i="0">
                            <a:latin typeface="Cambria Math" panose="02040503050406030204" pitchFamily="18" charset="0"/>
                          </a:rPr>
                          <m:t>M</m:t>
                        </m:r>
                      </m:e>
                      <m:sup>
                        <m:r>
                          <a:rPr lang="en-US" i="0">
                            <a:latin typeface="Cambria Math" panose="02040503050406030204" pitchFamily="18" charset="0"/>
                          </a:rPr>
                          <m:t>2+</m:t>
                        </m:r>
                      </m:sup>
                    </m:sSup>
                    <m:d>
                      <m:dPr>
                        <m:ctrlPr>
                          <a:rPr lang="en-US" i="1">
                            <a:latin typeface="Cambria Math" panose="02040503050406030204" pitchFamily="18" charset="0"/>
                          </a:rPr>
                        </m:ctrlPr>
                      </m:dPr>
                      <m:e>
                        <m:r>
                          <a:rPr lang="en-US" i="1">
                            <a:latin typeface="Cambria Math" panose="02040503050406030204" pitchFamily="18" charset="0"/>
                          </a:rPr>
                          <m:t>𝑎𝑞</m:t>
                        </m:r>
                      </m:e>
                    </m:d>
                    <m:r>
                      <a:rPr lang="en-US" i="0">
                        <a:latin typeface="Cambria Math" panose="02040503050406030204" pitchFamily="18" charset="0"/>
                      </a:rPr>
                      <m:t>+</m:t>
                    </m:r>
                    <m:sSub>
                      <m:sSubPr>
                        <m:ctrlPr>
                          <a:rPr lang="en-US" i="1">
                            <a:latin typeface="Cambria Math" panose="02040503050406030204" pitchFamily="18" charset="0"/>
                          </a:rPr>
                        </m:ctrlPr>
                      </m:sSubPr>
                      <m:e>
                        <m:r>
                          <m:rPr>
                            <m:sty m:val="p"/>
                          </m:rPr>
                          <a:rPr lang="en-US" i="0">
                            <a:latin typeface="Cambria Math" panose="02040503050406030204" pitchFamily="18" charset="0"/>
                          </a:rPr>
                          <m:t>H</m:t>
                        </m:r>
                      </m:e>
                      <m:sub>
                        <m:r>
                          <a:rPr lang="en-US" i="0">
                            <a:latin typeface="Cambria Math" panose="02040503050406030204" pitchFamily="18" charset="0"/>
                          </a:rPr>
                          <m:t>2</m:t>
                        </m:r>
                      </m:sub>
                    </m:sSub>
                    <m:r>
                      <m:rPr>
                        <m:sty m:val="p"/>
                      </m:rPr>
                      <a:rPr lang="en-US" i="0">
                        <a:latin typeface="Cambria Math" panose="02040503050406030204" pitchFamily="18" charset="0"/>
                      </a:rPr>
                      <m:t>S</m:t>
                    </m:r>
                    <m:d>
                      <m:dPr>
                        <m:ctrlPr>
                          <a:rPr lang="en-US" i="1">
                            <a:latin typeface="Cambria Math" panose="02040503050406030204" pitchFamily="18" charset="0"/>
                          </a:rPr>
                        </m:ctrlPr>
                      </m:dPr>
                      <m:e>
                        <m:r>
                          <a:rPr lang="en-US" i="1">
                            <a:latin typeface="Cambria Math" panose="02040503050406030204" pitchFamily="18" charset="0"/>
                          </a:rPr>
                          <m:t>𝑎𝑞</m:t>
                        </m:r>
                      </m:e>
                    </m:d>
                    <m:r>
                      <a:rPr lang="en-US" i="0">
                        <a:latin typeface="Cambria Math" panose="02040503050406030204" pitchFamily="18" charset="0"/>
                      </a:rPr>
                      <m:t>+2</m:t>
                    </m:r>
                    <m:sSub>
                      <m:sSubPr>
                        <m:ctrlPr>
                          <a:rPr lang="en-US" i="1">
                            <a:latin typeface="Cambria Math" panose="02040503050406030204" pitchFamily="18" charset="0"/>
                          </a:rPr>
                        </m:ctrlPr>
                      </m:sSubPr>
                      <m:e>
                        <m:r>
                          <m:rPr>
                            <m:sty m:val="p"/>
                          </m:rPr>
                          <a:rPr lang="en-US" i="0">
                            <a:latin typeface="Cambria Math" panose="02040503050406030204" pitchFamily="18" charset="0"/>
                          </a:rPr>
                          <m:t>H</m:t>
                        </m:r>
                      </m:e>
                      <m:sub>
                        <m:r>
                          <a:rPr lang="en-US" i="0">
                            <a:latin typeface="Cambria Math" panose="02040503050406030204" pitchFamily="18" charset="0"/>
                          </a:rPr>
                          <m:t>2</m:t>
                        </m:r>
                      </m:sub>
                    </m:sSub>
                    <m:r>
                      <m:rPr>
                        <m:sty m:val="p"/>
                      </m:rPr>
                      <a:rPr lang="en-US" i="0">
                        <a:latin typeface="Cambria Math" panose="02040503050406030204" pitchFamily="18" charset="0"/>
                      </a:rPr>
                      <m:t>O</m:t>
                    </m:r>
                    <m:r>
                      <a:rPr lang="en-US" i="1">
                        <a:latin typeface="Cambria Math" panose="02040503050406030204" pitchFamily="18" charset="0"/>
                      </a:rPr>
                      <m:t>(</m:t>
                    </m:r>
                    <m:r>
                      <a:rPr lang="en-US" i="1">
                        <a:latin typeface="Cambria Math" panose="02040503050406030204" pitchFamily="18" charset="0"/>
                      </a:rPr>
                      <m:t>𝑙</m:t>
                    </m:r>
                    <m:r>
                      <a:rPr lang="en-US" i="1">
                        <a:latin typeface="Cambria Math" panose="02040503050406030204" pitchFamily="18" charset="0"/>
                      </a:rPr>
                      <m:t>)</m:t>
                    </m:r>
                    <m:r>
                      <a:rPr lang="en-US" i="0">
                        <a:latin typeface="Cambria Math" panose="02040503050406030204" pitchFamily="18" charset="0"/>
                      </a:rPr>
                      <m:t>⇄</m:t>
                    </m:r>
                    <m:r>
                      <m:rPr>
                        <m:sty m:val="p"/>
                      </m:rPr>
                      <a:rPr lang="en-US" i="0">
                        <a:latin typeface="Cambria Math" panose="02040503050406030204" pitchFamily="18" charset="0"/>
                        <a:ea typeface="Cambria Math" panose="02040503050406030204" pitchFamily="18" charset="0"/>
                      </a:rPr>
                      <m:t>MS</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𝑠</m:t>
                    </m:r>
                    <m:r>
                      <a:rPr lang="en-US" i="1">
                        <a:latin typeface="Cambria Math" panose="02040503050406030204" pitchFamily="18" charset="0"/>
                        <a:ea typeface="Cambria Math" panose="02040503050406030204" pitchFamily="18" charset="0"/>
                      </a:rPr>
                      <m:t>)</m:t>
                    </m:r>
                  </m:oMath>
                </a14:m>
                <a:r>
                  <a:rPr lang="en-US" dirty="0"/>
                  <a:t>+2</a:t>
                </a:r>
                <a14:m>
                  <m:oMath xmlns:m="http://schemas.openxmlformats.org/officeDocument/2006/math">
                    <m:sSub>
                      <m:sSubPr>
                        <m:ctrlPr>
                          <a:rPr lang="en-US" i="1" dirty="0">
                            <a:latin typeface="Cambria Math" panose="02040503050406030204" pitchFamily="18" charset="0"/>
                          </a:rPr>
                        </m:ctrlPr>
                      </m:sSubPr>
                      <m:e>
                        <m:r>
                          <m:rPr>
                            <m:sty m:val="p"/>
                          </m:rPr>
                          <a:rPr lang="en-US" i="0" dirty="0">
                            <a:latin typeface="Cambria Math" panose="02040503050406030204" pitchFamily="18" charset="0"/>
                          </a:rPr>
                          <m:t>H</m:t>
                        </m:r>
                      </m:e>
                      <m:sub>
                        <m:r>
                          <a:rPr lang="en-US" i="0" dirty="0">
                            <a:latin typeface="Cambria Math" panose="02040503050406030204" pitchFamily="18" charset="0"/>
                          </a:rPr>
                          <m:t>3</m:t>
                        </m:r>
                      </m:sub>
                    </m:sSub>
                    <m:sSup>
                      <m:sSupPr>
                        <m:ctrlPr>
                          <a:rPr lang="en-US" i="1" dirty="0">
                            <a:latin typeface="Cambria Math" panose="02040503050406030204" pitchFamily="18" charset="0"/>
                          </a:rPr>
                        </m:ctrlPr>
                      </m:sSupPr>
                      <m:e>
                        <m:r>
                          <m:rPr>
                            <m:sty m:val="p"/>
                          </m:rPr>
                          <a:rPr lang="en-US" i="0" dirty="0">
                            <a:latin typeface="Cambria Math" panose="02040503050406030204" pitchFamily="18" charset="0"/>
                          </a:rPr>
                          <m:t>O</m:t>
                        </m:r>
                      </m:e>
                      <m:sup>
                        <m:r>
                          <a:rPr lang="en-US" i="0" dirty="0">
                            <a:latin typeface="Cambria Math" panose="02040503050406030204" pitchFamily="18" charset="0"/>
                          </a:rPr>
                          <m:t>+</m:t>
                        </m:r>
                      </m:sup>
                    </m:sSup>
                    <m:r>
                      <a:rPr lang="en-US" i="1" dirty="0">
                        <a:latin typeface="Cambria Math" panose="02040503050406030204" pitchFamily="18" charset="0"/>
                      </a:rPr>
                      <m:t>(</m:t>
                    </m:r>
                    <m:r>
                      <a:rPr lang="en-US" i="1" dirty="0">
                        <a:latin typeface="Cambria Math" panose="02040503050406030204" pitchFamily="18" charset="0"/>
                      </a:rPr>
                      <m:t>𝑎𝑞</m:t>
                    </m:r>
                    <m:r>
                      <a:rPr lang="en-US" i="1" dirty="0">
                        <a:latin typeface="Cambria Math" panose="02040503050406030204" pitchFamily="18" charset="0"/>
                      </a:rPr>
                      <m:t>)</m:t>
                    </m:r>
                  </m:oMath>
                </a14:m>
                <a:endParaRPr lang="en-US" i="1"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4038600"/>
              </a:xfrm>
              <a:blipFill>
                <a:blip r:embed="rId2"/>
                <a:stretch>
                  <a:fillRect l="-1200" t="-1357" r="-1733" b="-302"/>
                </a:stretch>
              </a:blipFill>
            </p:spPr>
            <p:txBody>
              <a:bodyPr/>
              <a:lstStyle/>
              <a:p>
                <a:r>
                  <a:rPr lang="en-US">
                    <a:noFill/>
                  </a:rPr>
                  <a:t> </a:t>
                </a:r>
              </a:p>
            </p:txBody>
          </p:sp>
        </mc:Fallback>
      </mc:AlternateContent>
    </p:spTree>
    <p:extLst>
      <p:ext uri="{BB962C8B-B14F-4D97-AF65-F5344CB8AC3E}">
        <p14:creationId xmlns:p14="http://schemas.microsoft.com/office/powerpoint/2010/main" val="174909656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7848600" cy="993913"/>
          </a:xfrm>
        </p:spPr>
        <p:txBody>
          <a:bodyPr/>
          <a:lstStyle/>
          <a:p>
            <a:pPr marL="1196975" indent="-1196975"/>
            <a:r>
              <a:rPr lang="en-US" dirty="0">
                <a:solidFill>
                  <a:schemeClr val="bg1"/>
                </a:solidFill>
              </a:rPr>
              <a:t>17.6	</a:t>
            </a:r>
            <a:r>
              <a:rPr lang="en-US" dirty="0"/>
              <a:t>Separation of Ions Using Differences in Solubility (4)</a:t>
            </a:r>
          </a:p>
        </p:txBody>
      </p:sp>
      <p:sp>
        <p:nvSpPr>
          <p:cNvPr id="2" name="Text Placeholder 1"/>
          <p:cNvSpPr>
            <a:spLocks noGrp="1"/>
          </p:cNvSpPr>
          <p:nvPr>
            <p:ph type="body" sz="quarter" idx="11"/>
          </p:nvPr>
        </p:nvSpPr>
        <p:spPr>
          <a:xfrm>
            <a:off x="0" y="1066800"/>
            <a:ext cx="8686800" cy="533400"/>
          </a:xfrm>
        </p:spPr>
        <p:txBody>
          <a:bodyPr/>
          <a:lstStyle/>
          <a:p>
            <a:r>
              <a:rPr lang="en-US" dirty="0"/>
              <a:t>Qualitative Analysis of Metal Ions in Solution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4343400"/>
              </a:xfrm>
            </p:spPr>
            <p:txBody>
              <a:bodyPr/>
              <a:lstStyle/>
              <a:p>
                <a:pPr>
                  <a:spcAft>
                    <a:spcPts val="1500"/>
                  </a:spcAft>
                </a:pPr>
                <a:r>
                  <a:rPr lang="en-US" dirty="0"/>
                  <a:t>Only the metal sulfides with the </a:t>
                </a:r>
                <a:r>
                  <a:rPr lang="en-US" i="1" dirty="0"/>
                  <a:t>smallest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dirty="0"/>
                  <a:t> values precipitate under acidic conditions. These are </a:t>
                </a:r>
                <a14:m>
                  <m:oMath xmlns:m="http://schemas.openxmlformats.org/officeDocument/2006/math">
                    <m:r>
                      <m:rPr>
                        <m:sty m:val="p"/>
                      </m:rPr>
                      <a:rPr lang="en-US" i="0" dirty="0" smtClean="0">
                        <a:latin typeface="Cambria Math" panose="02040503050406030204" pitchFamily="18" charset="0"/>
                      </a:rPr>
                      <m:t>Bi</m:t>
                    </m:r>
                    <m:r>
                      <a:rPr lang="en-US" i="0" baseline="-25000" dirty="0">
                        <a:latin typeface="Cambria Math" panose="02040503050406030204" pitchFamily="18" charset="0"/>
                      </a:rPr>
                      <m:t>2</m:t>
                    </m:r>
                    <m:r>
                      <m:rPr>
                        <m:sty m:val="p"/>
                      </m:rPr>
                      <a:rPr lang="en-US" i="0" dirty="0">
                        <a:latin typeface="Cambria Math" panose="02040503050406030204" pitchFamily="18" charset="0"/>
                      </a:rPr>
                      <m:t>S</m:t>
                    </m:r>
                    <m:r>
                      <a:rPr lang="en-US" i="0" baseline="-25000" dirty="0">
                        <a:latin typeface="Cambria Math" panose="02040503050406030204" pitchFamily="18" charset="0"/>
                      </a:rPr>
                      <m:t>3</m:t>
                    </m:r>
                  </m:oMath>
                </a14:m>
                <a:r>
                  <a:rPr lang="en-US" dirty="0"/>
                  <a:t>, CdS, CuS, and SnS. The solution is filtered to remove the insoluble sulfides. </a:t>
                </a:r>
              </a:p>
              <a:p>
                <a:pPr marL="280988" indent="-280988">
                  <a:spcBef>
                    <a:spcPts val="0"/>
                  </a:spcBef>
                  <a:spcAft>
                    <a:spcPts val="2800"/>
                  </a:spcAft>
                  <a:buFont typeface="Arial" panose="020B0604020202020204" pitchFamily="34" charset="0"/>
                  <a:buChar char="•"/>
                </a:pPr>
                <a:r>
                  <a:rPr lang="en-US" i="1" dirty="0"/>
                  <a:t>Group 3 cations.</a:t>
                </a:r>
                <a:r>
                  <a:rPr lang="en-US" dirty="0"/>
                  <a:t> NaOH is added to the solution. In a basic solution, the more soluble sulfides (CoS, FeS, MnS, NiS, ZnS) precipitate. The </a:t>
                </a:r>
                <a14:m>
                  <m:oMath xmlns:m="http://schemas.openxmlformats.org/officeDocument/2006/math">
                    <m:sSup>
                      <m:sSupPr>
                        <m:ctrlPr>
                          <a:rPr lang="en-US" i="1">
                            <a:latin typeface="Cambria Math" panose="02040503050406030204" pitchFamily="18" charset="0"/>
                          </a:rPr>
                        </m:ctrlPr>
                      </m:sSupPr>
                      <m:e>
                        <m:r>
                          <m:rPr>
                            <m:sty m:val="p"/>
                          </m:rPr>
                          <a:rPr lang="en-US">
                            <a:latin typeface="Cambria Math" panose="02040503050406030204" pitchFamily="18" charset="0"/>
                          </a:rPr>
                          <m:t>Ag</m:t>
                        </m:r>
                      </m:e>
                      <m:sup>
                        <m:r>
                          <a:rPr lang="en-US" b="0" i="0" smtClean="0">
                            <a:latin typeface="Cambria Math" panose="02040503050406030204" pitchFamily="18" charset="0"/>
                          </a:rPr>
                          <m:t>3</m:t>
                        </m:r>
                        <m:r>
                          <a:rPr lang="en-US">
                            <a:latin typeface="Cambria Math" panose="02040503050406030204" pitchFamily="18" charset="0"/>
                          </a:rPr>
                          <m:t>+</m:t>
                        </m:r>
                      </m:sup>
                    </m:sSup>
                  </m:oMath>
                </a14:m>
                <a:r>
                  <a:rPr lang="en-US" dirty="0"/>
                  <a:t>and </a:t>
                </a:r>
                <a14:m>
                  <m:oMath xmlns:m="http://schemas.openxmlformats.org/officeDocument/2006/math">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Cr</m:t>
                        </m:r>
                      </m:e>
                      <m:sup>
                        <m:r>
                          <a:rPr lang="en-US" b="0" i="0" smtClean="0">
                            <a:latin typeface="Cambria Math" panose="02040503050406030204" pitchFamily="18" charset="0"/>
                          </a:rPr>
                          <m:t>3</m:t>
                        </m:r>
                        <m:r>
                          <a:rPr lang="en-US">
                            <a:latin typeface="Cambria Math" panose="02040503050406030204" pitchFamily="18" charset="0"/>
                          </a:rPr>
                          <m:t>+</m:t>
                        </m:r>
                      </m:sup>
                    </m:sSup>
                  </m:oMath>
                </a14:m>
                <a:r>
                  <a:rPr lang="en-US" dirty="0"/>
                  <a:t>ions precipitate as hydroxides. The solution is filtered again to remove the insoluble sulfides and hydroxides.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4343400"/>
              </a:xfrm>
              <a:blipFill>
                <a:blip r:embed="rId2"/>
                <a:stretch>
                  <a:fillRect l="-1333" t="-1262" r="-1733"/>
                </a:stretch>
              </a:blipFill>
            </p:spPr>
            <p:txBody>
              <a:bodyPr/>
              <a:lstStyle/>
              <a:p>
                <a:r>
                  <a:rPr lang="en-US">
                    <a:noFill/>
                  </a:rPr>
                  <a:t> </a:t>
                </a:r>
              </a:p>
            </p:txBody>
          </p:sp>
        </mc:Fallback>
      </mc:AlternateContent>
    </p:spTree>
    <p:extLst>
      <p:ext uri="{BB962C8B-B14F-4D97-AF65-F5344CB8AC3E}">
        <p14:creationId xmlns:p14="http://schemas.microsoft.com/office/powerpoint/2010/main" val="39732255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7772400" cy="990600"/>
          </a:xfrm>
        </p:spPr>
        <p:txBody>
          <a:bodyPr/>
          <a:lstStyle/>
          <a:p>
            <a:pPr marL="1203325" indent="-1203325"/>
            <a:r>
              <a:rPr lang="en-US" dirty="0">
                <a:solidFill>
                  <a:schemeClr val="bg1"/>
                </a:solidFill>
              </a:rPr>
              <a:t>17.6	</a:t>
            </a:r>
            <a:r>
              <a:rPr lang="en-US" dirty="0"/>
              <a:t>Separation of Ions Using Differences in Solubility (5)</a:t>
            </a:r>
          </a:p>
        </p:txBody>
      </p:sp>
      <p:sp>
        <p:nvSpPr>
          <p:cNvPr id="2" name="Text Placeholder 1"/>
          <p:cNvSpPr>
            <a:spLocks noGrp="1"/>
          </p:cNvSpPr>
          <p:nvPr>
            <p:ph type="body" sz="quarter" idx="11"/>
          </p:nvPr>
        </p:nvSpPr>
        <p:spPr>
          <a:xfrm>
            <a:off x="0" y="1066800"/>
            <a:ext cx="8686800" cy="533400"/>
          </a:xfrm>
        </p:spPr>
        <p:txBody>
          <a:bodyPr/>
          <a:lstStyle/>
          <a:p>
            <a:r>
              <a:rPr lang="en-US" dirty="0"/>
              <a:t>Qualitative Analysis of Metal Ions in Solution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15097" cy="4038600"/>
              </a:xfrm>
            </p:spPr>
            <p:txBody>
              <a:bodyPr/>
              <a:lstStyle/>
              <a:p>
                <a:pPr marL="457200" indent="-457200">
                  <a:spcAft>
                    <a:spcPts val="2300"/>
                  </a:spcAft>
                  <a:buFont typeface="Arial" pitchFamily="34" charset="0"/>
                  <a:buChar char="•"/>
                </a:pPr>
                <a:r>
                  <a:rPr lang="en-US" i="1" dirty="0"/>
                  <a:t>Group 4 cations. </a:t>
                </a:r>
                <a:r>
                  <a:rPr lang="en-US" dirty="0"/>
                  <a:t>Sodium carbonate is added to the basic solution to precipitate </a:t>
                </a:r>
                <a14:m>
                  <m:oMath xmlns:m="http://schemas.openxmlformats.org/officeDocument/2006/math">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Ba</m:t>
                        </m:r>
                      </m:e>
                      <m:sup>
                        <m:r>
                          <a:rPr lang="en-US" b="0" i="0" smtClean="0">
                            <a:latin typeface="Cambria Math" panose="02040503050406030204" pitchFamily="18" charset="0"/>
                          </a:rPr>
                          <m:t>2</m:t>
                        </m:r>
                        <m:r>
                          <a:rPr lang="en-US">
                            <a:latin typeface="Cambria Math" panose="02040503050406030204" pitchFamily="18" charset="0"/>
                          </a:rPr>
                          <m:t>+</m:t>
                        </m:r>
                      </m:sup>
                    </m:sSup>
                  </m:oMath>
                </a14:m>
                <a:r>
                  <a:rPr lang="en-US" dirty="0"/>
                  <a:t>, </a:t>
                </a:r>
                <a14:m>
                  <m:oMath xmlns:m="http://schemas.openxmlformats.org/officeDocument/2006/math">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C</m:t>
                        </m:r>
                        <m:r>
                          <m:rPr>
                            <m:sty m:val="p"/>
                          </m:rPr>
                          <a:rPr lang="en-US">
                            <a:latin typeface="Cambria Math" panose="02040503050406030204" pitchFamily="18" charset="0"/>
                          </a:rPr>
                          <m:t>a</m:t>
                        </m:r>
                      </m:e>
                      <m:sup>
                        <m:r>
                          <a:rPr lang="en-US">
                            <a:latin typeface="Cambria Math" panose="02040503050406030204" pitchFamily="18" charset="0"/>
                          </a:rPr>
                          <m:t>2+</m:t>
                        </m:r>
                      </m:sup>
                    </m:sSup>
                  </m:oMath>
                </a14:m>
                <a:r>
                  <a:rPr lang="en-US" dirty="0"/>
                  <a:t>, and </a:t>
                </a:r>
                <a14:m>
                  <m:oMath xmlns:m="http://schemas.openxmlformats.org/officeDocument/2006/math">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Sr</m:t>
                        </m:r>
                      </m:e>
                      <m:sup>
                        <m:r>
                          <a:rPr lang="en-US">
                            <a:latin typeface="Cambria Math" panose="02040503050406030204" pitchFamily="18" charset="0"/>
                          </a:rPr>
                          <m:t>2+</m:t>
                        </m:r>
                      </m:sup>
                    </m:sSup>
                  </m:oMath>
                </a14:m>
                <a:r>
                  <a:rPr lang="en-US" dirty="0"/>
                  <a:t>ions as </a:t>
                </a:r>
                <a14:m>
                  <m:oMath xmlns:m="http://schemas.openxmlformats.org/officeDocument/2006/math">
                    <m:r>
                      <m:rPr>
                        <m:sty m:val="p"/>
                      </m:rPr>
                      <a:rPr lang="en-US" i="0" dirty="0" smtClean="0">
                        <a:latin typeface="Cambria Math" panose="02040503050406030204" pitchFamily="18" charset="0"/>
                      </a:rPr>
                      <m:t>BaCO</m:t>
                    </m:r>
                    <m:r>
                      <a:rPr lang="en-US" i="0" baseline="-25000" dirty="0">
                        <a:latin typeface="Cambria Math" panose="02040503050406030204" pitchFamily="18" charset="0"/>
                      </a:rPr>
                      <m:t>3</m:t>
                    </m:r>
                  </m:oMath>
                </a14:m>
                <a:r>
                  <a:rPr lang="en-US" dirty="0"/>
                  <a:t>, </a:t>
                </a:r>
                <a14:m>
                  <m:oMath xmlns:m="http://schemas.openxmlformats.org/officeDocument/2006/math">
                    <m:r>
                      <m:rPr>
                        <m:sty m:val="p"/>
                      </m:rPr>
                      <a:rPr lang="en-US" i="0" dirty="0" smtClean="0">
                        <a:latin typeface="Cambria Math" panose="02040503050406030204" pitchFamily="18" charset="0"/>
                      </a:rPr>
                      <m:t>CaCO</m:t>
                    </m:r>
                    <m:r>
                      <a:rPr lang="en-US" i="0" baseline="-25000" dirty="0">
                        <a:latin typeface="Cambria Math" panose="02040503050406030204" pitchFamily="18" charset="0"/>
                      </a:rPr>
                      <m:t>3</m:t>
                    </m:r>
                  </m:oMath>
                </a14:m>
                <a:r>
                  <a:rPr lang="en-US" dirty="0"/>
                  <a:t>, and </a:t>
                </a:r>
                <a14:m>
                  <m:oMath xmlns:m="http://schemas.openxmlformats.org/officeDocument/2006/math">
                    <m:r>
                      <m:rPr>
                        <m:sty m:val="p"/>
                      </m:rPr>
                      <a:rPr lang="en-US" i="0" dirty="0" smtClean="0">
                        <a:latin typeface="Cambria Math" panose="02040503050406030204" pitchFamily="18" charset="0"/>
                      </a:rPr>
                      <m:t>SrCO</m:t>
                    </m:r>
                    <m:r>
                      <a:rPr lang="en-US" i="0" baseline="-25000" dirty="0">
                        <a:latin typeface="Cambria Math" panose="02040503050406030204" pitchFamily="18" charset="0"/>
                      </a:rPr>
                      <m:t>3</m:t>
                    </m:r>
                  </m:oMath>
                </a14:m>
                <a:r>
                  <a:rPr lang="en-US" dirty="0"/>
                  <a:t>. These precipitates are filtered.</a:t>
                </a:r>
              </a:p>
              <a:p>
                <a:pPr marL="457200" indent="-457200">
                  <a:spcAft>
                    <a:spcPts val="2800"/>
                  </a:spcAft>
                  <a:buFont typeface="Arial" pitchFamily="34" charset="0"/>
                  <a:buChar char="•"/>
                </a:pPr>
                <a:r>
                  <a:rPr lang="en-US" i="1" dirty="0"/>
                  <a:t>Group 5 cations. T</a:t>
                </a:r>
                <a:r>
                  <a:rPr lang="en-US" dirty="0"/>
                  <a:t>he only cations possibly remaining in solution are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Na</m:t>
                        </m:r>
                      </m:e>
                      <m:sup>
                        <m:r>
                          <a:rPr lang="en-US">
                            <a:latin typeface="Cambria Math" panose="02040503050406030204" pitchFamily="18" charset="0"/>
                            <a:ea typeface="Cambria Math" panose="02040503050406030204" pitchFamily="18" charset="0"/>
                          </a:rPr>
                          <m:t>+</m:t>
                        </m:r>
                      </m:sup>
                    </m:sSup>
                  </m:oMath>
                </a14:m>
                <a:r>
                  <a:rPr lang="en-US" dirty="0"/>
                  <a:t>,</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K</m:t>
                        </m:r>
                      </m:e>
                      <m:sup>
                        <m:r>
                          <a:rPr lang="en-US">
                            <a:latin typeface="Cambria Math" panose="02040503050406030204" pitchFamily="18" charset="0"/>
                            <a:ea typeface="Cambria Math" panose="02040503050406030204" pitchFamily="18" charset="0"/>
                          </a:rPr>
                          <m:t>+</m:t>
                        </m:r>
                      </m:sup>
                    </m:sSup>
                  </m:oMath>
                </a14:m>
                <a:r>
                  <a:rPr lang="en-US" dirty="0"/>
                  <a:t>, and </a:t>
                </a:r>
                <a14:m>
                  <m:oMath xmlns:m="http://schemas.openxmlformats.org/officeDocument/2006/math">
                    <m:r>
                      <m:rPr>
                        <m:sty m:val="p"/>
                      </m:rPr>
                      <a:rPr lang="en-US">
                        <a:latin typeface="Cambria Math" panose="02040503050406030204" pitchFamily="18" charset="0"/>
                      </a:rPr>
                      <m:t>N</m:t>
                    </m:r>
                    <m:sSubSup>
                      <m:sSubSupPr>
                        <m:ctrlPr>
                          <a:rPr lang="en-US" i="1">
                            <a:latin typeface="Cambria Math" panose="02040503050406030204" pitchFamily="18" charset="0"/>
                          </a:rPr>
                        </m:ctrlPr>
                      </m:sSubSupPr>
                      <m:e>
                        <m:r>
                          <m:rPr>
                            <m:sty m:val="p"/>
                          </m:rPr>
                          <a:rPr lang="en-US">
                            <a:latin typeface="Cambria Math" panose="02040503050406030204" pitchFamily="18" charset="0"/>
                          </a:rPr>
                          <m:t>H</m:t>
                        </m:r>
                      </m:e>
                      <m:sub>
                        <m:r>
                          <a:rPr lang="en-US">
                            <a:latin typeface="Cambria Math" panose="02040503050406030204" pitchFamily="18" charset="0"/>
                          </a:rPr>
                          <m:t>4</m:t>
                        </m:r>
                      </m:sub>
                      <m:sup>
                        <m:r>
                          <a:rPr lang="en-US">
                            <a:latin typeface="Cambria Math" panose="02040503050406030204" pitchFamily="18" charset="0"/>
                          </a:rPr>
                          <m:t>+</m:t>
                        </m:r>
                      </m:sup>
                    </m:sSubSup>
                  </m:oMath>
                </a14:m>
                <a:r>
                  <a:rPr lang="en-US" dirty="0"/>
                  <a:t>.</a:t>
                </a:r>
                <a14:m>
                  <m:oMath xmlns:m="http://schemas.openxmlformats.org/officeDocument/2006/math">
                    <m:r>
                      <m:rPr>
                        <m:sty m:val="p"/>
                      </m:rPr>
                      <a:rPr lang="en-US">
                        <a:latin typeface="Cambria Math" panose="02040503050406030204" pitchFamily="18" charset="0"/>
                      </a:rPr>
                      <m:t>N</m:t>
                    </m:r>
                    <m:sSubSup>
                      <m:sSubSupPr>
                        <m:ctrlPr>
                          <a:rPr lang="en-US" i="1">
                            <a:latin typeface="Cambria Math" panose="02040503050406030204" pitchFamily="18" charset="0"/>
                          </a:rPr>
                        </m:ctrlPr>
                      </m:sSubSupPr>
                      <m:e>
                        <m:r>
                          <m:rPr>
                            <m:sty m:val="p"/>
                          </m:rPr>
                          <a:rPr lang="en-US">
                            <a:latin typeface="Cambria Math" panose="02040503050406030204" pitchFamily="18" charset="0"/>
                          </a:rPr>
                          <m:t>H</m:t>
                        </m:r>
                      </m:e>
                      <m:sub>
                        <m:r>
                          <a:rPr lang="en-US">
                            <a:latin typeface="Cambria Math" panose="02040503050406030204" pitchFamily="18" charset="0"/>
                          </a:rPr>
                          <m:t>4</m:t>
                        </m:r>
                      </m:sub>
                      <m:sup>
                        <m:r>
                          <a:rPr lang="en-US">
                            <a:latin typeface="Cambria Math" panose="02040503050406030204" pitchFamily="18" charset="0"/>
                          </a:rPr>
                          <m:t>+</m:t>
                        </m:r>
                      </m:sup>
                    </m:sSubSup>
                  </m:oMath>
                </a14:m>
                <a:r>
                  <a:rPr lang="en-US" dirty="0"/>
                  <a:t> ions can be determined by adding sodium hydroxide: </a:t>
                </a:r>
              </a:p>
              <a:p>
                <a:pPr/>
                <a14:m>
                  <m:oMathPara xmlns:m="http://schemas.openxmlformats.org/officeDocument/2006/math">
                    <m:oMathParaPr>
                      <m:jc m:val="centerGroup"/>
                    </m:oMathParaPr>
                    <m:oMath xmlns:m="http://schemas.openxmlformats.org/officeDocument/2006/math">
                      <m:r>
                        <m:rPr>
                          <m:sty m:val="p"/>
                        </m:rPr>
                        <a:rPr lang="en-US" i="0">
                          <a:latin typeface="Cambria Math" panose="02040503050406030204" pitchFamily="18" charset="0"/>
                        </a:rPr>
                        <m:t>NaOH</m:t>
                      </m:r>
                      <m:d>
                        <m:dPr>
                          <m:ctrlPr>
                            <a:rPr lang="en-US" i="1">
                              <a:latin typeface="Cambria Math" panose="02040503050406030204" pitchFamily="18" charset="0"/>
                            </a:rPr>
                          </m:ctrlPr>
                        </m:dPr>
                        <m:e>
                          <m:r>
                            <a:rPr lang="en-US" i="1">
                              <a:latin typeface="Cambria Math" panose="02040503050406030204" pitchFamily="18" charset="0"/>
                            </a:rPr>
                            <m:t>𝑎𝑞</m:t>
                          </m:r>
                        </m:e>
                      </m:d>
                      <m:r>
                        <a:rPr lang="en-US" i="1">
                          <a:latin typeface="Cambria Math" panose="02040503050406030204" pitchFamily="18" charset="0"/>
                        </a:rPr>
                        <m:t>+</m:t>
                      </m:r>
                      <m:r>
                        <m:rPr>
                          <m:sty m:val="p"/>
                        </m:rPr>
                        <a:rPr lang="en-US" i="0">
                          <a:latin typeface="Cambria Math" panose="02040503050406030204" pitchFamily="18" charset="0"/>
                        </a:rPr>
                        <m:t>N</m:t>
                      </m:r>
                      <m:sSubSup>
                        <m:sSubSupPr>
                          <m:ctrlPr>
                            <a:rPr lang="en-US" i="1">
                              <a:latin typeface="Cambria Math" panose="02040503050406030204" pitchFamily="18" charset="0"/>
                            </a:rPr>
                          </m:ctrlPr>
                        </m:sSubSupPr>
                        <m:e>
                          <m:r>
                            <m:rPr>
                              <m:sty m:val="p"/>
                            </m:rPr>
                            <a:rPr lang="en-US" i="0">
                              <a:latin typeface="Cambria Math" panose="02040503050406030204" pitchFamily="18" charset="0"/>
                            </a:rPr>
                            <m:t>H</m:t>
                          </m:r>
                        </m:e>
                        <m:sub>
                          <m:r>
                            <a:rPr lang="en-US" i="0">
                              <a:latin typeface="Cambria Math" panose="02040503050406030204" pitchFamily="18" charset="0"/>
                            </a:rPr>
                            <m:t>4</m:t>
                          </m:r>
                        </m:sub>
                        <m:sup>
                          <m:r>
                            <a:rPr lang="en-US" i="0">
                              <a:latin typeface="Cambria Math" panose="02040503050406030204" pitchFamily="18" charset="0"/>
                            </a:rPr>
                            <m:t>+</m:t>
                          </m:r>
                        </m:sup>
                      </m:sSubSup>
                      <m:d>
                        <m:dPr>
                          <m:ctrlPr>
                            <a:rPr lang="en-US" i="1">
                              <a:latin typeface="Cambria Math" panose="02040503050406030204" pitchFamily="18" charset="0"/>
                            </a:rPr>
                          </m:ctrlPr>
                        </m:dPr>
                        <m:e>
                          <m:r>
                            <a:rPr lang="en-US" i="1">
                              <a:latin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i="0">
                              <a:latin typeface="Cambria Math" panose="02040503050406030204" pitchFamily="18" charset="0"/>
                              <a:ea typeface="Cambria Math" panose="02040503050406030204" pitchFamily="18" charset="0"/>
                            </a:rPr>
                            <m:t>Na</m:t>
                          </m:r>
                        </m:e>
                        <m:sup>
                          <m:r>
                            <a:rPr lang="en-US" i="0">
                              <a:latin typeface="Cambria Math" panose="02040503050406030204" pitchFamily="18" charset="0"/>
                              <a:ea typeface="Cambria Math" panose="02040503050406030204" pitchFamily="18" charset="0"/>
                            </a:rPr>
                            <m:t>+</m:t>
                          </m:r>
                        </m:sup>
                      </m:sSup>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i="0">
                              <a:latin typeface="Cambria Math" panose="02040503050406030204" pitchFamily="18" charset="0"/>
                              <a:ea typeface="Cambria Math" panose="02040503050406030204" pitchFamily="18" charset="0"/>
                            </a:rPr>
                            <m:t>H</m:t>
                          </m:r>
                        </m:e>
                        <m:sub>
                          <m:r>
                            <a:rPr lang="en-US" i="0">
                              <a:latin typeface="Cambria Math" panose="02040503050406030204" pitchFamily="18" charset="0"/>
                              <a:ea typeface="Cambria Math" panose="02040503050406030204" pitchFamily="18" charset="0"/>
                            </a:rPr>
                            <m:t>2</m:t>
                          </m:r>
                        </m:sub>
                      </m:sSub>
                      <m:r>
                        <m:rPr>
                          <m:sty m:val="p"/>
                        </m:rPr>
                        <a:rPr lang="en-US" i="0">
                          <a:latin typeface="Cambria Math" panose="02040503050406030204" pitchFamily="18" charset="0"/>
                          <a:ea typeface="Cambria Math" panose="02040503050406030204" pitchFamily="18" charset="0"/>
                        </a:rPr>
                        <m:t>O</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𝑙</m:t>
                          </m:r>
                        </m:e>
                      </m:d>
                      <m:r>
                        <a:rPr lang="en-US" i="1">
                          <a:latin typeface="Cambria Math" panose="02040503050406030204" pitchFamily="18" charset="0"/>
                          <a:ea typeface="Cambria Math" panose="02040503050406030204" pitchFamily="18" charset="0"/>
                        </a:rPr>
                        <m:t>+</m:t>
                      </m:r>
                      <m:r>
                        <m:rPr>
                          <m:sty m:val="p"/>
                        </m:rPr>
                        <a:rPr lang="en-US" i="0">
                          <a:latin typeface="Cambria Math" panose="02040503050406030204" pitchFamily="18" charset="0"/>
                          <a:ea typeface="Cambria Math" panose="02040503050406030204" pitchFamily="18" charset="0"/>
                        </a:rPr>
                        <m:t>N</m:t>
                      </m:r>
                      <m:sSub>
                        <m:sSubPr>
                          <m:ctrlPr>
                            <a:rPr lang="en-US" i="1">
                              <a:latin typeface="Cambria Math" panose="02040503050406030204" pitchFamily="18" charset="0"/>
                              <a:ea typeface="Cambria Math" panose="02040503050406030204" pitchFamily="18" charset="0"/>
                            </a:rPr>
                          </m:ctrlPr>
                        </m:sSubPr>
                        <m:e>
                          <m:r>
                            <m:rPr>
                              <m:sty m:val="p"/>
                            </m:rPr>
                            <a:rPr lang="en-US" i="0">
                              <a:latin typeface="Cambria Math" panose="02040503050406030204" pitchFamily="18" charset="0"/>
                              <a:ea typeface="Cambria Math" panose="02040503050406030204" pitchFamily="18" charset="0"/>
                            </a:rPr>
                            <m:t>H</m:t>
                          </m:r>
                        </m:e>
                        <m:sub>
                          <m:r>
                            <a:rPr lang="en-US" i="0">
                              <a:latin typeface="Cambria Math" panose="02040503050406030204" pitchFamily="18" charset="0"/>
                              <a:ea typeface="Cambria Math" panose="02040503050406030204" pitchFamily="18" charset="0"/>
                            </a:rPr>
                            <m:t>3</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𝑔</m:t>
                      </m:r>
                      <m:r>
                        <a:rPr lang="en-US" i="1">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15097" cy="4038600"/>
              </a:xfrm>
              <a:blipFill>
                <a:blip r:embed="rId3"/>
                <a:stretch>
                  <a:fillRect l="-1204" t="-1357"/>
                </a:stretch>
              </a:blipFill>
            </p:spPr>
            <p:txBody>
              <a:bodyPr/>
              <a:lstStyle/>
              <a:p>
                <a:r>
                  <a:rPr lang="en-US">
                    <a:noFill/>
                  </a:rPr>
                  <a:t> </a:t>
                </a:r>
              </a:p>
            </p:txBody>
          </p:sp>
        </mc:Fallback>
      </mc:AlternateContent>
    </p:spTree>
    <p:extLst>
      <p:ext uri="{BB962C8B-B14F-4D97-AF65-F5344CB8AC3E}">
        <p14:creationId xmlns:p14="http://schemas.microsoft.com/office/powerpoint/2010/main" val="302110326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28600" y="0"/>
            <a:ext cx="8484704" cy="967637"/>
          </a:xfrm>
        </p:spPr>
        <p:txBody>
          <a:bodyPr/>
          <a:lstStyle/>
          <a:p>
            <a:pPr marL="1208088" indent="-1208088"/>
            <a:r>
              <a:rPr lang="en-US" dirty="0">
                <a:solidFill>
                  <a:srgbClr val="FFFFFF"/>
                </a:solidFill>
              </a:rPr>
              <a:t>17.6</a:t>
            </a:r>
            <a:r>
              <a:rPr lang="en-US" dirty="0"/>
              <a:t>	Separation of Ions Using Differences in Solubility (6)</a:t>
            </a:r>
          </a:p>
        </p:txBody>
      </p:sp>
      <p:sp>
        <p:nvSpPr>
          <p:cNvPr id="2" name="Text Placeholder 1"/>
          <p:cNvSpPr>
            <a:spLocks noGrp="1"/>
          </p:cNvSpPr>
          <p:nvPr>
            <p:ph type="body" sz="quarter" idx="11"/>
          </p:nvPr>
        </p:nvSpPr>
        <p:spPr>
          <a:xfrm>
            <a:off x="0" y="1066800"/>
            <a:ext cx="8686800" cy="533400"/>
          </a:xfrm>
        </p:spPr>
        <p:txBody>
          <a:bodyPr/>
          <a:lstStyle/>
          <a:p>
            <a:r>
              <a:rPr lang="en-US" dirty="0"/>
              <a:t>Qualitative Analysis of Metal Ions in Solution </a:t>
            </a:r>
            <a:endParaRPr lang="en-US" dirty="0">
              <a:solidFill>
                <a:srgbClr val="FFFFFF"/>
              </a:solidFill>
            </a:endParaRPr>
          </a:p>
        </p:txBody>
      </p:sp>
      <p:sp>
        <p:nvSpPr>
          <p:cNvPr id="6" name="Content Placeholder 1"/>
          <p:cNvSpPr>
            <a:spLocks noGrp="1"/>
          </p:cNvSpPr>
          <p:nvPr>
            <p:ph sz="quarter" idx="12"/>
          </p:nvPr>
        </p:nvSpPr>
        <p:spPr>
          <a:xfrm>
            <a:off x="0" y="1676400"/>
            <a:ext cx="8915400" cy="546538"/>
          </a:xfrm>
        </p:spPr>
        <p:txBody>
          <a:bodyPr/>
          <a:lstStyle/>
          <a:p>
            <a:r>
              <a:rPr lang="en-US" dirty="0"/>
              <a:t>Ammonia gas</a:t>
            </a:r>
            <a:r>
              <a:rPr lang="en-US" baseline="30000" dirty="0"/>
              <a:t> </a:t>
            </a:r>
            <a:r>
              <a:rPr lang="en-US" dirty="0"/>
              <a:t>is detected by either its odor or a litmus test.</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3"/>
              </p:nvPr>
            </p:nvSpPr>
            <p:spPr>
              <a:xfrm>
                <a:off x="-10510" y="2438400"/>
                <a:ext cx="5097029" cy="3924300"/>
              </a:xfrm>
            </p:spPr>
            <p:txBody>
              <a:bodyPr/>
              <a:lstStyle/>
              <a:p>
                <a:pPr>
                  <a:spcAft>
                    <a:spcPts val="2800"/>
                  </a:spcAft>
                </a:pPr>
                <a:r>
                  <a:rPr lang="en-US" sz="2800" dirty="0"/>
                  <a:t>To confirm the presence of </a:t>
                </a:r>
                <a14:m>
                  <m:oMath xmlns:m="http://schemas.openxmlformats.org/officeDocument/2006/math">
                    <m:sSup>
                      <m:sSupPr>
                        <m:ctrlPr>
                          <a:rPr lang="en-US" sz="2800" i="1">
                            <a:latin typeface="Cambria Math" panose="02040503050406030204" pitchFamily="18" charset="0"/>
                            <a:ea typeface="Cambria Math" panose="02040503050406030204" pitchFamily="18" charset="0"/>
                          </a:rPr>
                        </m:ctrlPr>
                      </m:sSupPr>
                      <m:e>
                        <m:r>
                          <m:rPr>
                            <m:sty m:val="p"/>
                          </m:rPr>
                          <a:rPr lang="en-US" sz="2800">
                            <a:latin typeface="Cambria Math" panose="02040503050406030204" pitchFamily="18" charset="0"/>
                            <a:ea typeface="Cambria Math" panose="02040503050406030204" pitchFamily="18" charset="0"/>
                          </a:rPr>
                          <m:t>Na</m:t>
                        </m:r>
                      </m:e>
                      <m:sup>
                        <m:r>
                          <a:rPr lang="en-US" sz="2800">
                            <a:latin typeface="Cambria Math" panose="02040503050406030204" pitchFamily="18" charset="0"/>
                            <a:ea typeface="Cambria Math" panose="02040503050406030204" pitchFamily="18" charset="0"/>
                          </a:rPr>
                          <m:t>+</m:t>
                        </m:r>
                      </m:sup>
                    </m:sSup>
                  </m:oMath>
                </a14:m>
                <a:r>
                  <a:rPr lang="en-US" sz="2800" dirty="0"/>
                  <a:t>and </a:t>
                </a:r>
                <a14:m>
                  <m:oMath xmlns:m="http://schemas.openxmlformats.org/officeDocument/2006/math">
                    <m:sSup>
                      <m:sSupPr>
                        <m:ctrlPr>
                          <a:rPr lang="en-US" sz="2800" i="1">
                            <a:latin typeface="Cambria Math" panose="02040503050406030204" pitchFamily="18" charset="0"/>
                            <a:ea typeface="Cambria Math" panose="02040503050406030204" pitchFamily="18" charset="0"/>
                          </a:rPr>
                        </m:ctrlPr>
                      </m:sSupPr>
                      <m:e>
                        <m:r>
                          <m:rPr>
                            <m:sty m:val="p"/>
                          </m:rPr>
                          <a:rPr lang="en-US" sz="2800" b="0" i="0" smtClean="0">
                            <a:latin typeface="Cambria Math" panose="02040503050406030204" pitchFamily="18" charset="0"/>
                            <a:ea typeface="Cambria Math" panose="02040503050406030204" pitchFamily="18" charset="0"/>
                          </a:rPr>
                          <m:t>K</m:t>
                        </m:r>
                      </m:e>
                      <m:sup>
                        <m:r>
                          <a:rPr lang="en-US" sz="2800">
                            <a:latin typeface="Cambria Math" panose="02040503050406030204" pitchFamily="18" charset="0"/>
                            <a:ea typeface="Cambria Math" panose="02040503050406030204" pitchFamily="18" charset="0"/>
                          </a:rPr>
                          <m:t>+</m:t>
                        </m:r>
                      </m:sup>
                    </m:sSup>
                  </m:oMath>
                </a14:m>
                <a:r>
                  <a:rPr lang="en-US" sz="2800" dirty="0"/>
                  <a:t>ions, a flame test is used in which a piece of platinum wire is dipped into the solution and held over a flame. </a:t>
                </a:r>
              </a:p>
              <a:p>
                <a:pPr>
                  <a:spcAft>
                    <a:spcPts val="2800"/>
                  </a:spcAft>
                </a:pPr>
                <a14:m>
                  <m:oMath xmlns:m="http://schemas.openxmlformats.org/officeDocument/2006/math">
                    <m:sSup>
                      <m:sSupPr>
                        <m:ctrlPr>
                          <a:rPr lang="en-US" sz="2800" i="1">
                            <a:latin typeface="Cambria Math" panose="02040503050406030204" pitchFamily="18" charset="0"/>
                            <a:ea typeface="Cambria Math" panose="02040503050406030204" pitchFamily="18" charset="0"/>
                          </a:rPr>
                        </m:ctrlPr>
                      </m:sSupPr>
                      <m:e>
                        <m:r>
                          <m:rPr>
                            <m:sty m:val="p"/>
                          </m:rPr>
                          <a:rPr lang="en-US" sz="2800">
                            <a:latin typeface="Cambria Math" panose="02040503050406030204" pitchFamily="18" charset="0"/>
                            <a:ea typeface="Cambria Math" panose="02040503050406030204" pitchFamily="18" charset="0"/>
                          </a:rPr>
                          <m:t>Na</m:t>
                        </m:r>
                      </m:e>
                      <m:sup>
                        <m:r>
                          <a:rPr lang="en-US" sz="2800">
                            <a:latin typeface="Cambria Math" panose="02040503050406030204" pitchFamily="18" charset="0"/>
                            <a:ea typeface="Cambria Math" panose="02040503050406030204" pitchFamily="18" charset="0"/>
                          </a:rPr>
                          <m:t>+</m:t>
                        </m:r>
                      </m:sup>
                    </m:sSup>
                  </m:oMath>
                </a14:m>
                <a:r>
                  <a:rPr lang="en-US" sz="2800" dirty="0"/>
                  <a:t> ions emit a yellow flame, whereas </a:t>
                </a:r>
                <a14:m>
                  <m:oMath xmlns:m="http://schemas.openxmlformats.org/officeDocument/2006/math">
                    <m:sSup>
                      <m:sSupPr>
                        <m:ctrlPr>
                          <a:rPr lang="en-US" sz="2800" i="1">
                            <a:latin typeface="Cambria Math" panose="02040503050406030204" pitchFamily="18" charset="0"/>
                            <a:ea typeface="Cambria Math" panose="02040503050406030204" pitchFamily="18" charset="0"/>
                          </a:rPr>
                        </m:ctrlPr>
                      </m:sSupPr>
                      <m:e>
                        <m:r>
                          <m:rPr>
                            <m:sty m:val="p"/>
                          </m:rPr>
                          <a:rPr lang="en-US" sz="2800">
                            <a:latin typeface="Cambria Math" panose="02040503050406030204" pitchFamily="18" charset="0"/>
                            <a:ea typeface="Cambria Math" panose="02040503050406030204" pitchFamily="18" charset="0"/>
                          </a:rPr>
                          <m:t>K</m:t>
                        </m:r>
                      </m:e>
                      <m:sup>
                        <m:r>
                          <a:rPr lang="en-US" sz="2800">
                            <a:latin typeface="Cambria Math" panose="02040503050406030204" pitchFamily="18" charset="0"/>
                            <a:ea typeface="Cambria Math" panose="02040503050406030204" pitchFamily="18" charset="0"/>
                          </a:rPr>
                          <m:t>+</m:t>
                        </m:r>
                      </m:sup>
                    </m:sSup>
                  </m:oMath>
                </a14:m>
                <a:r>
                  <a:rPr lang="en-US" sz="2800" dirty="0"/>
                  <a:t>ions emit a violet flame.</a:t>
                </a:r>
              </a:p>
            </p:txBody>
          </p:sp>
        </mc:Choice>
        <mc:Fallback xmlns="">
          <p:sp>
            <p:nvSpPr>
              <p:cNvPr id="3" name="Content Placeholder 2"/>
              <p:cNvSpPr>
                <a:spLocks noGrp="1" noRot="1" noChangeAspect="1" noMove="1" noResize="1" noEditPoints="1" noAdjustHandles="1" noChangeArrowheads="1" noChangeShapeType="1" noTextEdit="1"/>
              </p:cNvSpPr>
              <p:nvPr>
                <p:ph sz="quarter" idx="13"/>
              </p:nvPr>
            </p:nvSpPr>
            <p:spPr>
              <a:xfrm>
                <a:off x="-10510" y="2438400"/>
                <a:ext cx="5097029" cy="3924300"/>
              </a:xfrm>
              <a:blipFill>
                <a:blip r:embed="rId2"/>
                <a:stretch>
                  <a:fillRect l="-2392" t="-1398" r="-2512" b="-4969"/>
                </a:stretch>
              </a:blipFill>
            </p:spPr>
            <p:txBody>
              <a:bodyPr/>
              <a:lstStyle/>
              <a:p>
                <a:r>
                  <a:rPr lang="en-US">
                    <a:noFill/>
                  </a:rPr>
                  <a:t> </a:t>
                </a:r>
              </a:p>
            </p:txBody>
          </p:sp>
        </mc:Fallback>
      </mc:AlternateContent>
      <p:pic>
        <p:nvPicPr>
          <p:cNvPr id="16" name="Picture 3" descr="The flame test for sodium emits a yellow flame. The flame test for potassium emits a violet flame."/>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380346" y="2438400"/>
            <a:ext cx="336650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23863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410008" cy="990600"/>
          </a:xfrm>
        </p:spPr>
        <p:txBody>
          <a:bodyPr/>
          <a:lstStyle/>
          <a:p>
            <a:pPr marL="1208088" indent="-1208088"/>
            <a:r>
              <a:rPr lang="en-US" dirty="0">
                <a:solidFill>
                  <a:srgbClr val="FFFFFF"/>
                </a:solidFill>
              </a:rPr>
              <a:t>17.6</a:t>
            </a:r>
            <a:r>
              <a:rPr lang="en-US" dirty="0"/>
              <a:t>	Separation of Ions Using Differences in Solubility (7)</a:t>
            </a:r>
          </a:p>
        </p:txBody>
      </p:sp>
      <p:sp>
        <p:nvSpPr>
          <p:cNvPr id="2" name="Text Placeholder 1"/>
          <p:cNvSpPr>
            <a:spLocks noGrp="1"/>
          </p:cNvSpPr>
          <p:nvPr>
            <p:ph type="body" sz="quarter" idx="11"/>
          </p:nvPr>
        </p:nvSpPr>
        <p:spPr>
          <a:xfrm>
            <a:off x="0" y="1066800"/>
            <a:ext cx="4714009" cy="915272"/>
          </a:xfrm>
        </p:spPr>
        <p:txBody>
          <a:bodyPr/>
          <a:lstStyle/>
          <a:p>
            <a:r>
              <a:rPr lang="en-US" dirty="0"/>
              <a:t>Qualitative Analysis of Metal Ions in Solution </a:t>
            </a:r>
          </a:p>
        </p:txBody>
      </p:sp>
      <p:sp>
        <p:nvSpPr>
          <p:cNvPr id="3" name="Content Placeholder 2"/>
          <p:cNvSpPr>
            <a:spLocks noGrp="1"/>
          </p:cNvSpPr>
          <p:nvPr>
            <p:ph sz="quarter" idx="12"/>
          </p:nvPr>
        </p:nvSpPr>
        <p:spPr>
          <a:xfrm>
            <a:off x="145915" y="2855893"/>
            <a:ext cx="4506311" cy="1770710"/>
          </a:xfrm>
        </p:spPr>
        <p:txBody>
          <a:bodyPr/>
          <a:lstStyle/>
          <a:p>
            <a:r>
              <a:rPr lang="en-US" dirty="0"/>
              <a:t>A summary of the scheme for separating metal ions: </a:t>
            </a:r>
          </a:p>
        </p:txBody>
      </p:sp>
      <p:pic>
        <p:nvPicPr>
          <p:cNvPr id="15" name="Picture 3" descr="A flowchart for the separation of cations in qualitative analysis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066418" y="659501"/>
            <a:ext cx="3642941" cy="5665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4690674"/>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7772400" cy="460513"/>
          </a:xfrm>
        </p:spPr>
        <p:txBody>
          <a:bodyPr/>
          <a:lstStyle/>
          <a:p>
            <a:pPr marL="1266825" indent="-1266825"/>
            <a:r>
              <a:rPr lang="en-US" dirty="0">
                <a:solidFill>
                  <a:schemeClr val="bg1"/>
                </a:solidFill>
              </a:rPr>
              <a:t>17.3	</a:t>
            </a:r>
            <a:r>
              <a:rPr lang="en-US" dirty="0"/>
              <a:t>Acid‒Base Titrations</a:t>
            </a:r>
            <a:r>
              <a:rPr lang="en-US" baseline="0" dirty="0"/>
              <a:t> (2) - Appendix</a:t>
            </a:r>
            <a:endParaRPr lang="en-US" dirty="0"/>
          </a:p>
        </p:txBody>
      </p:sp>
      <p:sp>
        <p:nvSpPr>
          <p:cNvPr id="2" name="Text Placeholder 1"/>
          <p:cNvSpPr>
            <a:spLocks noGrp="1"/>
          </p:cNvSpPr>
          <p:nvPr>
            <p:ph type="body" sz="quarter" idx="11"/>
          </p:nvPr>
        </p:nvSpPr>
        <p:spPr>
          <a:xfrm>
            <a:off x="0" y="838200"/>
            <a:ext cx="8686800" cy="533400"/>
          </a:xfrm>
        </p:spPr>
        <p:txBody>
          <a:bodyPr/>
          <a:lstStyle/>
          <a:p>
            <a:r>
              <a:rPr lang="en-US" dirty="0"/>
              <a:t>Strong Acid-Strong Base Titrations</a:t>
            </a:r>
          </a:p>
        </p:txBody>
      </p:sp>
      <p:sp>
        <p:nvSpPr>
          <p:cNvPr id="3" name="Content Placeholder 2"/>
          <p:cNvSpPr>
            <a:spLocks noGrp="1"/>
          </p:cNvSpPr>
          <p:nvPr>
            <p:ph sz="quarter" idx="12"/>
          </p:nvPr>
        </p:nvSpPr>
        <p:spPr>
          <a:xfrm>
            <a:off x="0" y="1295400"/>
            <a:ext cx="9144000" cy="967081"/>
          </a:xfrm>
        </p:spPr>
        <p:txBody>
          <a:bodyPr/>
          <a:lstStyle/>
          <a:p>
            <a:pPr>
              <a:spcBef>
                <a:spcPts val="0"/>
              </a:spcBef>
            </a:pPr>
            <a:r>
              <a:rPr lang="en-US" dirty="0"/>
              <a:t>Titration curve (pH as a function of volume titrant added)</a:t>
            </a:r>
          </a:p>
          <a:p>
            <a:pPr>
              <a:spcBef>
                <a:spcPts val="0"/>
              </a:spcBef>
            </a:pPr>
            <a:r>
              <a:rPr lang="en-US" dirty="0"/>
              <a:t>of a strong acid-strong base titration.</a:t>
            </a:r>
          </a:p>
        </p:txBody>
      </p:sp>
      <p:pic>
        <p:nvPicPr>
          <p:cNvPr id="7" name="Picture 3" descr="A titration curve (pH as a function of volume titrant added) of a strong acid–strong base titration is shown. A solution of pH 1 is used to start with. As NaOH is added, the pH increases very slowly at first, then at about 25mL NaOH reaches its equivilance point at which the pH rises very rapidly. The pH quickly levels out at about 12.5. At the equivilance point, the pH is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693361" y="2226027"/>
            <a:ext cx="5211739" cy="4371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859502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52400" y="-3314"/>
            <a:ext cx="5753100" cy="1115217"/>
          </a:xfrm>
        </p:spPr>
        <p:txBody>
          <a:bodyPr/>
          <a:lstStyle/>
          <a:p>
            <a:pPr marL="1200150" indent="-1200150"/>
            <a:r>
              <a:rPr lang="en-US" dirty="0">
                <a:solidFill>
                  <a:schemeClr val="bg1"/>
                </a:solidFill>
              </a:rPr>
              <a:t>17.3	</a:t>
            </a:r>
            <a:r>
              <a:rPr lang="en-US" dirty="0"/>
              <a:t>Acid‒Base Titrations (14) - Appendix</a:t>
            </a:r>
          </a:p>
        </p:txBody>
      </p:sp>
      <p:sp>
        <p:nvSpPr>
          <p:cNvPr id="2" name="Text Placeholder 1"/>
          <p:cNvSpPr>
            <a:spLocks noGrp="1"/>
          </p:cNvSpPr>
          <p:nvPr>
            <p:ph type="body" sz="quarter" idx="11"/>
          </p:nvPr>
        </p:nvSpPr>
        <p:spPr>
          <a:xfrm>
            <a:off x="0" y="1066800"/>
            <a:ext cx="5299272" cy="533400"/>
          </a:xfrm>
        </p:spPr>
        <p:txBody>
          <a:bodyPr/>
          <a:lstStyle/>
          <a:p>
            <a:r>
              <a:rPr lang="en-US" dirty="0"/>
              <a:t>Weak Acid-Strong Base Titrations</a:t>
            </a:r>
          </a:p>
        </p:txBody>
      </p:sp>
      <p:sp>
        <p:nvSpPr>
          <p:cNvPr id="3" name="Content Placeholder 2"/>
          <p:cNvSpPr>
            <a:spLocks noGrp="1"/>
          </p:cNvSpPr>
          <p:nvPr>
            <p:ph sz="quarter" idx="12"/>
          </p:nvPr>
        </p:nvSpPr>
        <p:spPr>
          <a:xfrm>
            <a:off x="9525" y="1600200"/>
            <a:ext cx="5172075" cy="1066800"/>
          </a:xfrm>
        </p:spPr>
        <p:txBody>
          <a:bodyPr/>
          <a:lstStyle/>
          <a:p>
            <a:pPr>
              <a:spcBef>
                <a:spcPts val="0"/>
              </a:spcBef>
            </a:pPr>
            <a:r>
              <a:rPr lang="en-US" dirty="0"/>
              <a:t>Titration curve of a</a:t>
            </a:r>
          </a:p>
          <a:p>
            <a:pPr>
              <a:spcBef>
                <a:spcPts val="0"/>
              </a:spcBef>
            </a:pPr>
            <a:r>
              <a:rPr lang="en-US" dirty="0"/>
              <a:t>weak acid-strong base titration:</a:t>
            </a:r>
          </a:p>
        </p:txBody>
      </p:sp>
      <p:pic>
        <p:nvPicPr>
          <p:cNvPr id="19" name="Picture 3" descr="The titration curve of a weak acid with a strong base is shown. The solution starts at pH=3, and reaches its equivilance point at 25 mL NaOH added. The pH at the equivilance point, though, is about 8.5. The curve eventually levels out at about 12.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83140" y="2698097"/>
            <a:ext cx="4491519" cy="3778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3"/>
          <p:cNvSpPr>
            <a:spLocks noGrp="1"/>
          </p:cNvSpPr>
          <p:nvPr>
            <p:ph sz="quarter" idx="13"/>
          </p:nvPr>
        </p:nvSpPr>
        <p:spPr>
          <a:xfrm>
            <a:off x="5905500" y="2743200"/>
            <a:ext cx="3238500" cy="954424"/>
          </a:xfrm>
        </p:spPr>
        <p:txBody>
          <a:bodyPr/>
          <a:lstStyle/>
          <a:p>
            <a:r>
              <a:rPr lang="en-US" dirty="0"/>
              <a:t>Strong-acid/strong-base curve, for comparison)</a:t>
            </a:r>
          </a:p>
        </p:txBody>
      </p:sp>
      <p:pic>
        <p:nvPicPr>
          <p:cNvPr id="18" name="Picture 3" descr="A titration curve of a strong acid–strong base titration is shown."/>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669554" y="58769"/>
            <a:ext cx="3291292" cy="2760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117723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3313"/>
            <a:ext cx="7726206" cy="460513"/>
          </a:xfrm>
        </p:spPr>
        <p:txBody>
          <a:bodyPr/>
          <a:lstStyle/>
          <a:p>
            <a:pPr marL="1266825" indent="-1266825"/>
            <a:r>
              <a:rPr lang="en-US" dirty="0">
                <a:solidFill>
                  <a:schemeClr val="bg1"/>
                </a:solidFill>
              </a:rPr>
              <a:t>17.3	</a:t>
            </a:r>
            <a:r>
              <a:rPr lang="en-US" dirty="0"/>
              <a:t>Acid‒Base Titrations (27) - Appendix</a:t>
            </a:r>
          </a:p>
        </p:txBody>
      </p:sp>
      <p:sp>
        <p:nvSpPr>
          <p:cNvPr id="2" name="Text Placeholder 1"/>
          <p:cNvSpPr>
            <a:spLocks noGrp="1"/>
          </p:cNvSpPr>
          <p:nvPr>
            <p:ph type="body" sz="quarter" idx="11"/>
          </p:nvPr>
        </p:nvSpPr>
        <p:spPr>
          <a:xfrm>
            <a:off x="0" y="1066800"/>
            <a:ext cx="8686800" cy="533400"/>
          </a:xfrm>
        </p:spPr>
        <p:txBody>
          <a:bodyPr/>
          <a:lstStyle/>
          <a:p>
            <a:r>
              <a:rPr lang="en-US" dirty="0"/>
              <a:t>Strong Acid-Weak base Titrations</a:t>
            </a:r>
          </a:p>
        </p:txBody>
      </p:sp>
      <p:pic>
        <p:nvPicPr>
          <p:cNvPr id="5" name="Picture 3" descr="The titration of a strong base with a weak acid is shown. The curve trends downward. The starting solution is at pH=11.13. This pH slowly decreases until the titration nears the equivilance point. The equivilance point of 5.28 is reached when 25.0 mL of HCl is added. After the equivilance point is reached, the pH slowly decreases again until it levels out at about 1.30."/>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102726" y="1600200"/>
            <a:ext cx="6663754" cy="470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52198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02096" y="-3313"/>
            <a:ext cx="8103704" cy="460513"/>
          </a:xfrm>
        </p:spPr>
        <p:txBody>
          <a:bodyPr/>
          <a:lstStyle/>
          <a:p>
            <a:pPr marL="1314450" indent="-1314450"/>
            <a:r>
              <a:rPr lang="en-US" dirty="0">
                <a:solidFill>
                  <a:schemeClr val="bg1"/>
                </a:solidFill>
              </a:rPr>
              <a:t>17.3	</a:t>
            </a:r>
            <a:r>
              <a:rPr lang="en-US" dirty="0"/>
              <a:t>Acid‒Base Titrations (36) - Appendix</a:t>
            </a:r>
          </a:p>
        </p:txBody>
      </p:sp>
      <p:sp>
        <p:nvSpPr>
          <p:cNvPr id="2" name="Text Placeholder 1"/>
          <p:cNvSpPr>
            <a:spLocks noGrp="1"/>
          </p:cNvSpPr>
          <p:nvPr>
            <p:ph type="body" sz="quarter" idx="11"/>
          </p:nvPr>
        </p:nvSpPr>
        <p:spPr>
          <a:xfrm>
            <a:off x="82440" y="1143000"/>
            <a:ext cx="3270360" cy="533400"/>
          </a:xfrm>
        </p:spPr>
        <p:txBody>
          <a:bodyPr/>
          <a:lstStyle/>
          <a:p>
            <a:r>
              <a:rPr lang="en-US" dirty="0"/>
              <a:t>Acid-Base Indicators</a:t>
            </a:r>
          </a:p>
        </p:txBody>
      </p:sp>
      <p:sp>
        <p:nvSpPr>
          <p:cNvPr id="3" name="Content Placeholder 2"/>
          <p:cNvSpPr>
            <a:spLocks noGrp="1"/>
          </p:cNvSpPr>
          <p:nvPr>
            <p:ph sz="quarter" idx="12"/>
          </p:nvPr>
        </p:nvSpPr>
        <p:spPr>
          <a:xfrm>
            <a:off x="152400" y="1905000"/>
            <a:ext cx="2895600" cy="2971800"/>
          </a:xfrm>
        </p:spPr>
        <p:txBody>
          <a:bodyPr/>
          <a:lstStyle/>
          <a:p>
            <a:r>
              <a:rPr lang="en-US" dirty="0"/>
              <a:t>The titration curves for hydrochloric acid and acetic acid—each being titrated with sodium hydroxide </a:t>
            </a:r>
          </a:p>
        </p:txBody>
      </p:sp>
      <p:pic>
        <p:nvPicPr>
          <p:cNvPr id="16" name="Picture 2" descr="The titration curve of a strong acid with a strong base is overlayed with the titration curve of a weak acid with a strong base. The indicator phenolphthalein can be used to determine the equivalence point of either titration. Methyl red can be used for the strong acid–strong base titration but cannot be used for the weak acid–strong base titration because its color change does not coincide with the steepest part of the curve."/>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06911" y="990600"/>
            <a:ext cx="5524337" cy="5358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79895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3313"/>
            <a:ext cx="6808304" cy="460513"/>
          </a:xfrm>
        </p:spPr>
        <p:txBody>
          <a:bodyPr/>
          <a:lstStyle/>
          <a:p>
            <a:pPr marL="1257300" indent="-1257300"/>
            <a:r>
              <a:rPr lang="en-US" dirty="0">
                <a:solidFill>
                  <a:schemeClr val="bg1"/>
                </a:solidFill>
              </a:rPr>
              <a:t>17.5	</a:t>
            </a:r>
            <a:r>
              <a:rPr lang="en-US" dirty="0"/>
              <a:t>Factors Affecting Solubility (10) - Appendix</a:t>
            </a:r>
          </a:p>
        </p:txBody>
      </p:sp>
      <p:sp>
        <p:nvSpPr>
          <p:cNvPr id="2" name="Text Placeholder 1"/>
          <p:cNvSpPr>
            <a:spLocks noGrp="1"/>
          </p:cNvSpPr>
          <p:nvPr>
            <p:ph type="body" sz="quarter" idx="11"/>
          </p:nvPr>
        </p:nvSpPr>
        <p:spPr>
          <a:xfrm>
            <a:off x="0" y="1066800"/>
            <a:ext cx="3886200" cy="533400"/>
          </a:xfrm>
        </p:spPr>
        <p:txBody>
          <a:bodyPr/>
          <a:lstStyle/>
          <a:p>
            <a:r>
              <a:rPr lang="en-US" dirty="0"/>
              <a:t>Complex Ion Formation </a:t>
            </a:r>
          </a:p>
        </p:txBody>
      </p:sp>
      <p:pic>
        <p:nvPicPr>
          <p:cNvPr id="16" name="Picture 3" descr="An aqueous cobalt(II) chloride solution is pink. The pink color is due to the presence of Co(H2O)6 2+ ions. After the addition of HCl solution, the solution turns blue because of the formation of the complex CoCl4 2− ions."/>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200974" y="645557"/>
            <a:ext cx="4323451" cy="5069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2583" y="5715000"/>
                <a:ext cx="9144000" cy="685800"/>
              </a:xfrm>
            </p:spPr>
            <p:txBody>
              <a:bodyPr/>
              <a:lstStyle/>
              <a:p>
                <a:pPr>
                  <a:spcAft>
                    <a:spcPts val="500"/>
                  </a:spcAft>
                </a:pPr>
                <a14:m>
                  <m:oMathPara xmlns:m="http://schemas.openxmlformats.org/officeDocument/2006/math">
                    <m:oMathParaPr>
                      <m:jc m:val="left"/>
                    </m:oMathParaPr>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Co</m:t>
                          </m:r>
                        </m:e>
                        <m:sup>
                          <m:r>
                            <a:rPr lang="en-US" b="0" i="0" smtClean="0">
                              <a:latin typeface="Cambria Math" panose="02040503050406030204" pitchFamily="18" charset="0"/>
                            </a:rPr>
                            <m:t>2+</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rPr>
                        <m:t>+</m:t>
                      </m:r>
                      <m:sSup>
                        <m:sSupPr>
                          <m:ctrlPr>
                            <a:rPr lang="en-US" b="0" i="1" smtClean="0">
                              <a:latin typeface="Cambria Math" panose="02040503050406030204" pitchFamily="18" charset="0"/>
                            </a:rPr>
                          </m:ctrlPr>
                        </m:sSupPr>
                        <m:e>
                          <m:r>
                            <a:rPr lang="en-US" b="0" i="0" smtClean="0">
                              <a:latin typeface="Cambria Math" panose="02040503050406030204" pitchFamily="18" charset="0"/>
                            </a:rPr>
                            <m:t>4</m:t>
                          </m:r>
                          <m:r>
                            <m:rPr>
                              <m:sty m:val="p"/>
                            </m:rPr>
                            <a:rPr lang="en-US" b="0" i="0" smtClean="0">
                              <a:latin typeface="Cambria Math" panose="02040503050406030204" pitchFamily="18" charset="0"/>
                            </a:rPr>
                            <m:t>Cl</m:t>
                          </m:r>
                        </m:e>
                        <m:sup>
                          <m:r>
                            <a:rPr lang="en-US" b="0" i="0" smtClean="0">
                              <a:latin typeface="Cambria Math" panose="02040503050406030204" pitchFamily="18" charset="0"/>
                            </a:rPr>
                            <m:t>−</m:t>
                          </m:r>
                        </m:sup>
                      </m:sSup>
                      <m:r>
                        <a:rPr lang="en-US" b="0" i="0" smtClean="0">
                          <a:latin typeface="Cambria Math" panose="02040503050406030204" pitchFamily="18" charset="0"/>
                        </a:rPr>
                        <m:t>(</m:t>
                      </m:r>
                      <m:r>
                        <a:rPr lang="en-US" b="0" i="1" smtClean="0">
                          <a:latin typeface="Cambria Math" panose="02040503050406030204" pitchFamily="18" charset="0"/>
                        </a:rPr>
                        <m:t>𝑎𝑞</m:t>
                      </m:r>
                      <m:r>
                        <a:rPr lang="en-US" b="0" i="0" smtClean="0">
                          <a:latin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Co</m:t>
                      </m:r>
                      <m:sSubSup>
                        <m:sSubSupPr>
                          <m:ctrlPr>
                            <a:rPr lang="en-US" b="0" i="1" smtClean="0">
                              <a:latin typeface="Cambria Math" panose="02040503050406030204" pitchFamily="18" charset="0"/>
                              <a:ea typeface="Cambria Math" panose="02040503050406030204" pitchFamily="18" charset="0"/>
                            </a:rPr>
                          </m:ctrlPr>
                        </m:sSubSupPr>
                        <m:e>
                          <m:r>
                            <m:rPr>
                              <m:sty m:val="p"/>
                            </m:rPr>
                            <a:rPr lang="en-US" b="0" i="0" smtClean="0">
                              <a:latin typeface="Cambria Math" panose="02040503050406030204" pitchFamily="18" charset="0"/>
                              <a:ea typeface="Cambria Math" panose="02040503050406030204" pitchFamily="18" charset="0"/>
                            </a:rPr>
                            <m:t>Cl</m:t>
                          </m:r>
                        </m:e>
                        <m:sub>
                          <m:r>
                            <a:rPr lang="en-US" b="0" i="0" smtClean="0">
                              <a:latin typeface="Cambria Math" panose="02040503050406030204" pitchFamily="18" charset="0"/>
                              <a:ea typeface="Cambria Math" panose="02040503050406030204" pitchFamily="18" charset="0"/>
                            </a:rPr>
                            <m:t>4</m:t>
                          </m:r>
                        </m:sub>
                        <m:sup>
                          <m:r>
                            <a:rPr lang="en-US" b="0" i="0" smtClean="0">
                              <a:latin typeface="Cambria Math" panose="02040503050406030204" pitchFamily="18" charset="0"/>
                              <a:ea typeface="Cambria Math" panose="02040503050406030204" pitchFamily="18" charset="0"/>
                            </a:rPr>
                            <m:t>2−</m:t>
                          </m:r>
                        </m:sup>
                      </m:sSubSup>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𝑎𝑞</m:t>
                      </m:r>
                      <m:r>
                        <a:rPr lang="en-US" b="0" i="0"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2583" y="5715000"/>
                <a:ext cx="9144000" cy="68580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05188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257300" indent="-1257300"/>
            <a:r>
              <a:rPr lang="en-US" dirty="0">
                <a:solidFill>
                  <a:schemeClr val="bg1"/>
                </a:solidFill>
              </a:rPr>
              <a:t>17.1	</a:t>
            </a:r>
            <a:r>
              <a:rPr lang="en-US" dirty="0"/>
              <a:t>The Common Ion Effect (4)</a:t>
            </a:r>
          </a:p>
        </p:txBody>
      </p:sp>
      <p:sp>
        <p:nvSpPr>
          <p:cNvPr id="2" name="Text Placeholder 1"/>
          <p:cNvSpPr>
            <a:spLocks noGrp="1"/>
          </p:cNvSpPr>
          <p:nvPr>
            <p:ph type="body" sz="quarter" idx="11"/>
          </p:nvPr>
        </p:nvSpPr>
        <p:spPr>
          <a:xfrm>
            <a:off x="0" y="1143000"/>
            <a:ext cx="8686800" cy="533400"/>
          </a:xfrm>
        </p:spPr>
        <p:txBody>
          <a:bodyPr/>
          <a:lstStyle/>
          <a:p>
            <a:r>
              <a:rPr lang="en-US" dirty="0"/>
              <a:t>Calculating the pH of a Buffer</a:t>
            </a:r>
          </a:p>
        </p:txBody>
      </p:sp>
      <p:sp>
        <p:nvSpPr>
          <p:cNvPr id="3" name="Content Placeholder 2"/>
          <p:cNvSpPr>
            <a:spLocks noGrp="1"/>
          </p:cNvSpPr>
          <p:nvPr>
            <p:ph sz="quarter" idx="12"/>
          </p:nvPr>
        </p:nvSpPr>
        <p:spPr>
          <a:xfrm>
            <a:off x="0" y="1600200"/>
            <a:ext cx="9144000" cy="2438400"/>
          </a:xfrm>
        </p:spPr>
        <p:txBody>
          <a:bodyPr/>
          <a:lstStyle/>
          <a:p>
            <a:pPr>
              <a:spcAft>
                <a:spcPts val="2800"/>
              </a:spcAft>
            </a:pPr>
            <a:r>
              <a:rPr lang="en-US" dirty="0"/>
              <a:t>Consider what happens when we add 0.10 mole of HCl to the buffer.</a:t>
            </a:r>
          </a:p>
          <a:p>
            <a:pPr>
              <a:spcAft>
                <a:spcPts val="2800"/>
              </a:spcAft>
            </a:pPr>
            <a:r>
              <a:rPr lang="en-US" dirty="0"/>
              <a:t>(We assume that the addition of HCl causes no change in the volume of the solution.)</a:t>
            </a:r>
          </a:p>
        </p:txBody>
      </p:sp>
      <mc:AlternateContent xmlns:mc="http://schemas.openxmlformats.org/markup-compatibility/2006" xmlns:a14="http://schemas.microsoft.com/office/drawing/2010/main">
        <mc:Choice Requires="a14">
          <p:sp>
            <p:nvSpPr>
              <p:cNvPr id="4" name="Content Placeholder 3"/>
              <p:cNvSpPr>
                <a:spLocks noGrp="1"/>
              </p:cNvSpPr>
              <p:nvPr>
                <p:ph sz="quarter" idx="13"/>
              </p:nvPr>
            </p:nvSpPr>
            <p:spPr>
              <a:xfrm>
                <a:off x="64439" y="4495800"/>
                <a:ext cx="8915400" cy="1143000"/>
              </a:xfrm>
            </p:spPr>
            <p:txBody>
              <a:bodyPr/>
              <a:lstStyle/>
              <a:p>
                <a:pPr defTabSz="1128713" fontAlgn="t">
                  <a:spcAft>
                    <a:spcPts val="1000"/>
                  </a:spcAft>
                </a:pPr>
                <a14:m>
                  <m:oMath xmlns:m="http://schemas.openxmlformats.org/officeDocument/2006/math">
                    <m:r>
                      <m:rPr>
                        <m:sty m:val="p"/>
                      </m:rPr>
                      <a:rPr lang="en-US" sz="1800" smtClean="0">
                        <a:latin typeface="Cambria Math" panose="02040503050406030204" pitchFamily="18" charset="0"/>
                      </a:rPr>
                      <m:t>Upon</m:t>
                    </m:r>
                    <m:r>
                      <a:rPr lang="en-US" sz="1800" smtClean="0">
                        <a:latin typeface="Cambria Math" panose="02040503050406030204" pitchFamily="18" charset="0"/>
                      </a:rPr>
                      <m:t> </m:t>
                    </m:r>
                    <m:r>
                      <m:rPr>
                        <m:sty m:val="p"/>
                      </m:rPr>
                      <a:rPr lang="en-US" sz="1800" smtClean="0">
                        <a:latin typeface="Cambria Math" panose="02040503050406030204" pitchFamily="18" charset="0"/>
                      </a:rPr>
                      <m:t>addition</m:t>
                    </m:r>
                    <m:r>
                      <a:rPr lang="en-US" sz="1800" smtClean="0">
                        <a:latin typeface="Cambria Math" panose="02040503050406030204" pitchFamily="18" charset="0"/>
                      </a:rPr>
                      <m:t> </m:t>
                    </m:r>
                    <m:r>
                      <m:rPr>
                        <m:sty m:val="p"/>
                      </m:rPr>
                      <a:rPr lang="en-US" sz="1800" smtClean="0">
                        <a:latin typeface="Cambria Math" panose="02040503050406030204" pitchFamily="18" charset="0"/>
                      </a:rPr>
                      <m:t>of</m:t>
                    </m:r>
                    <m:r>
                      <a:rPr lang="en-US" sz="1800" smtClean="0">
                        <a:latin typeface="Cambria Math" panose="02040503050406030204" pitchFamily="18" charset="0"/>
                      </a:rPr>
                      <m:t> </m:t>
                    </m:r>
                    <m:sSub>
                      <m:sSubPr>
                        <m:ctrlPr>
                          <a:rPr lang="en-US" sz="1800" i="1">
                            <a:latin typeface="Cambria Math" panose="02040503050406030204" pitchFamily="18" charset="0"/>
                          </a:rPr>
                        </m:ctrlPr>
                      </m:sSubPr>
                      <m:e>
                        <m:r>
                          <m:rPr>
                            <m:sty m:val="p"/>
                          </m:rPr>
                          <a:rPr lang="en-US" sz="1800">
                            <a:latin typeface="Cambria Math" panose="02040503050406030204" pitchFamily="18" charset="0"/>
                          </a:rPr>
                          <m:t>H</m:t>
                        </m:r>
                      </m:e>
                      <m:sub>
                        <m:r>
                          <a:rPr lang="en-US" sz="1800">
                            <a:latin typeface="Cambria Math" panose="02040503050406030204" pitchFamily="18" charset="0"/>
                          </a:rPr>
                          <m:t>3</m:t>
                        </m:r>
                      </m:sub>
                    </m:sSub>
                    <m:sSup>
                      <m:sSupPr>
                        <m:ctrlPr>
                          <a:rPr lang="en-US" sz="1800" i="1">
                            <a:latin typeface="Cambria Math" panose="02040503050406030204" pitchFamily="18" charset="0"/>
                          </a:rPr>
                        </m:ctrlPr>
                      </m:sSupPr>
                      <m:e>
                        <m:r>
                          <m:rPr>
                            <m:sty m:val="p"/>
                          </m:rPr>
                          <a:rPr lang="en-US" sz="1800">
                            <a:latin typeface="Cambria Math" panose="02040503050406030204" pitchFamily="18" charset="0"/>
                          </a:rPr>
                          <m:t>O</m:t>
                        </m:r>
                      </m:e>
                      <m:sup>
                        <m:r>
                          <a:rPr lang="en-US" sz="1800">
                            <a:latin typeface="Cambria Math" panose="02040503050406030204" pitchFamily="18" charset="0"/>
                          </a:rPr>
                          <m:t>+</m:t>
                        </m:r>
                      </m:sup>
                    </m:sSup>
                  </m:oMath>
                </a14:m>
                <a:r>
                  <a:rPr lang="en-US" sz="1800" dirty="0"/>
                  <a:t>:	1.0 mol	0.1 mol 	1.0 mol</a:t>
                </a:r>
              </a:p>
              <a:p>
                <a:pPr defTabSz="1128713" fontAlgn="t">
                  <a:spcBef>
                    <a:spcPts val="0"/>
                  </a:spcBef>
                  <a:spcAft>
                    <a:spcPts val="1000"/>
                  </a:spcAft>
                </a:pPr>
                <a14:m>
                  <m:oMathPara xmlns:m="http://schemas.openxmlformats.org/officeDocument/2006/math">
                    <m:oMathParaPr>
                      <m:jc m:val="right"/>
                    </m:oMathParaPr>
                    <m:oMath xmlns:m="http://schemas.openxmlformats.org/officeDocument/2006/math">
                      <m:r>
                        <m:rPr>
                          <m:sty m:val="p"/>
                        </m:rPr>
                        <a:rPr lang="en-US" sz="1800">
                          <a:latin typeface="Cambria Math" panose="02040503050406030204" pitchFamily="18" charset="0"/>
                        </a:rPr>
                        <m:t>C</m:t>
                      </m:r>
                      <m:sSub>
                        <m:sSubPr>
                          <m:ctrlPr>
                            <a:rPr lang="en-US" sz="1800" i="1">
                              <a:latin typeface="Cambria Math" panose="02040503050406030204" pitchFamily="18" charset="0"/>
                            </a:rPr>
                          </m:ctrlPr>
                        </m:sSubPr>
                        <m:e>
                          <m:r>
                            <m:rPr>
                              <m:sty m:val="p"/>
                            </m:rPr>
                            <a:rPr lang="en-US" sz="1800">
                              <a:latin typeface="Cambria Math" panose="02040503050406030204" pitchFamily="18" charset="0"/>
                            </a:rPr>
                            <m:t>H</m:t>
                          </m:r>
                        </m:e>
                        <m:sub>
                          <m:r>
                            <a:rPr lang="en-US" sz="1800">
                              <a:latin typeface="Cambria Math" panose="02040503050406030204" pitchFamily="18" charset="0"/>
                            </a:rPr>
                            <m:t>3</m:t>
                          </m:r>
                        </m:sub>
                      </m:sSub>
                      <m:r>
                        <m:rPr>
                          <m:sty m:val="p"/>
                        </m:rPr>
                        <a:rPr lang="en-US" sz="1800">
                          <a:latin typeface="Cambria Math" panose="02040503050406030204" pitchFamily="18" charset="0"/>
                        </a:rPr>
                        <m:t>CO</m:t>
                      </m:r>
                      <m:sSup>
                        <m:sSupPr>
                          <m:ctrlPr>
                            <a:rPr lang="en-US" sz="1800" i="1">
                              <a:latin typeface="Cambria Math" panose="02040503050406030204" pitchFamily="18" charset="0"/>
                            </a:rPr>
                          </m:ctrlPr>
                        </m:sSupPr>
                        <m:e>
                          <m:r>
                            <m:rPr>
                              <m:sty m:val="p"/>
                            </m:rPr>
                            <a:rPr lang="en-US" sz="1800">
                              <a:latin typeface="Cambria Math" panose="02040503050406030204" pitchFamily="18" charset="0"/>
                            </a:rPr>
                            <m:t>O</m:t>
                          </m:r>
                        </m:e>
                        <m:sup>
                          <m:r>
                            <a:rPr lang="en-US" sz="1800">
                              <a:latin typeface="Cambria Math" panose="02040503050406030204" pitchFamily="18" charset="0"/>
                            </a:rPr>
                            <m:t>−</m:t>
                          </m:r>
                        </m:sup>
                      </m:sSup>
                      <m:d>
                        <m:dPr>
                          <m:ctrlPr>
                            <a:rPr lang="en-US" sz="1800" i="1">
                              <a:latin typeface="Cambria Math" panose="02040503050406030204" pitchFamily="18" charset="0"/>
                            </a:rPr>
                          </m:ctrlPr>
                        </m:dPr>
                        <m:e>
                          <m:r>
                            <a:rPr lang="en-US" sz="1800" i="1">
                              <a:latin typeface="Cambria Math" panose="02040503050406030204" pitchFamily="18" charset="0"/>
                            </a:rPr>
                            <m:t>𝑎𝑞</m:t>
                          </m:r>
                        </m:e>
                      </m:d>
                      <m:r>
                        <a:rPr lang="en-US" sz="1800">
                          <a:latin typeface="Cambria Math" panose="02040503050406030204" pitchFamily="18" charset="0"/>
                        </a:rPr>
                        <m:t>+</m:t>
                      </m:r>
                      <m:sSub>
                        <m:sSubPr>
                          <m:ctrlPr>
                            <a:rPr lang="en-US" sz="1800" i="1">
                              <a:latin typeface="Cambria Math" panose="02040503050406030204" pitchFamily="18" charset="0"/>
                            </a:rPr>
                          </m:ctrlPr>
                        </m:sSubPr>
                        <m:e>
                          <m:r>
                            <m:rPr>
                              <m:sty m:val="p"/>
                            </m:rPr>
                            <a:rPr lang="en-US" sz="1800">
                              <a:latin typeface="Cambria Math" panose="02040503050406030204" pitchFamily="18" charset="0"/>
                            </a:rPr>
                            <m:t>H</m:t>
                          </m:r>
                        </m:e>
                        <m:sub>
                          <m:r>
                            <a:rPr lang="en-US" sz="1800">
                              <a:latin typeface="Cambria Math" panose="02040503050406030204" pitchFamily="18" charset="0"/>
                            </a:rPr>
                            <m:t>3</m:t>
                          </m:r>
                        </m:sub>
                      </m:sSub>
                      <m:sSup>
                        <m:sSupPr>
                          <m:ctrlPr>
                            <a:rPr lang="en-US" sz="1800" i="1">
                              <a:latin typeface="Cambria Math" panose="02040503050406030204" pitchFamily="18" charset="0"/>
                            </a:rPr>
                          </m:ctrlPr>
                        </m:sSupPr>
                        <m:e>
                          <m:r>
                            <m:rPr>
                              <m:sty m:val="p"/>
                            </m:rPr>
                            <a:rPr lang="en-US" sz="1800">
                              <a:latin typeface="Cambria Math" panose="02040503050406030204" pitchFamily="18" charset="0"/>
                            </a:rPr>
                            <m:t>O</m:t>
                          </m:r>
                        </m:e>
                        <m:sup>
                          <m:r>
                            <a:rPr lang="en-US" sz="1800">
                              <a:latin typeface="Cambria Math" panose="02040503050406030204" pitchFamily="18" charset="0"/>
                            </a:rPr>
                            <m:t>+</m:t>
                          </m:r>
                        </m:sup>
                      </m:sSup>
                      <m:d>
                        <m:dPr>
                          <m:ctrlPr>
                            <a:rPr lang="en-US" sz="1800" i="1">
                              <a:latin typeface="Cambria Math" panose="02040503050406030204" pitchFamily="18" charset="0"/>
                            </a:rPr>
                          </m:ctrlPr>
                        </m:dPr>
                        <m:e>
                          <m:r>
                            <a:rPr lang="en-US" sz="1800" i="1">
                              <a:latin typeface="Cambria Math" panose="02040503050406030204" pitchFamily="18" charset="0"/>
                            </a:rPr>
                            <m:t>𝑎𝑞</m:t>
                          </m:r>
                        </m:e>
                      </m:d>
                      <m:r>
                        <a:rPr lang="en-US" sz="1800">
                          <a:latin typeface="Cambria Math" panose="02040503050406030204" pitchFamily="18" charset="0"/>
                        </a:rPr>
                        <m:t>→</m:t>
                      </m:r>
                      <m:r>
                        <m:rPr>
                          <m:sty m:val="p"/>
                        </m:rPr>
                        <a:rPr lang="en-US" sz="1800">
                          <a:latin typeface="Cambria Math" panose="02040503050406030204" pitchFamily="18" charset="0"/>
                        </a:rPr>
                        <m:t>C</m:t>
                      </m:r>
                      <m:sSub>
                        <m:sSubPr>
                          <m:ctrlPr>
                            <a:rPr lang="en-US" sz="1800" i="1">
                              <a:latin typeface="Cambria Math" panose="02040503050406030204" pitchFamily="18" charset="0"/>
                            </a:rPr>
                          </m:ctrlPr>
                        </m:sSubPr>
                        <m:e>
                          <m:r>
                            <m:rPr>
                              <m:sty m:val="p"/>
                            </m:rPr>
                            <a:rPr lang="en-US" sz="1800">
                              <a:latin typeface="Cambria Math" panose="02040503050406030204" pitchFamily="18" charset="0"/>
                            </a:rPr>
                            <m:t>H</m:t>
                          </m:r>
                        </m:e>
                        <m:sub>
                          <m:r>
                            <a:rPr lang="en-US" sz="1800">
                              <a:latin typeface="Cambria Math" panose="02040503050406030204" pitchFamily="18" charset="0"/>
                            </a:rPr>
                            <m:t>3</m:t>
                          </m:r>
                        </m:sub>
                      </m:sSub>
                      <m:r>
                        <m:rPr>
                          <m:sty m:val="p"/>
                        </m:rPr>
                        <a:rPr lang="en-US" sz="1800">
                          <a:latin typeface="Cambria Math" panose="02040503050406030204" pitchFamily="18" charset="0"/>
                        </a:rPr>
                        <m:t>COOH</m:t>
                      </m:r>
                      <m:d>
                        <m:dPr>
                          <m:ctrlPr>
                            <a:rPr lang="en-US" sz="1800" i="1">
                              <a:latin typeface="Cambria Math" panose="02040503050406030204" pitchFamily="18" charset="0"/>
                            </a:rPr>
                          </m:ctrlPr>
                        </m:dPr>
                        <m:e>
                          <m:r>
                            <a:rPr lang="en-US" sz="1800" i="1">
                              <a:latin typeface="Cambria Math" panose="02040503050406030204" pitchFamily="18" charset="0"/>
                            </a:rPr>
                            <m:t>𝑎𝑞</m:t>
                          </m:r>
                        </m:e>
                      </m:d>
                      <m:r>
                        <a:rPr lang="en-US" sz="1800">
                          <a:latin typeface="Cambria Math" panose="02040503050406030204" pitchFamily="18" charset="0"/>
                        </a:rPr>
                        <m:t>+</m:t>
                      </m:r>
                      <m:sSub>
                        <m:sSubPr>
                          <m:ctrlPr>
                            <a:rPr lang="en-US" sz="1800" i="1">
                              <a:latin typeface="Cambria Math" panose="02040503050406030204" pitchFamily="18" charset="0"/>
                            </a:rPr>
                          </m:ctrlPr>
                        </m:sSubPr>
                        <m:e>
                          <m:r>
                            <m:rPr>
                              <m:sty m:val="p"/>
                            </m:rPr>
                            <a:rPr lang="en-US" sz="1800">
                              <a:latin typeface="Cambria Math" panose="02040503050406030204" pitchFamily="18" charset="0"/>
                            </a:rPr>
                            <m:t>H</m:t>
                          </m:r>
                        </m:e>
                        <m:sub>
                          <m:r>
                            <a:rPr lang="en-US" sz="1800">
                              <a:latin typeface="Cambria Math" panose="02040503050406030204" pitchFamily="18" charset="0"/>
                            </a:rPr>
                            <m:t>2</m:t>
                          </m:r>
                        </m:sub>
                      </m:sSub>
                      <m:r>
                        <m:rPr>
                          <m:sty m:val="p"/>
                        </m:rPr>
                        <a:rPr lang="en-US" sz="1800">
                          <a:latin typeface="Cambria Math" panose="02040503050406030204" pitchFamily="18" charset="0"/>
                        </a:rPr>
                        <m:t>O</m:t>
                      </m:r>
                      <m:r>
                        <a:rPr lang="en-US" sz="1800" i="1">
                          <a:latin typeface="Cambria Math" panose="02040503050406030204" pitchFamily="18" charset="0"/>
                        </a:rPr>
                        <m:t>(</m:t>
                      </m:r>
                      <m:r>
                        <a:rPr lang="en-US" sz="1800" i="1">
                          <a:latin typeface="Cambria Math" panose="02040503050406030204" pitchFamily="18" charset="0"/>
                        </a:rPr>
                        <m:t>𝑙</m:t>
                      </m:r>
                      <m:r>
                        <a:rPr lang="en-US" sz="1800">
                          <a:latin typeface="Cambria Math" panose="02040503050406030204" pitchFamily="18" charset="0"/>
                        </a:rPr>
                        <m:t>)</m:t>
                      </m:r>
                    </m:oMath>
                  </m:oMathPara>
                </a14:m>
                <a:endParaRPr lang="en-US" sz="1800" dirty="0"/>
              </a:p>
              <a:p>
                <a:pPr defTabSz="1128713" fontAlgn="t">
                  <a:spcBef>
                    <a:spcPts val="0"/>
                  </a:spcBef>
                </a:pPr>
                <a14:m>
                  <m:oMath xmlns:m="http://schemas.openxmlformats.org/officeDocument/2006/math">
                    <m:r>
                      <m:rPr>
                        <m:sty m:val="p"/>
                      </m:rPr>
                      <a:rPr lang="en-US" sz="1800">
                        <a:latin typeface="Cambria Math" panose="02040503050406030204" pitchFamily="18" charset="0"/>
                      </a:rPr>
                      <m:t>After</m:t>
                    </m:r>
                    <m:r>
                      <a:rPr lang="en-US" sz="1800">
                        <a:latin typeface="Cambria Math" panose="02040503050406030204" pitchFamily="18" charset="0"/>
                      </a:rPr>
                      <m:t> </m:t>
                    </m:r>
                    <m:sSub>
                      <m:sSubPr>
                        <m:ctrlPr>
                          <a:rPr lang="en-US" sz="1800" i="1">
                            <a:latin typeface="Cambria Math" panose="02040503050406030204" pitchFamily="18" charset="0"/>
                          </a:rPr>
                        </m:ctrlPr>
                      </m:sSubPr>
                      <m:e>
                        <m:r>
                          <m:rPr>
                            <m:sty m:val="p"/>
                          </m:rPr>
                          <a:rPr lang="en-US" sz="1800">
                            <a:latin typeface="Cambria Math" panose="02040503050406030204" pitchFamily="18" charset="0"/>
                          </a:rPr>
                          <m:t>H</m:t>
                        </m:r>
                      </m:e>
                      <m:sub>
                        <m:r>
                          <a:rPr lang="en-US" sz="1800">
                            <a:latin typeface="Cambria Math" panose="02040503050406030204" pitchFamily="18" charset="0"/>
                          </a:rPr>
                          <m:t>3</m:t>
                        </m:r>
                      </m:sub>
                    </m:sSub>
                    <m:sSup>
                      <m:sSupPr>
                        <m:ctrlPr>
                          <a:rPr lang="en-US" sz="1800" i="1">
                            <a:latin typeface="Cambria Math" panose="02040503050406030204" pitchFamily="18" charset="0"/>
                          </a:rPr>
                        </m:ctrlPr>
                      </m:sSupPr>
                      <m:e>
                        <m:r>
                          <m:rPr>
                            <m:sty m:val="p"/>
                          </m:rPr>
                          <a:rPr lang="en-US" sz="1800">
                            <a:latin typeface="Cambria Math" panose="02040503050406030204" pitchFamily="18" charset="0"/>
                          </a:rPr>
                          <m:t>O</m:t>
                        </m:r>
                      </m:e>
                      <m:sup>
                        <m:r>
                          <a:rPr lang="en-US" sz="1800">
                            <a:latin typeface="Cambria Math" panose="02040503050406030204" pitchFamily="18" charset="0"/>
                          </a:rPr>
                          <m:t>+</m:t>
                        </m:r>
                      </m:sup>
                    </m:sSup>
                    <m:r>
                      <a:rPr lang="en-US" sz="1800">
                        <a:latin typeface="Cambria Math" panose="02040503050406030204" pitchFamily="18" charset="0"/>
                      </a:rPr>
                      <m:t> </m:t>
                    </m:r>
                    <m:r>
                      <m:rPr>
                        <m:sty m:val="p"/>
                      </m:rPr>
                      <a:rPr lang="en-US" sz="1800">
                        <a:latin typeface="Cambria Math" panose="02040503050406030204" pitchFamily="18" charset="0"/>
                      </a:rPr>
                      <m:t>has</m:t>
                    </m:r>
                    <m:r>
                      <a:rPr lang="en-US" sz="1800">
                        <a:latin typeface="Cambria Math" panose="02040503050406030204" pitchFamily="18" charset="0"/>
                      </a:rPr>
                      <m:t> </m:t>
                    </m:r>
                    <m:r>
                      <m:rPr>
                        <m:sty m:val="p"/>
                      </m:rPr>
                      <a:rPr lang="en-US" sz="1800">
                        <a:latin typeface="Cambria Math" panose="02040503050406030204" pitchFamily="18" charset="0"/>
                      </a:rPr>
                      <m:t>been</m:t>
                    </m:r>
                    <m:r>
                      <a:rPr lang="en-US" sz="1800">
                        <a:latin typeface="Cambria Math" panose="02040503050406030204" pitchFamily="18" charset="0"/>
                      </a:rPr>
                      <m:t> </m:t>
                    </m:r>
                    <m:r>
                      <m:rPr>
                        <m:sty m:val="p"/>
                      </m:rPr>
                      <a:rPr lang="en-US" sz="1800">
                        <a:latin typeface="Cambria Math" panose="02040503050406030204" pitchFamily="18" charset="0"/>
                      </a:rPr>
                      <m:t>consumed</m:t>
                    </m:r>
                    <m:r>
                      <a:rPr lang="en-US" sz="1800" smtClean="0">
                        <a:latin typeface="Cambria Math" panose="02040503050406030204" pitchFamily="18" charset="0"/>
                      </a:rPr>
                      <m:t>:</m:t>
                    </m:r>
                  </m:oMath>
                </a14:m>
                <a:r>
                  <a:rPr lang="en-US" sz="1800" dirty="0"/>
                  <a:t>	0.9 mol	0 mol	1.1 mol</a:t>
                </a:r>
              </a:p>
            </p:txBody>
          </p:sp>
        </mc:Choice>
        <mc:Fallback xmlns="">
          <p:sp>
            <p:nvSpPr>
              <p:cNvPr id="4" name="Content Placeholder 3"/>
              <p:cNvSpPr>
                <a:spLocks noGrp="1" noRot="1" noChangeAspect="1" noMove="1" noResize="1" noEditPoints="1" noAdjustHandles="1" noChangeArrowheads="1" noChangeShapeType="1" noTextEdit="1"/>
              </p:cNvSpPr>
              <p:nvPr>
                <p:ph sz="quarter" idx="13"/>
              </p:nvPr>
            </p:nvSpPr>
            <p:spPr>
              <a:xfrm>
                <a:off x="64439" y="4495800"/>
                <a:ext cx="8915400" cy="1143000"/>
              </a:xfrm>
              <a:blipFill>
                <a:blip r:embed="rId2"/>
                <a:stretch>
                  <a:fillRect l="-205" t="-2674" b="-11230"/>
                </a:stretch>
              </a:blipFill>
            </p:spPr>
            <p:txBody>
              <a:bodyPr/>
              <a:lstStyle/>
              <a:p>
                <a:r>
                  <a:rPr lang="en-US">
                    <a:noFill/>
                  </a:rPr>
                  <a:t> </a:t>
                </a:r>
              </a:p>
            </p:txBody>
          </p:sp>
        </mc:Fallback>
      </mc:AlternateContent>
    </p:spTree>
    <p:extLst>
      <p:ext uri="{BB962C8B-B14F-4D97-AF65-F5344CB8AC3E}">
        <p14:creationId xmlns:p14="http://schemas.microsoft.com/office/powerpoint/2010/main" val="374861294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250950" indent="-1250950"/>
            <a:r>
              <a:rPr lang="en-US" dirty="0">
                <a:solidFill>
                  <a:schemeClr val="bg1"/>
                </a:solidFill>
              </a:rPr>
              <a:t>17.5	</a:t>
            </a:r>
            <a:r>
              <a:rPr lang="en-US" dirty="0"/>
              <a:t>Factors Affecting Solubility (11) - Appendix</a:t>
            </a:r>
          </a:p>
        </p:txBody>
      </p:sp>
      <p:sp>
        <p:nvSpPr>
          <p:cNvPr id="2" name="Text Placeholder 1"/>
          <p:cNvSpPr>
            <a:spLocks noGrp="1"/>
          </p:cNvSpPr>
          <p:nvPr>
            <p:ph type="body" sz="quarter" idx="11"/>
          </p:nvPr>
        </p:nvSpPr>
        <p:spPr>
          <a:xfrm>
            <a:off x="0" y="1066800"/>
            <a:ext cx="8686800" cy="533400"/>
          </a:xfrm>
        </p:spPr>
        <p:txBody>
          <a:bodyPr/>
          <a:lstStyle/>
          <a:p>
            <a:r>
              <a:rPr lang="en-US" dirty="0"/>
              <a:t>Complex Ion Formation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524000"/>
                <a:ext cx="9144000" cy="2286000"/>
              </a:xfrm>
            </p:spPr>
            <p:txBody>
              <a:bodyPr/>
              <a:lstStyle/>
              <a:p>
                <a14:m>
                  <m:oMath xmlns:m="http://schemas.openxmlformats.org/officeDocument/2006/math">
                    <m:r>
                      <m:rPr>
                        <m:sty m:val="p"/>
                      </m:rPr>
                      <a:rPr lang="en-US" i="0" dirty="0" smtClean="0">
                        <a:latin typeface="Cambria Math" panose="02040503050406030204" pitchFamily="18" charset="0"/>
                      </a:rPr>
                      <m:t>CuSO</m:t>
                    </m:r>
                    <m:r>
                      <a:rPr lang="en-US" i="0" baseline="-25000" dirty="0">
                        <a:latin typeface="Cambria Math" panose="02040503050406030204" pitchFamily="18" charset="0"/>
                      </a:rPr>
                      <m:t>4</m:t>
                    </m:r>
                  </m:oMath>
                </a14:m>
                <a:r>
                  <a:rPr lang="en-US" dirty="0"/>
                  <a:t> (Center). After the addition of a few drops of concentrated </a:t>
                </a:r>
                <a14:m>
                  <m:oMath xmlns:m="http://schemas.openxmlformats.org/officeDocument/2006/math">
                    <m:r>
                      <m:rPr>
                        <m:sty m:val="p"/>
                      </m:rPr>
                      <a:rPr lang="en-US" i="0" dirty="0" smtClean="0">
                        <a:latin typeface="Cambria Math" panose="02040503050406030204" pitchFamily="18" charset="0"/>
                      </a:rPr>
                      <m:t>NH</m:t>
                    </m:r>
                    <m:r>
                      <a:rPr lang="en-US" i="0" baseline="-25000" dirty="0">
                        <a:latin typeface="Cambria Math" panose="02040503050406030204" pitchFamily="18" charset="0"/>
                      </a:rPr>
                      <m:t>3</m:t>
                    </m:r>
                  </m:oMath>
                </a14:m>
                <a:r>
                  <a:rPr lang="en-US" dirty="0"/>
                  <a:t>, a light-blue precipitate of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Cu</m:t>
                        </m:r>
                        <m:d>
                          <m:dPr>
                            <m:ctrlPr>
                              <a:rPr lang="en-US" i="1">
                                <a:latin typeface="Cambria Math" panose="02040503050406030204" pitchFamily="18" charset="0"/>
                              </a:rPr>
                            </m:ctrlPr>
                          </m:dPr>
                          <m:e>
                            <m:r>
                              <m:rPr>
                                <m:sty m:val="p"/>
                              </m:rPr>
                              <a:rPr lang="en-US">
                                <a:latin typeface="Cambria Math" panose="02040503050406030204" pitchFamily="18" charset="0"/>
                              </a:rPr>
                              <m:t>OH</m:t>
                            </m:r>
                          </m:e>
                        </m:d>
                      </m:e>
                      <m:sub>
                        <m:r>
                          <a:rPr lang="en-US" i="1">
                            <a:latin typeface="Cambria Math" panose="02040503050406030204" pitchFamily="18" charset="0"/>
                          </a:rPr>
                          <m:t>2</m:t>
                        </m:r>
                      </m:sub>
                    </m:sSub>
                  </m:oMath>
                </a14:m>
                <a:r>
                  <a:rPr lang="en-US" dirty="0"/>
                  <a:t> is formed. (Right) When more NH</a:t>
                </a:r>
                <a:r>
                  <a:rPr lang="en-US" baseline="-25000" dirty="0"/>
                  <a:t>3</a:t>
                </a:r>
                <a:r>
                  <a:rPr lang="en-US" dirty="0"/>
                  <a:t> is added, the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Cu</m:t>
                        </m:r>
                        <m:d>
                          <m:dPr>
                            <m:ctrlPr>
                              <a:rPr lang="en-US" i="1">
                                <a:latin typeface="Cambria Math" panose="02040503050406030204" pitchFamily="18" charset="0"/>
                              </a:rPr>
                            </m:ctrlPr>
                          </m:dPr>
                          <m:e>
                            <m:r>
                              <m:rPr>
                                <m:sty m:val="p"/>
                              </m:rPr>
                              <a:rPr lang="en-US">
                                <a:latin typeface="Cambria Math" panose="02040503050406030204" pitchFamily="18" charset="0"/>
                              </a:rPr>
                              <m:t>OH</m:t>
                            </m:r>
                          </m:e>
                        </m:d>
                      </m:e>
                      <m:sub>
                        <m:r>
                          <a:rPr lang="en-US" i="1">
                            <a:latin typeface="Cambria Math" panose="02040503050406030204" pitchFamily="18" charset="0"/>
                          </a:rPr>
                          <m:t>2</m:t>
                        </m:r>
                      </m:sub>
                    </m:sSub>
                  </m:oMath>
                </a14:m>
                <a:r>
                  <a:rPr lang="en-US" dirty="0"/>
                  <a:t> precipitate dissolves to form the dark-blue complex ion </a:t>
                </a:r>
                <a14:m>
                  <m:oMath xmlns:m="http://schemas.openxmlformats.org/officeDocument/2006/math">
                    <m:sSubSup>
                      <m:sSubSupPr>
                        <m:ctrlPr>
                          <a:rPr lang="en-US" i="1">
                            <a:latin typeface="Cambria Math" panose="02040503050406030204" pitchFamily="18" charset="0"/>
                          </a:rPr>
                        </m:ctrlPr>
                      </m:sSubSupPr>
                      <m:e>
                        <m:r>
                          <m:rPr>
                            <m:sty m:val="p"/>
                          </m:rPr>
                          <a:rPr lang="en-US" b="0" i="0" smtClean="0">
                            <a:latin typeface="Cambria Math" panose="02040503050406030204" pitchFamily="18" charset="0"/>
                          </a:rPr>
                          <m:t>Cu</m:t>
                        </m:r>
                        <m:d>
                          <m:dPr>
                            <m:ctrlPr>
                              <a:rPr lang="en-US" i="1">
                                <a:latin typeface="Cambria Math" panose="02040503050406030204" pitchFamily="18" charset="0"/>
                              </a:rPr>
                            </m:ctrlPr>
                          </m:dPr>
                          <m:e>
                            <m:r>
                              <m:rPr>
                                <m:sty m:val="p"/>
                              </m:rPr>
                              <a:rPr lang="en-US" dirty="0">
                                <a:latin typeface="Cambria Math" panose="02040503050406030204" pitchFamily="18" charset="0"/>
                              </a:rPr>
                              <m:t>NH</m:t>
                            </m:r>
                            <m:r>
                              <a:rPr lang="en-US" baseline="-25000" dirty="0">
                                <a:latin typeface="Cambria Math" panose="02040503050406030204" pitchFamily="18" charset="0"/>
                              </a:rPr>
                              <m:t>3</m:t>
                            </m:r>
                          </m:e>
                        </m:d>
                      </m:e>
                      <m:sub>
                        <m:r>
                          <a:rPr lang="en-US" i="1">
                            <a:latin typeface="Cambria Math" panose="02040503050406030204" pitchFamily="18" charset="0"/>
                          </a:rPr>
                          <m:t>4</m:t>
                        </m:r>
                      </m:sub>
                      <m:sup>
                        <m:r>
                          <a:rPr lang="en-US" i="1">
                            <a:latin typeface="Cambria Math" panose="02040503050406030204" pitchFamily="18" charset="0"/>
                          </a:rPr>
                          <m:t>2+</m:t>
                        </m:r>
                      </m:sup>
                    </m:sSubSup>
                  </m:oMath>
                </a14:m>
                <a:r>
                  <a:rPr lang="en-US" dirty="0"/>
                  <a:t>.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524000"/>
                <a:ext cx="9144000" cy="2286000"/>
              </a:xfrm>
              <a:blipFill>
                <a:blip r:embed="rId2"/>
                <a:stretch>
                  <a:fillRect l="-1333" t="-2400" b="-5333"/>
                </a:stretch>
              </a:blipFill>
            </p:spPr>
            <p:txBody>
              <a:bodyPr/>
              <a:lstStyle/>
              <a:p>
                <a:r>
                  <a:rPr lang="en-US">
                    <a:noFill/>
                  </a:rPr>
                  <a:t> </a:t>
                </a:r>
              </a:p>
            </p:txBody>
          </p:sp>
        </mc:Fallback>
      </mc:AlternateContent>
      <p:pic>
        <p:nvPicPr>
          <p:cNvPr id="16" name="Picture 3" descr="An aqueous solution of copper(II) sulfate has a light blue color. After the addition of a few drops of concentrated aqueous ammonia solution, a light-blue precipitate of Cu(OH)2 is formed. When more concentrated aqueous ammonia solution is added, the Cu(OH)2 precipitate dissolves to form the dark blue complex ion Cu(NH3)4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705622" y="3360117"/>
            <a:ext cx="4346562" cy="324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3648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410008" cy="990600"/>
          </a:xfrm>
        </p:spPr>
        <p:txBody>
          <a:bodyPr/>
          <a:lstStyle/>
          <a:p>
            <a:pPr marL="1208088" indent="-1208088"/>
            <a:r>
              <a:rPr lang="en-US" dirty="0">
                <a:solidFill>
                  <a:srgbClr val="FFFFFF"/>
                </a:solidFill>
              </a:rPr>
              <a:t>17.6</a:t>
            </a:r>
            <a:r>
              <a:rPr lang="en-US" dirty="0"/>
              <a:t>	</a:t>
            </a:r>
            <a:r>
              <a:rPr lang="en-US" sz="2800" dirty="0"/>
              <a:t>Separation of Ions Using Differences in Solubility (7) - Appendix</a:t>
            </a:r>
          </a:p>
        </p:txBody>
      </p:sp>
      <p:sp>
        <p:nvSpPr>
          <p:cNvPr id="2" name="Text Placeholder 1"/>
          <p:cNvSpPr>
            <a:spLocks noGrp="1"/>
          </p:cNvSpPr>
          <p:nvPr>
            <p:ph type="body" sz="quarter" idx="11"/>
          </p:nvPr>
        </p:nvSpPr>
        <p:spPr>
          <a:xfrm>
            <a:off x="0" y="1066800"/>
            <a:ext cx="4714009" cy="915272"/>
          </a:xfrm>
        </p:spPr>
        <p:txBody>
          <a:bodyPr/>
          <a:lstStyle/>
          <a:p>
            <a:r>
              <a:rPr lang="en-US" dirty="0"/>
              <a:t>Qualitative Analysis of Metal Ions in Solution </a:t>
            </a:r>
          </a:p>
        </p:txBody>
      </p:sp>
      <p:sp>
        <p:nvSpPr>
          <p:cNvPr id="3" name="Content Placeholder 2"/>
          <p:cNvSpPr>
            <a:spLocks noGrp="1"/>
          </p:cNvSpPr>
          <p:nvPr>
            <p:ph sz="quarter" idx="12"/>
          </p:nvPr>
        </p:nvSpPr>
        <p:spPr>
          <a:xfrm>
            <a:off x="145915" y="2855893"/>
            <a:ext cx="4506311" cy="1770710"/>
          </a:xfrm>
        </p:spPr>
        <p:txBody>
          <a:bodyPr/>
          <a:lstStyle/>
          <a:p>
            <a:r>
              <a:rPr lang="en-US" dirty="0"/>
              <a:t>A summary of the scheme for separating metal ions: </a:t>
            </a:r>
          </a:p>
        </p:txBody>
      </p:sp>
      <p:pic>
        <p:nvPicPr>
          <p:cNvPr id="15" name="Picture 3" descr="A flowchart for the separation of cations in qualitative analysis is shown. First, a solution containing ions of all cation groups is obtained. HCl is added to separate out Group 1 percipitates (AgCl, Hg2Cl2, PbCl2). H2S is then added to separate out the Group 2 precipitates (CuS, CdS, HgS, SnS, Bi2S3). NaOH is then added to separate out the Group 3 precipitates (CoS, FeS, MnS, NiS, ZnS, Al(OH)3, Cr(OH)3). Finally, Na2CO3 is added to separate out the Group 4 precipitates (BaCO3, CaCO3, SrCO3). The resultant solution contains Na+, K+, and NH4+ ions."/>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066418" y="659501"/>
            <a:ext cx="3642941" cy="5665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4820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7125757" cy="510177"/>
          </a:xfrm>
        </p:spPr>
        <p:txBody>
          <a:bodyPr/>
          <a:lstStyle/>
          <a:p>
            <a:pPr marL="1254125" indent="-1254125"/>
            <a:r>
              <a:rPr lang="en-US" dirty="0">
                <a:solidFill>
                  <a:schemeClr val="bg1"/>
                </a:solidFill>
                <a:latin typeface="Calibri" panose="020F0502020204030204" pitchFamily="34" charset="0"/>
              </a:rPr>
              <a:t>17.1	</a:t>
            </a:r>
            <a:r>
              <a:rPr lang="en-US" dirty="0">
                <a:latin typeface="Calibri" panose="020F0502020204030204" pitchFamily="34" charset="0"/>
              </a:rPr>
              <a:t>The Common Ion Effect (5)</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11"/>
              </p:nvPr>
            </p:nvSpPr>
            <p:spPr>
              <a:xfrm>
                <a:off x="0" y="1066800"/>
                <a:ext cx="9144000" cy="990600"/>
              </a:xfrm>
            </p:spPr>
            <p:txBody>
              <a:bodyPr/>
              <a:lstStyle/>
              <a:p>
                <a:pPr>
                  <a:spcAft>
                    <a:spcPts val="1000"/>
                  </a:spcAft>
                </a:pPr>
                <a:r>
                  <a:rPr lang="en-US" dirty="0"/>
                  <a:t>Calculating the pH of a Buffer</a:t>
                </a:r>
              </a:p>
              <a:p>
                <a:pPr/>
                <a14:m>
                  <m:oMathPara xmlns:m="http://schemas.openxmlformats.org/officeDocument/2006/math">
                    <m:oMathParaPr>
                      <m:jc m:val="right"/>
                    </m:oMathParaPr>
                    <m:oMath xmlns:m="http://schemas.openxmlformats.org/officeDocument/2006/math">
                      <m:sSub>
                        <m:sSubPr>
                          <m:ctrlPr>
                            <a:rPr lang="en-US" sz="1800" i="1">
                              <a:solidFill>
                                <a:schemeClr val="tx1"/>
                              </a:solidFill>
                              <a:latin typeface="Cambria Math" panose="02040503050406030204" pitchFamily="18" charset="0"/>
                            </a:rPr>
                          </m:ctrlPr>
                        </m:sSubPr>
                        <m:e>
                          <m:r>
                            <m:rPr>
                              <m:sty m:val="p"/>
                            </m:rPr>
                            <a:rPr lang="en-US" sz="1800">
                              <a:solidFill>
                                <a:schemeClr val="tx1"/>
                              </a:solidFill>
                              <a:latin typeface="Cambria Math" panose="02040503050406030204" pitchFamily="18" charset="0"/>
                            </a:rPr>
                            <m:t>CH</m:t>
                          </m:r>
                        </m:e>
                        <m:sub>
                          <m:r>
                            <a:rPr lang="en-US" sz="1800">
                              <a:solidFill>
                                <a:schemeClr val="tx1"/>
                              </a:solidFill>
                              <a:latin typeface="Cambria Math" panose="02040503050406030204" pitchFamily="18" charset="0"/>
                            </a:rPr>
                            <m:t>3</m:t>
                          </m:r>
                        </m:sub>
                      </m:sSub>
                      <m:r>
                        <m:rPr>
                          <m:sty m:val="p"/>
                        </m:rPr>
                        <a:rPr lang="en-US" sz="1800">
                          <a:solidFill>
                            <a:schemeClr val="tx1"/>
                          </a:solidFill>
                          <a:latin typeface="Cambria Math" panose="02040503050406030204" pitchFamily="18" charset="0"/>
                        </a:rPr>
                        <m:t>COOH</m:t>
                      </m:r>
                      <m:d>
                        <m:dPr>
                          <m:ctrlPr>
                            <a:rPr lang="en-US" sz="1800" i="1">
                              <a:solidFill>
                                <a:schemeClr val="tx1"/>
                              </a:solidFill>
                              <a:latin typeface="Cambria Math" panose="02040503050406030204" pitchFamily="18" charset="0"/>
                            </a:rPr>
                          </m:ctrlPr>
                        </m:dPr>
                        <m:e>
                          <m:r>
                            <a:rPr lang="en-US" sz="1800" i="1">
                              <a:solidFill>
                                <a:schemeClr val="tx1"/>
                              </a:solidFill>
                              <a:latin typeface="Cambria Math" panose="02040503050406030204" pitchFamily="18" charset="0"/>
                            </a:rPr>
                            <m:t>𝑎𝑞</m:t>
                          </m:r>
                        </m:e>
                      </m:d>
                      <m:r>
                        <a:rPr lang="en-US" sz="1800">
                          <a:solidFill>
                            <a:schemeClr val="tx1"/>
                          </a:solidFill>
                          <a:latin typeface="Cambria Math" panose="02040503050406030204" pitchFamily="18" charset="0"/>
                        </a:rPr>
                        <m:t>+</m:t>
                      </m:r>
                      <m:sSub>
                        <m:sSubPr>
                          <m:ctrlPr>
                            <a:rPr lang="en-US" sz="1800" i="1">
                              <a:solidFill>
                                <a:schemeClr val="tx1"/>
                              </a:solidFill>
                              <a:latin typeface="Cambria Math" panose="02040503050406030204" pitchFamily="18" charset="0"/>
                            </a:rPr>
                          </m:ctrlPr>
                        </m:sSubPr>
                        <m:e>
                          <m:r>
                            <m:rPr>
                              <m:sty m:val="p"/>
                            </m:rPr>
                            <a:rPr lang="en-US" sz="1800">
                              <a:solidFill>
                                <a:schemeClr val="tx1"/>
                              </a:solidFill>
                              <a:latin typeface="Cambria Math" panose="02040503050406030204" pitchFamily="18" charset="0"/>
                            </a:rPr>
                            <m:t>H</m:t>
                          </m:r>
                        </m:e>
                        <m:sub>
                          <m:r>
                            <a:rPr lang="en-US" sz="1800">
                              <a:solidFill>
                                <a:schemeClr val="tx1"/>
                              </a:solidFill>
                              <a:latin typeface="Cambria Math" panose="02040503050406030204" pitchFamily="18" charset="0"/>
                            </a:rPr>
                            <m:t>2</m:t>
                          </m:r>
                        </m:sub>
                      </m:sSub>
                      <m:r>
                        <m:rPr>
                          <m:sty m:val="p"/>
                        </m:rPr>
                        <a:rPr lang="en-US" sz="1800">
                          <a:solidFill>
                            <a:schemeClr val="tx1"/>
                          </a:solidFill>
                          <a:latin typeface="Cambria Math" panose="02040503050406030204" pitchFamily="18" charset="0"/>
                        </a:rPr>
                        <m:t>O</m:t>
                      </m:r>
                      <m:d>
                        <m:dPr>
                          <m:ctrlPr>
                            <a:rPr lang="en-US" sz="1800" i="1">
                              <a:solidFill>
                                <a:schemeClr val="tx1"/>
                              </a:solidFill>
                              <a:latin typeface="Cambria Math" panose="02040503050406030204" pitchFamily="18" charset="0"/>
                            </a:rPr>
                          </m:ctrlPr>
                        </m:dPr>
                        <m:e>
                          <m:r>
                            <a:rPr lang="en-US" sz="1800" i="1">
                              <a:solidFill>
                                <a:schemeClr val="tx1"/>
                              </a:solidFill>
                              <a:latin typeface="Cambria Math" panose="02040503050406030204" pitchFamily="18" charset="0"/>
                            </a:rPr>
                            <m:t>𝑙</m:t>
                          </m:r>
                        </m:e>
                      </m:d>
                      <m:r>
                        <a:rPr lang="en-US" sz="1800">
                          <a:solidFill>
                            <a:schemeClr val="tx1"/>
                          </a:solidFill>
                          <a:latin typeface="Cambria Math" panose="02040503050406030204" pitchFamily="18" charset="0"/>
                          <a:ea typeface="Cambria Math" panose="02040503050406030204" pitchFamily="18" charset="0"/>
                        </a:rPr>
                        <m:t>⇄</m:t>
                      </m:r>
                      <m:sSub>
                        <m:sSubPr>
                          <m:ctrlPr>
                            <a:rPr lang="en-US" sz="1800" i="1">
                              <a:solidFill>
                                <a:schemeClr val="tx1"/>
                              </a:solidFill>
                              <a:latin typeface="Cambria Math" panose="02040503050406030204" pitchFamily="18" charset="0"/>
                              <a:ea typeface="Cambria Math" panose="02040503050406030204" pitchFamily="18" charset="0"/>
                            </a:rPr>
                          </m:ctrlPr>
                        </m:sSubPr>
                        <m:e>
                          <m:r>
                            <m:rPr>
                              <m:sty m:val="p"/>
                            </m:rPr>
                            <a:rPr lang="en-US" sz="1800">
                              <a:solidFill>
                                <a:schemeClr val="tx1"/>
                              </a:solidFill>
                              <a:latin typeface="Cambria Math" panose="02040503050406030204" pitchFamily="18" charset="0"/>
                              <a:ea typeface="Cambria Math" panose="02040503050406030204" pitchFamily="18" charset="0"/>
                            </a:rPr>
                            <m:t>H</m:t>
                          </m:r>
                        </m:e>
                        <m:sub>
                          <m:r>
                            <a:rPr lang="en-US" sz="1800">
                              <a:solidFill>
                                <a:schemeClr val="tx1"/>
                              </a:solidFill>
                              <a:latin typeface="Cambria Math" panose="02040503050406030204" pitchFamily="18" charset="0"/>
                              <a:ea typeface="Cambria Math" panose="02040503050406030204" pitchFamily="18" charset="0"/>
                            </a:rPr>
                            <m:t>3</m:t>
                          </m:r>
                        </m:sub>
                      </m:sSub>
                      <m:sSup>
                        <m:sSupPr>
                          <m:ctrlPr>
                            <a:rPr lang="en-US" sz="1800" i="1">
                              <a:solidFill>
                                <a:schemeClr val="tx1"/>
                              </a:solidFill>
                              <a:latin typeface="Cambria Math" panose="02040503050406030204" pitchFamily="18" charset="0"/>
                              <a:ea typeface="Cambria Math" panose="02040503050406030204" pitchFamily="18" charset="0"/>
                            </a:rPr>
                          </m:ctrlPr>
                        </m:sSupPr>
                        <m:e>
                          <m:r>
                            <m:rPr>
                              <m:sty m:val="p"/>
                            </m:rPr>
                            <a:rPr lang="en-US" sz="1800">
                              <a:solidFill>
                                <a:schemeClr val="tx1"/>
                              </a:solidFill>
                              <a:latin typeface="Cambria Math" panose="02040503050406030204" pitchFamily="18" charset="0"/>
                              <a:ea typeface="Cambria Math" panose="02040503050406030204" pitchFamily="18" charset="0"/>
                            </a:rPr>
                            <m:t>O</m:t>
                          </m:r>
                        </m:e>
                        <m:sup>
                          <m:r>
                            <a:rPr lang="en-US" sz="1800">
                              <a:solidFill>
                                <a:schemeClr val="tx1"/>
                              </a:solidFill>
                              <a:latin typeface="Cambria Math" panose="02040503050406030204" pitchFamily="18" charset="0"/>
                              <a:ea typeface="Cambria Math" panose="02040503050406030204" pitchFamily="18" charset="0"/>
                            </a:rPr>
                            <m:t>+</m:t>
                          </m:r>
                        </m:sup>
                      </m:sSup>
                      <m:d>
                        <m:dPr>
                          <m:ctrlPr>
                            <a:rPr lang="en-US" sz="1800" i="1">
                              <a:solidFill>
                                <a:schemeClr val="tx1"/>
                              </a:solidFill>
                              <a:latin typeface="Cambria Math" panose="02040503050406030204" pitchFamily="18" charset="0"/>
                              <a:ea typeface="Cambria Math" panose="02040503050406030204" pitchFamily="18" charset="0"/>
                            </a:rPr>
                          </m:ctrlPr>
                        </m:dPr>
                        <m:e>
                          <m:r>
                            <a:rPr lang="en-US" sz="1800" i="1">
                              <a:solidFill>
                                <a:schemeClr val="tx1"/>
                              </a:solidFill>
                              <a:latin typeface="Cambria Math" panose="02040503050406030204" pitchFamily="18" charset="0"/>
                              <a:ea typeface="Cambria Math" panose="02040503050406030204" pitchFamily="18" charset="0"/>
                            </a:rPr>
                            <m:t>𝑎𝑞</m:t>
                          </m:r>
                        </m:e>
                      </m:d>
                      <m:r>
                        <a:rPr lang="en-US" sz="1800">
                          <a:solidFill>
                            <a:schemeClr val="tx1"/>
                          </a:solidFill>
                          <a:latin typeface="Cambria Math" panose="02040503050406030204" pitchFamily="18" charset="0"/>
                          <a:ea typeface="Cambria Math" panose="02040503050406030204" pitchFamily="18" charset="0"/>
                        </a:rPr>
                        <m:t>+</m:t>
                      </m:r>
                      <m:sSub>
                        <m:sSubPr>
                          <m:ctrlPr>
                            <a:rPr lang="en-US" sz="1800" i="1">
                              <a:solidFill>
                                <a:schemeClr val="tx1"/>
                              </a:solidFill>
                              <a:latin typeface="Cambria Math" panose="02040503050406030204" pitchFamily="18" charset="0"/>
                              <a:ea typeface="Cambria Math" panose="02040503050406030204" pitchFamily="18" charset="0"/>
                            </a:rPr>
                          </m:ctrlPr>
                        </m:sSubPr>
                        <m:e>
                          <m:r>
                            <m:rPr>
                              <m:sty m:val="p"/>
                            </m:rPr>
                            <a:rPr lang="en-US" sz="1800">
                              <a:solidFill>
                                <a:schemeClr val="tx1"/>
                              </a:solidFill>
                              <a:latin typeface="Cambria Math" panose="02040503050406030204" pitchFamily="18" charset="0"/>
                              <a:ea typeface="Cambria Math" panose="02040503050406030204" pitchFamily="18" charset="0"/>
                            </a:rPr>
                            <m:t>CH</m:t>
                          </m:r>
                        </m:e>
                        <m:sub>
                          <m:r>
                            <a:rPr lang="en-US" sz="1800">
                              <a:solidFill>
                                <a:schemeClr val="tx1"/>
                              </a:solidFill>
                              <a:latin typeface="Cambria Math" panose="02040503050406030204" pitchFamily="18" charset="0"/>
                              <a:ea typeface="Cambria Math" panose="02040503050406030204" pitchFamily="18" charset="0"/>
                            </a:rPr>
                            <m:t>3</m:t>
                          </m:r>
                        </m:sub>
                      </m:sSub>
                      <m:r>
                        <m:rPr>
                          <m:sty m:val="p"/>
                        </m:rPr>
                        <a:rPr lang="en-US" sz="1800">
                          <a:solidFill>
                            <a:schemeClr val="tx1"/>
                          </a:solidFill>
                          <a:latin typeface="Cambria Math" panose="02040503050406030204" pitchFamily="18" charset="0"/>
                          <a:ea typeface="Cambria Math" panose="02040503050406030204" pitchFamily="18" charset="0"/>
                        </a:rPr>
                        <m:t>CO</m:t>
                      </m:r>
                      <m:sSup>
                        <m:sSupPr>
                          <m:ctrlPr>
                            <a:rPr lang="en-US" sz="1800" i="1">
                              <a:solidFill>
                                <a:schemeClr val="tx1"/>
                              </a:solidFill>
                              <a:latin typeface="Cambria Math" panose="02040503050406030204" pitchFamily="18" charset="0"/>
                              <a:ea typeface="Cambria Math" panose="02040503050406030204" pitchFamily="18" charset="0"/>
                            </a:rPr>
                          </m:ctrlPr>
                        </m:sSupPr>
                        <m:e>
                          <m:r>
                            <m:rPr>
                              <m:sty m:val="p"/>
                            </m:rPr>
                            <a:rPr lang="en-US" sz="1800">
                              <a:solidFill>
                                <a:schemeClr val="tx1"/>
                              </a:solidFill>
                              <a:latin typeface="Cambria Math" panose="02040503050406030204" pitchFamily="18" charset="0"/>
                              <a:ea typeface="Cambria Math" panose="02040503050406030204" pitchFamily="18" charset="0"/>
                            </a:rPr>
                            <m:t>O</m:t>
                          </m:r>
                        </m:e>
                        <m:sup>
                          <m:r>
                            <a:rPr lang="en-US" sz="1800">
                              <a:solidFill>
                                <a:schemeClr val="tx1"/>
                              </a:solidFill>
                              <a:latin typeface="Cambria Math" panose="02040503050406030204" pitchFamily="18" charset="0"/>
                              <a:ea typeface="Cambria Math" panose="02040503050406030204" pitchFamily="18" charset="0"/>
                            </a:rPr>
                            <m:t>−</m:t>
                          </m:r>
                        </m:sup>
                      </m:sSup>
                      <m:r>
                        <a:rPr lang="en-US" sz="1800" i="1">
                          <a:solidFill>
                            <a:schemeClr val="tx1"/>
                          </a:solidFill>
                          <a:latin typeface="Cambria Math" panose="02040503050406030204" pitchFamily="18" charset="0"/>
                          <a:ea typeface="Cambria Math" panose="02040503050406030204" pitchFamily="18" charset="0"/>
                        </a:rPr>
                        <m:t>(</m:t>
                      </m:r>
                      <m:r>
                        <a:rPr lang="en-US" sz="1800" i="1">
                          <a:solidFill>
                            <a:schemeClr val="tx1"/>
                          </a:solidFill>
                          <a:latin typeface="Cambria Math" panose="02040503050406030204" pitchFamily="18" charset="0"/>
                          <a:ea typeface="Cambria Math" panose="02040503050406030204" pitchFamily="18" charset="0"/>
                        </a:rPr>
                        <m:t>𝑎𝑞</m:t>
                      </m:r>
                      <m:r>
                        <a:rPr lang="en-US" sz="1800" i="1">
                          <a:solidFill>
                            <a:schemeClr val="tx1"/>
                          </a:solidFill>
                          <a:latin typeface="Cambria Math" panose="02040503050406030204" pitchFamily="18" charset="0"/>
                          <a:ea typeface="Cambria Math" panose="02040503050406030204" pitchFamily="18" charset="0"/>
                        </a:rPr>
                        <m:t>)</m:t>
                      </m:r>
                    </m:oMath>
                  </m:oMathPara>
                </a14:m>
                <a:endParaRPr lang="en-US" sz="1800" dirty="0"/>
              </a:p>
            </p:txBody>
          </p:sp>
        </mc:Choice>
        <mc:Fallback xmlns="">
          <p:sp>
            <p:nvSpPr>
              <p:cNvPr id="2" name="Text Placeholder 1"/>
              <p:cNvSpPr>
                <a:spLocks noGrp="1" noRot="1" noChangeAspect="1" noMove="1" noResize="1" noEditPoints="1" noAdjustHandles="1" noChangeArrowheads="1" noChangeShapeType="1" noTextEdit="1"/>
              </p:cNvSpPr>
              <p:nvPr>
                <p:ph type="body" sz="quarter" idx="11"/>
              </p:nvPr>
            </p:nvSpPr>
            <p:spPr>
              <a:xfrm>
                <a:off x="0" y="1066800"/>
                <a:ext cx="9144000" cy="990600"/>
              </a:xfrm>
              <a:blipFill>
                <a:blip r:embed="rId3"/>
                <a:stretch>
                  <a:fillRect l="-1333" t="-5521" r="-2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5" name="Content Placeholder 3"/>
              <p:cNvGraphicFramePr>
                <a:graphicFrameLocks/>
              </p:cNvGraphicFramePr>
              <p:nvPr>
                <p:extLst>
                  <p:ext uri="{D42A27DB-BD31-4B8C-83A1-F6EECF244321}">
                    <p14:modId xmlns:p14="http://schemas.microsoft.com/office/powerpoint/2010/main" val="3410745667"/>
                  </p:ext>
                </p:extLst>
              </p:nvPr>
            </p:nvGraphicFramePr>
            <p:xfrm>
              <a:off x="0" y="2065383"/>
              <a:ext cx="8886092"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508868">
                      <a:extLst>
                        <a:ext uri="{9D8B030D-6E8A-4147-A177-3AD203B41FA5}">
                          <a16:colId xmlns:a16="http://schemas.microsoft.com/office/drawing/2014/main" val="2247387870"/>
                        </a:ext>
                      </a:extLst>
                    </a:gridCol>
                    <a:gridCol w="1553687">
                      <a:extLst>
                        <a:ext uri="{9D8B030D-6E8A-4147-A177-3AD203B41FA5}">
                          <a16:colId xmlns:a16="http://schemas.microsoft.com/office/drawing/2014/main" val="3868239168"/>
                        </a:ext>
                      </a:extLst>
                    </a:gridCol>
                    <a:gridCol w="1017958">
                      <a:extLst>
                        <a:ext uri="{9D8B030D-6E8A-4147-A177-3AD203B41FA5}">
                          <a16:colId xmlns:a16="http://schemas.microsoft.com/office/drawing/2014/main" val="1516186521"/>
                        </a:ext>
                      </a:extLst>
                    </a:gridCol>
                    <a:gridCol w="1181297">
                      <a:extLst>
                        <a:ext uri="{9D8B030D-6E8A-4147-A177-3AD203B41FA5}">
                          <a16:colId xmlns:a16="http://schemas.microsoft.com/office/drawing/2014/main" val="3887623133"/>
                        </a:ext>
                      </a:extLst>
                    </a:gridCol>
                    <a:gridCol w="1624282">
                      <a:extLst>
                        <a:ext uri="{9D8B030D-6E8A-4147-A177-3AD203B41FA5}">
                          <a16:colId xmlns:a16="http://schemas.microsoft.com/office/drawing/2014/main" val="2195469349"/>
                        </a:ext>
                      </a:extLst>
                    </a:gridCol>
                  </a:tblGrid>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0"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1.1</m:t>
                                </m:r>
                              </m:oMath>
                            </m:oMathPara>
                          </a14:m>
                          <a:endParaRPr lang="en-US"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b="0"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0.9</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4139928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679770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𝐸𝑞𝑢𝑖𝑙𝑖𝑏𝑟𝑖𝑢𝑚</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1.1−</m:t>
                                </m:r>
                                <m:r>
                                  <a:rPr lang="en-US" b="0" i="1" smtClean="0">
                                    <a:latin typeface="Cambria Math" panose="02040503050406030204" pitchFamily="18" charset="0"/>
                                    <a:ea typeface="Cambria Math" panose="02040503050406030204" pitchFamily="18" charset="0"/>
                                  </a:rPr>
                                  <m:t>𝑥</m:t>
                                </m:r>
                              </m:oMath>
                            </m:oMathPara>
                          </a14:m>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0.9+</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471374"/>
                      </a:ext>
                    </a:extLst>
                  </a:tr>
                </a:tbl>
              </a:graphicData>
            </a:graphic>
          </p:graphicFrame>
        </mc:Choice>
        <mc:Fallback xmlns="">
          <p:graphicFrame>
            <p:nvGraphicFramePr>
              <p:cNvPr id="15" name="Content Placeholder 3"/>
              <p:cNvGraphicFramePr>
                <a:graphicFrameLocks/>
              </p:cNvGraphicFramePr>
              <p:nvPr>
                <p:extLst>
                  <p:ext uri="{D42A27DB-BD31-4B8C-83A1-F6EECF244321}">
                    <p14:modId xmlns:p14="http://schemas.microsoft.com/office/powerpoint/2010/main" val="3410745667"/>
                  </p:ext>
                </p:extLst>
              </p:nvPr>
            </p:nvGraphicFramePr>
            <p:xfrm>
              <a:off x="0" y="2065383"/>
              <a:ext cx="8886092"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508868">
                      <a:extLst>
                        <a:ext uri="{9D8B030D-6E8A-4147-A177-3AD203B41FA5}">
                          <a16:colId xmlns:a16="http://schemas.microsoft.com/office/drawing/2014/main" val="2247387870"/>
                        </a:ext>
                      </a:extLst>
                    </a:gridCol>
                    <a:gridCol w="1553687">
                      <a:extLst>
                        <a:ext uri="{9D8B030D-6E8A-4147-A177-3AD203B41FA5}">
                          <a16:colId xmlns:a16="http://schemas.microsoft.com/office/drawing/2014/main" val="3868239168"/>
                        </a:ext>
                      </a:extLst>
                    </a:gridCol>
                    <a:gridCol w="1017958">
                      <a:extLst>
                        <a:ext uri="{9D8B030D-6E8A-4147-A177-3AD203B41FA5}">
                          <a16:colId xmlns:a16="http://schemas.microsoft.com/office/drawing/2014/main" val="1516186521"/>
                        </a:ext>
                      </a:extLst>
                    </a:gridCol>
                    <a:gridCol w="1181297">
                      <a:extLst>
                        <a:ext uri="{9D8B030D-6E8A-4147-A177-3AD203B41FA5}">
                          <a16:colId xmlns:a16="http://schemas.microsoft.com/office/drawing/2014/main" val="3887623133"/>
                        </a:ext>
                      </a:extLst>
                    </a:gridCol>
                    <a:gridCol w="1624282">
                      <a:extLst>
                        <a:ext uri="{9D8B030D-6E8A-4147-A177-3AD203B41FA5}">
                          <a16:colId xmlns:a16="http://schemas.microsoft.com/office/drawing/2014/main" val="2195469349"/>
                        </a:ext>
                      </a:extLst>
                    </a:gridCol>
                  </a:tblGrid>
                  <a:tr h="365760">
                    <a:tc>
                      <a:txBody>
                        <a:bodyPr/>
                        <a:lstStyle/>
                        <a:p>
                          <a:endParaRPr lang="en-US"/>
                        </a:p>
                      </a:txBody>
                      <a:tcPr>
                        <a:lnL w="12700" cmpd="sng">
                          <a:noFill/>
                        </a:lnL>
                        <a:lnR w="12700" cmpd="sng">
                          <a:noFill/>
                        </a:lnR>
                        <a:lnT w="38100" cmpd="sng">
                          <a:noFill/>
                        </a:lnT>
                        <a:lnB w="12700" cmpd="sng">
                          <a:noFill/>
                        </a:lnB>
                        <a:lnTlToBr w="12700" cmpd="sng">
                          <a:noFill/>
                          <a:prstDash val="solid"/>
                        </a:lnTlToBr>
                        <a:lnBlToTr w="12700" cmpd="sng">
                          <a:noFill/>
                          <a:prstDash val="solid"/>
                        </a:lnBlToTr>
                        <a:blipFill>
                          <a:blip r:embed="rId4"/>
                          <a:stretch>
                            <a:fillRect l="-1563" t="-8333" r="-154861" b="-231667"/>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229412" t="-8333" r="-249804" b="-231667"/>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02994" t="-8333" r="-281437" b="-231667"/>
                          </a:stretch>
                        </a:blipFill>
                      </a:tcPr>
                    </a:tc>
                    <a:tc>
                      <a:txBody>
                        <a:bodyPr/>
                        <a:lstStyle/>
                        <a:p>
                          <a:pPr algn="ctr"/>
                          <a:r>
                            <a:rPr lang="en-US" b="0"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449438" t="-8333" r="-3745" b="-231667"/>
                          </a:stretch>
                        </a:blipFill>
                      </a:tcPr>
                    </a:tc>
                    <a:extLst>
                      <a:ext uri="{0D108BD9-81ED-4DB2-BD59-A6C34878D82A}">
                        <a16:rowId xmlns:a16="http://schemas.microsoft.com/office/drawing/2014/main" val="184139928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563" t="-106557" r="-154861" b="-127869"/>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229412" t="-106557" r="-249804" b="-127869"/>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02994" t="-106557" r="-281437" b="-127869"/>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21762" t="-106557" r="-143523" b="-127869"/>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449438" t="-106557" r="-3745" b="-127869"/>
                          </a:stretch>
                        </a:blipFill>
                      </a:tcPr>
                    </a:tc>
                    <a:extLst>
                      <a:ext uri="{0D108BD9-81ED-4DB2-BD59-A6C34878D82A}">
                        <a16:rowId xmlns:a16="http://schemas.microsoft.com/office/drawing/2014/main" val="40679770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563" t="-210000" r="-154861" b="-30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229412" t="-210000" r="-249804"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502994" t="-210000" r="-281437"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521762" t="-210000" r="-143523"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449438" t="-210000" r="-3745" b="-30000"/>
                          </a:stretch>
                        </a:blipFill>
                      </a:tcPr>
                    </a:tc>
                    <a:extLst>
                      <a:ext uri="{0D108BD9-81ED-4DB2-BD59-A6C34878D82A}">
                        <a16:rowId xmlns:a16="http://schemas.microsoft.com/office/drawing/2014/main" val="388471374"/>
                      </a:ext>
                    </a:extLst>
                  </a:tr>
                </a:tbl>
              </a:graphicData>
            </a:graphic>
          </p:graphicFrame>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152400" y="3390900"/>
                <a:ext cx="8686800" cy="3086100"/>
              </a:xfrm>
            </p:spPr>
            <p:txBody>
              <a:bodyPr/>
              <a:lstStyle/>
              <a:p>
                <a:pPr>
                  <a:spcAft>
                    <a:spcPts val="2000"/>
                  </a:spcAft>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1.8</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−5</m:t>
                          </m:r>
                        </m:sup>
                      </m:sSup>
                      <m:r>
                        <a:rPr lang="en-US" b="0" i="0"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(0.9+</m:t>
                          </m:r>
                          <m:r>
                            <a:rPr lang="en-US" b="0" i="1" smtClean="0">
                              <a:latin typeface="Cambria Math" panose="02040503050406030204" pitchFamily="18" charset="0"/>
                              <a:ea typeface="Cambria Math" panose="02040503050406030204" pitchFamily="18" charset="0"/>
                            </a:rPr>
                            <m:t>𝑥</m:t>
                          </m:r>
                          <m:r>
                            <a:rPr lang="en-US" b="0" i="0" smtClean="0">
                              <a:latin typeface="Cambria Math" panose="02040503050406030204" pitchFamily="18" charset="0"/>
                              <a:ea typeface="Cambria Math" panose="02040503050406030204" pitchFamily="18" charset="0"/>
                            </a:rPr>
                            <m:t>)</m:t>
                          </m:r>
                        </m:num>
                        <m:den>
                          <m:r>
                            <a:rPr lang="en-US" b="0" i="0" smtClean="0">
                              <a:latin typeface="Cambria Math" panose="02040503050406030204" pitchFamily="18" charset="0"/>
                              <a:ea typeface="Cambria Math" panose="02040503050406030204" pitchFamily="18" charset="0"/>
                            </a:rPr>
                            <m:t>1.1−</m:t>
                          </m:r>
                          <m:r>
                            <a:rPr lang="en-US" b="0" i="1" smtClean="0">
                              <a:latin typeface="Cambria Math" panose="02040503050406030204" pitchFamily="18" charset="0"/>
                              <a:ea typeface="Cambria Math" panose="02040503050406030204" pitchFamily="18" charset="0"/>
                            </a:rPr>
                            <m:t>𝑥</m:t>
                          </m:r>
                        </m:den>
                      </m:f>
                      <m:r>
                        <a:rPr lang="en-US" b="0" i="0"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𝑥</m:t>
                              </m:r>
                            </m:e>
                          </m:d>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0.9</m:t>
                              </m:r>
                            </m:e>
                          </m:d>
                        </m:num>
                        <m:den>
                          <m:r>
                            <a:rPr lang="en-US" b="0" i="0" smtClean="0">
                              <a:latin typeface="Cambria Math" panose="02040503050406030204" pitchFamily="18" charset="0"/>
                              <a:ea typeface="Cambria Math" panose="02040503050406030204" pitchFamily="18" charset="0"/>
                            </a:rPr>
                            <m:t>1.1</m:t>
                          </m:r>
                        </m:den>
                      </m:f>
                    </m:oMath>
                  </m:oMathPara>
                </a14:m>
                <a:endParaRPr lang="en-US" b="0" dirty="0">
                  <a:ea typeface="Cambria Math" panose="02040503050406030204" pitchFamily="18" charset="0"/>
                </a:endParaRPr>
              </a:p>
              <a:p>
                <a:pPr>
                  <a:spcAft>
                    <a:spcPts val="20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r>
                        <a:rPr lang="en-US" b="0" i="0" smtClean="0">
                          <a:latin typeface="Cambria Math" panose="02040503050406030204" pitchFamily="18" charset="0"/>
                        </a:rPr>
                        <m:t>=2.2×</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−5</m:t>
                          </m:r>
                        </m:sup>
                      </m:sSup>
                      <m:r>
                        <a:rPr lang="en-US" b="0" i="1" smtClean="0">
                          <a:latin typeface="Cambria Math" panose="02040503050406030204" pitchFamily="18" charset="0"/>
                          <a:ea typeface="Cambria Math" panose="02040503050406030204" pitchFamily="18" charset="0"/>
                        </a:rPr>
                        <m:t>𝑀</m:t>
                      </m:r>
                    </m:oMath>
                  </m:oMathPara>
                </a14:m>
                <a:endParaRPr lang="en-US" b="0" i="1" dirty="0">
                  <a:ea typeface="Cambria Math" panose="02040503050406030204" pitchFamily="18" charset="0"/>
                </a:endParaRPr>
              </a:p>
              <a:p>
                <a:pPr>
                  <a:spcAft>
                    <a:spcPts val="2000"/>
                  </a:spcAft>
                </a:pPr>
                <a14:m>
                  <m:oMathPara xmlns:m="http://schemas.openxmlformats.org/officeDocument/2006/math">
                    <m:oMathParaPr>
                      <m:jc m:val="centerGroup"/>
                    </m:oMathParaPr>
                    <m:oMath xmlns:m="http://schemas.openxmlformats.org/officeDocument/2006/math">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e>
                      </m:d>
                      <m:r>
                        <a:rPr lang="en-US" b="0" i="0" smtClean="0">
                          <a:latin typeface="Cambria Math" panose="02040503050406030204" pitchFamily="18" charset="0"/>
                        </a:rPr>
                        <m:t>=2.2</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−5</m:t>
                          </m:r>
                        </m:sup>
                      </m:sSup>
                      <m:r>
                        <a:rPr lang="en-US" b="0" i="1" smtClean="0">
                          <a:latin typeface="Cambria Math" panose="02040503050406030204" pitchFamily="18" charset="0"/>
                          <a:ea typeface="Cambria Math" panose="02040503050406030204" pitchFamily="18" charset="0"/>
                        </a:rPr>
                        <m:t>𝑀</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and</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pH</m:t>
                      </m:r>
                      <m:r>
                        <a:rPr lang="en-US" b="0" i="0" smtClean="0">
                          <a:latin typeface="Cambria Math" panose="02040503050406030204" pitchFamily="18" charset="0"/>
                          <a:ea typeface="Cambria Math" panose="02040503050406030204" pitchFamily="18" charset="0"/>
                        </a:rPr>
                        <m:t>=4.66</m:t>
                      </m:r>
                    </m:oMath>
                  </m:oMathPara>
                </a14:m>
                <a:endParaRPr lang="en-US" dirty="0"/>
              </a:p>
              <a:p>
                <a:pPr algn="r"/>
                <a:r>
                  <a:rPr lang="en-US" dirty="0"/>
                  <a:t>A change of only 0.08 pH units.</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152400" y="3390900"/>
                <a:ext cx="8686800" cy="3086100"/>
              </a:xfrm>
              <a:blipFill>
                <a:blip r:embed="rId5"/>
                <a:stretch>
                  <a:fillRect r="-1404" b="-1775"/>
                </a:stretch>
              </a:blipFill>
            </p:spPr>
            <p:txBody>
              <a:bodyPr/>
              <a:lstStyle/>
              <a:p>
                <a:r>
                  <a:rPr lang="en-US">
                    <a:noFill/>
                  </a:rPr>
                  <a:t> </a:t>
                </a:r>
              </a:p>
            </p:txBody>
          </p:sp>
        </mc:Fallback>
      </mc:AlternateContent>
    </p:spTree>
    <p:extLst>
      <p:ext uri="{BB962C8B-B14F-4D97-AF65-F5344CB8AC3E}">
        <p14:creationId xmlns:p14="http://schemas.microsoft.com/office/powerpoint/2010/main" val="18392320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3313"/>
            <a:ext cx="6808304" cy="460513"/>
          </a:xfrm>
        </p:spPr>
        <p:txBody>
          <a:bodyPr/>
          <a:lstStyle/>
          <a:p>
            <a:pPr marL="1257300" indent="-1257300"/>
            <a:r>
              <a:rPr lang="en-US" dirty="0">
                <a:solidFill>
                  <a:schemeClr val="bg1"/>
                </a:solidFill>
              </a:rPr>
              <a:t>17.1	</a:t>
            </a:r>
            <a:r>
              <a:rPr lang="en-US" dirty="0"/>
              <a:t>The Common Ion Effect (6)</a:t>
            </a:r>
          </a:p>
        </p:txBody>
      </p:sp>
      <p:sp>
        <p:nvSpPr>
          <p:cNvPr id="2" name="Text Placeholder 1"/>
          <p:cNvSpPr>
            <a:spLocks noGrp="1"/>
          </p:cNvSpPr>
          <p:nvPr>
            <p:ph type="body" sz="quarter" idx="11"/>
          </p:nvPr>
        </p:nvSpPr>
        <p:spPr>
          <a:xfrm>
            <a:off x="0" y="1066800"/>
            <a:ext cx="8686800" cy="533400"/>
          </a:xfrm>
        </p:spPr>
        <p:txBody>
          <a:bodyPr/>
          <a:lstStyle/>
          <a:p>
            <a:r>
              <a:rPr lang="en-US" dirty="0"/>
              <a:t>Calculating the pH of a Buffer</a:t>
            </a:r>
          </a:p>
        </p:txBody>
      </p:sp>
      <p:sp>
        <p:nvSpPr>
          <p:cNvPr id="3" name="Content Placeholder 2"/>
          <p:cNvSpPr>
            <a:spLocks noGrp="1"/>
          </p:cNvSpPr>
          <p:nvPr>
            <p:ph sz="quarter" idx="12"/>
          </p:nvPr>
        </p:nvSpPr>
        <p:spPr>
          <a:xfrm>
            <a:off x="0" y="1600200"/>
            <a:ext cx="9144000" cy="4876800"/>
          </a:xfrm>
        </p:spPr>
        <p:txBody>
          <a:bodyPr/>
          <a:lstStyle/>
          <a:p>
            <a:r>
              <a:rPr lang="en-US" dirty="0">
                <a:solidFill>
                  <a:prstClr val="black"/>
                </a:solidFill>
              </a:rPr>
              <a:t>Had we added 0.10 mol of HCl to 1 L of pure water, the pH would have gone from 7.00 to 1.00! </a:t>
            </a:r>
          </a:p>
        </p:txBody>
      </p:sp>
    </p:spTree>
    <p:extLst>
      <p:ext uri="{BB962C8B-B14F-4D97-AF65-F5344CB8AC3E}">
        <p14:creationId xmlns:p14="http://schemas.microsoft.com/office/powerpoint/2010/main" val="42815440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257300" indent="-1257300"/>
            <a:r>
              <a:rPr lang="en-US" dirty="0">
                <a:solidFill>
                  <a:schemeClr val="bg1"/>
                </a:solidFill>
                <a:latin typeface="Calibri" panose="020F0502020204030204" pitchFamily="34" charset="0"/>
              </a:rPr>
              <a:t>17.2	</a:t>
            </a:r>
            <a:r>
              <a:rPr lang="en-US" dirty="0">
                <a:latin typeface="Calibri" panose="020F0502020204030204" pitchFamily="34" charset="0"/>
              </a:rPr>
              <a:t>Buffer Solutions (5)</a:t>
            </a:r>
            <a:endParaRPr lang="en-US" dirty="0"/>
          </a:p>
        </p:txBody>
      </p:sp>
      <p:sp>
        <p:nvSpPr>
          <p:cNvPr id="2" name="Text Placeholder 1"/>
          <p:cNvSpPr>
            <a:spLocks noGrp="1"/>
          </p:cNvSpPr>
          <p:nvPr>
            <p:ph type="body" sz="quarter" idx="11"/>
          </p:nvPr>
        </p:nvSpPr>
        <p:spPr>
          <a:xfrm>
            <a:off x="0" y="1066800"/>
            <a:ext cx="8686800" cy="533400"/>
          </a:xfrm>
        </p:spPr>
        <p:txBody>
          <a:bodyPr/>
          <a:lstStyle/>
          <a:p>
            <a:r>
              <a:rPr lang="en-US" dirty="0">
                <a:latin typeface="Calibri" panose="020F0502020204030204" pitchFamily="34" charset="0"/>
              </a:rPr>
              <a:t>Calculating the pH of a Buffer</a:t>
            </a:r>
          </a:p>
        </p:txBody>
      </p:sp>
      <p:sp>
        <p:nvSpPr>
          <p:cNvPr id="3" name="Content Placeholder 2"/>
          <p:cNvSpPr>
            <a:spLocks noGrp="1"/>
          </p:cNvSpPr>
          <p:nvPr>
            <p:ph sz="quarter" idx="12"/>
          </p:nvPr>
        </p:nvSpPr>
        <p:spPr>
          <a:xfrm>
            <a:off x="0" y="1571446"/>
            <a:ext cx="8839200" cy="4800600"/>
          </a:xfrm>
        </p:spPr>
        <p:txBody>
          <a:bodyPr/>
          <a:lstStyle/>
          <a:p>
            <a:pPr>
              <a:spcAft>
                <a:spcPts val="3300"/>
              </a:spcAft>
            </a:pPr>
            <a:r>
              <a:rPr lang="en-US" dirty="0"/>
              <a:t>In the determination of the pH of a buffer, we always neglect the small amount of weak acid that ionizes (</a:t>
            </a:r>
            <a:r>
              <a:rPr lang="en-US" i="1" dirty="0"/>
              <a:t>x</a:t>
            </a:r>
            <a:r>
              <a:rPr lang="en-US" dirty="0"/>
              <a:t>) because ionization is suppressed by the presence of a common ion.</a:t>
            </a:r>
          </a:p>
          <a:p>
            <a:pPr>
              <a:spcAft>
                <a:spcPts val="3400"/>
              </a:spcAft>
            </a:pPr>
            <a:r>
              <a:rPr lang="en-US" dirty="0"/>
              <a:t>Similarly, we ignore the hydrolysis of the acetate ion because of the presence of acetic acid.</a:t>
            </a:r>
          </a:p>
          <a:p>
            <a:r>
              <a:rPr lang="en-US" dirty="0"/>
              <a:t>This enables us to derive an expression for determining the pH of a buffer.</a:t>
            </a:r>
          </a:p>
        </p:txBody>
      </p:sp>
    </p:spTree>
    <p:extLst>
      <p:ext uri="{BB962C8B-B14F-4D97-AF65-F5344CB8AC3E}">
        <p14:creationId xmlns:p14="http://schemas.microsoft.com/office/powerpoint/2010/main" val="1910713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76200" y="-3313"/>
            <a:ext cx="6808304" cy="460513"/>
          </a:xfrm>
        </p:spPr>
        <p:txBody>
          <a:bodyPr/>
          <a:lstStyle/>
          <a:p>
            <a:pPr marL="1431925" indent="-1263650"/>
            <a:r>
              <a:rPr lang="en-US" dirty="0">
                <a:solidFill>
                  <a:schemeClr val="bg1"/>
                </a:solidFill>
              </a:rPr>
              <a:t>17.2	</a:t>
            </a:r>
            <a:r>
              <a:rPr lang="en-US" dirty="0"/>
              <a:t>Buffer Solution (6)</a:t>
            </a:r>
          </a:p>
        </p:txBody>
      </p:sp>
      <p:sp>
        <p:nvSpPr>
          <p:cNvPr id="2" name="Text Placeholder 1"/>
          <p:cNvSpPr>
            <a:spLocks noGrp="1"/>
          </p:cNvSpPr>
          <p:nvPr>
            <p:ph type="body" sz="quarter" idx="11"/>
          </p:nvPr>
        </p:nvSpPr>
        <p:spPr>
          <a:xfrm>
            <a:off x="0" y="914400"/>
            <a:ext cx="8686800" cy="533400"/>
          </a:xfrm>
        </p:spPr>
        <p:txBody>
          <a:bodyPr/>
          <a:lstStyle/>
          <a:p>
            <a:r>
              <a:rPr lang="en-US" dirty="0"/>
              <a:t>Calculating the pH of a Buffer</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401573"/>
                <a:ext cx="9144000" cy="4876800"/>
              </a:xfrm>
            </p:spPr>
            <p:txBody>
              <a:bodyPr/>
              <a:lstStyle/>
              <a:p>
                <a:pPr>
                  <a:spcAft>
                    <a:spcPts val="24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b="0" i="0" smtClean="0">
                          <a:latin typeface="Cambria Math" panose="02040503050406030204" pitchFamily="18" charset="0"/>
                        </a:rPr>
                        <m:t>=</m:t>
                      </m:r>
                      <m:f>
                        <m:fPr>
                          <m:ctrlPr>
                            <a:rPr lang="en-US" b="0" i="1" smtClean="0">
                              <a:latin typeface="Cambria Math" panose="02040503050406030204" pitchFamily="18" charset="0"/>
                            </a:rPr>
                          </m:ctrlPr>
                        </m:fPr>
                        <m:num>
                          <m:d>
                            <m:dPr>
                              <m:begChr m:val="["/>
                              <m:endChr m:val="]"/>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e>
                          </m:d>
                          <m:d>
                            <m:dPr>
                              <m:begChr m:val="["/>
                              <m:endChr m:val="]"/>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A</m:t>
                                  </m:r>
                                </m:e>
                                <m:sup>
                                  <m:r>
                                    <a:rPr lang="en-US" b="0" i="0" smtClean="0">
                                      <a:latin typeface="Cambria Math" panose="02040503050406030204" pitchFamily="18" charset="0"/>
                                    </a:rPr>
                                    <m:t>−</m:t>
                                  </m:r>
                                </m:sup>
                              </m:sSup>
                            </m:e>
                          </m:d>
                        </m:num>
                        <m:den>
                          <m:d>
                            <m:dPr>
                              <m:begChr m:val="["/>
                              <m:endChr m:val="]"/>
                              <m:ctrlPr>
                                <a:rPr lang="en-US" b="0" i="1" smtClean="0">
                                  <a:latin typeface="Cambria Math" panose="02040503050406030204" pitchFamily="18" charset="0"/>
                                </a:rPr>
                              </m:ctrlPr>
                            </m:dPr>
                            <m:e>
                              <m:r>
                                <m:rPr>
                                  <m:sty m:val="p"/>
                                </m:rPr>
                                <a:rPr lang="en-US" b="0" i="0" smtClean="0">
                                  <a:latin typeface="Cambria Math" panose="02040503050406030204" pitchFamily="18" charset="0"/>
                                </a:rPr>
                                <m:t>HA</m:t>
                              </m:r>
                            </m:e>
                          </m:d>
                        </m:den>
                      </m:f>
                    </m:oMath>
                  </m:oMathPara>
                </a14:m>
                <a:endParaRPr lang="en-US" b="0" dirty="0"/>
              </a:p>
              <a:p>
                <a:pPr>
                  <a:spcAft>
                    <a:spcPts val="2400"/>
                  </a:spcAft>
                </a:pPr>
                <a14:m>
                  <m:oMathPara xmlns:m="http://schemas.openxmlformats.org/officeDocument/2006/math">
                    <m:oMathParaPr>
                      <m:jc m:val="centerGroup"/>
                    </m:oMathParaPr>
                    <m:oMath xmlns:m="http://schemas.openxmlformats.org/officeDocument/2006/math">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m:rPr>
                                  <m:sty m:val="p"/>
                                </m:rPr>
                                <a:rPr lang="en-US" i="0">
                                  <a:latin typeface="Cambria Math" panose="02040503050406030204" pitchFamily="18" charset="0"/>
                                </a:rPr>
                                <m:t>H</m:t>
                              </m:r>
                            </m:e>
                            <m:sub>
                              <m:r>
                                <a:rPr lang="en-US" i="0">
                                  <a:latin typeface="Cambria Math" panose="02040503050406030204" pitchFamily="18" charset="0"/>
                                </a:rPr>
                                <m:t>3</m:t>
                              </m:r>
                            </m:sub>
                          </m:sSub>
                          <m:sSup>
                            <m:sSupPr>
                              <m:ctrlPr>
                                <a:rPr lang="en-US" i="1">
                                  <a:latin typeface="Cambria Math" panose="02040503050406030204" pitchFamily="18" charset="0"/>
                                </a:rPr>
                              </m:ctrlPr>
                            </m:sSupPr>
                            <m:e>
                              <m:r>
                                <m:rPr>
                                  <m:sty m:val="p"/>
                                </m:rPr>
                                <a:rPr lang="en-US" i="0">
                                  <a:latin typeface="Cambria Math" panose="02040503050406030204" pitchFamily="18" charset="0"/>
                                </a:rPr>
                                <m:t>O</m:t>
                              </m:r>
                            </m:e>
                            <m:sup>
                              <m:r>
                                <a:rPr lang="en-US" i="0">
                                  <a:latin typeface="Cambria Math" panose="02040503050406030204" pitchFamily="18" charset="0"/>
                                </a:rPr>
                                <m:t>+</m:t>
                              </m:r>
                            </m:sup>
                          </m:sSup>
                        </m:e>
                      </m:d>
                      <m:r>
                        <a:rPr lang="en-US" b="0" i="0" smtClean="0">
                          <a:latin typeface="Cambria Math" panose="02040503050406030204" pitchFamily="18" charset="0"/>
                        </a:rPr>
                        <m:t>=</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d>
                            <m:dPr>
                              <m:begChr m:val="["/>
                              <m:endChr m:val="]"/>
                              <m:ctrlPr>
                                <a:rPr lang="en-US" b="0" i="1" smtClean="0">
                                  <a:latin typeface="Cambria Math" panose="02040503050406030204" pitchFamily="18" charset="0"/>
                                </a:rPr>
                              </m:ctrlPr>
                            </m:dPr>
                            <m:e>
                              <m:r>
                                <m:rPr>
                                  <m:sty m:val="p"/>
                                </m:rPr>
                                <a:rPr lang="en-US" b="0" i="0" smtClean="0">
                                  <a:latin typeface="Cambria Math" panose="02040503050406030204" pitchFamily="18" charset="0"/>
                                </a:rPr>
                                <m:t>HA</m:t>
                              </m:r>
                            </m:e>
                          </m:d>
                        </m:num>
                        <m:den>
                          <m:d>
                            <m:dPr>
                              <m:begChr m:val="["/>
                              <m:endChr m:val="]"/>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A</m:t>
                                  </m:r>
                                </m:e>
                                <m:sup>
                                  <m:r>
                                    <a:rPr lang="en-US" b="0" i="0" smtClean="0">
                                      <a:latin typeface="Cambria Math" panose="02040503050406030204" pitchFamily="18" charset="0"/>
                                    </a:rPr>
                                    <m:t>−</m:t>
                                  </m:r>
                                </m:sup>
                              </m:sSup>
                            </m:e>
                          </m:d>
                        </m:den>
                      </m:f>
                    </m:oMath>
                  </m:oMathPara>
                </a14:m>
                <a:endParaRPr lang="en-US" dirty="0"/>
              </a:p>
              <a:p>
                <a:pPr>
                  <a:spcAft>
                    <a:spcPts val="2400"/>
                  </a:spcAft>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log</m:t>
                          </m:r>
                        </m:fName>
                        <m:e>
                          <m:d>
                            <m:dPr>
                              <m:begChr m:val="["/>
                              <m:endChr m:val="]"/>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e>
                          </m:d>
                          <m:r>
                            <a:rPr lang="en-US" b="0" i="0"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log</m:t>
                              </m:r>
                            </m:fName>
                            <m:e>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b="0" i="0"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log</m:t>
                                  </m:r>
                                </m:fName>
                                <m:e>
                                  <m:f>
                                    <m:fPr>
                                      <m:ctrlPr>
                                        <a:rPr lang="en-US" b="0" i="1" smtClean="0">
                                          <a:latin typeface="Cambria Math" panose="02040503050406030204" pitchFamily="18" charset="0"/>
                                        </a:rPr>
                                      </m:ctrlPr>
                                    </m:fPr>
                                    <m:num>
                                      <m:r>
                                        <m:rPr>
                                          <m:sty m:val="p"/>
                                        </m:rPr>
                                        <a:rPr lang="en-US" b="0" i="0" smtClean="0">
                                          <a:latin typeface="Cambria Math" panose="02040503050406030204" pitchFamily="18" charset="0"/>
                                        </a:rPr>
                                        <m:t>HA</m:t>
                                      </m:r>
                                    </m:num>
                                    <m:den>
                                      <m:d>
                                        <m:dPr>
                                          <m:begChr m:val="["/>
                                          <m:endChr m:val="]"/>
                                          <m:ctrlPr>
                                            <a:rPr lang="en-US" i="1">
                                              <a:latin typeface="Cambria Math" panose="02040503050406030204" pitchFamily="18" charset="0"/>
                                            </a:rPr>
                                          </m:ctrlPr>
                                        </m:dPr>
                                        <m:e>
                                          <m:sSup>
                                            <m:sSupPr>
                                              <m:ctrlPr>
                                                <a:rPr lang="en-US" i="1">
                                                  <a:latin typeface="Cambria Math" panose="02040503050406030204" pitchFamily="18" charset="0"/>
                                                </a:rPr>
                                              </m:ctrlPr>
                                            </m:sSupPr>
                                            <m:e>
                                              <m:r>
                                                <m:rPr>
                                                  <m:sty m:val="p"/>
                                                </m:rPr>
                                                <a:rPr lang="en-US">
                                                  <a:latin typeface="Cambria Math" panose="02040503050406030204" pitchFamily="18" charset="0"/>
                                                </a:rPr>
                                                <m:t>A</m:t>
                                              </m:r>
                                            </m:e>
                                            <m:sup>
                                              <m:r>
                                                <a:rPr lang="en-US">
                                                  <a:latin typeface="Cambria Math" panose="02040503050406030204" pitchFamily="18" charset="0"/>
                                                </a:rPr>
                                                <m:t>−</m:t>
                                              </m:r>
                                            </m:sup>
                                          </m:sSup>
                                        </m:e>
                                      </m:d>
                                    </m:den>
                                  </m:f>
                                </m:e>
                              </m:func>
                            </m:e>
                          </m:func>
                        </m:e>
                      </m:func>
                    </m:oMath>
                  </m:oMathPara>
                </a14:m>
                <a:endParaRPr lang="en-US" dirty="0"/>
              </a:p>
              <a:p>
                <a:pPr>
                  <a:spcAft>
                    <a:spcPts val="2400"/>
                  </a:spcAft>
                </a:pPr>
                <a14:m>
                  <m:oMathPara xmlns:m="http://schemas.openxmlformats.org/officeDocument/2006/math">
                    <m:oMathParaPr>
                      <m:jc m:val="centerGroup"/>
                    </m:oMathParaPr>
                    <m:oMath xmlns:m="http://schemas.openxmlformats.org/officeDocument/2006/math">
                      <m:r>
                        <a:rPr lang="en-US" i="0">
                          <a:latin typeface="Cambria Math" panose="02040503050406030204" pitchFamily="18" charset="0"/>
                        </a:rPr>
                        <m:t>−</m:t>
                      </m:r>
                      <m:func>
                        <m:funcPr>
                          <m:ctrlPr>
                            <a:rPr lang="en-US" i="1">
                              <a:latin typeface="Cambria Math" panose="02040503050406030204" pitchFamily="18" charset="0"/>
                            </a:rPr>
                          </m:ctrlPr>
                        </m:funcPr>
                        <m:fName>
                          <m:r>
                            <m:rPr>
                              <m:sty m:val="p"/>
                            </m:rPr>
                            <a:rPr lang="en-US" i="0">
                              <a:latin typeface="Cambria Math" panose="02040503050406030204" pitchFamily="18" charset="0"/>
                            </a:rPr>
                            <m:t>log</m:t>
                          </m:r>
                        </m:fName>
                        <m:e>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m:rPr>
                                      <m:sty m:val="p"/>
                                    </m:rPr>
                                    <a:rPr lang="en-US" i="0">
                                      <a:latin typeface="Cambria Math" panose="02040503050406030204" pitchFamily="18" charset="0"/>
                                    </a:rPr>
                                    <m:t>H</m:t>
                                  </m:r>
                                </m:e>
                                <m:sub>
                                  <m:r>
                                    <a:rPr lang="en-US" i="0">
                                      <a:latin typeface="Cambria Math" panose="02040503050406030204" pitchFamily="18" charset="0"/>
                                    </a:rPr>
                                    <m:t>3</m:t>
                                  </m:r>
                                </m:sub>
                              </m:sSub>
                              <m:sSup>
                                <m:sSupPr>
                                  <m:ctrlPr>
                                    <a:rPr lang="en-US" i="1">
                                      <a:latin typeface="Cambria Math" panose="02040503050406030204" pitchFamily="18" charset="0"/>
                                    </a:rPr>
                                  </m:ctrlPr>
                                </m:sSupPr>
                                <m:e>
                                  <m:r>
                                    <m:rPr>
                                      <m:sty m:val="p"/>
                                    </m:rPr>
                                    <a:rPr lang="en-US" i="0">
                                      <a:latin typeface="Cambria Math" panose="02040503050406030204" pitchFamily="18" charset="0"/>
                                    </a:rPr>
                                    <m:t>O</m:t>
                                  </m:r>
                                </m:e>
                                <m:sup>
                                  <m:r>
                                    <a:rPr lang="en-US" i="0">
                                      <a:latin typeface="Cambria Math" panose="02040503050406030204" pitchFamily="18" charset="0"/>
                                    </a:rPr>
                                    <m:t>+</m:t>
                                  </m:r>
                                </m:sup>
                              </m:sSup>
                            </m:e>
                          </m:d>
                          <m:r>
                            <a:rPr lang="en-US" i="0">
                              <a:latin typeface="Cambria Math" panose="02040503050406030204" pitchFamily="18" charset="0"/>
                            </a:rPr>
                            <m:t>=−</m:t>
                          </m:r>
                          <m:func>
                            <m:funcPr>
                              <m:ctrlPr>
                                <a:rPr lang="en-US" i="1">
                                  <a:latin typeface="Cambria Math" panose="02040503050406030204" pitchFamily="18" charset="0"/>
                                </a:rPr>
                              </m:ctrlPr>
                            </m:funcPr>
                            <m:fName>
                              <m:r>
                                <m:rPr>
                                  <m:sty m:val="p"/>
                                </m:rPr>
                                <a:rPr lang="en-US" i="0">
                                  <a:latin typeface="Cambria Math" panose="02040503050406030204" pitchFamily="18" charset="0"/>
                                </a:rPr>
                                <m:t>log</m:t>
                              </m:r>
                            </m:fName>
                            <m:e>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i="0">
                                      <a:latin typeface="Cambria Math" panose="02040503050406030204" pitchFamily="18" charset="0"/>
                                    </a:rPr>
                                    <m:t>a</m:t>
                                  </m:r>
                                </m:sub>
                              </m:sSub>
                              <m:r>
                                <a:rPr lang="en-US" b="0" i="0" smtClean="0">
                                  <a:latin typeface="Cambria Math" panose="02040503050406030204" pitchFamily="18" charset="0"/>
                                </a:rPr>
                                <m:t>+</m:t>
                              </m:r>
                              <m:func>
                                <m:funcPr>
                                  <m:ctrlPr>
                                    <a:rPr lang="en-US" i="1">
                                      <a:latin typeface="Cambria Math" panose="02040503050406030204" pitchFamily="18" charset="0"/>
                                    </a:rPr>
                                  </m:ctrlPr>
                                </m:funcPr>
                                <m:fName>
                                  <m:r>
                                    <m:rPr>
                                      <m:sty m:val="p"/>
                                    </m:rPr>
                                    <a:rPr lang="en-US" i="0">
                                      <a:latin typeface="Cambria Math" panose="02040503050406030204" pitchFamily="18" charset="0"/>
                                    </a:rPr>
                                    <m:t>log</m:t>
                                  </m:r>
                                </m:fName>
                                <m:e>
                                  <m:f>
                                    <m:fPr>
                                      <m:ctrlPr>
                                        <a:rPr lang="en-US" i="1">
                                          <a:latin typeface="Cambria Math" panose="02040503050406030204" pitchFamily="18" charset="0"/>
                                        </a:rPr>
                                      </m:ctrlPr>
                                    </m:fPr>
                                    <m:num>
                                      <m:d>
                                        <m:dPr>
                                          <m:begChr m:val="["/>
                                          <m:endChr m:val="]"/>
                                          <m:ctrlPr>
                                            <a:rPr lang="en-US" i="1" smtClean="0">
                                              <a:latin typeface="Cambria Math" panose="02040503050406030204" pitchFamily="18" charset="0"/>
                                            </a:rPr>
                                          </m:ctrlPr>
                                        </m:dPr>
                                        <m:e>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A</m:t>
                                              </m:r>
                                            </m:e>
                                            <m:sup>
                                              <m:r>
                                                <a:rPr lang="en-US" b="0" i="0" smtClean="0">
                                                  <a:latin typeface="Cambria Math" panose="02040503050406030204" pitchFamily="18" charset="0"/>
                                                </a:rPr>
                                                <m:t>−</m:t>
                                              </m:r>
                                            </m:sup>
                                          </m:sSup>
                                        </m:e>
                                      </m:d>
                                    </m:num>
                                    <m:den>
                                      <m:d>
                                        <m:dPr>
                                          <m:begChr m:val="["/>
                                          <m:endChr m:val="]"/>
                                          <m:ctrlPr>
                                            <a:rPr lang="en-US" i="1" smtClean="0">
                                              <a:latin typeface="Cambria Math" panose="02040503050406030204" pitchFamily="18" charset="0"/>
                                            </a:rPr>
                                          </m:ctrlPr>
                                        </m:dPr>
                                        <m:e>
                                          <m:r>
                                            <m:rPr>
                                              <m:sty m:val="p"/>
                                            </m:rPr>
                                            <a:rPr lang="en-US" b="0" i="0" smtClean="0">
                                              <a:latin typeface="Cambria Math" panose="02040503050406030204" pitchFamily="18" charset="0"/>
                                            </a:rPr>
                                            <m:t>HA</m:t>
                                          </m:r>
                                        </m:e>
                                      </m:d>
                                    </m:den>
                                  </m:f>
                                </m:e>
                              </m:func>
                            </m:e>
                          </m:func>
                        </m:e>
                      </m:func>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401573"/>
                <a:ext cx="9144000" cy="487680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979353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p:cNvSpPr>
            <a:spLocks noGrp="1"/>
          </p:cNvSpPr>
          <p:nvPr>
            <p:ph sz="quarter" idx="24"/>
          </p:nvPr>
        </p:nvSpPr>
        <p:spPr>
          <a:xfrm>
            <a:off x="76200" y="152400"/>
            <a:ext cx="2133600" cy="609600"/>
          </a:xfrm>
        </p:spPr>
        <p:txBody>
          <a:bodyPr/>
          <a:lstStyle/>
          <a:p>
            <a:r>
              <a:rPr lang="en-US" dirty="0">
                <a:solidFill>
                  <a:schemeClr val="bg1"/>
                </a:solidFill>
                <a:latin typeface="Helvetica" panose="020B0604020202020204" pitchFamily="34" charset="0"/>
                <a:cs typeface="Helvetica" panose="020B0604020202020204" pitchFamily="34" charset="0"/>
              </a:rPr>
              <a:t>CHAPTER</a:t>
            </a:r>
          </a:p>
        </p:txBody>
      </p:sp>
      <p:sp>
        <p:nvSpPr>
          <p:cNvPr id="2" name="Content Placeholder 1"/>
          <p:cNvSpPr>
            <a:spLocks noGrp="1"/>
          </p:cNvSpPr>
          <p:nvPr>
            <p:ph sz="quarter" idx="23"/>
          </p:nvPr>
        </p:nvSpPr>
        <p:spPr>
          <a:xfrm>
            <a:off x="2133600" y="0"/>
            <a:ext cx="1143000" cy="838200"/>
          </a:xfrm>
        </p:spPr>
        <p:txBody>
          <a:bodyPr/>
          <a:lstStyle/>
          <a:p>
            <a:r>
              <a:rPr lang="en-US" dirty="0">
                <a:solidFill>
                  <a:srgbClr val="6E7072"/>
                </a:solidFill>
                <a:latin typeface="Helvetica" panose="020B0604020202020204" pitchFamily="34" charset="0"/>
                <a:cs typeface="Helvetica" panose="020B0604020202020204" pitchFamily="34" charset="0"/>
              </a:rPr>
              <a:t>17</a:t>
            </a:r>
          </a:p>
        </p:txBody>
      </p:sp>
      <p:sp>
        <p:nvSpPr>
          <p:cNvPr id="12" name="Title 11"/>
          <p:cNvSpPr>
            <a:spLocks noGrp="1"/>
          </p:cNvSpPr>
          <p:nvPr>
            <p:ph type="title"/>
          </p:nvPr>
        </p:nvSpPr>
        <p:spPr>
          <a:xfrm>
            <a:off x="3283527" y="0"/>
            <a:ext cx="4641273" cy="1066800"/>
          </a:xfrm>
        </p:spPr>
        <p:txBody>
          <a:bodyPr/>
          <a:lstStyle/>
          <a:p>
            <a:pPr algn="l"/>
            <a:r>
              <a:rPr lang="en-US" sz="3200" dirty="0">
                <a:latin typeface="Helvetica" panose="020B0604020202020204" pitchFamily="34" charset="0"/>
                <a:cs typeface="Helvetica" panose="020B0604020202020204" pitchFamily="34" charset="0"/>
              </a:rPr>
              <a:t>Acid-Base Equilibria and Solubility Equilibria</a:t>
            </a:r>
          </a:p>
        </p:txBody>
      </p:sp>
      <p:sp>
        <p:nvSpPr>
          <p:cNvPr id="15" name="Content Placeholder 14"/>
          <p:cNvSpPr>
            <a:spLocks noGrp="1"/>
          </p:cNvSpPr>
          <p:nvPr>
            <p:ph sz="quarter" idx="22"/>
          </p:nvPr>
        </p:nvSpPr>
        <p:spPr>
          <a:xfrm>
            <a:off x="304800" y="1904999"/>
            <a:ext cx="8610600" cy="2743201"/>
          </a:xfrm>
        </p:spPr>
        <p:txBody>
          <a:bodyPr/>
          <a:lstStyle/>
          <a:p>
            <a:pPr fontAlgn="t">
              <a:spcBef>
                <a:spcPts val="0"/>
              </a:spcBef>
              <a:tabLst>
                <a:tab pos="854075" algn="l"/>
                <a:tab pos="979488" algn="l"/>
                <a:tab pos="1257300" algn="l"/>
              </a:tabLst>
            </a:pPr>
            <a:r>
              <a:rPr lang="en-US" dirty="0">
                <a:solidFill>
                  <a:srgbClr val="CE171F"/>
                </a:solidFill>
              </a:rPr>
              <a:t>17.1</a:t>
            </a:r>
            <a:r>
              <a:rPr lang="en-US" dirty="0"/>
              <a:t>	The Common Ion Effect</a:t>
            </a:r>
          </a:p>
          <a:p>
            <a:pPr defTabSz="854075" fontAlgn="t">
              <a:spcBef>
                <a:spcPts val="0"/>
              </a:spcBef>
            </a:pPr>
            <a:r>
              <a:rPr lang="en-US" dirty="0">
                <a:solidFill>
                  <a:srgbClr val="CE171F"/>
                </a:solidFill>
              </a:rPr>
              <a:t>17.2</a:t>
            </a:r>
            <a:r>
              <a:rPr lang="en-US" dirty="0"/>
              <a:t>	Buffer Solutions</a:t>
            </a:r>
          </a:p>
          <a:p>
            <a:pPr fontAlgn="t">
              <a:spcBef>
                <a:spcPts val="0"/>
              </a:spcBef>
              <a:tabLst>
                <a:tab pos="854075" algn="l"/>
              </a:tabLst>
            </a:pPr>
            <a:r>
              <a:rPr lang="en-US" dirty="0">
                <a:solidFill>
                  <a:srgbClr val="CE171F"/>
                </a:solidFill>
              </a:rPr>
              <a:t>17.3</a:t>
            </a:r>
            <a:r>
              <a:rPr lang="en-US" dirty="0"/>
              <a:t>	Acid-Base Titrations</a:t>
            </a:r>
          </a:p>
          <a:p>
            <a:pPr fontAlgn="t">
              <a:spcBef>
                <a:spcPts val="0"/>
              </a:spcBef>
              <a:tabLst>
                <a:tab pos="854075" algn="l"/>
              </a:tabLst>
            </a:pPr>
            <a:r>
              <a:rPr lang="en-US" dirty="0">
                <a:solidFill>
                  <a:srgbClr val="CE171F"/>
                </a:solidFill>
              </a:rPr>
              <a:t>17.4</a:t>
            </a:r>
            <a:r>
              <a:rPr lang="en-US" dirty="0"/>
              <a:t>	Solubility Equilibria</a:t>
            </a:r>
          </a:p>
          <a:p>
            <a:pPr fontAlgn="t">
              <a:spcBef>
                <a:spcPts val="0"/>
              </a:spcBef>
              <a:tabLst>
                <a:tab pos="854075" algn="l"/>
              </a:tabLst>
            </a:pPr>
            <a:r>
              <a:rPr lang="en-US" dirty="0">
                <a:solidFill>
                  <a:srgbClr val="CE171F"/>
                </a:solidFill>
              </a:rPr>
              <a:t>17.5</a:t>
            </a:r>
            <a:r>
              <a:rPr lang="en-US" dirty="0"/>
              <a:t>	Factors Affecting Solubility</a:t>
            </a:r>
          </a:p>
          <a:p>
            <a:pPr fontAlgn="t">
              <a:spcBef>
                <a:spcPts val="0"/>
              </a:spcBef>
              <a:tabLst>
                <a:tab pos="854075" algn="l"/>
              </a:tabLst>
            </a:pPr>
            <a:r>
              <a:rPr lang="en-US" dirty="0">
                <a:solidFill>
                  <a:srgbClr val="CE171F"/>
                </a:solidFill>
              </a:rPr>
              <a:t>17.6</a:t>
            </a:r>
            <a:r>
              <a:rPr lang="en-US" dirty="0"/>
              <a:t>	Separation of Ions Using Differences in Solubility</a:t>
            </a:r>
          </a:p>
        </p:txBody>
      </p:sp>
    </p:spTree>
    <p:extLst>
      <p:ext uri="{BB962C8B-B14F-4D97-AF65-F5344CB8AC3E}">
        <p14:creationId xmlns:p14="http://schemas.microsoft.com/office/powerpoint/2010/main" val="40466911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04800" y="0"/>
            <a:ext cx="6884504" cy="460513"/>
          </a:xfrm>
        </p:spPr>
        <p:txBody>
          <a:bodyPr/>
          <a:lstStyle/>
          <a:p>
            <a:pPr marL="1254125" indent="-1254125"/>
            <a:r>
              <a:rPr lang="en-US" dirty="0">
                <a:solidFill>
                  <a:srgbClr val="FFFFFF"/>
                </a:solidFill>
              </a:rPr>
              <a:t>17.2	</a:t>
            </a:r>
            <a:r>
              <a:rPr lang="en-US" dirty="0"/>
              <a:t>Buffer Solutions (7)</a:t>
            </a:r>
          </a:p>
        </p:txBody>
      </p:sp>
      <p:sp>
        <p:nvSpPr>
          <p:cNvPr id="2" name="Text Placeholder 1"/>
          <p:cNvSpPr>
            <a:spLocks noGrp="1"/>
          </p:cNvSpPr>
          <p:nvPr>
            <p:ph type="body" sz="quarter" idx="11"/>
          </p:nvPr>
        </p:nvSpPr>
        <p:spPr>
          <a:xfrm>
            <a:off x="0" y="928991"/>
            <a:ext cx="8686800" cy="533400"/>
          </a:xfrm>
        </p:spPr>
        <p:txBody>
          <a:bodyPr/>
          <a:lstStyle/>
          <a:p>
            <a:r>
              <a:rPr lang="en-US" dirty="0"/>
              <a:t>Calculating the pH of a Buffer</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152400" y="1600200"/>
                <a:ext cx="8534400" cy="4876800"/>
              </a:xfrm>
            </p:spPr>
            <p:txBody>
              <a:bodyPr/>
              <a:lstStyle/>
              <a:p>
                <a:pPr>
                  <a:spcAft>
                    <a:spcPts val="2800"/>
                  </a:spcAft>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m:t>
                      </m:r>
                      <m:func>
                        <m:funcPr>
                          <m:ctrlPr>
                            <a:rPr lang="en-US" i="1" smtClean="0">
                              <a:latin typeface="Cambria Math" panose="02040503050406030204" pitchFamily="18" charset="0"/>
                            </a:rPr>
                          </m:ctrlPr>
                        </m:funcPr>
                        <m:fName>
                          <m:r>
                            <m:rPr>
                              <m:sty m:val="p"/>
                            </m:rPr>
                            <a:rPr lang="en-US" b="0" i="0" smtClean="0">
                              <a:latin typeface="Cambria Math" panose="02040503050406030204" pitchFamily="18" charset="0"/>
                            </a:rPr>
                            <m:t>log</m:t>
                          </m:r>
                        </m:fName>
                        <m:e>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e>
                          </m:d>
                          <m:r>
                            <a:rPr lang="en-US" b="0" i="0" smtClean="0">
                              <a:latin typeface="Cambria Math" panose="02040503050406030204" pitchFamily="18" charset="0"/>
                            </a:rPr>
                            <m:t>=−</m:t>
                          </m:r>
                          <m:func>
                            <m:funcPr>
                              <m:ctrlPr>
                                <a:rPr lang="en-US" i="1" smtClean="0">
                                  <a:latin typeface="Cambria Math" panose="02040503050406030204" pitchFamily="18" charset="0"/>
                                </a:rPr>
                              </m:ctrlPr>
                            </m:funcPr>
                            <m:fName>
                              <m:r>
                                <m:rPr>
                                  <m:sty m:val="p"/>
                                </m:rPr>
                                <a:rPr lang="en-US" b="0" i="0" smtClean="0">
                                  <a:latin typeface="Cambria Math" panose="02040503050406030204" pitchFamily="18" charset="0"/>
                                </a:rPr>
                                <m:t>log</m:t>
                              </m:r>
                            </m:fName>
                            <m:e>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b="0" i="0" smtClean="0">
                                  <a:latin typeface="Cambria Math" panose="02040503050406030204" pitchFamily="18" charset="0"/>
                                </a:rPr>
                                <m:t>+</m:t>
                              </m:r>
                              <m:func>
                                <m:funcPr>
                                  <m:ctrlPr>
                                    <a:rPr lang="en-US" i="1" smtClean="0">
                                      <a:latin typeface="Cambria Math" panose="02040503050406030204" pitchFamily="18" charset="0"/>
                                    </a:rPr>
                                  </m:ctrlPr>
                                </m:funcPr>
                                <m:fName>
                                  <m:r>
                                    <m:rPr>
                                      <m:sty m:val="p"/>
                                    </m:rPr>
                                    <a:rPr lang="en-US" b="0" i="0" smtClean="0">
                                      <a:latin typeface="Cambria Math" panose="02040503050406030204" pitchFamily="18" charset="0"/>
                                    </a:rPr>
                                    <m:t>log</m:t>
                                  </m:r>
                                </m:fName>
                                <m:e>
                                  <m:f>
                                    <m:fPr>
                                      <m:ctrlPr>
                                        <a:rPr lang="en-US" i="1" smtClean="0">
                                          <a:latin typeface="Cambria Math" panose="02040503050406030204" pitchFamily="18" charset="0"/>
                                        </a:rPr>
                                      </m:ctrlPr>
                                    </m:fPr>
                                    <m:num>
                                      <m:r>
                                        <a:rPr lang="en-US" b="0" i="0" smtClean="0">
                                          <a:latin typeface="Cambria Math" panose="02040503050406030204" pitchFamily="18" charset="0"/>
                                        </a:rPr>
                                        <m:t>[</m:t>
                                      </m:r>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A</m:t>
                                          </m:r>
                                        </m:e>
                                        <m:sup>
                                          <m:r>
                                            <a:rPr lang="en-US" b="0" i="0" smtClean="0">
                                              <a:latin typeface="Cambria Math" panose="02040503050406030204" pitchFamily="18" charset="0"/>
                                            </a:rPr>
                                            <m:t>−</m:t>
                                          </m:r>
                                        </m:sup>
                                      </m:sSup>
                                      <m:r>
                                        <a:rPr lang="en-US" b="0" i="0" smtClean="0">
                                          <a:latin typeface="Cambria Math" panose="02040503050406030204" pitchFamily="18" charset="0"/>
                                        </a:rPr>
                                        <m:t>]</m:t>
                                      </m:r>
                                    </m:num>
                                    <m:den>
                                      <m:r>
                                        <a:rPr lang="en-US" b="0" i="0" smtClean="0">
                                          <a:latin typeface="Cambria Math" panose="02040503050406030204" pitchFamily="18" charset="0"/>
                                        </a:rPr>
                                        <m:t>[</m:t>
                                      </m:r>
                                      <m:r>
                                        <m:rPr>
                                          <m:sty m:val="p"/>
                                        </m:rPr>
                                        <a:rPr lang="en-US" b="0" i="0" smtClean="0">
                                          <a:latin typeface="Cambria Math" panose="02040503050406030204" pitchFamily="18" charset="0"/>
                                        </a:rPr>
                                        <m:t>HA</m:t>
                                      </m:r>
                                      <m:r>
                                        <a:rPr lang="en-US" b="0" i="0" smtClean="0">
                                          <a:latin typeface="Cambria Math" panose="02040503050406030204" pitchFamily="18" charset="0"/>
                                        </a:rPr>
                                        <m:t>]</m:t>
                                      </m:r>
                                    </m:den>
                                  </m:f>
                                </m:e>
                              </m:func>
                            </m:e>
                          </m:func>
                        </m:e>
                      </m:func>
                    </m:oMath>
                  </m:oMathPara>
                </a14:m>
                <a:endParaRPr lang="en-US" dirty="0"/>
              </a:p>
              <a:p>
                <a:pPr>
                  <a:spcAft>
                    <a:spcPts val="28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pH</m:t>
                      </m:r>
                      <m:r>
                        <a:rPr lang="en-US" b="0" i="0" smtClean="0">
                          <a:latin typeface="Cambria Math" panose="02040503050406030204" pitchFamily="18" charset="0"/>
                        </a:rPr>
                        <m:t>=</m:t>
                      </m:r>
                      <m:r>
                        <m:rPr>
                          <m:sty m:val="p"/>
                        </m:rPr>
                        <a:rPr lang="en-US" b="0" i="0" smtClean="0">
                          <a:latin typeface="Cambria Math" panose="02040503050406030204" pitchFamily="18" charset="0"/>
                        </a:rPr>
                        <m:t>p</m:t>
                      </m:r>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b="0" i="0" smtClean="0">
                          <a:latin typeface="Cambria Math" panose="02040503050406030204" pitchFamily="18" charset="0"/>
                        </a:rPr>
                        <m:t>+</m:t>
                      </m:r>
                      <m:func>
                        <m:funcPr>
                          <m:ctrlPr>
                            <a:rPr lang="en-US" i="1" smtClean="0">
                              <a:latin typeface="Cambria Math" panose="02040503050406030204" pitchFamily="18" charset="0"/>
                            </a:rPr>
                          </m:ctrlPr>
                        </m:funcPr>
                        <m:fName>
                          <m:r>
                            <m:rPr>
                              <m:sty m:val="p"/>
                            </m:rPr>
                            <a:rPr lang="en-US" b="0" i="0" smtClean="0">
                              <a:latin typeface="Cambria Math" panose="02040503050406030204" pitchFamily="18" charset="0"/>
                            </a:rPr>
                            <m:t>log</m:t>
                          </m:r>
                        </m:fName>
                        <m:e>
                          <m:f>
                            <m:fPr>
                              <m:ctrlPr>
                                <a:rPr lang="en-US" i="1" smtClean="0">
                                  <a:latin typeface="Cambria Math" panose="02040503050406030204" pitchFamily="18" charset="0"/>
                                </a:rPr>
                              </m:ctrlPr>
                            </m:fPr>
                            <m:num>
                              <m:r>
                                <a:rPr lang="en-US" b="0" i="0" smtClean="0">
                                  <a:latin typeface="Cambria Math" panose="02040503050406030204" pitchFamily="18" charset="0"/>
                                </a:rPr>
                                <m:t>[</m:t>
                              </m:r>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A</m:t>
                                  </m:r>
                                </m:e>
                                <m:sup>
                                  <m:r>
                                    <a:rPr lang="en-US" b="0" i="0" smtClean="0">
                                      <a:latin typeface="Cambria Math" panose="02040503050406030204" pitchFamily="18" charset="0"/>
                                    </a:rPr>
                                    <m:t>−</m:t>
                                  </m:r>
                                </m:sup>
                              </m:sSup>
                              <m:r>
                                <a:rPr lang="en-US" b="0" i="0" smtClean="0">
                                  <a:latin typeface="Cambria Math" panose="02040503050406030204" pitchFamily="18" charset="0"/>
                                </a:rPr>
                                <m:t>]</m:t>
                              </m:r>
                            </m:num>
                            <m:den>
                              <m:r>
                                <a:rPr lang="en-US" b="0" i="0" smtClean="0">
                                  <a:latin typeface="Cambria Math" panose="02040503050406030204" pitchFamily="18" charset="0"/>
                                </a:rPr>
                                <m:t>[</m:t>
                              </m:r>
                              <m:r>
                                <m:rPr>
                                  <m:sty m:val="p"/>
                                </m:rPr>
                                <a:rPr lang="en-US" b="0" i="0" smtClean="0">
                                  <a:latin typeface="Cambria Math" panose="02040503050406030204" pitchFamily="18" charset="0"/>
                                </a:rPr>
                                <m:t>HA</m:t>
                              </m:r>
                              <m:r>
                                <a:rPr lang="en-US" b="0" i="0" smtClean="0">
                                  <a:latin typeface="Cambria Math" panose="02040503050406030204" pitchFamily="18" charset="0"/>
                                </a:rPr>
                                <m:t>]</m:t>
                              </m:r>
                            </m:den>
                          </m:f>
                        </m:e>
                      </m:func>
                    </m:oMath>
                  </m:oMathPara>
                </a14:m>
                <a:endParaRPr lang="en-US" dirty="0"/>
              </a:p>
              <a:p>
                <a:pPr>
                  <a:spcAft>
                    <a:spcPts val="28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p</m:t>
                      </m:r>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b="0" i="0" smtClean="0">
                          <a:latin typeface="Cambria Math" panose="02040503050406030204" pitchFamily="18" charset="0"/>
                        </a:rPr>
                        <m:t>=−</m:t>
                      </m:r>
                      <m:func>
                        <m:funcPr>
                          <m:ctrlPr>
                            <a:rPr lang="en-US" i="1" smtClean="0">
                              <a:latin typeface="Cambria Math" panose="02040503050406030204" pitchFamily="18" charset="0"/>
                            </a:rPr>
                          </m:ctrlPr>
                        </m:funcPr>
                        <m:fName>
                          <m:r>
                            <m:rPr>
                              <m:sty m:val="p"/>
                            </m:rPr>
                            <a:rPr lang="en-US" b="0" i="0" smtClean="0">
                              <a:latin typeface="Cambria Math" panose="02040503050406030204" pitchFamily="18" charset="0"/>
                            </a:rPr>
                            <m:t>log</m:t>
                          </m:r>
                        </m:fName>
                        <m:e>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e>
                      </m:func>
                    </m:oMath>
                  </m:oMathPara>
                </a14:m>
                <a:endParaRPr lang="en-US" dirty="0"/>
              </a:p>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pH</m:t>
                      </m:r>
                      <m:r>
                        <a:rPr lang="en-US" b="0" i="0" smtClean="0">
                          <a:latin typeface="Cambria Math" panose="02040503050406030204" pitchFamily="18" charset="0"/>
                        </a:rPr>
                        <m:t>=</m:t>
                      </m:r>
                      <m:r>
                        <m:rPr>
                          <m:sty m:val="p"/>
                        </m:rPr>
                        <a:rPr lang="en-US" b="0" i="0" smtClean="0">
                          <a:latin typeface="Cambria Math" panose="02040503050406030204" pitchFamily="18" charset="0"/>
                        </a:rPr>
                        <m:t>p</m:t>
                      </m:r>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b="0" i="0" smtClean="0">
                          <a:latin typeface="Cambria Math" panose="02040503050406030204" pitchFamily="18" charset="0"/>
                        </a:rPr>
                        <m:t>+</m:t>
                      </m:r>
                      <m:func>
                        <m:funcPr>
                          <m:ctrlPr>
                            <a:rPr lang="en-US" i="1" smtClean="0">
                              <a:latin typeface="Cambria Math" panose="02040503050406030204" pitchFamily="18" charset="0"/>
                            </a:rPr>
                          </m:ctrlPr>
                        </m:funcPr>
                        <m:fName>
                          <m:r>
                            <m:rPr>
                              <m:sty m:val="p"/>
                            </m:rPr>
                            <a:rPr lang="en-US" b="0" i="0" smtClean="0">
                              <a:latin typeface="Cambria Math" panose="02040503050406030204" pitchFamily="18" charset="0"/>
                            </a:rPr>
                            <m:t>log</m:t>
                          </m:r>
                        </m:fName>
                        <m:e>
                          <m:f>
                            <m:fPr>
                              <m:ctrlPr>
                                <a:rPr lang="en-US" i="1" smtClean="0">
                                  <a:latin typeface="Cambria Math" panose="02040503050406030204" pitchFamily="18" charset="0"/>
                                </a:rPr>
                              </m:ctrlPr>
                            </m:fPr>
                            <m:num>
                              <m:d>
                                <m:dPr>
                                  <m:begChr m:val="["/>
                                  <m:endChr m:val="]"/>
                                  <m:ctrlPr>
                                    <a:rPr lang="en-US" i="1" smtClean="0">
                                      <a:latin typeface="Cambria Math" panose="02040503050406030204" pitchFamily="18" charset="0"/>
                                    </a:rPr>
                                  </m:ctrlPr>
                                </m:dPr>
                                <m:e>
                                  <m:r>
                                    <m:rPr>
                                      <m:sty m:val="p"/>
                                    </m:rPr>
                                    <a:rPr lang="en-US" b="0" i="0" smtClean="0">
                                      <a:latin typeface="Cambria Math" panose="02040503050406030204" pitchFamily="18" charset="0"/>
                                    </a:rPr>
                                    <m:t>conjugate</m:t>
                                  </m:r>
                                  <m:r>
                                    <a:rPr lang="en-US" b="0" i="0" smtClean="0">
                                      <a:latin typeface="Cambria Math" panose="02040503050406030204" pitchFamily="18" charset="0"/>
                                    </a:rPr>
                                    <m:t> </m:t>
                                  </m:r>
                                  <m:r>
                                    <m:rPr>
                                      <m:sty m:val="p"/>
                                    </m:rPr>
                                    <a:rPr lang="en-US" b="0" i="0" smtClean="0">
                                      <a:latin typeface="Cambria Math" panose="02040503050406030204" pitchFamily="18" charset="0"/>
                                    </a:rPr>
                                    <m:t>base</m:t>
                                  </m:r>
                                </m:e>
                              </m:d>
                            </m:num>
                            <m:den>
                              <m:d>
                                <m:dPr>
                                  <m:begChr m:val="["/>
                                  <m:endChr m:val="]"/>
                                  <m:ctrlPr>
                                    <a:rPr lang="en-US" i="1" smtClean="0">
                                      <a:latin typeface="Cambria Math" panose="02040503050406030204" pitchFamily="18" charset="0"/>
                                    </a:rPr>
                                  </m:ctrlPr>
                                </m:dPr>
                                <m:e>
                                  <m:r>
                                    <m:rPr>
                                      <m:sty m:val="p"/>
                                    </m:rPr>
                                    <a:rPr lang="en-US" b="0" i="0" smtClean="0">
                                      <a:latin typeface="Cambria Math" panose="02040503050406030204" pitchFamily="18" charset="0"/>
                                    </a:rPr>
                                    <m:t>weak</m:t>
                                  </m:r>
                                  <m:r>
                                    <a:rPr lang="en-US" b="0" i="0" smtClean="0">
                                      <a:latin typeface="Cambria Math" panose="02040503050406030204" pitchFamily="18" charset="0"/>
                                    </a:rPr>
                                    <m:t> </m:t>
                                  </m:r>
                                  <m:r>
                                    <m:rPr>
                                      <m:sty m:val="p"/>
                                    </m:rPr>
                                    <a:rPr lang="en-US" b="0" i="0" smtClean="0">
                                      <a:latin typeface="Cambria Math" panose="02040503050406030204" pitchFamily="18" charset="0"/>
                                    </a:rPr>
                                    <m:t>acid</m:t>
                                  </m:r>
                                </m:e>
                              </m:d>
                            </m:den>
                          </m:f>
                        </m:e>
                      </m:func>
                    </m:oMath>
                  </m:oMathPara>
                </a14:m>
                <a:endParaRPr lang="en-US" dirty="0"/>
              </a:p>
              <a:p>
                <a:pPr>
                  <a:spcAft>
                    <a:spcPts val="2800"/>
                  </a:spcAft>
                </a:pPr>
                <a:r>
                  <a:rPr lang="en-US" b="1" i="1" dirty="0"/>
                  <a:t>		Henderson-Hasselbalch equation </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152400" y="1600200"/>
                <a:ext cx="8534400" cy="487680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0403473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a:xfrm>
            <a:off x="1" y="236537"/>
            <a:ext cx="6096000" cy="601663"/>
          </a:xfrm>
        </p:spPr>
        <p:txBody>
          <a:bodyPr/>
          <a:lstStyle/>
          <a:p>
            <a:pPr marL="3324225" indent="-3324225" algn="ctr"/>
            <a:r>
              <a:rPr lang="en-US" dirty="0">
                <a:latin typeface="+mn-lt"/>
              </a:rPr>
              <a:t>SAMPLE PROBLEM	</a:t>
            </a:r>
            <a:r>
              <a:rPr lang="en-US" dirty="0">
                <a:solidFill>
                  <a:schemeClr val="bg1"/>
                </a:solidFill>
                <a:latin typeface="+mn-lt"/>
              </a:rPr>
              <a:t>17.2	</a:t>
            </a:r>
            <a:r>
              <a:rPr lang="en-US" b="1" dirty="0">
                <a:solidFill>
                  <a:schemeClr val="bg1"/>
                </a:solidFill>
              </a:rPr>
              <a:t>Strategy</a:t>
            </a:r>
            <a:endParaRPr lang="en-US" dirty="0">
              <a:latin typeface="+mn-lt"/>
            </a:endParaRPr>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914400"/>
                <a:ext cx="9144000" cy="5410200"/>
              </a:xfrm>
            </p:spPr>
            <p:txBody>
              <a:bodyPr/>
              <a:lstStyle/>
              <a:p>
                <a:pPr>
                  <a:spcAft>
                    <a:spcPts val="2400"/>
                  </a:spcAft>
                </a:pPr>
                <a:r>
                  <a:rPr lang="en-US" dirty="0"/>
                  <a:t>Starting with 1.00 L of a buffer that is </a:t>
                </a:r>
                <a14:m>
                  <m:oMath xmlns:m="http://schemas.openxmlformats.org/officeDocument/2006/math">
                    <m:r>
                      <a:rPr lang="en-US" i="1" dirty="0" smtClean="0">
                        <a:latin typeface="Cambria Math" panose="02040503050406030204" pitchFamily="18" charset="0"/>
                      </a:rPr>
                      <m:t>1.00 </m:t>
                    </m:r>
                    <m:r>
                      <a:rPr lang="en-US" i="1" dirty="0" smtClean="0">
                        <a:latin typeface="Cambria Math" panose="02040503050406030204" pitchFamily="18" charset="0"/>
                      </a:rPr>
                      <m:t>𝑀</m:t>
                    </m:r>
                  </m:oMath>
                </a14:m>
                <a:r>
                  <a:rPr lang="en-US" dirty="0"/>
                  <a:t> in acetic acid and 1.00 </a:t>
                </a:r>
                <a:r>
                  <a:rPr lang="en-US" i="1" dirty="0"/>
                  <a:t>M</a:t>
                </a:r>
                <a:r>
                  <a:rPr lang="en-US" dirty="0"/>
                  <a:t> in sodium acetate, calculate the pH after the addition of 0.100 mole of </a:t>
                </a:r>
                <a14:m>
                  <m:oMath xmlns:m="http://schemas.openxmlformats.org/officeDocument/2006/math">
                    <m:r>
                      <m:rPr>
                        <m:sty m:val="p"/>
                      </m:rPr>
                      <a:rPr lang="en-US" i="0" smtClean="0">
                        <a:latin typeface="Cambria Math" panose="02040503050406030204" pitchFamily="18" charset="0"/>
                      </a:rPr>
                      <m:t>NaOH</m:t>
                    </m:r>
                    <m:r>
                      <a:rPr lang="en-US" i="0" dirty="0">
                        <a:latin typeface="Cambria Math" panose="02040503050406030204" pitchFamily="18" charset="0"/>
                      </a:rPr>
                      <m:t>.</m:t>
                    </m:r>
                  </m:oMath>
                </a14:m>
                <a:r>
                  <a:rPr lang="en-US" dirty="0"/>
                  <a:t> (Assume that the addition does not change the volume of the solution.)</a:t>
                </a:r>
              </a:p>
              <a:p>
                <a:pPr>
                  <a:spcAft>
                    <a:spcPts val="1600"/>
                  </a:spcAft>
                </a:pPr>
                <a:r>
                  <a:rPr lang="en-US" b="1" dirty="0">
                    <a:solidFill>
                      <a:srgbClr val="43638E"/>
                    </a:solidFill>
                    <a:latin typeface="Calibri" panose="020F0502020204030204" pitchFamily="34" charset="0"/>
                  </a:rPr>
                  <a:t>Strategy</a:t>
                </a:r>
                <a:endParaRPr lang="en-US" dirty="0">
                  <a:solidFill>
                    <a:srgbClr val="43638E"/>
                  </a:solidFill>
                  <a:latin typeface="Calibri" panose="020F0502020204030204" pitchFamily="34" charset="0"/>
                </a:endParaRPr>
              </a:p>
              <a:p>
                <a:pPr>
                  <a:spcAft>
                    <a:spcPts val="2400"/>
                  </a:spcAft>
                </a:pPr>
                <a:r>
                  <a:rPr lang="en-US" dirty="0">
                    <a:solidFill>
                      <a:srgbClr val="221E1F"/>
                    </a:solidFill>
                  </a:rPr>
                  <a:t>Added base will react with the acetic acid component of the buffer, converting </a:t>
                </a:r>
                <a14:m>
                  <m:oMath xmlns:m="http://schemas.openxmlformats.org/officeDocument/2006/math">
                    <m:r>
                      <m:rPr>
                        <m:sty m:val="p"/>
                      </m:rPr>
                      <a:rPr lang="en-US" i="0" dirty="0" smtClean="0">
                        <a:solidFill>
                          <a:srgbClr val="221E1F"/>
                        </a:solidFill>
                        <a:latin typeface="Cambria Math" panose="02040503050406030204" pitchFamily="18" charset="0"/>
                      </a:rPr>
                      <m:t>OH</m:t>
                    </m:r>
                    <m:r>
                      <a:rPr lang="en-US" i="0" baseline="30000" dirty="0">
                        <a:solidFill>
                          <a:srgbClr val="221E1F"/>
                        </a:solidFill>
                        <a:latin typeface="Cambria Math" panose="02040503050406030204" pitchFamily="18" charset="0"/>
                      </a:rPr>
                      <m:t>‒</m:t>
                    </m:r>
                  </m:oMath>
                </a14:m>
                <a:r>
                  <a:rPr lang="en-US" dirty="0">
                    <a:solidFill>
                      <a:srgbClr val="221E1F"/>
                    </a:solidFill>
                  </a:rPr>
                  <a:t> to </a:t>
                </a:r>
                <a14:m>
                  <m:oMath xmlns:m="http://schemas.openxmlformats.org/officeDocument/2006/math">
                    <m:r>
                      <m:rPr>
                        <m:sty m:val="p"/>
                      </m:rPr>
                      <a:rPr lang="en-US" i="0" dirty="0" smtClean="0">
                        <a:solidFill>
                          <a:srgbClr val="221E1F"/>
                        </a:solidFill>
                        <a:latin typeface="Cambria Math" panose="02040503050406030204" pitchFamily="18" charset="0"/>
                      </a:rPr>
                      <m:t>CH</m:t>
                    </m:r>
                    <m:r>
                      <a:rPr lang="en-US" i="0" baseline="-25000" dirty="0">
                        <a:solidFill>
                          <a:srgbClr val="221E1F"/>
                        </a:solidFill>
                        <a:latin typeface="Cambria Math" panose="02040503050406030204" pitchFamily="18" charset="0"/>
                      </a:rPr>
                      <m:t>3</m:t>
                    </m:r>
                    <m:r>
                      <m:rPr>
                        <m:sty m:val="p"/>
                      </m:rPr>
                      <a:rPr lang="en-US" i="0" dirty="0">
                        <a:solidFill>
                          <a:srgbClr val="221E1F"/>
                        </a:solidFill>
                        <a:latin typeface="Cambria Math" panose="02040503050406030204" pitchFamily="18" charset="0"/>
                      </a:rPr>
                      <m:t>COO</m:t>
                    </m:r>
                    <m:r>
                      <a:rPr lang="en-US" i="0" baseline="30000" dirty="0">
                        <a:solidFill>
                          <a:srgbClr val="221E1F"/>
                        </a:solidFill>
                        <a:latin typeface="Cambria Math" panose="02040503050406030204" pitchFamily="18" charset="0"/>
                      </a:rPr>
                      <m:t>‒</m:t>
                    </m:r>
                  </m:oMath>
                </a14:m>
                <a:r>
                  <a:rPr lang="en-US" dirty="0">
                    <a:solidFill>
                      <a:srgbClr val="221E1F"/>
                    </a:solidFill>
                  </a:rPr>
                  <a:t> :</a:t>
                </a:r>
              </a:p>
              <a:p>
                <a:pPr lvl="0" indent="979488"/>
                <a14:m>
                  <m:oMathPara xmlns:m="http://schemas.openxmlformats.org/officeDocument/2006/math">
                    <m:oMathParaPr>
                      <m:jc m:val="centerGroup"/>
                    </m:oMathParaPr>
                    <m:oMath xmlns:m="http://schemas.openxmlformats.org/officeDocument/2006/math">
                      <m:r>
                        <m:rPr>
                          <m:sty m:val="p"/>
                        </m:rPr>
                        <a:rPr lang="en-US" i="0" dirty="0" smtClean="0">
                          <a:solidFill>
                            <a:srgbClr val="221E1F"/>
                          </a:solidFill>
                          <a:latin typeface="Cambria Math" panose="02040503050406030204" pitchFamily="18" charset="0"/>
                        </a:rPr>
                        <m:t>CH</m:t>
                      </m:r>
                      <m:r>
                        <a:rPr lang="en-US" i="0" baseline="-25000" dirty="0" smtClean="0">
                          <a:solidFill>
                            <a:srgbClr val="221E1F"/>
                          </a:solidFill>
                          <a:latin typeface="Cambria Math" panose="02040503050406030204" pitchFamily="18" charset="0"/>
                        </a:rPr>
                        <m:t>3</m:t>
                      </m:r>
                      <m:r>
                        <m:rPr>
                          <m:sty m:val="p"/>
                        </m:rPr>
                        <a:rPr lang="en-US" i="0" dirty="0" smtClean="0">
                          <a:solidFill>
                            <a:srgbClr val="221E1F"/>
                          </a:solidFill>
                          <a:latin typeface="Cambria Math" panose="02040503050406030204" pitchFamily="18" charset="0"/>
                        </a:rPr>
                        <m:t>COOH</m:t>
                      </m:r>
                      <m:r>
                        <a:rPr lang="en-US" i="0" dirty="0" smtClean="0">
                          <a:solidFill>
                            <a:srgbClr val="221E1F"/>
                          </a:solidFill>
                          <a:latin typeface="Cambria Math" panose="02040503050406030204" pitchFamily="18" charset="0"/>
                        </a:rPr>
                        <m:t>(</m:t>
                      </m:r>
                      <m:r>
                        <a:rPr lang="en-US" i="1" dirty="0" smtClean="0">
                          <a:solidFill>
                            <a:srgbClr val="221E1F"/>
                          </a:solidFill>
                          <a:latin typeface="Cambria Math" panose="02040503050406030204" pitchFamily="18" charset="0"/>
                        </a:rPr>
                        <m:t>𝑎𝑞</m:t>
                      </m:r>
                      <m:r>
                        <a:rPr lang="en-US" i="0" dirty="0" smtClean="0">
                          <a:solidFill>
                            <a:srgbClr val="221E1F"/>
                          </a:solidFill>
                          <a:latin typeface="Cambria Math" panose="02040503050406030204" pitchFamily="18" charset="0"/>
                        </a:rPr>
                        <m:t>)+</m:t>
                      </m:r>
                      <m:r>
                        <m:rPr>
                          <m:sty m:val="p"/>
                        </m:rPr>
                        <a:rPr lang="en-US" i="0" dirty="0" smtClean="0">
                          <a:solidFill>
                            <a:srgbClr val="221E1F"/>
                          </a:solidFill>
                          <a:latin typeface="Cambria Math" panose="02040503050406030204" pitchFamily="18" charset="0"/>
                        </a:rPr>
                        <m:t>OH</m:t>
                      </m:r>
                      <m:r>
                        <a:rPr lang="en-US" i="0" baseline="30000" dirty="0" smtClean="0">
                          <a:solidFill>
                            <a:srgbClr val="221E1F"/>
                          </a:solidFill>
                          <a:latin typeface="Cambria Math" panose="02040503050406030204" pitchFamily="18" charset="0"/>
                        </a:rPr>
                        <m:t>‒</m:t>
                      </m:r>
                      <m:r>
                        <a:rPr lang="en-US" i="0" dirty="0" smtClean="0">
                          <a:solidFill>
                            <a:srgbClr val="221E1F"/>
                          </a:solidFill>
                          <a:latin typeface="Cambria Math" panose="02040503050406030204" pitchFamily="18" charset="0"/>
                        </a:rPr>
                        <m:t>(</m:t>
                      </m:r>
                      <m:r>
                        <a:rPr lang="en-US" i="1" dirty="0" smtClean="0">
                          <a:solidFill>
                            <a:srgbClr val="221E1F"/>
                          </a:solidFill>
                          <a:latin typeface="Cambria Math" panose="02040503050406030204" pitchFamily="18" charset="0"/>
                        </a:rPr>
                        <m:t>𝑎𝑞</m:t>
                      </m:r>
                      <m:r>
                        <a:rPr lang="en-US" i="0" dirty="0" smtClean="0">
                          <a:solidFill>
                            <a:srgbClr val="221E1F"/>
                          </a:solidFill>
                          <a:latin typeface="Cambria Math" panose="02040503050406030204" pitchFamily="18" charset="0"/>
                        </a:rPr>
                        <m:t>)→</m:t>
                      </m:r>
                      <m:r>
                        <m:rPr>
                          <m:sty m:val="p"/>
                        </m:rPr>
                        <a:rPr lang="en-US" i="0" dirty="0" smtClean="0">
                          <a:solidFill>
                            <a:srgbClr val="221E1F"/>
                          </a:solidFill>
                          <a:latin typeface="Cambria Math" panose="02040503050406030204" pitchFamily="18" charset="0"/>
                        </a:rPr>
                        <m:t>H</m:t>
                      </m:r>
                      <m:r>
                        <a:rPr lang="en-US" i="0" baseline="-25000" dirty="0" smtClean="0">
                          <a:solidFill>
                            <a:srgbClr val="221E1F"/>
                          </a:solidFill>
                          <a:latin typeface="Cambria Math" panose="02040503050406030204" pitchFamily="18" charset="0"/>
                        </a:rPr>
                        <m:t>2</m:t>
                      </m:r>
                      <m:r>
                        <m:rPr>
                          <m:sty m:val="p"/>
                        </m:rPr>
                        <a:rPr lang="en-US" i="0" dirty="0" smtClean="0">
                          <a:solidFill>
                            <a:srgbClr val="221E1F"/>
                          </a:solidFill>
                          <a:latin typeface="Cambria Math" panose="02040503050406030204" pitchFamily="18" charset="0"/>
                        </a:rPr>
                        <m:t>O</m:t>
                      </m:r>
                      <m:r>
                        <a:rPr lang="en-US" i="0" dirty="0" smtClean="0">
                          <a:solidFill>
                            <a:srgbClr val="221E1F"/>
                          </a:solidFill>
                          <a:latin typeface="Cambria Math" panose="02040503050406030204" pitchFamily="18" charset="0"/>
                        </a:rPr>
                        <m:t>(</m:t>
                      </m:r>
                      <m:r>
                        <a:rPr lang="en-US" i="1" dirty="0" smtClean="0">
                          <a:solidFill>
                            <a:srgbClr val="221E1F"/>
                          </a:solidFill>
                          <a:latin typeface="Cambria Math" panose="02040503050406030204" pitchFamily="18" charset="0"/>
                        </a:rPr>
                        <m:t>𝑙</m:t>
                      </m:r>
                      <m:r>
                        <a:rPr lang="en-US" i="0" dirty="0" smtClean="0">
                          <a:solidFill>
                            <a:srgbClr val="221E1F"/>
                          </a:solidFill>
                          <a:latin typeface="Cambria Math" panose="02040503050406030204" pitchFamily="18" charset="0"/>
                        </a:rPr>
                        <m:t>)+</m:t>
                      </m:r>
                      <m:r>
                        <m:rPr>
                          <m:sty m:val="p"/>
                        </m:rPr>
                        <a:rPr lang="en-US" i="0" dirty="0" smtClean="0">
                          <a:solidFill>
                            <a:srgbClr val="221E1F"/>
                          </a:solidFill>
                          <a:latin typeface="Cambria Math" panose="02040503050406030204" pitchFamily="18" charset="0"/>
                        </a:rPr>
                        <m:t>CH</m:t>
                      </m:r>
                      <m:r>
                        <a:rPr lang="en-US" i="0" baseline="-25000" dirty="0" smtClean="0">
                          <a:solidFill>
                            <a:srgbClr val="221E1F"/>
                          </a:solidFill>
                          <a:latin typeface="Cambria Math" panose="02040503050406030204" pitchFamily="18" charset="0"/>
                        </a:rPr>
                        <m:t>3</m:t>
                      </m:r>
                      <m:r>
                        <m:rPr>
                          <m:sty m:val="p"/>
                        </m:rPr>
                        <a:rPr lang="en-US" i="0" dirty="0" smtClean="0">
                          <a:solidFill>
                            <a:srgbClr val="221E1F"/>
                          </a:solidFill>
                          <a:latin typeface="Cambria Math" panose="02040503050406030204" pitchFamily="18" charset="0"/>
                        </a:rPr>
                        <m:t>COO</m:t>
                      </m:r>
                      <m:r>
                        <a:rPr lang="en-US" i="0" baseline="30000" dirty="0" smtClean="0">
                          <a:solidFill>
                            <a:srgbClr val="221E1F"/>
                          </a:solidFill>
                          <a:latin typeface="Cambria Math" panose="02040503050406030204" pitchFamily="18" charset="0"/>
                        </a:rPr>
                        <m:t>‒</m:t>
                      </m:r>
                      <m:r>
                        <a:rPr lang="en-US" i="0" dirty="0" smtClean="0">
                          <a:solidFill>
                            <a:srgbClr val="221E1F"/>
                          </a:solidFill>
                          <a:latin typeface="Cambria Math" panose="02040503050406030204" pitchFamily="18" charset="0"/>
                        </a:rPr>
                        <m:t>(</m:t>
                      </m:r>
                      <m:r>
                        <a:rPr lang="en-US" i="1" dirty="0" smtClean="0">
                          <a:solidFill>
                            <a:srgbClr val="221E1F"/>
                          </a:solidFill>
                          <a:latin typeface="Cambria Math" panose="02040503050406030204" pitchFamily="18" charset="0"/>
                        </a:rPr>
                        <m:t>𝑎𝑞</m:t>
                      </m:r>
                      <m:r>
                        <a:rPr lang="en-US" i="0" dirty="0" smtClean="0">
                          <a:solidFill>
                            <a:srgbClr val="221E1F"/>
                          </a:solidFill>
                          <a:latin typeface="Cambria Math" panose="02040503050406030204" pitchFamily="18" charset="0"/>
                        </a:rPr>
                        <m:t>)</m:t>
                      </m:r>
                    </m:oMath>
                  </m:oMathPara>
                </a14:m>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914400"/>
                <a:ext cx="9144000" cy="5410200"/>
              </a:xfrm>
              <a:blipFill>
                <a:blip r:embed="rId2"/>
                <a:stretch>
                  <a:fillRect l="-1333" t="-1014"/>
                </a:stretch>
              </a:blipFill>
            </p:spPr>
            <p:txBody>
              <a:bodyPr/>
              <a:lstStyle/>
              <a:p>
                <a:r>
                  <a:rPr lang="en-US">
                    <a:noFill/>
                  </a:rPr>
                  <a:t> </a:t>
                </a:r>
              </a:p>
            </p:txBody>
          </p:sp>
        </mc:Fallback>
      </mc:AlternateContent>
    </p:spTree>
    <p:extLst>
      <p:ext uri="{BB962C8B-B14F-4D97-AF65-F5344CB8AC3E}">
        <p14:creationId xmlns:p14="http://schemas.microsoft.com/office/powerpoint/2010/main" val="22314103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92157" y="236537"/>
            <a:ext cx="5751443" cy="601663"/>
          </a:xfrm>
        </p:spPr>
        <p:txBody>
          <a:bodyPr/>
          <a:lstStyle/>
          <a:p>
            <a:pPr marL="3151188" indent="-3151188" algn="ctr"/>
            <a:r>
              <a:rPr lang="en-US" dirty="0"/>
              <a:t>SAMPLE PROBLEM	</a:t>
            </a:r>
            <a:r>
              <a:rPr lang="en-US" dirty="0">
                <a:solidFill>
                  <a:schemeClr val="bg1"/>
                </a:solidFill>
              </a:rPr>
              <a:t>17.2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17512" y="990600"/>
                <a:ext cx="9126488" cy="5410200"/>
              </a:xfrm>
            </p:spPr>
            <p:txBody>
              <a:bodyPr/>
              <a:lstStyle/>
              <a:p>
                <a:r>
                  <a:rPr lang="en-US" b="1" dirty="0">
                    <a:solidFill>
                      <a:srgbClr val="43638E"/>
                    </a:solidFill>
                  </a:rPr>
                  <a:t>Setup</a:t>
                </a:r>
              </a:p>
              <a:p>
                <a:pPr>
                  <a:spcAft>
                    <a:spcPts val="1000"/>
                  </a:spcAft>
                  <a:tabLst>
                    <a:tab pos="3714750" algn="l"/>
                    <a:tab pos="5029200" algn="l"/>
                    <a:tab pos="5086350" algn="l"/>
                    <a:tab pos="5143500" algn="l"/>
                  </a:tabLst>
                </a:pPr>
                <a:r>
                  <a:rPr lang="en-US" sz="1800" dirty="0">
                    <a:solidFill>
                      <a:schemeClr val="tx1"/>
                    </a:solidFill>
                  </a:rPr>
                  <a:t>Upon addition of </a:t>
                </a:r>
                <a14:m>
                  <m:oMath xmlns:m="http://schemas.openxmlformats.org/officeDocument/2006/math">
                    <m:sSup>
                      <m:sSupPr>
                        <m:ctrlPr>
                          <a:rPr lang="en-US" sz="1800" i="1" smtClean="0">
                            <a:solidFill>
                              <a:schemeClr val="tx1"/>
                            </a:solidFill>
                            <a:latin typeface="Cambria Math" panose="02040503050406030204" pitchFamily="18" charset="0"/>
                          </a:rPr>
                        </m:ctrlPr>
                      </m:sSupPr>
                      <m:e>
                        <m:r>
                          <m:rPr>
                            <m:sty m:val="p"/>
                          </m:rPr>
                          <a:rPr lang="en-US" sz="1800" b="0" i="0" smtClean="0">
                            <a:solidFill>
                              <a:schemeClr val="tx1"/>
                            </a:solidFill>
                            <a:latin typeface="Cambria Math" panose="02040503050406030204" pitchFamily="18" charset="0"/>
                          </a:rPr>
                          <m:t>OH</m:t>
                        </m:r>
                      </m:e>
                      <m:sup>
                        <m:r>
                          <a:rPr lang="en-US" sz="1800" b="0" i="0" smtClean="0">
                            <a:solidFill>
                              <a:schemeClr val="tx1"/>
                            </a:solidFill>
                            <a:latin typeface="Cambria Math" panose="02040503050406030204" pitchFamily="18" charset="0"/>
                          </a:rPr>
                          <m:t>−</m:t>
                        </m:r>
                      </m:sup>
                    </m:sSup>
                  </m:oMath>
                </a14:m>
                <a:r>
                  <a:rPr lang="en-US" sz="1800" dirty="0"/>
                  <a:t>:	1.00 mol	0.10 mol	1.00 mol</a:t>
                </a:r>
              </a:p>
              <a:p>
                <a:pPr>
                  <a:spcAft>
                    <a:spcPts val="1000"/>
                  </a:spcAft>
                </a:pPr>
                <a14:m>
                  <m:oMathPara xmlns:m="http://schemas.openxmlformats.org/officeDocument/2006/math">
                    <m:oMathParaPr>
                      <m:jc m:val="right"/>
                    </m:oMathParaPr>
                    <m:oMath xmlns:m="http://schemas.openxmlformats.org/officeDocument/2006/math">
                      <m:r>
                        <m:rPr>
                          <m:sty m:val="p"/>
                        </m:rPr>
                        <a:rPr lang="en-US" sz="1800" smtClean="0">
                          <a:latin typeface="Cambria Math" panose="02040503050406030204" pitchFamily="18" charset="0"/>
                        </a:rPr>
                        <m:t>C</m:t>
                      </m:r>
                      <m:sSub>
                        <m:sSubPr>
                          <m:ctrlPr>
                            <a:rPr lang="en-US" sz="1800" i="1">
                              <a:latin typeface="Cambria Math" panose="02040503050406030204" pitchFamily="18" charset="0"/>
                            </a:rPr>
                          </m:ctrlPr>
                        </m:sSubPr>
                        <m:e>
                          <m:r>
                            <m:rPr>
                              <m:sty m:val="p"/>
                            </m:rPr>
                            <a:rPr lang="en-US" sz="1800">
                              <a:latin typeface="Cambria Math" panose="02040503050406030204" pitchFamily="18" charset="0"/>
                            </a:rPr>
                            <m:t>H</m:t>
                          </m:r>
                        </m:e>
                        <m:sub>
                          <m:r>
                            <a:rPr lang="en-US" sz="1800">
                              <a:latin typeface="Cambria Math" panose="02040503050406030204" pitchFamily="18" charset="0"/>
                            </a:rPr>
                            <m:t>3</m:t>
                          </m:r>
                        </m:sub>
                      </m:sSub>
                      <m:r>
                        <m:rPr>
                          <m:sty m:val="p"/>
                        </m:rPr>
                        <a:rPr lang="en-US" sz="1800">
                          <a:latin typeface="Cambria Math" panose="02040503050406030204" pitchFamily="18" charset="0"/>
                        </a:rPr>
                        <m:t>COOH</m:t>
                      </m:r>
                      <m:d>
                        <m:dPr>
                          <m:ctrlPr>
                            <a:rPr lang="en-US" sz="1800" i="1">
                              <a:latin typeface="Cambria Math" panose="02040503050406030204" pitchFamily="18" charset="0"/>
                            </a:rPr>
                          </m:ctrlPr>
                        </m:dPr>
                        <m:e>
                          <m:r>
                            <a:rPr lang="en-US" sz="1800" i="1">
                              <a:latin typeface="Cambria Math" panose="02040503050406030204" pitchFamily="18" charset="0"/>
                            </a:rPr>
                            <m:t>𝑎𝑞</m:t>
                          </m:r>
                        </m:e>
                      </m:d>
                      <m:r>
                        <a:rPr lang="en-US" sz="1800">
                          <a:latin typeface="Cambria Math" panose="02040503050406030204" pitchFamily="18" charset="0"/>
                        </a:rPr>
                        <m:t>+</m:t>
                      </m:r>
                      <m:sSup>
                        <m:sSupPr>
                          <m:ctrlPr>
                            <a:rPr lang="en-US" sz="1800" i="1">
                              <a:latin typeface="Cambria Math" panose="02040503050406030204" pitchFamily="18" charset="0"/>
                            </a:rPr>
                          </m:ctrlPr>
                        </m:sSupPr>
                        <m:e>
                          <m:r>
                            <m:rPr>
                              <m:sty m:val="p"/>
                            </m:rPr>
                            <a:rPr lang="en-US" sz="1800" i="0">
                              <a:latin typeface="Cambria Math" panose="02040503050406030204" pitchFamily="18" charset="0"/>
                            </a:rPr>
                            <m:t>OH</m:t>
                          </m:r>
                        </m:e>
                        <m:sup>
                          <m:r>
                            <a:rPr lang="en-US" sz="1800" i="0">
                              <a:latin typeface="Cambria Math" panose="02040503050406030204" pitchFamily="18" charset="0"/>
                            </a:rPr>
                            <m:t>−</m:t>
                          </m:r>
                        </m:sup>
                      </m:sSup>
                      <m:d>
                        <m:dPr>
                          <m:ctrlPr>
                            <a:rPr lang="en-US" sz="1800" i="1">
                              <a:latin typeface="Cambria Math" panose="02040503050406030204" pitchFamily="18" charset="0"/>
                            </a:rPr>
                          </m:ctrlPr>
                        </m:dPr>
                        <m:e>
                          <m:r>
                            <a:rPr lang="en-US" sz="1800" i="1">
                              <a:latin typeface="Cambria Math" panose="02040503050406030204" pitchFamily="18" charset="0"/>
                            </a:rPr>
                            <m:t>𝑎𝑞</m:t>
                          </m:r>
                        </m:e>
                      </m:d>
                      <m:r>
                        <a:rPr lang="en-US" sz="1800">
                          <a:latin typeface="Cambria Math" panose="02040503050406030204" pitchFamily="18" charset="0"/>
                          <a:ea typeface="Cambria Math" panose="02040503050406030204" pitchFamily="18" charset="0"/>
                        </a:rPr>
                        <m:t>→</m:t>
                      </m:r>
                      <m:sSub>
                        <m:sSubPr>
                          <m:ctrlPr>
                            <a:rPr lang="en-US" sz="1800" i="1">
                              <a:latin typeface="Cambria Math" panose="02040503050406030204" pitchFamily="18" charset="0"/>
                              <a:ea typeface="Cambria Math" panose="02040503050406030204" pitchFamily="18" charset="0"/>
                            </a:rPr>
                          </m:ctrlPr>
                        </m:sSubPr>
                        <m:e>
                          <m:r>
                            <m:rPr>
                              <m:sty m:val="p"/>
                            </m:rPr>
                            <a:rPr lang="en-US" sz="1800">
                              <a:latin typeface="Cambria Math" panose="02040503050406030204" pitchFamily="18" charset="0"/>
                              <a:ea typeface="Cambria Math" panose="02040503050406030204" pitchFamily="18" charset="0"/>
                            </a:rPr>
                            <m:t>H</m:t>
                          </m:r>
                        </m:e>
                        <m:sub>
                          <m:r>
                            <a:rPr lang="en-US" sz="1800">
                              <a:latin typeface="Cambria Math" panose="02040503050406030204" pitchFamily="18" charset="0"/>
                              <a:ea typeface="Cambria Math" panose="02040503050406030204" pitchFamily="18" charset="0"/>
                            </a:rPr>
                            <m:t>2</m:t>
                          </m:r>
                        </m:sub>
                      </m:sSub>
                      <m:r>
                        <m:rPr>
                          <m:sty m:val="p"/>
                        </m:rPr>
                        <a:rPr lang="en-US" sz="1800">
                          <a:latin typeface="Cambria Math" panose="02040503050406030204" pitchFamily="18" charset="0"/>
                          <a:ea typeface="Cambria Math" panose="02040503050406030204" pitchFamily="18" charset="0"/>
                        </a:rPr>
                        <m:t>O</m:t>
                      </m:r>
                      <m:d>
                        <m:dPr>
                          <m:ctrlPr>
                            <a:rPr lang="en-US" sz="1800" i="1">
                              <a:latin typeface="Cambria Math" panose="02040503050406030204" pitchFamily="18" charset="0"/>
                              <a:ea typeface="Cambria Math" panose="02040503050406030204" pitchFamily="18" charset="0"/>
                            </a:rPr>
                          </m:ctrlPr>
                        </m:dPr>
                        <m:e>
                          <m:r>
                            <a:rPr lang="en-US" sz="1800" i="1">
                              <a:latin typeface="Cambria Math" panose="02040503050406030204" pitchFamily="18" charset="0"/>
                              <a:ea typeface="Cambria Math" panose="02040503050406030204" pitchFamily="18" charset="0"/>
                            </a:rPr>
                            <m:t>𝑙</m:t>
                          </m:r>
                        </m:e>
                      </m:d>
                      <m:r>
                        <a:rPr lang="en-US" sz="1800">
                          <a:latin typeface="Cambria Math" panose="02040503050406030204" pitchFamily="18" charset="0"/>
                          <a:ea typeface="Cambria Math" panose="02040503050406030204" pitchFamily="18" charset="0"/>
                        </a:rPr>
                        <m:t>+</m:t>
                      </m:r>
                      <m:r>
                        <m:rPr>
                          <m:sty m:val="p"/>
                        </m:rPr>
                        <a:rPr lang="en-US" sz="1800">
                          <a:latin typeface="Cambria Math" panose="02040503050406030204" pitchFamily="18" charset="0"/>
                          <a:ea typeface="Cambria Math" panose="02040503050406030204" pitchFamily="18" charset="0"/>
                        </a:rPr>
                        <m:t>C</m:t>
                      </m:r>
                      <m:sSub>
                        <m:sSubPr>
                          <m:ctrlPr>
                            <a:rPr lang="en-US" sz="1800" i="1">
                              <a:latin typeface="Cambria Math" panose="02040503050406030204" pitchFamily="18" charset="0"/>
                              <a:ea typeface="Cambria Math" panose="02040503050406030204" pitchFamily="18" charset="0"/>
                            </a:rPr>
                          </m:ctrlPr>
                        </m:sSubPr>
                        <m:e>
                          <m:r>
                            <m:rPr>
                              <m:sty m:val="p"/>
                            </m:rPr>
                            <a:rPr lang="en-US" sz="1800">
                              <a:latin typeface="Cambria Math" panose="02040503050406030204" pitchFamily="18" charset="0"/>
                              <a:ea typeface="Cambria Math" panose="02040503050406030204" pitchFamily="18" charset="0"/>
                            </a:rPr>
                            <m:t>H</m:t>
                          </m:r>
                        </m:e>
                        <m:sub>
                          <m:r>
                            <a:rPr lang="en-US" sz="1800">
                              <a:latin typeface="Cambria Math" panose="02040503050406030204" pitchFamily="18" charset="0"/>
                              <a:ea typeface="Cambria Math" panose="02040503050406030204" pitchFamily="18" charset="0"/>
                            </a:rPr>
                            <m:t>3</m:t>
                          </m:r>
                        </m:sub>
                      </m:sSub>
                      <m:r>
                        <m:rPr>
                          <m:sty m:val="p"/>
                        </m:rPr>
                        <a:rPr lang="en-US" sz="1800">
                          <a:latin typeface="Cambria Math" panose="02040503050406030204" pitchFamily="18" charset="0"/>
                          <a:ea typeface="Cambria Math" panose="02040503050406030204" pitchFamily="18" charset="0"/>
                        </a:rPr>
                        <m:t>CO</m:t>
                      </m:r>
                      <m:sSup>
                        <m:sSupPr>
                          <m:ctrlPr>
                            <a:rPr lang="en-US" sz="1800" i="1">
                              <a:latin typeface="Cambria Math" panose="02040503050406030204" pitchFamily="18" charset="0"/>
                              <a:ea typeface="Cambria Math" panose="02040503050406030204" pitchFamily="18" charset="0"/>
                            </a:rPr>
                          </m:ctrlPr>
                        </m:sSupPr>
                        <m:e>
                          <m:r>
                            <m:rPr>
                              <m:sty m:val="p"/>
                            </m:rPr>
                            <a:rPr lang="en-US" sz="1800" i="0">
                              <a:latin typeface="Cambria Math" panose="02040503050406030204" pitchFamily="18" charset="0"/>
                              <a:ea typeface="Cambria Math" panose="02040503050406030204" pitchFamily="18" charset="0"/>
                            </a:rPr>
                            <m:t>O</m:t>
                          </m:r>
                        </m:e>
                        <m:sup>
                          <m:r>
                            <a:rPr lang="en-US" sz="1800" i="1">
                              <a:latin typeface="Cambria Math" panose="02040503050406030204" pitchFamily="18" charset="0"/>
                              <a:ea typeface="Cambria Math" panose="02040503050406030204" pitchFamily="18" charset="0"/>
                            </a:rPr>
                            <m:t>−</m:t>
                          </m:r>
                        </m:sup>
                      </m:sSup>
                      <m:d>
                        <m:dPr>
                          <m:ctrlPr>
                            <a:rPr lang="en-US" sz="1800" i="1">
                              <a:latin typeface="Cambria Math" panose="02040503050406030204" pitchFamily="18" charset="0"/>
                              <a:ea typeface="Cambria Math" panose="02040503050406030204" pitchFamily="18" charset="0"/>
                            </a:rPr>
                          </m:ctrlPr>
                        </m:dPr>
                        <m:e>
                          <m:r>
                            <a:rPr lang="en-US" sz="1800" i="1">
                              <a:latin typeface="Cambria Math" panose="02040503050406030204" pitchFamily="18" charset="0"/>
                              <a:ea typeface="Cambria Math" panose="02040503050406030204" pitchFamily="18" charset="0"/>
                            </a:rPr>
                            <m:t>𝑎𝑞</m:t>
                          </m:r>
                        </m:e>
                      </m:d>
                    </m:oMath>
                  </m:oMathPara>
                </a14:m>
                <a:endParaRPr lang="en-US" sz="1800" dirty="0"/>
              </a:p>
              <a:p>
                <a:pPr>
                  <a:spcAft>
                    <a:spcPts val="1000"/>
                  </a:spcAft>
                  <a:tabLst>
                    <a:tab pos="3714750" algn="l"/>
                    <a:tab pos="3771900" algn="l"/>
                    <a:tab pos="5086350" algn="l"/>
                    <a:tab pos="6400800" algn="l"/>
                  </a:tabLst>
                </a:pPr>
                <a14:m>
                  <m:oMath xmlns:m="http://schemas.openxmlformats.org/officeDocument/2006/math">
                    <m:r>
                      <m:rPr>
                        <m:sty m:val="p"/>
                      </m:rPr>
                      <a:rPr lang="en-US" sz="1800">
                        <a:latin typeface="Cambria Math" panose="02040503050406030204" pitchFamily="18" charset="0"/>
                      </a:rPr>
                      <m:t>After</m:t>
                    </m:r>
                    <m:r>
                      <a:rPr lang="en-US" sz="1800">
                        <a:latin typeface="Cambria Math" panose="02040503050406030204" pitchFamily="18" charset="0"/>
                      </a:rPr>
                      <m:t> </m:t>
                    </m:r>
                    <m:sSup>
                      <m:sSupPr>
                        <m:ctrlPr>
                          <a:rPr lang="en-US" sz="1800" i="1">
                            <a:latin typeface="Cambria Math" panose="02040503050406030204" pitchFamily="18" charset="0"/>
                          </a:rPr>
                        </m:ctrlPr>
                      </m:sSupPr>
                      <m:e>
                        <m:r>
                          <m:rPr>
                            <m:sty m:val="p"/>
                          </m:rPr>
                          <a:rPr lang="en-US" sz="1800">
                            <a:latin typeface="Cambria Math" panose="02040503050406030204" pitchFamily="18" charset="0"/>
                          </a:rPr>
                          <m:t>OH</m:t>
                        </m:r>
                      </m:e>
                      <m:sup>
                        <m:r>
                          <a:rPr lang="en-US" sz="1800">
                            <a:latin typeface="Cambria Math" panose="02040503050406030204" pitchFamily="18" charset="0"/>
                          </a:rPr>
                          <m:t>−</m:t>
                        </m:r>
                      </m:sup>
                    </m:sSup>
                    <m:r>
                      <m:rPr>
                        <m:sty m:val="p"/>
                      </m:rPr>
                      <a:rPr lang="en-US" sz="1800">
                        <a:latin typeface="Cambria Math" panose="02040503050406030204" pitchFamily="18" charset="0"/>
                      </a:rPr>
                      <m:t>has</m:t>
                    </m:r>
                    <m:r>
                      <a:rPr lang="en-US" sz="1800">
                        <a:latin typeface="Cambria Math" panose="02040503050406030204" pitchFamily="18" charset="0"/>
                      </a:rPr>
                      <m:t> </m:t>
                    </m:r>
                    <m:r>
                      <m:rPr>
                        <m:sty m:val="p"/>
                      </m:rPr>
                      <a:rPr lang="en-US" sz="1800">
                        <a:latin typeface="Cambria Math" panose="02040503050406030204" pitchFamily="18" charset="0"/>
                      </a:rPr>
                      <m:t>been</m:t>
                    </m:r>
                    <m:r>
                      <a:rPr lang="en-US" sz="1800">
                        <a:latin typeface="Cambria Math" panose="02040503050406030204" pitchFamily="18" charset="0"/>
                      </a:rPr>
                      <m:t> </m:t>
                    </m:r>
                    <m:r>
                      <m:rPr>
                        <m:sty m:val="p"/>
                      </m:rPr>
                      <a:rPr lang="en-US" sz="1800">
                        <a:latin typeface="Cambria Math" panose="02040503050406030204" pitchFamily="18" charset="0"/>
                      </a:rPr>
                      <m:t>consumed</m:t>
                    </m:r>
                  </m:oMath>
                </a14:m>
                <a:r>
                  <a:rPr lang="en-US" sz="1800" dirty="0"/>
                  <a:t>	0.90 mol	0 mol	1.10 mol</a:t>
                </a:r>
              </a:p>
              <a:p>
                <a:r>
                  <a:rPr lang="en-US" b="1" dirty="0">
                    <a:solidFill>
                      <a:srgbClr val="43638E"/>
                    </a:solidFill>
                  </a:rPr>
                  <a:t>Solution</a:t>
                </a:r>
              </a:p>
              <a:p>
                <a:pPr marL="2400300" indent="-342900">
                  <a:spcAft>
                    <a:spcPts val="2000"/>
                  </a:spcAft>
                </a:pPr>
                <a14:m>
                  <m:oMathPara xmlns:m="http://schemas.openxmlformats.org/officeDocument/2006/math">
                    <m:oMathParaPr>
                      <m:jc m:val="centerGroup"/>
                    </m:oMathParaPr>
                    <m:oMath xmlns:m="http://schemas.openxmlformats.org/officeDocument/2006/math">
                      <m:r>
                        <m:rPr>
                          <m:sty m:val="p"/>
                        </m:rPr>
                        <a:rPr lang="en-US" sz="2400" b="0" i="0" smtClean="0">
                          <a:solidFill>
                            <a:schemeClr val="tx1"/>
                          </a:solidFill>
                          <a:latin typeface="Cambria Math" panose="02040503050406030204" pitchFamily="18" charset="0"/>
                        </a:rPr>
                        <m:t>pH</m:t>
                      </m:r>
                      <m:r>
                        <a:rPr lang="en-US" sz="2400" b="0" i="0" smtClean="0">
                          <a:solidFill>
                            <a:schemeClr val="tx1"/>
                          </a:solidFill>
                          <a:latin typeface="Cambria Math" panose="02040503050406030204" pitchFamily="18" charset="0"/>
                        </a:rPr>
                        <m:t>=4.74+</m:t>
                      </m:r>
                      <m:func>
                        <m:funcPr>
                          <m:ctrlPr>
                            <a:rPr lang="en-US" sz="2400" i="1" smtClean="0">
                              <a:solidFill>
                                <a:schemeClr val="tx1"/>
                              </a:solidFill>
                              <a:latin typeface="Cambria Math" panose="02040503050406030204" pitchFamily="18" charset="0"/>
                            </a:rPr>
                          </m:ctrlPr>
                        </m:funcPr>
                        <m:fName>
                          <m:r>
                            <m:rPr>
                              <m:sty m:val="p"/>
                            </m:rPr>
                            <a:rPr lang="en-US" sz="2400" b="0" i="0" smtClean="0">
                              <a:solidFill>
                                <a:schemeClr val="tx1"/>
                              </a:solidFill>
                              <a:latin typeface="Cambria Math" panose="02040503050406030204" pitchFamily="18" charset="0"/>
                            </a:rPr>
                            <m:t>log</m:t>
                          </m:r>
                        </m:fName>
                        <m:e>
                          <m:f>
                            <m:fPr>
                              <m:ctrlPr>
                                <a:rPr lang="en-US" sz="2400" i="1" smtClean="0">
                                  <a:solidFill>
                                    <a:schemeClr val="tx1"/>
                                  </a:solidFill>
                                  <a:latin typeface="Cambria Math" panose="02040503050406030204" pitchFamily="18" charset="0"/>
                                </a:rPr>
                              </m:ctrlPr>
                            </m:fPr>
                            <m:num>
                              <m:r>
                                <a:rPr lang="en-US" sz="2400" b="0" i="0" smtClean="0">
                                  <a:solidFill>
                                    <a:schemeClr val="tx1"/>
                                  </a:solidFill>
                                  <a:latin typeface="Cambria Math" panose="02040503050406030204" pitchFamily="18" charset="0"/>
                                </a:rPr>
                                <m:t>1.10 </m:t>
                              </m:r>
                              <m:r>
                                <a:rPr lang="en-US" sz="2400" b="0" i="1" smtClean="0">
                                  <a:solidFill>
                                    <a:schemeClr val="tx1"/>
                                  </a:solidFill>
                                  <a:latin typeface="Cambria Math" panose="02040503050406030204" pitchFamily="18" charset="0"/>
                                </a:rPr>
                                <m:t>𝑀</m:t>
                              </m:r>
                            </m:num>
                            <m:den>
                              <m:r>
                                <a:rPr lang="en-US" sz="2400" b="0" i="0" smtClean="0">
                                  <a:solidFill>
                                    <a:schemeClr val="tx1"/>
                                  </a:solidFill>
                                  <a:latin typeface="Cambria Math" panose="02040503050406030204" pitchFamily="18" charset="0"/>
                                </a:rPr>
                                <m:t>0.90 </m:t>
                              </m:r>
                              <m:r>
                                <a:rPr lang="en-US" sz="2400" b="0" i="1" smtClean="0">
                                  <a:solidFill>
                                    <a:schemeClr val="tx1"/>
                                  </a:solidFill>
                                  <a:latin typeface="Cambria Math" panose="02040503050406030204" pitchFamily="18" charset="0"/>
                                </a:rPr>
                                <m:t>𝑀</m:t>
                              </m:r>
                            </m:den>
                          </m:f>
                        </m:e>
                      </m:func>
                    </m:oMath>
                  </m:oMathPara>
                </a14:m>
                <a:endParaRPr lang="en-US" sz="2400" dirty="0">
                  <a:solidFill>
                    <a:schemeClr val="tx1"/>
                  </a:solidFill>
                </a:endParaRPr>
              </a:p>
              <a:p>
                <a:pPr>
                  <a:spcAft>
                    <a:spcPts val="2000"/>
                  </a:spcAft>
                </a:pPr>
                <a14:m>
                  <m:oMathPara xmlns:m="http://schemas.openxmlformats.org/officeDocument/2006/math">
                    <m:oMathParaPr>
                      <m:jc m:val="centerGroup"/>
                    </m:oMathParaPr>
                    <m:oMath xmlns:m="http://schemas.openxmlformats.org/officeDocument/2006/math">
                      <m:r>
                        <a:rPr lang="en-US" sz="2400" b="0" i="0" smtClean="0">
                          <a:solidFill>
                            <a:schemeClr val="tx1"/>
                          </a:solidFill>
                          <a:latin typeface="Cambria Math" panose="02040503050406030204" pitchFamily="18" charset="0"/>
                        </a:rPr>
                        <m:t>=4.74+</m:t>
                      </m:r>
                      <m:func>
                        <m:funcPr>
                          <m:ctrlPr>
                            <a:rPr lang="en-US" sz="2400" i="1" smtClean="0">
                              <a:solidFill>
                                <a:schemeClr val="tx1"/>
                              </a:solidFill>
                              <a:latin typeface="Cambria Math" panose="02040503050406030204" pitchFamily="18" charset="0"/>
                            </a:rPr>
                          </m:ctrlPr>
                        </m:funcPr>
                        <m:fName>
                          <m:r>
                            <m:rPr>
                              <m:sty m:val="p"/>
                            </m:rPr>
                            <a:rPr lang="en-US" sz="2400" b="0" i="0" smtClean="0">
                              <a:solidFill>
                                <a:schemeClr val="tx1"/>
                              </a:solidFill>
                              <a:latin typeface="Cambria Math" panose="02040503050406030204" pitchFamily="18" charset="0"/>
                            </a:rPr>
                            <m:t>log</m:t>
                          </m:r>
                        </m:fName>
                        <m:e>
                          <m:f>
                            <m:fPr>
                              <m:ctrlPr>
                                <a:rPr lang="en-US" sz="2400" i="1" smtClean="0">
                                  <a:solidFill>
                                    <a:schemeClr val="tx1"/>
                                  </a:solidFill>
                                  <a:latin typeface="Cambria Math" panose="02040503050406030204" pitchFamily="18" charset="0"/>
                                </a:rPr>
                              </m:ctrlPr>
                            </m:fPr>
                            <m:num>
                              <m:r>
                                <a:rPr lang="en-US" sz="2400" b="0" i="0" smtClean="0">
                                  <a:solidFill>
                                    <a:schemeClr val="tx1"/>
                                  </a:solidFill>
                                  <a:latin typeface="Cambria Math" panose="02040503050406030204" pitchFamily="18" charset="0"/>
                                </a:rPr>
                                <m:t>1.10 </m:t>
                              </m:r>
                              <m:r>
                                <a:rPr lang="en-US" sz="2400" b="0" i="1" smtClean="0">
                                  <a:solidFill>
                                    <a:schemeClr val="tx1"/>
                                  </a:solidFill>
                                  <a:latin typeface="Cambria Math" panose="02040503050406030204" pitchFamily="18" charset="0"/>
                                </a:rPr>
                                <m:t>𝑀</m:t>
                              </m:r>
                            </m:num>
                            <m:den>
                              <m:r>
                                <a:rPr lang="en-US" sz="2400" b="0" i="0" smtClean="0">
                                  <a:solidFill>
                                    <a:schemeClr val="tx1"/>
                                  </a:solidFill>
                                  <a:latin typeface="Cambria Math" panose="02040503050406030204" pitchFamily="18" charset="0"/>
                                </a:rPr>
                                <m:t>0.90</m:t>
                              </m:r>
                              <m:r>
                                <a:rPr lang="en-US" sz="2400" b="0" i="1" smtClean="0">
                                  <a:solidFill>
                                    <a:schemeClr val="tx1"/>
                                  </a:solidFill>
                                  <a:latin typeface="Cambria Math" panose="02040503050406030204" pitchFamily="18" charset="0"/>
                                </a:rPr>
                                <m:t> </m:t>
                              </m:r>
                              <m:r>
                                <a:rPr lang="en-US" sz="2400" b="0" i="1" smtClean="0">
                                  <a:solidFill>
                                    <a:schemeClr val="tx1"/>
                                  </a:solidFill>
                                  <a:latin typeface="Cambria Math" panose="02040503050406030204" pitchFamily="18" charset="0"/>
                                </a:rPr>
                                <m:t>𝑀</m:t>
                              </m:r>
                            </m:den>
                          </m:f>
                          <m:r>
                            <a:rPr lang="en-US" sz="2400" b="0" i="0" smtClean="0">
                              <a:solidFill>
                                <a:schemeClr val="tx1"/>
                              </a:solidFill>
                              <a:latin typeface="Cambria Math" panose="02040503050406030204" pitchFamily="18" charset="0"/>
                            </a:rPr>
                            <m:t>=4.83</m:t>
                          </m:r>
                        </m:e>
                      </m:func>
                    </m:oMath>
                  </m:oMathPara>
                </a14:m>
                <a:endParaRPr lang="en-US" sz="2400" dirty="0">
                  <a:solidFill>
                    <a:srgbClr val="4F74A7"/>
                  </a:solidFill>
                </a:endParaRPr>
              </a:p>
              <a:p>
                <a:r>
                  <a:rPr lang="en-US" dirty="0">
                    <a:solidFill>
                      <a:srgbClr val="221E1F"/>
                    </a:solidFill>
                  </a:rPr>
                  <a:t>Thus, the pH of the buffer after addition of 0.10 mol of NaOH is 4.83. </a:t>
                </a:r>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17512" y="990600"/>
                <a:ext cx="9126488" cy="5410200"/>
              </a:xfrm>
              <a:blipFill>
                <a:blip r:embed="rId2"/>
                <a:stretch>
                  <a:fillRect l="-1403" t="-1127"/>
                </a:stretch>
              </a:blipFill>
            </p:spPr>
            <p:txBody>
              <a:bodyPr/>
              <a:lstStyle/>
              <a:p>
                <a:r>
                  <a:rPr lang="en-US">
                    <a:noFill/>
                  </a:rPr>
                  <a:t> </a:t>
                </a:r>
              </a:p>
            </p:txBody>
          </p:sp>
        </mc:Fallback>
      </mc:AlternateContent>
    </p:spTree>
    <p:extLst>
      <p:ext uri="{BB962C8B-B14F-4D97-AF65-F5344CB8AC3E}">
        <p14:creationId xmlns:p14="http://schemas.microsoft.com/office/powerpoint/2010/main" val="28703692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208088" indent="-1208088"/>
            <a:r>
              <a:rPr lang="en-US" dirty="0">
                <a:solidFill>
                  <a:schemeClr val="bg1"/>
                </a:solidFill>
              </a:rPr>
              <a:t>17.2	</a:t>
            </a:r>
            <a:r>
              <a:rPr lang="en-US" dirty="0"/>
              <a:t>Buffer Solutions (8)</a:t>
            </a:r>
          </a:p>
        </p:txBody>
      </p:sp>
      <p:sp>
        <p:nvSpPr>
          <p:cNvPr id="2" name="Text Placeholder 1"/>
          <p:cNvSpPr>
            <a:spLocks noGrp="1"/>
          </p:cNvSpPr>
          <p:nvPr>
            <p:ph type="body" sz="quarter" idx="11"/>
          </p:nvPr>
        </p:nvSpPr>
        <p:spPr>
          <a:xfrm>
            <a:off x="0" y="1066800"/>
            <a:ext cx="8686800" cy="533400"/>
          </a:xfrm>
        </p:spPr>
        <p:txBody>
          <a:bodyPr/>
          <a:lstStyle/>
          <a:p>
            <a:r>
              <a:rPr lang="en-US" dirty="0"/>
              <a:t>Preparing a Buffer Solution with as Specific pH</a:t>
            </a:r>
          </a:p>
        </p:txBody>
      </p:sp>
      <p:sp>
        <p:nvSpPr>
          <p:cNvPr id="3" name="Content Placeholder 2"/>
          <p:cNvSpPr>
            <a:spLocks noGrp="1"/>
          </p:cNvSpPr>
          <p:nvPr>
            <p:ph sz="quarter" idx="12"/>
          </p:nvPr>
        </p:nvSpPr>
        <p:spPr>
          <a:xfrm>
            <a:off x="0" y="1545134"/>
            <a:ext cx="9144000" cy="2798266"/>
          </a:xfrm>
        </p:spPr>
        <p:txBody>
          <a:bodyPr/>
          <a:lstStyle/>
          <a:p>
            <a:pPr>
              <a:spcAft>
                <a:spcPts val="3300"/>
              </a:spcAft>
            </a:pPr>
            <a:r>
              <a:rPr lang="en-US" dirty="0"/>
              <a:t>A solution is only a buffer if it has the capacity to resist pH change when either an acid or a base is added.</a:t>
            </a:r>
          </a:p>
          <a:p>
            <a:r>
              <a:rPr lang="en-US" dirty="0"/>
              <a:t>If the concentrations of a weak acid and conjugate base differ by more than a factor of 10, the solution does not have this capacity.</a:t>
            </a:r>
          </a:p>
        </p:txBody>
      </p:sp>
    </p:spTree>
    <p:extLst>
      <p:ext uri="{BB962C8B-B14F-4D97-AF65-F5344CB8AC3E}">
        <p14:creationId xmlns:p14="http://schemas.microsoft.com/office/powerpoint/2010/main" val="22746365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28600" y="-3313"/>
            <a:ext cx="6808304" cy="460513"/>
          </a:xfrm>
        </p:spPr>
        <p:txBody>
          <a:bodyPr/>
          <a:lstStyle/>
          <a:p>
            <a:pPr marL="1193800" indent="-1193800"/>
            <a:r>
              <a:rPr lang="en-US" dirty="0">
                <a:solidFill>
                  <a:schemeClr val="bg1"/>
                </a:solidFill>
              </a:rPr>
              <a:t>17.2	</a:t>
            </a:r>
            <a:r>
              <a:rPr lang="en-US" dirty="0"/>
              <a:t>Buffer Solutions (9)</a:t>
            </a:r>
          </a:p>
        </p:txBody>
      </p:sp>
      <p:sp>
        <p:nvSpPr>
          <p:cNvPr id="2" name="Text Placeholder 1"/>
          <p:cNvSpPr>
            <a:spLocks noGrp="1"/>
          </p:cNvSpPr>
          <p:nvPr>
            <p:ph type="body" sz="quarter" idx="11"/>
          </p:nvPr>
        </p:nvSpPr>
        <p:spPr>
          <a:xfrm>
            <a:off x="0" y="1066800"/>
            <a:ext cx="8686800" cy="533400"/>
          </a:xfrm>
        </p:spPr>
        <p:txBody>
          <a:bodyPr/>
          <a:lstStyle/>
          <a:p>
            <a:r>
              <a:rPr lang="en-US" dirty="0"/>
              <a:t>Preparing a Buffer Solution with as Specific pH</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524000"/>
                <a:ext cx="9144000" cy="4876800"/>
              </a:xfrm>
            </p:spPr>
            <p:txBody>
              <a:bodyPr/>
              <a:lstStyle/>
              <a:p>
                <a:pPr>
                  <a:spcAft>
                    <a:spcPts val="2000"/>
                  </a:spcAft>
                </a:pPr>
                <a:r>
                  <a:rPr lang="en-US" dirty="0">
                    <a:solidFill>
                      <a:prstClr val="black"/>
                    </a:solidFill>
                  </a:rPr>
                  <a:t>Therefore, we consider a solution a buffer, and can use</a:t>
                </a:r>
              </a:p>
              <a:p>
                <a:pPr/>
                <a14:m>
                  <m:oMathPara xmlns:m="http://schemas.openxmlformats.org/officeDocument/2006/math">
                    <m:oMathParaPr>
                      <m:jc m:val="centerGroup"/>
                    </m:oMathParaPr>
                    <m:oMath xmlns:m="http://schemas.openxmlformats.org/officeDocument/2006/math">
                      <m:r>
                        <m:rPr>
                          <m:sty m:val="p"/>
                        </m:rPr>
                        <a:rPr lang="en-US" b="0" i="0" smtClean="0">
                          <a:solidFill>
                            <a:prstClr val="black"/>
                          </a:solidFill>
                          <a:latin typeface="Cambria Math" panose="02040503050406030204" pitchFamily="18" charset="0"/>
                        </a:rPr>
                        <m:t>pH</m:t>
                      </m:r>
                      <m:r>
                        <a:rPr lang="en-US" b="0" i="1" smtClean="0">
                          <a:solidFill>
                            <a:prstClr val="black"/>
                          </a:solidFill>
                          <a:latin typeface="Cambria Math" panose="02040503050406030204" pitchFamily="18" charset="0"/>
                        </a:rPr>
                        <m:t>=</m:t>
                      </m:r>
                      <m:r>
                        <m:rPr>
                          <m:sty m:val="p"/>
                        </m:rPr>
                        <a:rPr lang="en-US" b="0" i="0" smtClean="0">
                          <a:solidFill>
                            <a:prstClr val="black"/>
                          </a:solidFill>
                          <a:latin typeface="Cambria Math" panose="02040503050406030204" pitchFamily="18" charset="0"/>
                        </a:rPr>
                        <m:t>p</m:t>
                      </m:r>
                      <m:sSub>
                        <m:sSubPr>
                          <m:ctrlPr>
                            <a:rPr lang="en-US" b="0" i="1" smtClean="0">
                              <a:solidFill>
                                <a:prstClr val="black"/>
                              </a:solidFill>
                              <a:latin typeface="Cambria Math" panose="02040503050406030204" pitchFamily="18" charset="0"/>
                            </a:rPr>
                          </m:ctrlPr>
                        </m:sSubPr>
                        <m:e>
                          <m:r>
                            <a:rPr lang="en-US" b="0" i="1" smtClean="0">
                              <a:solidFill>
                                <a:prstClr val="black"/>
                              </a:solidFill>
                              <a:latin typeface="Cambria Math" panose="02040503050406030204" pitchFamily="18" charset="0"/>
                            </a:rPr>
                            <m:t>𝐾</m:t>
                          </m:r>
                        </m:e>
                        <m:sub>
                          <m:r>
                            <m:rPr>
                              <m:sty m:val="p"/>
                            </m:rPr>
                            <a:rPr lang="en-US" b="0" i="0" smtClean="0">
                              <a:solidFill>
                                <a:prstClr val="black"/>
                              </a:solidFill>
                              <a:latin typeface="Cambria Math" panose="02040503050406030204" pitchFamily="18" charset="0"/>
                            </a:rPr>
                            <m:t>a</m:t>
                          </m:r>
                        </m:sub>
                      </m:sSub>
                      <m:r>
                        <a:rPr lang="en-US" b="0" i="1" smtClean="0">
                          <a:solidFill>
                            <a:prstClr val="black"/>
                          </a:solidFill>
                          <a:latin typeface="Cambria Math" panose="02040503050406030204" pitchFamily="18" charset="0"/>
                        </a:rPr>
                        <m:t>+</m:t>
                      </m:r>
                      <m:func>
                        <m:funcPr>
                          <m:ctrlPr>
                            <a:rPr lang="en-US" b="0" i="1" smtClean="0">
                              <a:solidFill>
                                <a:prstClr val="black"/>
                              </a:solidFill>
                              <a:latin typeface="Cambria Math" panose="02040503050406030204" pitchFamily="18" charset="0"/>
                            </a:rPr>
                          </m:ctrlPr>
                        </m:funcPr>
                        <m:fName>
                          <m:r>
                            <m:rPr>
                              <m:sty m:val="p"/>
                            </m:rPr>
                            <a:rPr lang="en-US" b="0" i="0" smtClean="0">
                              <a:solidFill>
                                <a:prstClr val="black"/>
                              </a:solidFill>
                              <a:latin typeface="Cambria Math" panose="02040503050406030204" pitchFamily="18" charset="0"/>
                            </a:rPr>
                            <m:t>log</m:t>
                          </m:r>
                        </m:fName>
                        <m:e>
                          <m:f>
                            <m:fPr>
                              <m:ctrlPr>
                                <a:rPr lang="en-US" b="0" i="1" smtClean="0">
                                  <a:solidFill>
                                    <a:prstClr val="black"/>
                                  </a:solidFill>
                                  <a:latin typeface="Cambria Math" panose="02040503050406030204" pitchFamily="18" charset="0"/>
                                </a:rPr>
                              </m:ctrlPr>
                            </m:fPr>
                            <m:num>
                              <m:r>
                                <a:rPr lang="en-US" b="0" i="1" smtClean="0">
                                  <a:solidFill>
                                    <a:prstClr val="black"/>
                                  </a:solidFill>
                                  <a:latin typeface="Cambria Math" panose="02040503050406030204" pitchFamily="18" charset="0"/>
                                </a:rPr>
                                <m:t>[</m:t>
                              </m:r>
                              <m:r>
                                <m:rPr>
                                  <m:sty m:val="p"/>
                                </m:rPr>
                                <a:rPr lang="en-US" b="0" i="0" smtClean="0">
                                  <a:solidFill>
                                    <a:prstClr val="black"/>
                                  </a:solidFill>
                                  <a:latin typeface="Cambria Math" panose="02040503050406030204" pitchFamily="18" charset="0"/>
                                </a:rPr>
                                <m:t>conjugate</m:t>
                              </m:r>
                              <m:r>
                                <a:rPr lang="en-US" b="0" i="0" smtClean="0">
                                  <a:solidFill>
                                    <a:prstClr val="black"/>
                                  </a:solidFill>
                                  <a:latin typeface="Cambria Math" panose="02040503050406030204" pitchFamily="18" charset="0"/>
                                </a:rPr>
                                <m:t> </m:t>
                              </m:r>
                              <m:r>
                                <m:rPr>
                                  <m:sty m:val="p"/>
                                </m:rPr>
                                <a:rPr lang="en-US" b="0" i="0" smtClean="0">
                                  <a:solidFill>
                                    <a:prstClr val="black"/>
                                  </a:solidFill>
                                  <a:latin typeface="Cambria Math" panose="02040503050406030204" pitchFamily="18" charset="0"/>
                                </a:rPr>
                                <m:t>base</m:t>
                              </m:r>
                              <m:r>
                                <a:rPr lang="en-US" b="0" i="0" smtClean="0">
                                  <a:solidFill>
                                    <a:prstClr val="black"/>
                                  </a:solidFill>
                                  <a:latin typeface="Cambria Math" panose="02040503050406030204" pitchFamily="18" charset="0"/>
                                </a:rPr>
                                <m:t>]</m:t>
                              </m:r>
                            </m:num>
                            <m:den>
                              <m:r>
                                <a:rPr lang="en-US" b="0" i="0" smtClean="0">
                                  <a:solidFill>
                                    <a:prstClr val="black"/>
                                  </a:solidFill>
                                  <a:latin typeface="Cambria Math" panose="02040503050406030204" pitchFamily="18" charset="0"/>
                                </a:rPr>
                                <m:t>[</m:t>
                              </m:r>
                              <m:r>
                                <m:rPr>
                                  <m:sty m:val="p"/>
                                </m:rPr>
                                <a:rPr lang="en-US" b="0" i="0" smtClean="0">
                                  <a:solidFill>
                                    <a:prstClr val="black"/>
                                  </a:solidFill>
                                  <a:latin typeface="Cambria Math" panose="02040503050406030204" pitchFamily="18" charset="0"/>
                                </a:rPr>
                                <m:t>weak</m:t>
                              </m:r>
                              <m:r>
                                <a:rPr lang="en-US" b="0" i="0" smtClean="0">
                                  <a:solidFill>
                                    <a:prstClr val="black"/>
                                  </a:solidFill>
                                  <a:latin typeface="Cambria Math" panose="02040503050406030204" pitchFamily="18" charset="0"/>
                                </a:rPr>
                                <m:t> </m:t>
                              </m:r>
                              <m:r>
                                <m:rPr>
                                  <m:sty m:val="p"/>
                                </m:rPr>
                                <a:rPr lang="en-US" b="0" i="0" smtClean="0">
                                  <a:solidFill>
                                    <a:prstClr val="black"/>
                                  </a:solidFill>
                                  <a:latin typeface="Cambria Math" panose="02040503050406030204" pitchFamily="18" charset="0"/>
                                </a:rPr>
                                <m:t>acid</m:t>
                              </m:r>
                              <m:r>
                                <a:rPr lang="en-US" b="0" i="0" smtClean="0">
                                  <a:solidFill>
                                    <a:prstClr val="black"/>
                                  </a:solidFill>
                                  <a:latin typeface="Cambria Math" panose="02040503050406030204" pitchFamily="18" charset="0"/>
                                </a:rPr>
                                <m:t>]</m:t>
                              </m:r>
                            </m:den>
                          </m:f>
                        </m:e>
                      </m:func>
                    </m:oMath>
                  </m:oMathPara>
                </a14:m>
                <a:endParaRPr lang="en-US" dirty="0">
                  <a:solidFill>
                    <a:prstClr val="black"/>
                  </a:solidFill>
                </a:endParaRPr>
              </a:p>
              <a:p>
                <a:pPr>
                  <a:spcAft>
                    <a:spcPts val="2000"/>
                  </a:spcAft>
                </a:pPr>
                <a:r>
                  <a:rPr lang="en-US" dirty="0">
                    <a:solidFill>
                      <a:prstClr val="black"/>
                    </a:solidFill>
                  </a:rPr>
                  <a:t>to calculate its pH, only if the following condition is met: </a:t>
                </a:r>
              </a:p>
              <a:p>
                <a:pPr>
                  <a:spcAft>
                    <a:spcPts val="2000"/>
                  </a:spcAft>
                </a:pPr>
                <a14:m>
                  <m:oMathPara xmlns:m="http://schemas.openxmlformats.org/officeDocument/2006/math">
                    <m:oMathParaPr>
                      <m:jc m:val="centerGroup"/>
                    </m:oMathParaPr>
                    <m:oMath xmlns:m="http://schemas.openxmlformats.org/officeDocument/2006/math">
                      <m:r>
                        <a:rPr lang="en-US" b="0" i="1" smtClean="0">
                          <a:solidFill>
                            <a:prstClr val="black"/>
                          </a:solidFill>
                          <a:latin typeface="Cambria Math" panose="02040503050406030204" pitchFamily="18" charset="0"/>
                        </a:rPr>
                        <m:t>10</m:t>
                      </m:r>
                      <m:r>
                        <a:rPr lang="en-US" b="0" i="1" smtClean="0">
                          <a:solidFill>
                            <a:prstClr val="black"/>
                          </a:solidFill>
                          <a:latin typeface="Cambria Math" panose="02040503050406030204" pitchFamily="18" charset="0"/>
                          <a:ea typeface="Cambria Math" panose="02040503050406030204" pitchFamily="18" charset="0"/>
                        </a:rPr>
                        <m:t>≥</m:t>
                      </m:r>
                      <m:f>
                        <m:fPr>
                          <m:ctrlPr>
                            <a:rPr lang="en-US" b="0" i="1" smtClean="0">
                              <a:solidFill>
                                <a:prstClr val="black"/>
                              </a:solidFill>
                              <a:latin typeface="Cambria Math" panose="02040503050406030204" pitchFamily="18" charset="0"/>
                              <a:ea typeface="Cambria Math" panose="02040503050406030204" pitchFamily="18" charset="0"/>
                            </a:rPr>
                          </m:ctrlPr>
                        </m:fPr>
                        <m:num>
                          <m:d>
                            <m:dPr>
                              <m:begChr m:val="["/>
                              <m:endChr m:val="]"/>
                              <m:ctrlPr>
                                <a:rPr lang="en-US" b="0" i="1" smtClean="0">
                                  <a:solidFill>
                                    <a:prstClr val="black"/>
                                  </a:solidFill>
                                  <a:latin typeface="Cambria Math" panose="02040503050406030204" pitchFamily="18" charset="0"/>
                                  <a:ea typeface="Cambria Math" panose="02040503050406030204" pitchFamily="18" charset="0"/>
                                </a:rPr>
                              </m:ctrlPr>
                            </m:dPr>
                            <m:e>
                              <m:r>
                                <m:rPr>
                                  <m:sty m:val="p"/>
                                </m:rPr>
                                <a:rPr lang="en-US" b="0" i="0" smtClean="0">
                                  <a:solidFill>
                                    <a:prstClr val="black"/>
                                  </a:solidFill>
                                  <a:latin typeface="Cambria Math" panose="02040503050406030204" pitchFamily="18" charset="0"/>
                                  <a:ea typeface="Cambria Math" panose="02040503050406030204" pitchFamily="18" charset="0"/>
                                </a:rPr>
                                <m:t>conjugate</m:t>
                              </m:r>
                              <m:r>
                                <a:rPr lang="en-US" b="0" i="0" smtClean="0">
                                  <a:solidFill>
                                    <a:prstClr val="black"/>
                                  </a:solidFill>
                                  <a:latin typeface="Cambria Math" panose="02040503050406030204" pitchFamily="18" charset="0"/>
                                  <a:ea typeface="Cambria Math" panose="02040503050406030204" pitchFamily="18" charset="0"/>
                                </a:rPr>
                                <m:t> </m:t>
                              </m:r>
                              <m:r>
                                <m:rPr>
                                  <m:sty m:val="p"/>
                                </m:rPr>
                                <a:rPr lang="en-US" b="0" i="0" smtClean="0">
                                  <a:solidFill>
                                    <a:prstClr val="black"/>
                                  </a:solidFill>
                                  <a:latin typeface="Cambria Math" panose="02040503050406030204" pitchFamily="18" charset="0"/>
                                  <a:ea typeface="Cambria Math" panose="02040503050406030204" pitchFamily="18" charset="0"/>
                                </a:rPr>
                                <m:t>base</m:t>
                              </m:r>
                            </m:e>
                          </m:d>
                        </m:num>
                        <m:den>
                          <m:d>
                            <m:dPr>
                              <m:begChr m:val="["/>
                              <m:endChr m:val="]"/>
                              <m:ctrlPr>
                                <a:rPr lang="en-US" b="0" i="1" smtClean="0">
                                  <a:solidFill>
                                    <a:prstClr val="black"/>
                                  </a:solidFill>
                                  <a:latin typeface="Cambria Math" panose="02040503050406030204" pitchFamily="18" charset="0"/>
                                  <a:ea typeface="Cambria Math" panose="02040503050406030204" pitchFamily="18" charset="0"/>
                                </a:rPr>
                              </m:ctrlPr>
                            </m:dPr>
                            <m:e>
                              <m:r>
                                <m:rPr>
                                  <m:sty m:val="p"/>
                                </m:rPr>
                                <a:rPr lang="en-US" b="0" i="0" smtClean="0">
                                  <a:solidFill>
                                    <a:prstClr val="black"/>
                                  </a:solidFill>
                                  <a:latin typeface="Cambria Math" panose="02040503050406030204" pitchFamily="18" charset="0"/>
                                  <a:ea typeface="Cambria Math" panose="02040503050406030204" pitchFamily="18" charset="0"/>
                                </a:rPr>
                                <m:t>weak</m:t>
                              </m:r>
                              <m:r>
                                <a:rPr lang="en-US" b="0" i="0" smtClean="0">
                                  <a:solidFill>
                                    <a:prstClr val="black"/>
                                  </a:solidFill>
                                  <a:latin typeface="Cambria Math" panose="02040503050406030204" pitchFamily="18" charset="0"/>
                                  <a:ea typeface="Cambria Math" panose="02040503050406030204" pitchFamily="18" charset="0"/>
                                </a:rPr>
                                <m:t> </m:t>
                              </m:r>
                              <m:r>
                                <m:rPr>
                                  <m:sty m:val="p"/>
                                </m:rPr>
                                <a:rPr lang="en-US" b="0" i="0" smtClean="0">
                                  <a:solidFill>
                                    <a:prstClr val="black"/>
                                  </a:solidFill>
                                  <a:latin typeface="Cambria Math" panose="02040503050406030204" pitchFamily="18" charset="0"/>
                                  <a:ea typeface="Cambria Math" panose="02040503050406030204" pitchFamily="18" charset="0"/>
                                </a:rPr>
                                <m:t>acid</m:t>
                              </m:r>
                            </m:e>
                          </m:d>
                        </m:den>
                      </m:f>
                      <m:r>
                        <a:rPr lang="en-US" b="0" i="1" smtClean="0">
                          <a:solidFill>
                            <a:prstClr val="black"/>
                          </a:solidFill>
                          <a:latin typeface="Cambria Math" panose="02040503050406030204" pitchFamily="18" charset="0"/>
                          <a:ea typeface="Cambria Math" panose="02040503050406030204" pitchFamily="18" charset="0"/>
                        </a:rPr>
                        <m:t>≥0.1</m:t>
                      </m:r>
                    </m:oMath>
                  </m:oMathPara>
                </a14:m>
                <a:endParaRPr lang="en-US" dirty="0">
                  <a:solidFill>
                    <a:prstClr val="black"/>
                  </a:solidFill>
                </a:endParaRPr>
              </a:p>
              <a:p>
                <a:r>
                  <a:rPr lang="en-US" dirty="0"/>
                  <a:t>Consequently, the log term can only have values from –1 to 1, and the pH of a buffer cannot be more than one pH unit different from the </a:t>
                </a:r>
                <a14:m>
                  <m:oMath xmlns:m="http://schemas.openxmlformats.org/officeDocument/2006/math">
                    <m:r>
                      <m:rPr>
                        <m:sty m:val="p"/>
                      </m:rPr>
                      <a:rPr lang="en-US">
                        <a:solidFill>
                          <a:prstClr val="black"/>
                        </a:solidFill>
                        <a:latin typeface="Cambria Math" panose="02040503050406030204" pitchFamily="18" charset="0"/>
                      </a:rPr>
                      <m:t>p</m:t>
                    </m:r>
                    <m:sSub>
                      <m:sSubPr>
                        <m:ctrlPr>
                          <a:rPr lang="en-US" i="1">
                            <a:solidFill>
                              <a:prstClr val="black"/>
                            </a:solidFill>
                            <a:latin typeface="Cambria Math" panose="02040503050406030204" pitchFamily="18" charset="0"/>
                          </a:rPr>
                        </m:ctrlPr>
                      </m:sSubPr>
                      <m:e>
                        <m:r>
                          <a:rPr lang="en-US" i="1">
                            <a:solidFill>
                              <a:prstClr val="black"/>
                            </a:solidFill>
                            <a:latin typeface="Cambria Math" panose="02040503050406030204" pitchFamily="18" charset="0"/>
                          </a:rPr>
                          <m:t>𝐾</m:t>
                        </m:r>
                      </m:e>
                      <m:sub>
                        <m:r>
                          <m:rPr>
                            <m:sty m:val="p"/>
                          </m:rPr>
                          <a:rPr lang="en-US">
                            <a:solidFill>
                              <a:prstClr val="black"/>
                            </a:solidFill>
                            <a:latin typeface="Cambria Math" panose="02040503050406030204" pitchFamily="18" charset="0"/>
                          </a:rPr>
                          <m:t>a</m:t>
                        </m:r>
                      </m:sub>
                    </m:sSub>
                  </m:oMath>
                </a14:m>
                <a:r>
                  <a:rPr lang="en-US" dirty="0"/>
                  <a:t> of the weak acid it contains.</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524000"/>
                <a:ext cx="9144000" cy="4876800"/>
              </a:xfrm>
              <a:blipFill>
                <a:blip r:embed="rId3"/>
                <a:stretch>
                  <a:fillRect l="-1333" t="-1125" r="-1467" b="-1375"/>
                </a:stretch>
              </a:blipFill>
            </p:spPr>
            <p:txBody>
              <a:bodyPr/>
              <a:lstStyle/>
              <a:p>
                <a:r>
                  <a:rPr lang="en-US">
                    <a:noFill/>
                  </a:rPr>
                  <a:t> </a:t>
                </a:r>
              </a:p>
            </p:txBody>
          </p:sp>
        </mc:Fallback>
      </mc:AlternateContent>
    </p:spTree>
    <p:extLst>
      <p:ext uri="{BB962C8B-B14F-4D97-AF65-F5344CB8AC3E}">
        <p14:creationId xmlns:p14="http://schemas.microsoft.com/office/powerpoint/2010/main" val="8435724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3313"/>
            <a:ext cx="6808304" cy="460513"/>
          </a:xfrm>
        </p:spPr>
        <p:txBody>
          <a:bodyPr/>
          <a:lstStyle/>
          <a:p>
            <a:pPr marL="1195388" indent="-1195388"/>
            <a:r>
              <a:rPr lang="en-US" dirty="0">
                <a:solidFill>
                  <a:srgbClr val="FFFFFF"/>
                </a:solidFill>
              </a:rPr>
              <a:t>17.2	</a:t>
            </a:r>
            <a:r>
              <a:rPr lang="en-US" dirty="0"/>
              <a:t>Buffer Solutions (10)</a:t>
            </a:r>
          </a:p>
        </p:txBody>
      </p:sp>
      <p:sp>
        <p:nvSpPr>
          <p:cNvPr id="2" name="Text Placeholder 1"/>
          <p:cNvSpPr>
            <a:spLocks noGrp="1"/>
          </p:cNvSpPr>
          <p:nvPr>
            <p:ph type="body" sz="quarter" idx="11"/>
          </p:nvPr>
        </p:nvSpPr>
        <p:spPr>
          <a:xfrm>
            <a:off x="0" y="1066800"/>
            <a:ext cx="8686800" cy="533400"/>
          </a:xfrm>
        </p:spPr>
        <p:txBody>
          <a:bodyPr/>
          <a:lstStyle/>
          <a:p>
            <a:r>
              <a:rPr lang="en-US" dirty="0"/>
              <a:t>Preparing a Buffer Solution with as Specific pH</a:t>
            </a:r>
            <a:endParaRPr lang="en-US" dirty="0">
              <a:solidFill>
                <a:srgbClr val="FFFFFF"/>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00200"/>
                <a:ext cx="9144000" cy="2209800"/>
              </a:xfrm>
            </p:spPr>
            <p:txBody>
              <a:bodyPr/>
              <a:lstStyle/>
              <a:p>
                <a:pPr>
                  <a:spcAft>
                    <a:spcPts val="3300"/>
                  </a:spcAft>
                </a:pPr>
                <a:r>
                  <a:rPr lang="en-US" dirty="0">
                    <a:solidFill>
                      <a:prstClr val="black"/>
                    </a:solidFill>
                  </a:rPr>
                  <a:t>This is known as the </a:t>
                </a:r>
                <a:r>
                  <a:rPr lang="en-US" i="1" dirty="0">
                    <a:solidFill>
                      <a:prstClr val="black"/>
                    </a:solidFill>
                  </a:rPr>
                  <a:t>range </a:t>
                </a:r>
                <a:r>
                  <a:rPr lang="en-US" dirty="0">
                    <a:solidFill>
                      <a:prstClr val="black"/>
                    </a:solidFill>
                  </a:rPr>
                  <a:t>of the buffer, where </a:t>
                </a:r>
                <a14:m>
                  <m:oMath xmlns:m="http://schemas.openxmlformats.org/officeDocument/2006/math">
                    <m:r>
                      <m:rPr>
                        <m:sty m:val="p"/>
                      </m:rPr>
                      <a:rPr lang="en-US" i="0" dirty="0" smtClean="0">
                        <a:solidFill>
                          <a:prstClr val="black"/>
                        </a:solidFill>
                        <a:latin typeface="Cambria Math" panose="02040503050406030204" pitchFamily="18" charset="0"/>
                      </a:rPr>
                      <m:t>pH</m:t>
                    </m:r>
                    <m:r>
                      <a:rPr lang="en-US" i="0" dirty="0" smtClean="0">
                        <a:solidFill>
                          <a:prstClr val="black"/>
                        </a:solidFill>
                        <a:latin typeface="Cambria Math" panose="02040503050406030204" pitchFamily="18" charset="0"/>
                      </a:rPr>
                      <m:t>=</m:t>
                    </m:r>
                    <m:r>
                      <m:rPr>
                        <m:sty m:val="p"/>
                      </m:rPr>
                      <a:rPr lang="en-US" i="0" dirty="0" err="1">
                        <a:solidFill>
                          <a:prstClr val="black"/>
                        </a:solidFill>
                        <a:latin typeface="Cambria Math" panose="02040503050406030204" pitchFamily="18" charset="0"/>
                      </a:rPr>
                      <m:t>p</m:t>
                    </m:r>
                    <m:r>
                      <a:rPr lang="en-US" i="1" dirty="0" err="1">
                        <a:solidFill>
                          <a:prstClr val="black"/>
                        </a:solidFill>
                        <a:latin typeface="Cambria Math" panose="02040503050406030204" pitchFamily="18" charset="0"/>
                      </a:rPr>
                      <m:t>𝐾</m:t>
                    </m:r>
                    <m:r>
                      <m:rPr>
                        <m:sty m:val="p"/>
                      </m:rPr>
                      <a:rPr lang="en-US" i="0" baseline="-25000" dirty="0" err="1">
                        <a:solidFill>
                          <a:prstClr val="black"/>
                        </a:solidFill>
                        <a:latin typeface="Cambria Math" panose="02040503050406030204" pitchFamily="18" charset="0"/>
                      </a:rPr>
                      <m:t>a</m:t>
                    </m:r>
                    <m:r>
                      <a:rPr lang="en-US" i="0" dirty="0">
                        <a:solidFill>
                          <a:prstClr val="black"/>
                        </a:solidFill>
                        <a:latin typeface="Cambria Math" panose="02040503050406030204" pitchFamily="18" charset="0"/>
                      </a:rPr>
                      <m:t> </m:t>
                    </m:r>
                    <m:r>
                      <a:rPr lang="en-US" i="0" dirty="0">
                        <a:solidFill>
                          <a:prstClr val="black"/>
                        </a:solidFill>
                        <a:latin typeface="Cambria Math" panose="02040503050406030204" pitchFamily="18" charset="0"/>
                        <a:sym typeface="Symbol"/>
                      </a:rPr>
                      <m:t></m:t>
                    </m:r>
                    <m:r>
                      <a:rPr lang="en-US" i="0" dirty="0">
                        <a:solidFill>
                          <a:prstClr val="black"/>
                        </a:solidFill>
                        <a:latin typeface="Cambria Math" panose="02040503050406030204" pitchFamily="18" charset="0"/>
                      </a:rPr>
                      <m:t>1</m:t>
                    </m:r>
                  </m:oMath>
                </a14:m>
                <a:r>
                  <a:rPr lang="en-US" dirty="0">
                    <a:solidFill>
                      <a:prstClr val="black"/>
                    </a:solidFill>
                  </a:rPr>
                  <a:t>.</a:t>
                </a:r>
              </a:p>
              <a:p>
                <a:pPr>
                  <a:spcAft>
                    <a:spcPts val="2800"/>
                  </a:spcAft>
                </a:pPr>
                <a:r>
                  <a:rPr lang="en-US" dirty="0"/>
                  <a:t>This enables us to select the appropriate conjugate pair to prepare a buffer with a specific, desired pH.</a:t>
                </a:r>
                <a:endParaRPr lang="en-US" dirty="0">
                  <a:solidFill>
                    <a:prstClr val="black"/>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00200"/>
                <a:ext cx="9144000" cy="2209800"/>
              </a:xfrm>
              <a:blipFill>
                <a:blip r:embed="rId3"/>
                <a:stretch>
                  <a:fillRect l="-1333" t="-2762" r="-400"/>
                </a:stretch>
              </a:blipFill>
            </p:spPr>
            <p:txBody>
              <a:bodyPr/>
              <a:lstStyle/>
              <a:p>
                <a:r>
                  <a:rPr lang="en-US">
                    <a:noFill/>
                  </a:rPr>
                  <a:t> </a:t>
                </a:r>
              </a:p>
            </p:txBody>
          </p:sp>
        </mc:Fallback>
      </mc:AlternateContent>
    </p:spTree>
    <p:extLst>
      <p:ext uri="{BB962C8B-B14F-4D97-AF65-F5344CB8AC3E}">
        <p14:creationId xmlns:p14="http://schemas.microsoft.com/office/powerpoint/2010/main" val="13211208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195388" indent="-1195388"/>
            <a:r>
              <a:rPr lang="en-US" dirty="0">
                <a:solidFill>
                  <a:schemeClr val="bg1"/>
                </a:solidFill>
              </a:rPr>
              <a:t>17.2	</a:t>
            </a:r>
            <a:r>
              <a:rPr lang="en-US" dirty="0"/>
              <a:t>Buffer Solutions (11)</a:t>
            </a:r>
            <a:endParaRPr lang="en-US" dirty="0">
              <a:solidFill>
                <a:schemeClr val="bg1"/>
              </a:solidFill>
            </a:endParaRPr>
          </a:p>
        </p:txBody>
      </p:sp>
      <p:sp>
        <p:nvSpPr>
          <p:cNvPr id="2" name="Text Placeholder 1"/>
          <p:cNvSpPr>
            <a:spLocks noGrp="1"/>
          </p:cNvSpPr>
          <p:nvPr>
            <p:ph type="body" sz="quarter" idx="11"/>
          </p:nvPr>
        </p:nvSpPr>
        <p:spPr>
          <a:xfrm>
            <a:off x="0" y="1143000"/>
            <a:ext cx="8686800" cy="533400"/>
          </a:xfrm>
        </p:spPr>
        <p:txBody>
          <a:bodyPr/>
          <a:lstStyle/>
          <a:p>
            <a:r>
              <a:rPr lang="en-US" dirty="0"/>
              <a:t>Calculating the pH of a Buffer</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524000"/>
                <a:ext cx="9144000" cy="1214437"/>
              </a:xfrm>
            </p:spPr>
            <p:txBody>
              <a:bodyPr/>
              <a:lstStyle/>
              <a:p>
                <a:pPr>
                  <a:spcAft>
                    <a:spcPts val="1000"/>
                  </a:spcAft>
                </a:pPr>
                <a:r>
                  <a:rPr lang="en-US" dirty="0"/>
                  <a:t>To prepare a buffer with a specific, desired pH:</a:t>
                </a:r>
                <a:endParaRPr lang="en-US" sz="1400" dirty="0"/>
              </a:p>
              <a:p>
                <a:pPr marL="514350" indent="-514350">
                  <a:buAutoNum type="arabicPeriod"/>
                </a:pPr>
                <a:r>
                  <a:rPr lang="en-US" dirty="0"/>
                  <a:t>Choose a weak acid whose </a:t>
                </a:r>
                <a14:m>
                  <m:oMath xmlns:m="http://schemas.openxmlformats.org/officeDocument/2006/math">
                    <m:r>
                      <m:rPr>
                        <m:sty m:val="p"/>
                      </m:rPr>
                      <a:rPr lang="en-US" i="0" dirty="0" smtClean="0">
                        <a:latin typeface="Cambria Math" panose="02040503050406030204" pitchFamily="18" charset="0"/>
                      </a:rPr>
                      <m:t>p</m:t>
                    </m:r>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a</m:t>
                    </m:r>
                  </m:oMath>
                </a14:m>
                <a:r>
                  <a:rPr lang="en-US" dirty="0"/>
                  <a:t> is close to the desired pH.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524000"/>
                <a:ext cx="9144000" cy="1214437"/>
              </a:xfrm>
              <a:blipFill>
                <a:blip r:embed="rId2"/>
                <a:stretch>
                  <a:fillRect l="-1400" t="-4523" b="-100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5" name="Content Placeholder 4"/>
              <p:cNvGraphicFramePr>
                <a:graphicFrameLocks noGrp="1"/>
              </p:cNvGraphicFramePr>
              <p:nvPr>
                <p:ph sz="quarter" idx="13"/>
                <p:extLst>
                  <p:ext uri="{D42A27DB-BD31-4B8C-83A1-F6EECF244321}">
                    <p14:modId xmlns:p14="http://schemas.microsoft.com/office/powerpoint/2010/main" val="802754438"/>
                  </p:ext>
                </p:extLst>
              </p:nvPr>
            </p:nvGraphicFramePr>
            <p:xfrm>
              <a:off x="2025650" y="2854170"/>
              <a:ext cx="4908550" cy="3546630"/>
            </p:xfrm>
            <a:graphic>
              <a:graphicData uri="http://schemas.openxmlformats.org/drawingml/2006/table">
                <a:tbl>
                  <a:tblPr firstRow="1" bandRow="1">
                    <a:tableStyleId>{5C22544A-7EE6-4342-B048-85BDC9FD1C3A}</a:tableStyleId>
                  </a:tblPr>
                  <a:tblGrid>
                    <a:gridCol w="1555750">
                      <a:extLst>
                        <a:ext uri="{9D8B030D-6E8A-4147-A177-3AD203B41FA5}">
                          <a16:colId xmlns:a16="http://schemas.microsoft.com/office/drawing/2014/main" val="2764679536"/>
                        </a:ext>
                      </a:extLst>
                    </a:gridCol>
                    <a:gridCol w="1361016">
                      <a:extLst>
                        <a:ext uri="{9D8B030D-6E8A-4147-A177-3AD203B41FA5}">
                          <a16:colId xmlns:a16="http://schemas.microsoft.com/office/drawing/2014/main" val="328391133"/>
                        </a:ext>
                      </a:extLst>
                    </a:gridCol>
                    <a:gridCol w="1991784">
                      <a:extLst>
                        <a:ext uri="{9D8B030D-6E8A-4147-A177-3AD203B41FA5}">
                          <a16:colId xmlns:a16="http://schemas.microsoft.com/office/drawing/2014/main" val="2924797833"/>
                        </a:ext>
                      </a:extLst>
                    </a:gridCol>
                  </a:tblGrid>
                  <a:tr h="722648">
                    <a:tc>
                      <a:txBody>
                        <a:bodyPr/>
                        <a:lstStyle/>
                        <a:p>
                          <a:pPr>
                            <a:spcBef>
                              <a:spcPts val="1500"/>
                            </a:spcBef>
                          </a:pPr>
                          <a14:m>
                            <m:oMathPara xmlns:m="http://schemas.openxmlformats.org/officeDocument/2006/math">
                              <m:oMathParaPr>
                                <m:jc m:val="centerGroup"/>
                              </m:oMathParaPr>
                              <m:oMath xmlns:m="http://schemas.openxmlformats.org/officeDocument/2006/math">
                                <m:r>
                                  <a:rPr lang="en-US" b="1" i="0" smtClean="0">
                                    <a:solidFill>
                                      <a:schemeClr val="tx1"/>
                                    </a:solidFill>
                                    <a:latin typeface="Cambria Math" panose="02040503050406030204" pitchFamily="18" charset="0"/>
                                  </a:rPr>
                                  <m:t>𝐖𝐞𝐚𝐤</m:t>
                                </m:r>
                                <m:r>
                                  <a:rPr lang="en-US" b="1" i="0" smtClean="0">
                                    <a:solidFill>
                                      <a:schemeClr val="tx1"/>
                                    </a:solidFill>
                                    <a:latin typeface="Cambria Math" panose="02040503050406030204" pitchFamily="18" charset="0"/>
                                  </a:rPr>
                                  <m:t> </m:t>
                                </m:r>
                                <m:r>
                                  <a:rPr lang="en-US" b="1" i="0" smtClean="0">
                                    <a:solidFill>
                                      <a:schemeClr val="tx1"/>
                                    </a:solidFill>
                                    <a:latin typeface="Cambria Math" panose="02040503050406030204" pitchFamily="18" charset="0"/>
                                  </a:rPr>
                                  <m:t>𝐀𝐜𝐢𝐝</m:t>
                                </m:r>
                              </m:oMath>
                            </m:oMathPara>
                          </a14:m>
                          <a:endParaRPr lang="en-US" i="0" dirty="0">
                            <a:solidFill>
                              <a:schemeClr val="tx1"/>
                            </a:solidFill>
                          </a:endParaRPr>
                        </a:p>
                      </a:txBody>
                      <a:tcPr anchor="b">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CDDEE7"/>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EFF3"/>
                        </a:solidFill>
                      </a:tcPr>
                    </a:tc>
                    <a:tc>
                      <a:txBody>
                        <a:bodyPr/>
                        <a:lstStyle/>
                        <a:p>
                          <a:pPr>
                            <a:spcBef>
                              <a:spcPts val="1500"/>
                            </a:spcBef>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r>
                                      <a:rPr lang="en-US" b="1" i="0" smtClean="0">
                                        <a:solidFill>
                                          <a:schemeClr val="tx1"/>
                                        </a:solidFill>
                                        <a:latin typeface="Cambria Math" panose="02040503050406030204" pitchFamily="18" charset="0"/>
                                      </a:rPr>
                                      <m:t>𝐚</m:t>
                                    </m:r>
                                  </m:sub>
                                </m:sSub>
                              </m:oMath>
                            </m:oMathPara>
                          </a14:m>
                          <a:endParaRPr lang="en-US" i="0" dirty="0"/>
                        </a:p>
                      </a:txBody>
                      <a:tcPr anchor="b">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CDDEE7"/>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EFF3"/>
                        </a:solidFill>
                      </a:tcPr>
                    </a:tc>
                    <a:tc>
                      <a:txBody>
                        <a:bodyPr/>
                        <a:lstStyle/>
                        <a:p>
                          <a:pPr>
                            <a:spcBef>
                              <a:spcPts val="1500"/>
                            </a:spcBef>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1" i="0" smtClean="0">
                                        <a:solidFill>
                                          <a:schemeClr val="tx1"/>
                                        </a:solidFill>
                                        <a:latin typeface="Cambria Math" panose="02040503050406030204" pitchFamily="18" charset="0"/>
                                      </a:rPr>
                                      <m:t>𝐩</m:t>
                                    </m:r>
                                    <m:r>
                                      <a:rPr lang="en-US" b="1" i="1" smtClean="0">
                                        <a:solidFill>
                                          <a:schemeClr val="tx1"/>
                                        </a:solidFill>
                                        <a:latin typeface="Cambria Math" panose="02040503050406030204" pitchFamily="18" charset="0"/>
                                      </a:rPr>
                                      <m:t>𝑲</m:t>
                                    </m:r>
                                  </m:e>
                                  <m:sub>
                                    <m:r>
                                      <a:rPr lang="en-US" b="1" i="0" smtClean="0">
                                        <a:solidFill>
                                          <a:schemeClr val="tx1"/>
                                        </a:solidFill>
                                        <a:latin typeface="Cambria Math" panose="02040503050406030204" pitchFamily="18" charset="0"/>
                                      </a:rPr>
                                      <m:t>𝐚</m:t>
                                    </m:r>
                                  </m:sub>
                                </m:sSub>
                              </m:oMath>
                            </m:oMathPara>
                          </a14:m>
                          <a:endParaRPr lang="en-US" i="0" dirty="0"/>
                        </a:p>
                      </a:txBody>
                      <a:tcPr anchor="b">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CDDEE7"/>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1068767016"/>
                      </a:ext>
                    </a:extLst>
                  </a:tr>
                  <a:tr h="403426">
                    <a:tc>
                      <a:txBody>
                        <a:bodyPr/>
                        <a:lstStyle/>
                        <a:p>
                          <a:pPr algn="l"/>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HF</m:t>
                                </m:r>
                              </m:oMath>
                            </m:oMathPara>
                          </a14:m>
                          <a:endParaRPr lang="en-US" i="0" dirty="0"/>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6350" cap="flat" cmpd="sng" algn="ctr">
                          <a:solidFill>
                            <a:schemeClr val="tx1"/>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7.1</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−4</m:t>
                                    </m:r>
                                  </m:sup>
                                </m:sSup>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6350" cap="flat" cmpd="sng" algn="ctr">
                          <a:solidFill>
                            <a:schemeClr val="tx1"/>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3.15</m:t>
                                </m:r>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6350" cap="flat" cmpd="sng" algn="ctr">
                          <a:solidFill>
                            <a:schemeClr val="tx1"/>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extLst>
                      <a:ext uri="{0D108BD9-81ED-4DB2-BD59-A6C34878D82A}">
                        <a16:rowId xmlns:a16="http://schemas.microsoft.com/office/drawing/2014/main" val="6718127"/>
                      </a:ext>
                    </a:extLst>
                  </a:tr>
                  <a:tr h="403426">
                    <a:tc>
                      <a:txBody>
                        <a:bodyPr/>
                        <a:lstStyle/>
                        <a:p>
                          <a:pPr algn="l"/>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HN</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2</m:t>
                                    </m:r>
                                  </m:sub>
                                </m:sSub>
                              </m:oMath>
                            </m:oMathPara>
                          </a14:m>
                          <a:endParaRPr lang="en-US" i="0" dirty="0"/>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4.5</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−4</m:t>
                                    </m:r>
                                  </m:sup>
                                </m:sSup>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3.35</m:t>
                                </m:r>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extLst>
                      <a:ext uri="{0D108BD9-81ED-4DB2-BD59-A6C34878D82A}">
                        <a16:rowId xmlns:a16="http://schemas.microsoft.com/office/drawing/2014/main" val="3529935159"/>
                      </a:ext>
                    </a:extLst>
                  </a:tr>
                  <a:tr h="403426">
                    <a:tc>
                      <a:txBody>
                        <a:bodyPr/>
                        <a:lstStyle/>
                        <a:p>
                          <a:pPr algn="l"/>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HCOOH</m:t>
                                </m:r>
                              </m:oMath>
                            </m:oMathPara>
                          </a14:m>
                          <a:endParaRPr lang="en-US" i="0" dirty="0"/>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1.7</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−4</m:t>
                                    </m:r>
                                  </m:sup>
                                </m:sSup>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3.77</m:t>
                                </m:r>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extLst>
                      <a:ext uri="{0D108BD9-81ED-4DB2-BD59-A6C34878D82A}">
                        <a16:rowId xmlns:a16="http://schemas.microsoft.com/office/drawing/2014/main" val="1357099060"/>
                      </a:ext>
                    </a:extLst>
                  </a:tr>
                  <a:tr h="403426">
                    <a:tc>
                      <a:txBody>
                        <a:bodyPr/>
                        <a:lstStyle/>
                        <a:p>
                          <a:pPr algn="l"/>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m:t>
                                    </m:r>
                                  </m:e>
                                  <m:sub>
                                    <m:r>
                                      <a:rPr lang="en-US" b="0" i="0" smtClean="0">
                                        <a:latin typeface="Cambria Math" panose="02040503050406030204" pitchFamily="18" charset="0"/>
                                      </a:rPr>
                                      <m:t>6</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5</m:t>
                                    </m:r>
                                  </m:sub>
                                </m:sSub>
                                <m:r>
                                  <m:rPr>
                                    <m:sty m:val="p"/>
                                  </m:rPr>
                                  <a:rPr lang="en-US" b="0" i="0" smtClean="0">
                                    <a:latin typeface="Cambria Math" panose="02040503050406030204" pitchFamily="18" charset="0"/>
                                  </a:rPr>
                                  <m:t>COOH</m:t>
                                </m:r>
                              </m:oMath>
                            </m:oMathPara>
                          </a14:m>
                          <a:endParaRPr lang="en-US" i="0" dirty="0"/>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6.5</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−5</m:t>
                                    </m:r>
                                  </m:sup>
                                </m:sSup>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4.19</m:t>
                                </m:r>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extLst>
                      <a:ext uri="{0D108BD9-81ED-4DB2-BD59-A6C34878D82A}">
                        <a16:rowId xmlns:a16="http://schemas.microsoft.com/office/drawing/2014/main" val="4123704758"/>
                      </a:ext>
                    </a:extLst>
                  </a:tr>
                  <a:tr h="403426">
                    <a:tc>
                      <a:txBody>
                        <a:bodyPr/>
                        <a:lstStyle/>
                        <a:p>
                          <a:pPr algn="l"/>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C</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COOH</m:t>
                                </m:r>
                              </m:oMath>
                            </m:oMathPara>
                          </a14:m>
                          <a:endParaRPr lang="en-US" i="0" dirty="0"/>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1.8</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−5</m:t>
                                    </m:r>
                                  </m:sup>
                                </m:sSup>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4.74</m:t>
                                </m:r>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extLst>
                      <a:ext uri="{0D108BD9-81ED-4DB2-BD59-A6C34878D82A}">
                        <a16:rowId xmlns:a16="http://schemas.microsoft.com/office/drawing/2014/main" val="206331599"/>
                      </a:ext>
                    </a:extLst>
                  </a:tr>
                  <a:tr h="403426">
                    <a:tc>
                      <a:txBody>
                        <a:bodyPr/>
                        <a:lstStyle/>
                        <a:p>
                          <a:pPr algn="l"/>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HCN</m:t>
                                </m:r>
                              </m:oMath>
                            </m:oMathPara>
                          </a14:m>
                          <a:endParaRPr lang="en-US" i="0" dirty="0"/>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4.9</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−10</m:t>
                                    </m:r>
                                  </m:sup>
                                </m:sSup>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9.31</m:t>
                                </m:r>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solidFill>
                          <a:srgbClr val="E6EFF3"/>
                        </a:solidFill>
                      </a:tcPr>
                    </a:tc>
                    <a:extLst>
                      <a:ext uri="{0D108BD9-81ED-4DB2-BD59-A6C34878D82A}">
                        <a16:rowId xmlns:a16="http://schemas.microsoft.com/office/drawing/2014/main" val="2266211393"/>
                      </a:ext>
                    </a:extLst>
                  </a:tr>
                  <a:tr h="403426">
                    <a:tc>
                      <a:txBody>
                        <a:bodyPr/>
                        <a:lstStyle/>
                        <a:p>
                          <a:pPr algn="l"/>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m:t>
                                    </m:r>
                                  </m:e>
                                  <m:sub>
                                    <m:r>
                                      <a:rPr lang="en-US" b="0" i="0" smtClean="0">
                                        <a:latin typeface="Cambria Math" panose="02040503050406030204" pitchFamily="18" charset="0"/>
                                      </a:rPr>
                                      <m:t>6</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5</m:t>
                                    </m:r>
                                  </m:sub>
                                </m:sSub>
                                <m:r>
                                  <m:rPr>
                                    <m:sty m:val="p"/>
                                  </m:rPr>
                                  <a:rPr lang="en-US" b="0" i="0" smtClean="0">
                                    <a:latin typeface="Cambria Math" panose="02040503050406030204" pitchFamily="18" charset="0"/>
                                  </a:rPr>
                                  <m:t>OH</m:t>
                                </m:r>
                              </m:oMath>
                            </m:oMathPara>
                          </a14:m>
                          <a:endParaRPr lang="en-US" i="0" dirty="0"/>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CDDEE7"/>
                          </a:solidFill>
                          <a:prstDash val="solid"/>
                          <a:round/>
                          <a:headEnd type="none" w="med" len="med"/>
                          <a:tailEnd type="none" w="med" len="med"/>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1.3</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−10</m:t>
                                    </m:r>
                                  </m:sup>
                                </m:sSup>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CDDEE7"/>
                          </a:solidFill>
                          <a:prstDash val="solid"/>
                          <a:round/>
                          <a:headEnd type="none" w="med" len="med"/>
                          <a:tailEnd type="none" w="med" len="med"/>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9.89</m:t>
                                </m:r>
                              </m:oMath>
                            </m:oMathPara>
                          </a14:m>
                          <a:endParaRPr lang="en-US" i="0" dirty="0"/>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CDDEE7"/>
                          </a:solidFill>
                          <a:prstDash val="solid"/>
                          <a:round/>
                          <a:headEnd type="none" w="med" len="med"/>
                          <a:tailEnd type="none" w="med" len="med"/>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80880223"/>
                      </a:ext>
                    </a:extLst>
                  </a:tr>
                </a:tbl>
              </a:graphicData>
            </a:graphic>
          </p:graphicFrame>
        </mc:Choice>
        <mc:Fallback xmlns="">
          <p:graphicFrame>
            <p:nvGraphicFramePr>
              <p:cNvPr id="5" name="Content Placeholder 4"/>
              <p:cNvGraphicFramePr>
                <a:graphicFrameLocks noGrp="1"/>
              </p:cNvGraphicFramePr>
              <p:nvPr>
                <p:ph sz="quarter" idx="13"/>
                <p:extLst>
                  <p:ext uri="{D42A27DB-BD31-4B8C-83A1-F6EECF244321}">
                    <p14:modId xmlns:p14="http://schemas.microsoft.com/office/powerpoint/2010/main" val="802754438"/>
                  </p:ext>
                </p:extLst>
              </p:nvPr>
            </p:nvGraphicFramePr>
            <p:xfrm>
              <a:off x="2025650" y="2854170"/>
              <a:ext cx="4908550" cy="3546630"/>
            </p:xfrm>
            <a:graphic>
              <a:graphicData uri="http://schemas.openxmlformats.org/drawingml/2006/table">
                <a:tbl>
                  <a:tblPr firstRow="1" bandRow="1">
                    <a:tableStyleId>{5C22544A-7EE6-4342-B048-85BDC9FD1C3A}</a:tableStyleId>
                  </a:tblPr>
                  <a:tblGrid>
                    <a:gridCol w="1555750">
                      <a:extLst>
                        <a:ext uri="{9D8B030D-6E8A-4147-A177-3AD203B41FA5}">
                          <a16:colId xmlns:a16="http://schemas.microsoft.com/office/drawing/2014/main" val="2764679536"/>
                        </a:ext>
                      </a:extLst>
                    </a:gridCol>
                    <a:gridCol w="1361016">
                      <a:extLst>
                        <a:ext uri="{9D8B030D-6E8A-4147-A177-3AD203B41FA5}">
                          <a16:colId xmlns:a16="http://schemas.microsoft.com/office/drawing/2014/main" val="328391133"/>
                        </a:ext>
                      </a:extLst>
                    </a:gridCol>
                    <a:gridCol w="1991784">
                      <a:extLst>
                        <a:ext uri="{9D8B030D-6E8A-4147-A177-3AD203B41FA5}">
                          <a16:colId xmlns:a16="http://schemas.microsoft.com/office/drawing/2014/main" val="2924797833"/>
                        </a:ext>
                      </a:extLst>
                    </a:gridCol>
                  </a:tblGrid>
                  <a:tr h="722648">
                    <a:tc>
                      <a:txBody>
                        <a:bodyPr/>
                        <a:lstStyle/>
                        <a:p>
                          <a:endParaRPr lang="en-US"/>
                        </a:p>
                      </a:txBody>
                      <a:tcPr anchor="b">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CDDEE7"/>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353" t="-5882" r="-220784" b="-400000"/>
                          </a:stretch>
                        </a:blipFill>
                      </a:tcPr>
                    </a:tc>
                    <a:tc>
                      <a:txBody>
                        <a:bodyPr/>
                        <a:lstStyle/>
                        <a:p>
                          <a:endParaRPr lang="en-US"/>
                        </a:p>
                      </a:txBody>
                      <a:tcPr anchor="b">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CDDEE7"/>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16518" t="-5882" r="-151339" b="-400000"/>
                          </a:stretch>
                        </a:blipFill>
                      </a:tcPr>
                    </a:tc>
                    <a:tc>
                      <a:txBody>
                        <a:bodyPr/>
                        <a:lstStyle/>
                        <a:p>
                          <a:endParaRPr lang="en-US"/>
                        </a:p>
                      </a:txBody>
                      <a:tcPr anchor="b">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CDDEE7"/>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48318" t="-5882" r="-3670" b="-400000"/>
                          </a:stretch>
                        </a:blipFill>
                      </a:tcPr>
                    </a:tc>
                    <a:extLst>
                      <a:ext uri="{0D108BD9-81ED-4DB2-BD59-A6C34878D82A}">
                        <a16:rowId xmlns:a16="http://schemas.microsoft.com/office/drawing/2014/main" val="1068767016"/>
                      </a:ext>
                    </a:extLst>
                  </a:tr>
                  <a:tr h="403426">
                    <a:tc>
                      <a:txBody>
                        <a:bodyPr/>
                        <a:lstStyle/>
                        <a:p>
                          <a:endParaRPr lang="en-US"/>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6350" cap="flat" cmpd="sng" algn="ctr">
                          <a:solidFill>
                            <a:schemeClr val="tx1"/>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2353" t="-190909" r="-220784" b="-621212"/>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6350" cap="flat" cmpd="sng" algn="ctr">
                          <a:solidFill>
                            <a:schemeClr val="tx1"/>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116518" t="-190909" r="-151339" b="-621212"/>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6350" cap="flat" cmpd="sng" algn="ctr">
                          <a:solidFill>
                            <a:schemeClr val="tx1"/>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148318" t="-190909" r="-3670" b="-621212"/>
                          </a:stretch>
                        </a:blipFill>
                      </a:tcPr>
                    </a:tc>
                    <a:extLst>
                      <a:ext uri="{0D108BD9-81ED-4DB2-BD59-A6C34878D82A}">
                        <a16:rowId xmlns:a16="http://schemas.microsoft.com/office/drawing/2014/main" val="6718127"/>
                      </a:ext>
                    </a:extLst>
                  </a:tr>
                  <a:tr h="403426">
                    <a:tc>
                      <a:txBody>
                        <a:bodyPr/>
                        <a:lstStyle/>
                        <a:p>
                          <a:endParaRPr lang="en-US"/>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2353" t="-290909" r="-220784" b="-521212"/>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116518" t="-290909" r="-151339" b="-521212"/>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148318" t="-290909" r="-3670" b="-521212"/>
                          </a:stretch>
                        </a:blipFill>
                      </a:tcPr>
                    </a:tc>
                    <a:extLst>
                      <a:ext uri="{0D108BD9-81ED-4DB2-BD59-A6C34878D82A}">
                        <a16:rowId xmlns:a16="http://schemas.microsoft.com/office/drawing/2014/main" val="3529935159"/>
                      </a:ext>
                    </a:extLst>
                  </a:tr>
                  <a:tr h="403426">
                    <a:tc>
                      <a:txBody>
                        <a:bodyPr/>
                        <a:lstStyle/>
                        <a:p>
                          <a:endParaRPr lang="en-US"/>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2353" t="-390909" r="-220784" b="-421212"/>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116518" t="-390909" r="-151339" b="-421212"/>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148318" t="-390909" r="-3670" b="-421212"/>
                          </a:stretch>
                        </a:blipFill>
                      </a:tcPr>
                    </a:tc>
                    <a:extLst>
                      <a:ext uri="{0D108BD9-81ED-4DB2-BD59-A6C34878D82A}">
                        <a16:rowId xmlns:a16="http://schemas.microsoft.com/office/drawing/2014/main" val="1357099060"/>
                      </a:ext>
                    </a:extLst>
                  </a:tr>
                  <a:tr h="403426">
                    <a:tc>
                      <a:txBody>
                        <a:bodyPr/>
                        <a:lstStyle/>
                        <a:p>
                          <a:endParaRPr lang="en-US"/>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2353" t="-490909" r="-220784" b="-321212"/>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116518" t="-490909" r="-151339" b="-321212"/>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148318" t="-490909" r="-3670" b="-321212"/>
                          </a:stretch>
                        </a:blipFill>
                      </a:tcPr>
                    </a:tc>
                    <a:extLst>
                      <a:ext uri="{0D108BD9-81ED-4DB2-BD59-A6C34878D82A}">
                        <a16:rowId xmlns:a16="http://schemas.microsoft.com/office/drawing/2014/main" val="4123704758"/>
                      </a:ext>
                    </a:extLst>
                  </a:tr>
                  <a:tr h="403426">
                    <a:tc>
                      <a:txBody>
                        <a:bodyPr/>
                        <a:lstStyle/>
                        <a:p>
                          <a:endParaRPr lang="en-US"/>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2353" t="-582090" r="-220784" b="-216418"/>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116518" t="-582090" r="-151339" b="-216418"/>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148318" t="-582090" r="-3670" b="-216418"/>
                          </a:stretch>
                        </a:blipFill>
                      </a:tcPr>
                    </a:tc>
                    <a:extLst>
                      <a:ext uri="{0D108BD9-81ED-4DB2-BD59-A6C34878D82A}">
                        <a16:rowId xmlns:a16="http://schemas.microsoft.com/office/drawing/2014/main" val="206331599"/>
                      </a:ext>
                    </a:extLst>
                  </a:tr>
                  <a:tr h="403426">
                    <a:tc>
                      <a:txBody>
                        <a:bodyPr/>
                        <a:lstStyle/>
                        <a:p>
                          <a:endParaRPr lang="en-US"/>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2353" t="-692424" r="-220784" b="-119697"/>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116518" t="-692424" r="-151339" b="-119697"/>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E6EFF3"/>
                          </a:solidFill>
                          <a:prstDash val="solid"/>
                          <a:round/>
                          <a:headEnd type="none" w="med" len="med"/>
                          <a:tailEnd type="none" w="med" len="med"/>
                        </a:lnB>
                        <a:blipFill>
                          <a:blip r:embed="rId3"/>
                          <a:stretch>
                            <a:fillRect l="-148318" t="-692424" r="-3670" b="-119697"/>
                          </a:stretch>
                        </a:blipFill>
                      </a:tcPr>
                    </a:tc>
                    <a:extLst>
                      <a:ext uri="{0D108BD9-81ED-4DB2-BD59-A6C34878D82A}">
                        <a16:rowId xmlns:a16="http://schemas.microsoft.com/office/drawing/2014/main" val="2266211393"/>
                      </a:ext>
                    </a:extLst>
                  </a:tr>
                  <a:tr h="403426">
                    <a:tc>
                      <a:txBody>
                        <a:bodyPr/>
                        <a:lstStyle/>
                        <a:p>
                          <a:endParaRPr lang="en-US"/>
                        </a:p>
                      </a:txBody>
                      <a:tcPr>
                        <a:lnL w="76200" cap="flat" cmpd="sng" algn="ctr">
                          <a:solidFill>
                            <a:srgbClr val="CDDEE7"/>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CDDEE7"/>
                          </a:solidFill>
                          <a:prstDash val="solid"/>
                          <a:round/>
                          <a:headEnd type="none" w="med" len="med"/>
                          <a:tailEnd type="none" w="med" len="med"/>
                        </a:lnB>
                        <a:lnTlToBr w="12700" cmpd="sng">
                          <a:noFill/>
                          <a:prstDash val="solid"/>
                        </a:lnTlToBr>
                        <a:lnBlToTr w="12700" cmpd="sng">
                          <a:noFill/>
                          <a:prstDash val="solid"/>
                        </a:lnBlToTr>
                        <a:blipFill>
                          <a:blip r:embed="rId3"/>
                          <a:stretch>
                            <a:fillRect l="-2353" t="-792424" r="-220784" b="-19697"/>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E6EFF3"/>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CDDEE7"/>
                          </a:solidFill>
                          <a:prstDash val="solid"/>
                          <a:round/>
                          <a:headEnd type="none" w="med" len="med"/>
                          <a:tailEnd type="none" w="med" len="med"/>
                        </a:lnB>
                        <a:lnTlToBr w="12700" cmpd="sng">
                          <a:noFill/>
                          <a:prstDash val="solid"/>
                        </a:lnTlToBr>
                        <a:lnBlToTr w="12700" cmpd="sng">
                          <a:noFill/>
                          <a:prstDash val="solid"/>
                        </a:lnBlToTr>
                        <a:blipFill>
                          <a:blip r:embed="rId3"/>
                          <a:stretch>
                            <a:fillRect l="-116518" t="-792424" r="-151339" b="-19697"/>
                          </a:stretch>
                        </a:blipFill>
                      </a:tcPr>
                    </a:tc>
                    <a:tc>
                      <a:txBody>
                        <a:bodyPr/>
                        <a:lstStyle/>
                        <a:p>
                          <a:endParaRPr lang="en-US"/>
                        </a:p>
                      </a:txBody>
                      <a:tcPr>
                        <a:lnL w="76200" cap="flat" cmpd="sng" algn="ctr">
                          <a:solidFill>
                            <a:srgbClr val="E6EFF3"/>
                          </a:solidFill>
                          <a:prstDash val="solid"/>
                          <a:round/>
                          <a:headEnd type="none" w="med" len="med"/>
                          <a:tailEnd type="none" w="med" len="med"/>
                        </a:lnL>
                        <a:lnR w="76200" cap="flat" cmpd="sng" algn="ctr">
                          <a:solidFill>
                            <a:srgbClr val="CDDEE7"/>
                          </a:solidFill>
                          <a:prstDash val="solid"/>
                          <a:round/>
                          <a:headEnd type="none" w="med" len="med"/>
                          <a:tailEnd type="none" w="med" len="med"/>
                        </a:lnR>
                        <a:lnT w="76200" cap="flat" cmpd="sng" algn="ctr">
                          <a:solidFill>
                            <a:srgbClr val="E6EFF3"/>
                          </a:solidFill>
                          <a:prstDash val="solid"/>
                          <a:round/>
                          <a:headEnd type="none" w="med" len="med"/>
                          <a:tailEnd type="none" w="med" len="med"/>
                        </a:lnT>
                        <a:lnB w="76200" cap="flat" cmpd="sng" algn="ctr">
                          <a:solidFill>
                            <a:srgbClr val="CDDEE7"/>
                          </a:solidFill>
                          <a:prstDash val="solid"/>
                          <a:round/>
                          <a:headEnd type="none" w="med" len="med"/>
                          <a:tailEnd type="none" w="med" len="med"/>
                        </a:lnB>
                        <a:lnTlToBr w="12700" cmpd="sng">
                          <a:noFill/>
                          <a:prstDash val="solid"/>
                        </a:lnTlToBr>
                        <a:lnBlToTr w="12700" cmpd="sng">
                          <a:noFill/>
                          <a:prstDash val="solid"/>
                        </a:lnBlToTr>
                        <a:blipFill>
                          <a:blip r:embed="rId3"/>
                          <a:stretch>
                            <a:fillRect l="-148318" t="-792424" r="-3670" b="-19697"/>
                          </a:stretch>
                        </a:blipFill>
                      </a:tcPr>
                    </a:tc>
                    <a:extLst>
                      <a:ext uri="{0D108BD9-81ED-4DB2-BD59-A6C34878D82A}">
                        <a16:rowId xmlns:a16="http://schemas.microsoft.com/office/drawing/2014/main" val="80880223"/>
                      </a:ext>
                    </a:extLst>
                  </a:tr>
                </a:tbl>
              </a:graphicData>
            </a:graphic>
          </p:graphicFrame>
        </mc:Fallback>
      </mc:AlternateContent>
    </p:spTree>
    <p:extLst>
      <p:ext uri="{BB962C8B-B14F-4D97-AF65-F5344CB8AC3E}">
        <p14:creationId xmlns:p14="http://schemas.microsoft.com/office/powerpoint/2010/main" val="7191279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195388" indent="-1195388"/>
            <a:r>
              <a:rPr lang="en-US" dirty="0">
                <a:solidFill>
                  <a:schemeClr val="bg1"/>
                </a:solidFill>
              </a:rPr>
              <a:t>17.2	</a:t>
            </a:r>
            <a:r>
              <a:rPr lang="en-US" dirty="0"/>
              <a:t>Buffer Solutions (12)</a:t>
            </a:r>
          </a:p>
        </p:txBody>
      </p:sp>
      <p:sp>
        <p:nvSpPr>
          <p:cNvPr id="2" name="Text Placeholder 1"/>
          <p:cNvSpPr>
            <a:spLocks noGrp="1"/>
          </p:cNvSpPr>
          <p:nvPr>
            <p:ph type="body" sz="quarter" idx="11"/>
          </p:nvPr>
        </p:nvSpPr>
        <p:spPr>
          <a:xfrm>
            <a:off x="0" y="1143000"/>
            <a:ext cx="8686800" cy="533400"/>
          </a:xfrm>
        </p:spPr>
        <p:txBody>
          <a:bodyPr/>
          <a:lstStyle/>
          <a:p>
            <a:r>
              <a:rPr lang="en-US" dirty="0"/>
              <a:t>Calculating the pH of a Buffer</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828800"/>
                <a:ext cx="9144000" cy="2819400"/>
              </a:xfrm>
            </p:spPr>
            <p:txBody>
              <a:bodyPr/>
              <a:lstStyle/>
              <a:p>
                <a:pPr marL="514350" indent="-514350">
                  <a:spcAft>
                    <a:spcPts val="2800"/>
                  </a:spcAft>
                  <a:buFont typeface="+mj-lt"/>
                  <a:buAutoNum type="arabicPeriod" startAt="2"/>
                  <a:tabLst>
                    <a:tab pos="4010025" algn="l"/>
                  </a:tabLst>
                </a:pPr>
                <a:r>
                  <a:rPr lang="en-US" dirty="0"/>
                  <a:t>Substitute the </a:t>
                </a:r>
                <a14:m>
                  <m:oMath xmlns:m="http://schemas.openxmlformats.org/officeDocument/2006/math">
                    <m:r>
                      <m:rPr>
                        <m:sty m:val="p"/>
                      </m:rPr>
                      <a:rPr lang="en-US" i="0" dirty="0" smtClean="0">
                        <a:latin typeface="Cambria Math" panose="02040503050406030204" pitchFamily="18" charset="0"/>
                      </a:rPr>
                      <m:t>pH</m:t>
                    </m:r>
                  </m:oMath>
                </a14:m>
                <a:r>
                  <a:rPr lang="en-US" dirty="0"/>
                  <a:t> and </a:t>
                </a:r>
                <a14:m>
                  <m:oMath xmlns:m="http://schemas.openxmlformats.org/officeDocument/2006/math">
                    <m:r>
                      <m:rPr>
                        <m:sty m:val="p"/>
                      </m:rPr>
                      <a:rPr lang="en-US" i="0" dirty="0" smtClean="0">
                        <a:latin typeface="Cambria Math" panose="02040503050406030204" pitchFamily="18" charset="0"/>
                      </a:rPr>
                      <m:t>pK</m:t>
                    </m:r>
                    <m:r>
                      <m:rPr>
                        <m:sty m:val="p"/>
                      </m:rPr>
                      <a:rPr lang="en-US" i="0" baseline="-25000" dirty="0" smtClean="0">
                        <a:latin typeface="Cambria Math" panose="02040503050406030204" pitchFamily="18" charset="0"/>
                      </a:rPr>
                      <m:t>a</m:t>
                    </m:r>
                  </m:oMath>
                </a14:m>
                <a:r>
                  <a:rPr lang="en-US" dirty="0"/>
                  <a:t> values into the following equation to obtain the necessary ratio of [conjugate base]/[weak acid]. </a:t>
                </a:r>
              </a:p>
              <a:p>
                <a:pPr marL="2463800" indent="-2463800"/>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pH</m:t>
                      </m:r>
                      <m:r>
                        <a:rPr lang="en-US" b="0" i="0" smtClean="0">
                          <a:latin typeface="Cambria Math" panose="02040503050406030204" pitchFamily="18" charset="0"/>
                        </a:rPr>
                        <m:t>=</m:t>
                      </m:r>
                      <m:r>
                        <m:rPr>
                          <m:sty m:val="p"/>
                        </m:rPr>
                        <a:rPr lang="en-US" b="0" i="0" smtClean="0">
                          <a:latin typeface="Cambria Math" panose="02040503050406030204" pitchFamily="18" charset="0"/>
                        </a:rPr>
                        <m:t>p</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b="0" i="0"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log</m:t>
                          </m:r>
                        </m:fName>
                        <m:e>
                          <m:f>
                            <m:fPr>
                              <m:ctrlPr>
                                <a:rPr lang="en-US" b="0" i="1" smtClean="0">
                                  <a:latin typeface="Cambria Math" panose="02040503050406030204" pitchFamily="18" charset="0"/>
                                </a:rPr>
                              </m:ctrlPr>
                            </m:fPr>
                            <m:num>
                              <m:r>
                                <a:rPr lang="en-US" b="0" i="0" smtClean="0">
                                  <a:latin typeface="Cambria Math" panose="02040503050406030204" pitchFamily="18" charset="0"/>
                                </a:rPr>
                                <m:t>[</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A</m:t>
                                  </m:r>
                                </m:e>
                                <m:sup>
                                  <m:r>
                                    <a:rPr lang="en-US" b="0" i="0" smtClean="0">
                                      <a:latin typeface="Cambria Math" panose="02040503050406030204" pitchFamily="18" charset="0"/>
                                    </a:rPr>
                                    <m:t>−</m:t>
                                  </m:r>
                                </m:sup>
                              </m:sSup>
                              <m:r>
                                <a:rPr lang="en-US" b="0" i="0" smtClean="0">
                                  <a:latin typeface="Cambria Math" panose="02040503050406030204" pitchFamily="18" charset="0"/>
                                </a:rPr>
                                <m:t>]</m:t>
                              </m:r>
                            </m:num>
                            <m:den>
                              <m:r>
                                <a:rPr lang="en-US" b="0" i="0" smtClean="0">
                                  <a:latin typeface="Cambria Math" panose="02040503050406030204" pitchFamily="18" charset="0"/>
                                </a:rPr>
                                <m:t>[</m:t>
                              </m:r>
                              <m:r>
                                <m:rPr>
                                  <m:sty m:val="p"/>
                                </m:rPr>
                                <a:rPr lang="en-US" b="0" i="0" smtClean="0">
                                  <a:latin typeface="Cambria Math" panose="02040503050406030204" pitchFamily="18" charset="0"/>
                                </a:rPr>
                                <m:t>HA</m:t>
                              </m:r>
                              <m:r>
                                <a:rPr lang="en-US" b="0" i="0" smtClean="0">
                                  <a:latin typeface="Cambria Math" panose="02040503050406030204" pitchFamily="18" charset="0"/>
                                </a:rPr>
                                <m:t>]</m:t>
                              </m:r>
                            </m:den>
                          </m:f>
                        </m:e>
                      </m:func>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828800"/>
                <a:ext cx="9144000" cy="2819400"/>
              </a:xfrm>
              <a:blipFill>
                <a:blip r:embed="rId2"/>
                <a:stretch>
                  <a:fillRect l="-1400" t="-2376"/>
                </a:stretch>
              </a:blipFill>
            </p:spPr>
            <p:txBody>
              <a:bodyPr/>
              <a:lstStyle/>
              <a:p>
                <a:r>
                  <a:rPr lang="en-US">
                    <a:noFill/>
                  </a:rPr>
                  <a:t> </a:t>
                </a:r>
              </a:p>
            </p:txBody>
          </p:sp>
        </mc:Fallback>
      </mc:AlternateContent>
    </p:spTree>
    <p:extLst>
      <p:ext uri="{BB962C8B-B14F-4D97-AF65-F5344CB8AC3E}">
        <p14:creationId xmlns:p14="http://schemas.microsoft.com/office/powerpoint/2010/main" val="3524109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0" y="236537"/>
            <a:ext cx="4303643" cy="601663"/>
          </a:xfrm>
        </p:spPr>
        <p:txBody>
          <a:bodyPr/>
          <a:lstStyle/>
          <a:p>
            <a:pPr marL="3324225" indent="-3324225" algn="ctr"/>
            <a:r>
              <a:rPr lang="en-US" b="1" dirty="0"/>
              <a:t>SAMPLE PROBLEM</a:t>
            </a:r>
            <a:r>
              <a:rPr lang="en-US" dirty="0"/>
              <a:t>	</a:t>
            </a:r>
            <a:r>
              <a:rPr lang="en-US" b="1" dirty="0">
                <a:solidFill>
                  <a:schemeClr val="bg1"/>
                </a:solidFill>
              </a:rPr>
              <a:t>17.3</a:t>
            </a:r>
            <a:endParaRPr lang="en-US" b="1" dirty="0"/>
          </a:p>
        </p:txBody>
      </p:sp>
      <p:sp>
        <p:nvSpPr>
          <p:cNvPr id="2" name="Content Placeholder 1"/>
          <p:cNvSpPr>
            <a:spLocks noGrp="1"/>
          </p:cNvSpPr>
          <p:nvPr>
            <p:ph sz="quarter" idx="12"/>
          </p:nvPr>
        </p:nvSpPr>
        <p:spPr>
          <a:xfrm>
            <a:off x="13553" y="914400"/>
            <a:ext cx="9130447" cy="838200"/>
          </a:xfrm>
        </p:spPr>
        <p:txBody>
          <a:bodyPr/>
          <a:lstStyle/>
          <a:p>
            <a:r>
              <a:rPr lang="en-US" dirty="0">
                <a:latin typeface="+mn-lt"/>
              </a:rPr>
              <a:t>Select an appropriate weak acid from the table, and describe how you would prepare a buffer with a pH of 9.50.</a:t>
            </a:r>
          </a:p>
        </p:txBody>
      </p:sp>
      <mc:AlternateContent xmlns:mc="http://schemas.openxmlformats.org/markup-compatibility/2006" xmlns:a14="http://schemas.microsoft.com/office/drawing/2010/main">
        <mc:Choice Requires="a14">
          <p:graphicFrame>
            <p:nvGraphicFramePr>
              <p:cNvPr id="3" name="Content Placeholder 2"/>
              <p:cNvGraphicFramePr>
                <a:graphicFrameLocks noGrp="1"/>
              </p:cNvGraphicFramePr>
              <p:nvPr>
                <p:ph sz="quarter" idx="13"/>
                <p:extLst>
                  <p:ext uri="{D42A27DB-BD31-4B8C-83A1-F6EECF244321}">
                    <p14:modId xmlns:p14="http://schemas.microsoft.com/office/powerpoint/2010/main" val="93021131"/>
                  </p:ext>
                </p:extLst>
              </p:nvPr>
            </p:nvGraphicFramePr>
            <p:xfrm>
              <a:off x="2438400" y="2286000"/>
              <a:ext cx="4953000" cy="3032350"/>
            </p:xfrm>
            <a:graphic>
              <a:graphicData uri="http://schemas.openxmlformats.org/drawingml/2006/table">
                <a:tbl>
                  <a:tblPr firstRow="1" bandRow="1">
                    <a:tableStyleId>{5C22544A-7EE6-4342-B048-85BDC9FD1C3A}</a:tableStyleId>
                  </a:tblPr>
                  <a:tblGrid>
                    <a:gridCol w="1651000">
                      <a:extLst>
                        <a:ext uri="{9D8B030D-6E8A-4147-A177-3AD203B41FA5}">
                          <a16:colId xmlns:a16="http://schemas.microsoft.com/office/drawing/2014/main" val="3247074428"/>
                        </a:ext>
                      </a:extLst>
                    </a:gridCol>
                    <a:gridCol w="1651000">
                      <a:extLst>
                        <a:ext uri="{9D8B030D-6E8A-4147-A177-3AD203B41FA5}">
                          <a16:colId xmlns:a16="http://schemas.microsoft.com/office/drawing/2014/main" val="2753184047"/>
                        </a:ext>
                      </a:extLst>
                    </a:gridCol>
                    <a:gridCol w="1651000">
                      <a:extLst>
                        <a:ext uri="{9D8B030D-6E8A-4147-A177-3AD203B41FA5}">
                          <a16:colId xmlns:a16="http://schemas.microsoft.com/office/drawing/2014/main" val="3414344176"/>
                        </a:ext>
                      </a:extLst>
                    </a:gridCol>
                  </a:tblGrid>
                  <a:tr h="465934">
                    <a:tc>
                      <a:txBody>
                        <a:bodyPr/>
                        <a:lstStyle/>
                        <a:p>
                          <a:pPr/>
                          <a14:m>
                            <m:oMathPara xmlns:m="http://schemas.openxmlformats.org/officeDocument/2006/math">
                              <m:oMathParaPr>
                                <m:jc m:val="left"/>
                              </m:oMathParaPr>
                              <m:oMath xmlns:m="http://schemas.openxmlformats.org/officeDocument/2006/math">
                                <m:r>
                                  <a:rPr lang="en-US" sz="2000" b="1" i="0" smtClean="0">
                                    <a:solidFill>
                                      <a:schemeClr val="tx1"/>
                                    </a:solidFill>
                                    <a:latin typeface="Cambria Math" panose="02040503050406030204" pitchFamily="18" charset="0"/>
                                  </a:rPr>
                                  <m:t>𝐖𝐞𝐚𝐤</m:t>
                                </m:r>
                                <m:r>
                                  <a:rPr lang="en-US" sz="2000" b="1" i="0" smtClean="0">
                                    <a:solidFill>
                                      <a:schemeClr val="tx1"/>
                                    </a:solidFill>
                                    <a:latin typeface="Cambria Math" panose="02040503050406030204" pitchFamily="18" charset="0"/>
                                  </a:rPr>
                                  <m:t> </m:t>
                                </m:r>
                                <m:r>
                                  <a:rPr lang="en-US" sz="2000" b="1" i="0" smtClean="0">
                                    <a:solidFill>
                                      <a:schemeClr val="tx1"/>
                                    </a:solidFill>
                                    <a:latin typeface="Cambria Math" panose="02040503050406030204" pitchFamily="18" charset="0"/>
                                  </a:rPr>
                                  <m:t>𝐀𝐜𝐢𝐝</m:t>
                                </m:r>
                              </m:oMath>
                            </m:oMathPara>
                          </a14:m>
                          <a:endParaRPr lang="en-US" sz="2000" i="0" dirty="0">
                            <a:solidFill>
                              <a:schemeClr val="tx1"/>
                            </a:solidFill>
                            <a:latin typeface="Calibri" panose="020F0502020204030204" pitchFamily="34" charset="0"/>
                          </a:endParaRPr>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r>
                                      <a:rPr lang="en-US" b="1" i="0" smtClean="0">
                                        <a:solidFill>
                                          <a:schemeClr val="tx1"/>
                                        </a:solidFill>
                                        <a:latin typeface="Cambria Math" panose="02040503050406030204" pitchFamily="18" charset="0"/>
                                      </a:rPr>
                                      <m:t>𝐚</m:t>
                                    </m:r>
                                  </m:sub>
                                </m:sSub>
                              </m:oMath>
                            </m:oMathPara>
                          </a14:m>
                          <a:endParaRPr lang="en-US" dirty="0">
                            <a:solidFill>
                              <a:schemeClr val="tx1"/>
                            </a:solidFill>
                          </a:endParaRPr>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1" i="0" smtClean="0">
                                    <a:solidFill>
                                      <a:schemeClr val="tx1"/>
                                    </a:solidFill>
                                    <a:latin typeface="Cambria Math" panose="02040503050406030204" pitchFamily="18" charset="0"/>
                                  </a:rPr>
                                  <m:t>𝐩</m:t>
                                </m:r>
                                <m:sSub>
                                  <m:sSubPr>
                                    <m:ctrlPr>
                                      <a:rPr lang="en-US" b="1"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r>
                                      <a:rPr lang="en-US" b="1" i="0" smtClean="0">
                                        <a:solidFill>
                                          <a:schemeClr val="tx1"/>
                                        </a:solidFill>
                                        <a:latin typeface="Cambria Math" panose="02040503050406030204" pitchFamily="18" charset="0"/>
                                      </a:rPr>
                                      <m:t>𝐚</m:t>
                                    </m:r>
                                  </m:sub>
                                </m:sSub>
                              </m:oMath>
                            </m:oMathPara>
                          </a14:m>
                          <a:endParaRPr lang="en-US" i="0" dirty="0">
                            <a:solidFill>
                              <a:schemeClr val="tx1"/>
                            </a:solidFill>
                          </a:endParaRPr>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2286521834"/>
                      </a:ext>
                    </a:extLst>
                  </a:tr>
                  <a:tr h="335411">
                    <a:tc>
                      <a:txBody>
                        <a:bodyPr/>
                        <a:lstStyle/>
                        <a:p>
                          <a:pPr algn="l"/>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HF</m:t>
                                </m:r>
                              </m:oMath>
                            </m:oMathPara>
                          </a14:m>
                          <a:endParaRPr lang="en-US" i="0"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7.1</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oMath>
                            </m:oMathPara>
                          </a14:m>
                          <a:endParaRPr lang="en-US"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3.15</m:t>
                                </m:r>
                              </m:oMath>
                            </m:oMathPara>
                          </a14:m>
                          <a:endParaRPr lang="en-US"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2954435273"/>
                      </a:ext>
                    </a:extLst>
                  </a:tr>
                  <a:tr h="335411">
                    <a:tc>
                      <a:txBody>
                        <a:bodyPr/>
                        <a:lstStyle/>
                        <a:p>
                          <a:pPr algn="l"/>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HN</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2</m:t>
                                    </m:r>
                                  </m:sub>
                                </m:sSub>
                              </m:oMath>
                            </m:oMathPara>
                          </a14:m>
                          <a:endParaRPr lang="en-US"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4.5</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3.35</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3064422559"/>
                      </a:ext>
                    </a:extLst>
                  </a:tr>
                  <a:tr h="335411">
                    <a:tc>
                      <a:txBody>
                        <a:bodyPr/>
                        <a:lstStyle/>
                        <a:p>
                          <a:pPr algn="l"/>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HCOOH</m:t>
                                </m:r>
                              </m:oMath>
                            </m:oMathPara>
                          </a14:m>
                          <a:endParaRPr lang="en-US"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1.7</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3.77</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2389912449"/>
                      </a:ext>
                    </a:extLst>
                  </a:tr>
                  <a:tr h="338206">
                    <a:tc>
                      <a:txBody>
                        <a:bodyPr/>
                        <a:lstStyle/>
                        <a:p>
                          <a:pPr algn="l"/>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m:t>
                                    </m:r>
                                  </m:e>
                                  <m:sub>
                                    <m:r>
                                      <a:rPr lang="en-US" b="0" i="0" smtClean="0">
                                        <a:latin typeface="Cambria Math" panose="02040503050406030204" pitchFamily="18" charset="0"/>
                                      </a:rPr>
                                      <m:t>6</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5</m:t>
                                    </m:r>
                                  </m:sub>
                                </m:sSub>
                                <m:r>
                                  <m:rPr>
                                    <m:sty m:val="p"/>
                                  </m:rPr>
                                  <a:rPr lang="en-US" b="0" i="0" smtClean="0">
                                    <a:latin typeface="Cambria Math" panose="02040503050406030204" pitchFamily="18" charset="0"/>
                                  </a:rPr>
                                  <m:t>COOH</m:t>
                                </m:r>
                              </m:oMath>
                            </m:oMathPara>
                          </a14:m>
                          <a:endParaRPr lang="en-US"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6.5</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−5</m:t>
                                    </m:r>
                                  </m:sup>
                                </m:sSup>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4.19</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767848001"/>
                      </a:ext>
                    </a:extLst>
                  </a:tr>
                  <a:tr h="338206">
                    <a:tc>
                      <a:txBody>
                        <a:bodyPr/>
                        <a:lstStyle/>
                        <a:p>
                          <a:pPr algn="l"/>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C</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COOH</m:t>
                                </m:r>
                              </m:oMath>
                            </m:oMathPara>
                          </a14:m>
                          <a:endParaRPr lang="en-US"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mn-ea"/>
                                  </a:rPr>
                                  <m:t>1.8</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−5</m:t>
                                    </m:r>
                                  </m:sup>
                                </m:sSup>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4.74</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1622052673"/>
                      </a:ext>
                    </a:extLst>
                  </a:tr>
                  <a:tr h="335411">
                    <a:tc>
                      <a:txBody>
                        <a:bodyPr/>
                        <a:lstStyle/>
                        <a:p>
                          <a:pPr algn="l"/>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HCN</m:t>
                                </m:r>
                              </m:oMath>
                            </m:oMathPara>
                          </a14:m>
                          <a:endParaRPr lang="en-US"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mn-ea"/>
                                  </a:rPr>
                                  <m:t>4.9</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−10</m:t>
                                    </m:r>
                                  </m:sup>
                                </m:sSup>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9.31</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2129133344"/>
                      </a:ext>
                    </a:extLst>
                  </a:tr>
                  <a:tr h="335411">
                    <a:tc>
                      <a:txBody>
                        <a:bodyPr/>
                        <a:lstStyle/>
                        <a:p>
                          <a:pPr algn="l"/>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m:t>
                                    </m:r>
                                  </m:e>
                                  <m:sub>
                                    <m:r>
                                      <a:rPr lang="en-US" b="0" i="0" smtClean="0">
                                        <a:latin typeface="Cambria Math" panose="02040503050406030204" pitchFamily="18" charset="0"/>
                                      </a:rPr>
                                      <m:t>6</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5</m:t>
                                    </m:r>
                                  </m:sub>
                                </m:sSub>
                                <m:r>
                                  <m:rPr>
                                    <m:sty m:val="p"/>
                                  </m:rPr>
                                  <a:rPr lang="en-US" b="0" i="0" smtClean="0">
                                    <a:latin typeface="Cambria Math" panose="02040503050406030204" pitchFamily="18" charset="0"/>
                                  </a:rPr>
                                  <m:t>OH</m:t>
                                </m:r>
                              </m:oMath>
                            </m:oMathPara>
                          </a14:m>
                          <a:endParaRPr lang="en-US"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mn-ea"/>
                                  </a:rPr>
                                  <m:t>1.3</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−10</m:t>
                                    </m:r>
                                  </m:sup>
                                </m:sSup>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9.89</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1143881322"/>
                      </a:ext>
                    </a:extLst>
                  </a:tr>
                </a:tbl>
              </a:graphicData>
            </a:graphic>
          </p:graphicFrame>
        </mc:Choice>
        <mc:Fallback xmlns="">
          <p:graphicFrame>
            <p:nvGraphicFramePr>
              <p:cNvPr id="3" name="Content Placeholder 2"/>
              <p:cNvGraphicFramePr>
                <a:graphicFrameLocks noGrp="1"/>
              </p:cNvGraphicFramePr>
              <p:nvPr>
                <p:ph sz="quarter" idx="13"/>
                <p:extLst>
                  <p:ext uri="{D42A27DB-BD31-4B8C-83A1-F6EECF244321}">
                    <p14:modId xmlns:p14="http://schemas.microsoft.com/office/powerpoint/2010/main" val="93021131"/>
                  </p:ext>
                </p:extLst>
              </p:nvPr>
            </p:nvGraphicFramePr>
            <p:xfrm>
              <a:off x="2438400" y="2286000"/>
              <a:ext cx="4953000" cy="3032350"/>
            </p:xfrm>
            <a:graphic>
              <a:graphicData uri="http://schemas.openxmlformats.org/drawingml/2006/table">
                <a:tbl>
                  <a:tblPr firstRow="1" bandRow="1">
                    <a:tableStyleId>{5C22544A-7EE6-4342-B048-85BDC9FD1C3A}</a:tableStyleId>
                  </a:tblPr>
                  <a:tblGrid>
                    <a:gridCol w="1651000">
                      <a:extLst>
                        <a:ext uri="{9D8B030D-6E8A-4147-A177-3AD203B41FA5}">
                          <a16:colId xmlns:a16="http://schemas.microsoft.com/office/drawing/2014/main" val="3247074428"/>
                        </a:ext>
                      </a:extLst>
                    </a:gridCol>
                    <a:gridCol w="1651000">
                      <a:extLst>
                        <a:ext uri="{9D8B030D-6E8A-4147-A177-3AD203B41FA5}">
                          <a16:colId xmlns:a16="http://schemas.microsoft.com/office/drawing/2014/main" val="2753184047"/>
                        </a:ext>
                      </a:extLst>
                    </a:gridCol>
                    <a:gridCol w="1651000">
                      <a:extLst>
                        <a:ext uri="{9D8B030D-6E8A-4147-A177-3AD203B41FA5}">
                          <a16:colId xmlns:a16="http://schemas.microsoft.com/office/drawing/2014/main" val="3414344176"/>
                        </a:ext>
                      </a:extLst>
                    </a:gridCol>
                  </a:tblGrid>
                  <a:tr h="465934">
                    <a:tc>
                      <a:txBody>
                        <a:bodyPr/>
                        <a:lstStyle/>
                        <a:p>
                          <a:endParaRPr lang="en-US"/>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r="-200738" b="-546753"/>
                          </a:stretch>
                        </a:blipFill>
                      </a:tcPr>
                    </a:tc>
                    <a:tc>
                      <a:txBody>
                        <a:bodyPr/>
                        <a:lstStyle/>
                        <a:p>
                          <a:endParaRPr lang="en-US"/>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00000" r="-100738" b="-546753"/>
                          </a:stretch>
                        </a:blipFill>
                      </a:tcPr>
                    </a:tc>
                    <a:tc>
                      <a:txBody>
                        <a:bodyPr/>
                        <a:lstStyle/>
                        <a:p>
                          <a:endParaRPr lang="en-US"/>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00000" r="-738" b="-546753"/>
                          </a:stretch>
                        </a:blipFill>
                      </a:tcPr>
                    </a:tc>
                    <a:extLst>
                      <a:ext uri="{0D108BD9-81ED-4DB2-BD59-A6C34878D82A}">
                        <a16:rowId xmlns:a16="http://schemas.microsoft.com/office/drawing/2014/main" val="2286521834"/>
                      </a:ext>
                    </a:extLst>
                  </a:tr>
                  <a:tr h="365760">
                    <a:tc>
                      <a:txBody>
                        <a:bodyPr/>
                        <a:lstStyle/>
                        <a:p>
                          <a:endParaRPr lang="en-US"/>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t="-128333" r="-200738" b="-601667"/>
                          </a:stretch>
                        </a:blipFill>
                      </a:tcPr>
                    </a:tc>
                    <a:tc>
                      <a:txBody>
                        <a:bodyPr/>
                        <a:lstStyle/>
                        <a:p>
                          <a:endParaRPr lang="en-US"/>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100000" t="-128333" r="-100738" b="-601667"/>
                          </a:stretch>
                        </a:blipFill>
                      </a:tcPr>
                    </a:tc>
                    <a:tc>
                      <a:txBody>
                        <a:bodyPr/>
                        <a:lstStyle/>
                        <a:p>
                          <a:endParaRPr lang="en-US"/>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200000" t="-128333" r="-738" b="-601667"/>
                          </a:stretch>
                        </a:blipFill>
                      </a:tcPr>
                    </a:tc>
                    <a:extLst>
                      <a:ext uri="{0D108BD9-81ED-4DB2-BD59-A6C34878D82A}">
                        <a16:rowId xmlns:a16="http://schemas.microsoft.com/office/drawing/2014/main" val="2954435273"/>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t="-228333" r="-200738" b="-501667"/>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000" t="-228333" r="-100738" b="-501667"/>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00000" t="-228333" r="-738" b="-501667"/>
                          </a:stretch>
                        </a:blipFill>
                      </a:tcPr>
                    </a:tc>
                    <a:extLst>
                      <a:ext uri="{0D108BD9-81ED-4DB2-BD59-A6C34878D82A}">
                        <a16:rowId xmlns:a16="http://schemas.microsoft.com/office/drawing/2014/main" val="3064422559"/>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t="-328333" r="-200738" b="-401667"/>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000" t="-328333" r="-100738" b="-401667"/>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00000" t="-328333" r="-738" b="-401667"/>
                          </a:stretch>
                        </a:blipFill>
                      </a:tcPr>
                    </a:tc>
                    <a:extLst>
                      <a:ext uri="{0D108BD9-81ED-4DB2-BD59-A6C34878D82A}">
                        <a16:rowId xmlns:a16="http://schemas.microsoft.com/office/drawing/2014/main" val="2389912449"/>
                      </a:ext>
                    </a:extLst>
                  </a:tr>
                  <a:tr h="368808">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t="-428333" r="-200738" b="-301667"/>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000" t="-428333" r="-100738" b="-301667"/>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00000" t="-428333" r="-738" b="-301667"/>
                          </a:stretch>
                        </a:blipFill>
                      </a:tcPr>
                    </a:tc>
                    <a:extLst>
                      <a:ext uri="{0D108BD9-81ED-4DB2-BD59-A6C34878D82A}">
                        <a16:rowId xmlns:a16="http://schemas.microsoft.com/office/drawing/2014/main" val="767848001"/>
                      </a:ext>
                    </a:extLst>
                  </a:tr>
                  <a:tr h="368808">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t="-519672" r="-200738" b="-19672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000" t="-519672" r="-100738" b="-19672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00000" t="-519672" r="-738" b="-196721"/>
                          </a:stretch>
                        </a:blipFill>
                      </a:tcPr>
                    </a:tc>
                    <a:extLst>
                      <a:ext uri="{0D108BD9-81ED-4DB2-BD59-A6C34878D82A}">
                        <a16:rowId xmlns:a16="http://schemas.microsoft.com/office/drawing/2014/main" val="1622052673"/>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t="-630000" r="-200738" b="-100000"/>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000" t="-630000" r="-100738" b="-100000"/>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00000" t="-630000" r="-738" b="-100000"/>
                          </a:stretch>
                        </a:blipFill>
                      </a:tcPr>
                    </a:tc>
                    <a:extLst>
                      <a:ext uri="{0D108BD9-81ED-4DB2-BD59-A6C34878D82A}">
                        <a16:rowId xmlns:a16="http://schemas.microsoft.com/office/drawing/2014/main" val="2129133344"/>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t="-730000" r="-200738"/>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000" t="-730000" r="-100738"/>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00000" t="-730000" r="-738"/>
                          </a:stretch>
                        </a:blipFill>
                      </a:tcPr>
                    </a:tc>
                    <a:extLst>
                      <a:ext uri="{0D108BD9-81ED-4DB2-BD59-A6C34878D82A}">
                        <a16:rowId xmlns:a16="http://schemas.microsoft.com/office/drawing/2014/main" val="1143881322"/>
                      </a:ext>
                    </a:extLst>
                  </a:tr>
                </a:tbl>
              </a:graphicData>
            </a:graphic>
          </p:graphicFrame>
        </mc:Fallback>
      </mc:AlternateContent>
    </p:spTree>
    <p:extLst>
      <p:ext uri="{BB962C8B-B14F-4D97-AF65-F5344CB8AC3E}">
        <p14:creationId xmlns:p14="http://schemas.microsoft.com/office/powerpoint/2010/main" val="10848018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36537"/>
            <a:ext cx="5638800" cy="601663"/>
          </a:xfrm>
        </p:spPr>
        <p:txBody>
          <a:bodyPr/>
          <a:lstStyle/>
          <a:p>
            <a:pPr marL="3375025" indent="-3375025" algn="ctr"/>
            <a:r>
              <a:rPr lang="en-US" dirty="0"/>
              <a:t>SAMPLE PROBLEM	</a:t>
            </a:r>
            <a:r>
              <a:rPr lang="en-US" dirty="0">
                <a:solidFill>
                  <a:schemeClr val="bg1"/>
                </a:solidFill>
              </a:rPr>
              <a:t>17.3	Setup</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13552" y="990600"/>
                <a:ext cx="9130447" cy="2057400"/>
              </a:xfrm>
            </p:spPr>
            <p:txBody>
              <a:bodyPr/>
              <a:lstStyle/>
              <a:p>
                <a:r>
                  <a:rPr lang="en-US" b="1" dirty="0">
                    <a:solidFill>
                      <a:srgbClr val="43638E"/>
                    </a:solidFill>
                    <a:latin typeface="+mn-lt"/>
                  </a:rPr>
                  <a:t>Setup</a:t>
                </a:r>
              </a:p>
              <a:p>
                <a:r>
                  <a:rPr lang="en-US" dirty="0">
                    <a:latin typeface="+mn-lt"/>
                  </a:rPr>
                  <a:t>Two of the acids listed in the table have </a:t>
                </a:r>
                <a14:m>
                  <m:oMath xmlns:m="http://schemas.openxmlformats.org/officeDocument/2006/math">
                    <m:r>
                      <m:rPr>
                        <m:sty m:val="p"/>
                      </m:rPr>
                      <a:rPr lang="en-US" i="0" dirty="0" smtClean="0">
                        <a:latin typeface="Cambria Math" panose="02040503050406030204" pitchFamily="18" charset="0"/>
                      </a:rPr>
                      <m:t>p</m:t>
                    </m:r>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a</m:t>
                    </m:r>
                  </m:oMath>
                </a14:m>
                <a:r>
                  <a:rPr lang="en-US" dirty="0">
                    <a:latin typeface="+mn-lt"/>
                  </a:rPr>
                  <a:t> values in the desired range: hydrocyanic acid (HCN, </a:t>
                </a:r>
                <a14:m>
                  <m:oMath xmlns:m="http://schemas.openxmlformats.org/officeDocument/2006/math">
                    <m:r>
                      <m:rPr>
                        <m:sty m:val="p"/>
                      </m:rPr>
                      <a:rPr lang="en-US" dirty="0">
                        <a:latin typeface="Cambria Math" panose="02040503050406030204" pitchFamily="18" charset="0"/>
                      </a:rPr>
                      <m:t>p</m:t>
                    </m:r>
                    <m:r>
                      <a:rPr lang="en-US" i="1" dirty="0">
                        <a:latin typeface="Cambria Math" panose="02040503050406030204" pitchFamily="18" charset="0"/>
                      </a:rPr>
                      <m:t>𝐾</m:t>
                    </m:r>
                    <m:r>
                      <m:rPr>
                        <m:sty m:val="p"/>
                      </m:rPr>
                      <a:rPr lang="en-US" baseline="-25000" dirty="0" err="1">
                        <a:latin typeface="Cambria Math" panose="02040503050406030204" pitchFamily="18" charset="0"/>
                      </a:rPr>
                      <m:t>a</m:t>
                    </m:r>
                    <m:r>
                      <a:rPr lang="en-US" b="0" i="0" baseline="-25000" dirty="0" smtClean="0">
                        <a:latin typeface="Cambria Math" panose="02040503050406030204" pitchFamily="18" charset="0"/>
                      </a:rPr>
                      <m:t> </m:t>
                    </m:r>
                  </m:oMath>
                </a14:m>
                <a:r>
                  <a:rPr lang="en-US" dirty="0">
                    <a:latin typeface="+mn-lt"/>
                  </a:rPr>
                  <a:t>= 9.31) and phenol (</a:t>
                </a:r>
                <a14:m>
                  <m:oMath xmlns:m="http://schemas.openxmlformats.org/officeDocument/2006/math">
                    <m:r>
                      <m:rPr>
                        <m:sty m:val="p"/>
                      </m:rPr>
                      <a:rPr lang="en-US" i="0" dirty="0" smtClean="0">
                        <a:latin typeface="Cambria Math" panose="02040503050406030204" pitchFamily="18" charset="0"/>
                      </a:rPr>
                      <m:t>C</m:t>
                    </m:r>
                    <m:r>
                      <a:rPr lang="en-US" i="0" baseline="-25000" dirty="0">
                        <a:latin typeface="Cambria Math" panose="02040503050406030204" pitchFamily="18" charset="0"/>
                      </a:rPr>
                      <m:t>6</m:t>
                    </m:r>
                    <m:r>
                      <m:rPr>
                        <m:sty m:val="p"/>
                      </m:rPr>
                      <a:rPr lang="en-US" i="0" dirty="0">
                        <a:latin typeface="Cambria Math" panose="02040503050406030204" pitchFamily="18" charset="0"/>
                      </a:rPr>
                      <m:t>H</m:t>
                    </m:r>
                    <m:r>
                      <a:rPr lang="en-US" i="0" baseline="-25000" dirty="0">
                        <a:latin typeface="Cambria Math" panose="02040503050406030204" pitchFamily="18" charset="0"/>
                      </a:rPr>
                      <m:t>5</m:t>
                    </m:r>
                    <m:r>
                      <m:rPr>
                        <m:sty m:val="p"/>
                      </m:rPr>
                      <a:rPr lang="en-US" i="0" dirty="0">
                        <a:latin typeface="Cambria Math" panose="02040503050406030204" pitchFamily="18" charset="0"/>
                      </a:rPr>
                      <m:t>OH</m:t>
                    </m:r>
                  </m:oMath>
                </a14:m>
                <a:r>
                  <a:rPr lang="en-US" dirty="0">
                    <a:latin typeface="+mn-lt"/>
                  </a:rPr>
                  <a:t>, </a:t>
                </a:r>
                <a14:m>
                  <m:oMath xmlns:m="http://schemas.openxmlformats.org/officeDocument/2006/math">
                    <m:r>
                      <m:rPr>
                        <m:sty m:val="p"/>
                      </m:rPr>
                      <a:rPr lang="en-US" dirty="0">
                        <a:latin typeface="Cambria Math" panose="02040503050406030204" pitchFamily="18" charset="0"/>
                      </a:rPr>
                      <m:t>p</m:t>
                    </m:r>
                    <m:r>
                      <a:rPr lang="en-US" i="1" dirty="0">
                        <a:latin typeface="Cambria Math" panose="02040503050406030204" pitchFamily="18" charset="0"/>
                      </a:rPr>
                      <m:t>𝐾</m:t>
                    </m:r>
                    <m:r>
                      <m:rPr>
                        <m:sty m:val="p"/>
                      </m:rPr>
                      <a:rPr lang="en-US" baseline="-25000" dirty="0" smtClean="0">
                        <a:latin typeface="Cambria Math" panose="02040503050406030204" pitchFamily="18" charset="0"/>
                      </a:rPr>
                      <m:t>a</m:t>
                    </m:r>
                    <m:r>
                      <a:rPr lang="en-US" i="1" dirty="0" smtClean="0">
                        <a:latin typeface="Cambria Math" panose="02040503050406030204" pitchFamily="18" charset="0"/>
                      </a:rPr>
                      <m:t>=9.89</m:t>
                    </m:r>
                  </m:oMath>
                </a14:m>
                <a:r>
                  <a:rPr lang="en-US" dirty="0">
                    <a:latin typeface="+mn-lt"/>
                  </a:rPr>
                  <a:t>). </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13552" y="990600"/>
                <a:ext cx="9130447" cy="2057400"/>
              </a:xfrm>
              <a:blipFill>
                <a:blip r:embed="rId2"/>
                <a:stretch>
                  <a:fillRect l="-1335" t="-2967" r="-13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6" name="Content Placeholder 2"/>
              <p:cNvGraphicFramePr>
                <a:graphicFrameLocks/>
              </p:cNvGraphicFramePr>
              <p:nvPr>
                <p:extLst>
                  <p:ext uri="{D42A27DB-BD31-4B8C-83A1-F6EECF244321}">
                    <p14:modId xmlns:p14="http://schemas.microsoft.com/office/powerpoint/2010/main" val="2359445431"/>
                  </p:ext>
                </p:extLst>
              </p:nvPr>
            </p:nvGraphicFramePr>
            <p:xfrm>
              <a:off x="2286000" y="3048000"/>
              <a:ext cx="4953000" cy="3032350"/>
            </p:xfrm>
            <a:graphic>
              <a:graphicData uri="http://schemas.openxmlformats.org/drawingml/2006/table">
                <a:tbl>
                  <a:tblPr firstRow="1" bandRow="1">
                    <a:tableStyleId>{5C22544A-7EE6-4342-B048-85BDC9FD1C3A}</a:tableStyleId>
                  </a:tblPr>
                  <a:tblGrid>
                    <a:gridCol w="1651000">
                      <a:extLst>
                        <a:ext uri="{9D8B030D-6E8A-4147-A177-3AD203B41FA5}">
                          <a16:colId xmlns:a16="http://schemas.microsoft.com/office/drawing/2014/main" val="3247074428"/>
                        </a:ext>
                      </a:extLst>
                    </a:gridCol>
                    <a:gridCol w="1651000">
                      <a:extLst>
                        <a:ext uri="{9D8B030D-6E8A-4147-A177-3AD203B41FA5}">
                          <a16:colId xmlns:a16="http://schemas.microsoft.com/office/drawing/2014/main" val="2753184047"/>
                        </a:ext>
                      </a:extLst>
                    </a:gridCol>
                    <a:gridCol w="1651000">
                      <a:extLst>
                        <a:ext uri="{9D8B030D-6E8A-4147-A177-3AD203B41FA5}">
                          <a16:colId xmlns:a16="http://schemas.microsoft.com/office/drawing/2014/main" val="3414344176"/>
                        </a:ext>
                      </a:extLst>
                    </a:gridCol>
                  </a:tblGrid>
                  <a:tr h="465934">
                    <a:tc>
                      <a:txBody>
                        <a:bodyPr/>
                        <a:lstStyle/>
                        <a:p>
                          <a:pPr/>
                          <a14:m>
                            <m:oMathPara xmlns:m="http://schemas.openxmlformats.org/officeDocument/2006/math">
                              <m:oMathParaPr>
                                <m:jc m:val="left"/>
                              </m:oMathParaPr>
                              <m:oMath xmlns:m="http://schemas.openxmlformats.org/officeDocument/2006/math">
                                <m:r>
                                  <a:rPr lang="en-US" sz="2000" b="1" i="0" smtClean="0">
                                    <a:solidFill>
                                      <a:schemeClr val="tx1"/>
                                    </a:solidFill>
                                    <a:latin typeface="Cambria Math" panose="02040503050406030204" pitchFamily="18" charset="0"/>
                                  </a:rPr>
                                  <m:t>𝐖𝐞𝐚𝐤</m:t>
                                </m:r>
                                <m:r>
                                  <a:rPr lang="en-US" sz="2000" b="1" i="0" smtClean="0">
                                    <a:solidFill>
                                      <a:schemeClr val="tx1"/>
                                    </a:solidFill>
                                    <a:latin typeface="Cambria Math" panose="02040503050406030204" pitchFamily="18" charset="0"/>
                                  </a:rPr>
                                  <m:t> </m:t>
                                </m:r>
                                <m:r>
                                  <a:rPr lang="en-US" sz="2000" b="1" i="0" smtClean="0">
                                    <a:solidFill>
                                      <a:schemeClr val="tx1"/>
                                    </a:solidFill>
                                    <a:latin typeface="Cambria Math" panose="02040503050406030204" pitchFamily="18" charset="0"/>
                                  </a:rPr>
                                  <m:t>𝐀𝐜𝐢𝐝</m:t>
                                </m:r>
                              </m:oMath>
                            </m:oMathPara>
                          </a14:m>
                          <a:endParaRPr lang="en-US" sz="2000" i="0" dirty="0">
                            <a:solidFill>
                              <a:schemeClr val="tx1"/>
                            </a:solidFill>
                            <a:latin typeface="Calibri" panose="020F0502020204030204" pitchFamily="34" charset="0"/>
                          </a:endParaRPr>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r>
                                      <a:rPr lang="en-US" b="1" i="0" smtClean="0">
                                        <a:solidFill>
                                          <a:schemeClr val="tx1"/>
                                        </a:solidFill>
                                        <a:latin typeface="Cambria Math" panose="02040503050406030204" pitchFamily="18" charset="0"/>
                                      </a:rPr>
                                      <m:t>𝐚</m:t>
                                    </m:r>
                                  </m:sub>
                                </m:sSub>
                              </m:oMath>
                            </m:oMathPara>
                          </a14:m>
                          <a:endParaRPr lang="en-US" dirty="0">
                            <a:solidFill>
                              <a:schemeClr val="tx1"/>
                            </a:solidFill>
                          </a:endParaRPr>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1" i="0" smtClean="0">
                                    <a:solidFill>
                                      <a:schemeClr val="tx1"/>
                                    </a:solidFill>
                                    <a:latin typeface="Cambria Math" panose="02040503050406030204" pitchFamily="18" charset="0"/>
                                  </a:rPr>
                                  <m:t>𝐩</m:t>
                                </m:r>
                                <m:sSub>
                                  <m:sSubPr>
                                    <m:ctrlPr>
                                      <a:rPr lang="en-US" b="1" i="1" smtClean="0">
                                        <a:solidFill>
                                          <a:schemeClr val="tx1"/>
                                        </a:solidFill>
                                        <a:latin typeface="Cambria Math" panose="02040503050406030204" pitchFamily="18" charset="0"/>
                                      </a:rPr>
                                    </m:ctrlPr>
                                  </m:sSubPr>
                                  <m:e>
                                    <m:r>
                                      <a:rPr lang="en-US" b="1" i="1" smtClean="0">
                                        <a:solidFill>
                                          <a:schemeClr val="tx1"/>
                                        </a:solidFill>
                                        <a:latin typeface="Cambria Math" panose="02040503050406030204" pitchFamily="18" charset="0"/>
                                      </a:rPr>
                                      <m:t>𝑲</m:t>
                                    </m:r>
                                  </m:e>
                                  <m:sub>
                                    <m:r>
                                      <a:rPr lang="en-US" b="1" i="0" smtClean="0">
                                        <a:solidFill>
                                          <a:schemeClr val="tx1"/>
                                        </a:solidFill>
                                        <a:latin typeface="Cambria Math" panose="02040503050406030204" pitchFamily="18" charset="0"/>
                                      </a:rPr>
                                      <m:t>𝐚</m:t>
                                    </m:r>
                                  </m:sub>
                                </m:sSub>
                              </m:oMath>
                            </m:oMathPara>
                          </a14:m>
                          <a:endParaRPr lang="en-US" i="0" dirty="0">
                            <a:solidFill>
                              <a:schemeClr val="tx1"/>
                            </a:solidFill>
                          </a:endParaRPr>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2286521834"/>
                      </a:ext>
                    </a:extLst>
                  </a:tr>
                  <a:tr h="335411">
                    <a:tc>
                      <a:txBody>
                        <a:bodyPr/>
                        <a:lstStyle/>
                        <a:p>
                          <a:pPr algn="l"/>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HF</m:t>
                                </m:r>
                              </m:oMath>
                            </m:oMathPara>
                          </a14:m>
                          <a:endParaRPr lang="en-US" i="0"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7.1</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oMath>
                            </m:oMathPara>
                          </a14:m>
                          <a:endParaRPr lang="en-US"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3.15</m:t>
                                </m:r>
                              </m:oMath>
                            </m:oMathPara>
                          </a14:m>
                          <a:endParaRPr lang="en-US" dirty="0"/>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2954435273"/>
                      </a:ext>
                    </a:extLst>
                  </a:tr>
                  <a:tr h="335411">
                    <a:tc>
                      <a:txBody>
                        <a:bodyPr/>
                        <a:lstStyle/>
                        <a:p>
                          <a:pPr algn="l"/>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HN</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2</m:t>
                                    </m:r>
                                  </m:sub>
                                </m:sSub>
                              </m:oMath>
                            </m:oMathPara>
                          </a14:m>
                          <a:endParaRPr lang="en-US"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4.5</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3.35</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3064422559"/>
                      </a:ext>
                    </a:extLst>
                  </a:tr>
                  <a:tr h="335411">
                    <a:tc>
                      <a:txBody>
                        <a:bodyPr/>
                        <a:lstStyle/>
                        <a:p>
                          <a:pPr/>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HCOOH</m:t>
                                </m:r>
                              </m:oMath>
                            </m:oMathPara>
                          </a14:m>
                          <a:endParaRPr lang="en-US"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1.7</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−4</m:t>
                                    </m:r>
                                  </m:sup>
                                </m:sSup>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3.77</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2389912449"/>
                      </a:ext>
                    </a:extLst>
                  </a:tr>
                  <a:tr h="338206">
                    <a:tc>
                      <a:txBody>
                        <a:bodyPr/>
                        <a:lstStyle/>
                        <a:p>
                          <a:pPr/>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m:t>
                                    </m:r>
                                  </m:e>
                                  <m:sub>
                                    <m:r>
                                      <a:rPr lang="en-US" b="0" i="0" smtClean="0">
                                        <a:latin typeface="Cambria Math" panose="02040503050406030204" pitchFamily="18" charset="0"/>
                                      </a:rPr>
                                      <m:t>6</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5</m:t>
                                    </m:r>
                                  </m:sub>
                                </m:sSub>
                                <m:r>
                                  <m:rPr>
                                    <m:sty m:val="p"/>
                                  </m:rPr>
                                  <a:rPr lang="en-US" b="0" i="0" smtClean="0">
                                    <a:latin typeface="Cambria Math" panose="02040503050406030204" pitchFamily="18" charset="0"/>
                                  </a:rPr>
                                  <m:t>COOH</m:t>
                                </m:r>
                              </m:oMath>
                            </m:oMathPara>
                          </a14:m>
                          <a:endParaRPr lang="en-US"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6.5</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−5</m:t>
                                    </m:r>
                                  </m:sup>
                                </m:sSup>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4.19</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767848001"/>
                      </a:ext>
                    </a:extLst>
                  </a:tr>
                  <a:tr h="338206">
                    <a:tc>
                      <a:txBody>
                        <a:bodyPr/>
                        <a:lstStyle/>
                        <a:p>
                          <a:pPr/>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C</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COOH</m:t>
                                </m:r>
                              </m:oMath>
                            </m:oMathPara>
                          </a14:m>
                          <a:endParaRPr lang="en-US"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mn-ea"/>
                                  </a:rPr>
                                  <m:t>1.8</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−5</m:t>
                                    </m:r>
                                  </m:sup>
                                </m:sSup>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4.74</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1622052673"/>
                      </a:ext>
                    </a:extLst>
                  </a:tr>
                  <a:tr h="335411">
                    <a:tc>
                      <a:txBody>
                        <a:bodyPr/>
                        <a:lstStyle/>
                        <a:p>
                          <a:pPr/>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HCN</m:t>
                                </m:r>
                              </m:oMath>
                            </m:oMathPara>
                          </a14:m>
                          <a:endParaRPr lang="en-US"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mn-ea"/>
                                  </a:rPr>
                                  <m:t>4.9</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−10</m:t>
                                    </m:r>
                                  </m:sup>
                                </m:sSup>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9.31</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2129133344"/>
                      </a:ext>
                    </a:extLst>
                  </a:tr>
                  <a:tr h="335411">
                    <a:tc>
                      <a:txBody>
                        <a:bodyPr/>
                        <a:lstStyle/>
                        <a:p>
                          <a:pPr/>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m:t>
                                    </m:r>
                                  </m:e>
                                  <m:sub>
                                    <m:r>
                                      <a:rPr lang="en-US" b="0" i="0" smtClean="0">
                                        <a:latin typeface="Cambria Math" panose="02040503050406030204" pitchFamily="18" charset="0"/>
                                      </a:rPr>
                                      <m:t>6</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5</m:t>
                                    </m:r>
                                  </m:sub>
                                </m:sSub>
                                <m:r>
                                  <m:rPr>
                                    <m:sty m:val="p"/>
                                  </m:rPr>
                                  <a:rPr lang="en-US" b="0" i="0" smtClean="0">
                                    <a:latin typeface="Cambria Math" panose="02040503050406030204" pitchFamily="18" charset="0"/>
                                  </a:rPr>
                                  <m:t>OH</m:t>
                                </m:r>
                              </m:oMath>
                            </m:oMathPara>
                          </a14:m>
                          <a:endParaRPr lang="en-US" i="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mn-ea"/>
                                  </a:rPr>
                                  <m:t>1.3</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−10</m:t>
                                    </m:r>
                                  </m:sup>
                                </m:sSup>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9.89</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6EFF3"/>
                        </a:solidFill>
                      </a:tcPr>
                    </a:tc>
                    <a:extLst>
                      <a:ext uri="{0D108BD9-81ED-4DB2-BD59-A6C34878D82A}">
                        <a16:rowId xmlns:a16="http://schemas.microsoft.com/office/drawing/2014/main" val="1143881322"/>
                      </a:ext>
                    </a:extLst>
                  </a:tr>
                </a:tbl>
              </a:graphicData>
            </a:graphic>
          </p:graphicFrame>
        </mc:Choice>
        <mc:Fallback xmlns="">
          <p:graphicFrame>
            <p:nvGraphicFramePr>
              <p:cNvPr id="6" name="Content Placeholder 2"/>
              <p:cNvGraphicFramePr>
                <a:graphicFrameLocks/>
              </p:cNvGraphicFramePr>
              <p:nvPr>
                <p:extLst>
                  <p:ext uri="{D42A27DB-BD31-4B8C-83A1-F6EECF244321}">
                    <p14:modId xmlns:p14="http://schemas.microsoft.com/office/powerpoint/2010/main" val="2359445431"/>
                  </p:ext>
                </p:extLst>
              </p:nvPr>
            </p:nvGraphicFramePr>
            <p:xfrm>
              <a:off x="2286000" y="3048000"/>
              <a:ext cx="4953000" cy="3032350"/>
            </p:xfrm>
            <a:graphic>
              <a:graphicData uri="http://schemas.openxmlformats.org/drawingml/2006/table">
                <a:tbl>
                  <a:tblPr firstRow="1" bandRow="1">
                    <a:tableStyleId>{5C22544A-7EE6-4342-B048-85BDC9FD1C3A}</a:tableStyleId>
                  </a:tblPr>
                  <a:tblGrid>
                    <a:gridCol w="1651000">
                      <a:extLst>
                        <a:ext uri="{9D8B030D-6E8A-4147-A177-3AD203B41FA5}">
                          <a16:colId xmlns:a16="http://schemas.microsoft.com/office/drawing/2014/main" val="3247074428"/>
                        </a:ext>
                      </a:extLst>
                    </a:gridCol>
                    <a:gridCol w="1651000">
                      <a:extLst>
                        <a:ext uri="{9D8B030D-6E8A-4147-A177-3AD203B41FA5}">
                          <a16:colId xmlns:a16="http://schemas.microsoft.com/office/drawing/2014/main" val="2753184047"/>
                        </a:ext>
                      </a:extLst>
                    </a:gridCol>
                    <a:gridCol w="1651000">
                      <a:extLst>
                        <a:ext uri="{9D8B030D-6E8A-4147-A177-3AD203B41FA5}">
                          <a16:colId xmlns:a16="http://schemas.microsoft.com/office/drawing/2014/main" val="3414344176"/>
                        </a:ext>
                      </a:extLst>
                    </a:gridCol>
                  </a:tblGrid>
                  <a:tr h="465934">
                    <a:tc>
                      <a:txBody>
                        <a:bodyPr/>
                        <a:lstStyle/>
                        <a:p>
                          <a:endParaRPr lang="en-US"/>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r="-200738" b="-546753"/>
                          </a:stretch>
                        </a:blipFill>
                      </a:tcPr>
                    </a:tc>
                    <a:tc>
                      <a:txBody>
                        <a:bodyPr/>
                        <a:lstStyle/>
                        <a:p>
                          <a:endParaRPr lang="en-US"/>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00000" r="-100738" b="-546753"/>
                          </a:stretch>
                        </a:blipFill>
                      </a:tcPr>
                    </a:tc>
                    <a:tc>
                      <a:txBody>
                        <a:bodyPr/>
                        <a:lstStyle/>
                        <a:p>
                          <a:endParaRPr lang="en-US"/>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00000" r="-738" b="-546753"/>
                          </a:stretch>
                        </a:blipFill>
                      </a:tcPr>
                    </a:tc>
                    <a:extLst>
                      <a:ext uri="{0D108BD9-81ED-4DB2-BD59-A6C34878D82A}">
                        <a16:rowId xmlns:a16="http://schemas.microsoft.com/office/drawing/2014/main" val="2286521834"/>
                      </a:ext>
                    </a:extLst>
                  </a:tr>
                  <a:tr h="365760">
                    <a:tc>
                      <a:txBody>
                        <a:bodyPr/>
                        <a:lstStyle/>
                        <a:p>
                          <a:endParaRPr lang="en-US"/>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t="-128333" r="-200738" b="-601667"/>
                          </a:stretch>
                        </a:blipFill>
                      </a:tcPr>
                    </a:tc>
                    <a:tc>
                      <a:txBody>
                        <a:bodyPr/>
                        <a:lstStyle/>
                        <a:p>
                          <a:endParaRPr lang="en-US"/>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100000" t="-128333" r="-100738" b="-601667"/>
                          </a:stretch>
                        </a:blipFill>
                      </a:tcPr>
                    </a:tc>
                    <a:tc>
                      <a:txBody>
                        <a:bodyPr/>
                        <a:lstStyle/>
                        <a:p>
                          <a:endParaRPr lang="en-US"/>
                        </a:p>
                      </a:txBody>
                      <a:tcPr>
                        <a:lnL w="12700" cmpd="sng">
                          <a:noFill/>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200000" t="-128333" r="-738" b="-601667"/>
                          </a:stretch>
                        </a:blipFill>
                      </a:tcPr>
                    </a:tc>
                    <a:extLst>
                      <a:ext uri="{0D108BD9-81ED-4DB2-BD59-A6C34878D82A}">
                        <a16:rowId xmlns:a16="http://schemas.microsoft.com/office/drawing/2014/main" val="2954435273"/>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t="-228333" r="-200738" b="-501667"/>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000" t="-228333" r="-100738" b="-501667"/>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00000" t="-228333" r="-738" b="-501667"/>
                          </a:stretch>
                        </a:blipFill>
                      </a:tcPr>
                    </a:tc>
                    <a:extLst>
                      <a:ext uri="{0D108BD9-81ED-4DB2-BD59-A6C34878D82A}">
                        <a16:rowId xmlns:a16="http://schemas.microsoft.com/office/drawing/2014/main" val="3064422559"/>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t="-328333" r="-200738" b="-401667"/>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000" t="-328333" r="-100738" b="-401667"/>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00000" t="-328333" r="-738" b="-401667"/>
                          </a:stretch>
                        </a:blipFill>
                      </a:tcPr>
                    </a:tc>
                    <a:extLst>
                      <a:ext uri="{0D108BD9-81ED-4DB2-BD59-A6C34878D82A}">
                        <a16:rowId xmlns:a16="http://schemas.microsoft.com/office/drawing/2014/main" val="2389912449"/>
                      </a:ext>
                    </a:extLst>
                  </a:tr>
                  <a:tr h="368808">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t="-428333" r="-200738" b="-301667"/>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000" t="-428333" r="-100738" b="-301667"/>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00000" t="-428333" r="-738" b="-301667"/>
                          </a:stretch>
                        </a:blipFill>
                      </a:tcPr>
                    </a:tc>
                    <a:extLst>
                      <a:ext uri="{0D108BD9-81ED-4DB2-BD59-A6C34878D82A}">
                        <a16:rowId xmlns:a16="http://schemas.microsoft.com/office/drawing/2014/main" val="767848001"/>
                      </a:ext>
                    </a:extLst>
                  </a:tr>
                  <a:tr h="368808">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t="-519672" r="-200738" b="-19672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000" t="-519672" r="-100738" b="-19672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00000" t="-519672" r="-738" b="-196721"/>
                          </a:stretch>
                        </a:blipFill>
                      </a:tcPr>
                    </a:tc>
                    <a:extLst>
                      <a:ext uri="{0D108BD9-81ED-4DB2-BD59-A6C34878D82A}">
                        <a16:rowId xmlns:a16="http://schemas.microsoft.com/office/drawing/2014/main" val="1622052673"/>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t="-630000" r="-200738" b="-100000"/>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000" t="-630000" r="-100738" b="-100000"/>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00000" t="-630000" r="-738" b="-100000"/>
                          </a:stretch>
                        </a:blipFill>
                      </a:tcPr>
                    </a:tc>
                    <a:extLst>
                      <a:ext uri="{0D108BD9-81ED-4DB2-BD59-A6C34878D82A}">
                        <a16:rowId xmlns:a16="http://schemas.microsoft.com/office/drawing/2014/main" val="2129133344"/>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t="-730000" r="-200738"/>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000" t="-730000" r="-100738"/>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00000" t="-730000" r="-738"/>
                          </a:stretch>
                        </a:blipFill>
                      </a:tcPr>
                    </a:tc>
                    <a:extLst>
                      <a:ext uri="{0D108BD9-81ED-4DB2-BD59-A6C34878D82A}">
                        <a16:rowId xmlns:a16="http://schemas.microsoft.com/office/drawing/2014/main" val="1143881322"/>
                      </a:ext>
                    </a:extLst>
                  </a:tr>
                </a:tbl>
              </a:graphicData>
            </a:graphic>
          </p:graphicFrame>
        </mc:Fallback>
      </mc:AlternateContent>
    </p:spTree>
    <p:extLst>
      <p:ext uri="{BB962C8B-B14F-4D97-AF65-F5344CB8AC3E}">
        <p14:creationId xmlns:p14="http://schemas.microsoft.com/office/powerpoint/2010/main" val="3005624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1"/>
            <a:ext cx="6934200" cy="685800"/>
          </a:xfrm>
        </p:spPr>
        <p:txBody>
          <a:bodyPr/>
          <a:lstStyle/>
          <a:p>
            <a:pPr marL="1200150" indent="-1200150" algn="l"/>
            <a:r>
              <a:rPr lang="en-US" dirty="0">
                <a:solidFill>
                  <a:schemeClr val="bg1"/>
                </a:solidFill>
              </a:rPr>
              <a:t>17.1	</a:t>
            </a:r>
            <a:r>
              <a:rPr lang="en-US" dirty="0"/>
              <a:t>The </a:t>
            </a:r>
            <a:r>
              <a:rPr lang="en-US" dirty="0">
                <a:latin typeface="Calibri" panose="020F0502020204030204" pitchFamily="34" charset="0"/>
              </a:rPr>
              <a:t>Common</a:t>
            </a:r>
            <a:r>
              <a:rPr lang="en-US" dirty="0"/>
              <a:t> </a:t>
            </a:r>
            <a:r>
              <a:rPr lang="en-US" dirty="0">
                <a:latin typeface="Calibri" panose="020F0502020204030204" pitchFamily="34" charset="0"/>
              </a:rPr>
              <a:t>Ion</a:t>
            </a:r>
            <a:r>
              <a:rPr lang="en-US" dirty="0"/>
              <a:t> Effect</a:t>
            </a:r>
          </a:p>
        </p:txBody>
      </p:sp>
      <p:sp>
        <p:nvSpPr>
          <p:cNvPr id="2" name="Text Placeholder 1"/>
          <p:cNvSpPr>
            <a:spLocks noGrp="1"/>
          </p:cNvSpPr>
          <p:nvPr>
            <p:ph type="body" sz="quarter" idx="13"/>
          </p:nvPr>
        </p:nvSpPr>
        <p:spPr>
          <a:xfrm>
            <a:off x="3886200" y="1219200"/>
            <a:ext cx="1257300" cy="457200"/>
          </a:xfrm>
        </p:spPr>
        <p:txBody>
          <a:bodyPr/>
          <a:lstStyle/>
          <a:p>
            <a:r>
              <a:rPr lang="en-US" b="1" dirty="0">
                <a:solidFill>
                  <a:srgbClr val="4F74A7"/>
                </a:solidFill>
              </a:rPr>
              <a:t>Topics</a:t>
            </a:r>
          </a:p>
        </p:txBody>
      </p:sp>
      <p:sp>
        <p:nvSpPr>
          <p:cNvPr id="16" name="Content Placeholder 15"/>
          <p:cNvSpPr>
            <a:spLocks noGrp="1"/>
          </p:cNvSpPr>
          <p:nvPr>
            <p:ph sz="quarter" idx="12"/>
          </p:nvPr>
        </p:nvSpPr>
        <p:spPr>
          <a:xfrm>
            <a:off x="2362200" y="1874522"/>
            <a:ext cx="4419600" cy="609600"/>
          </a:xfrm>
        </p:spPr>
        <p:txBody>
          <a:bodyPr/>
          <a:lstStyle/>
          <a:p>
            <a:pPr marL="0" indent="0" algn="ctr">
              <a:buNone/>
            </a:pPr>
            <a:r>
              <a:rPr lang="en-US" sz="2800" dirty="0"/>
              <a:t>The Common Ion Effect</a:t>
            </a:r>
          </a:p>
        </p:txBody>
      </p:sp>
    </p:spTree>
    <p:extLst>
      <p:ext uri="{BB962C8B-B14F-4D97-AF65-F5344CB8AC3E}">
        <p14:creationId xmlns:p14="http://schemas.microsoft.com/office/powerpoint/2010/main" val="15349075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15957" y="228600"/>
            <a:ext cx="6056243" cy="601663"/>
          </a:xfrm>
        </p:spPr>
        <p:txBody>
          <a:bodyPr/>
          <a:lstStyle/>
          <a:p>
            <a:pPr marL="3265488" indent="-3265488" algn="ctr"/>
            <a:r>
              <a:rPr lang="en-US" dirty="0"/>
              <a:t>SAMPLE PROBLEM	</a:t>
            </a:r>
            <a:r>
              <a:rPr lang="en-US" dirty="0">
                <a:solidFill>
                  <a:schemeClr val="bg1"/>
                </a:solidFill>
              </a:rPr>
              <a:t>17.3	Solution</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914400"/>
                <a:ext cx="9130447" cy="4953000"/>
              </a:xfrm>
            </p:spPr>
            <p:txBody>
              <a:bodyPr/>
              <a:lstStyle/>
              <a:p>
                <a:pPr>
                  <a:spcBef>
                    <a:spcPts val="0"/>
                  </a:spcBef>
                </a:pPr>
                <a:r>
                  <a:rPr lang="en-US" b="1" dirty="0">
                    <a:solidFill>
                      <a:srgbClr val="43638E"/>
                    </a:solidFill>
                  </a:rPr>
                  <a:t>Solution</a:t>
                </a:r>
              </a:p>
              <a:p>
                <a:pPr>
                  <a:spcAft>
                    <a:spcPts val="20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9.50=9.89+</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log</m:t>
                          </m:r>
                        </m:fName>
                        <m:e>
                          <m:f>
                            <m:fPr>
                              <m:ctrlPr>
                                <a:rPr lang="en-US" b="0" i="1" smtClean="0">
                                  <a:latin typeface="Cambria Math" panose="02040503050406030204" pitchFamily="18" charset="0"/>
                                </a:rPr>
                              </m:ctrlPr>
                            </m:fPr>
                            <m:num>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m:t>
                                  </m:r>
                                </m:e>
                                <m:sub>
                                  <m:r>
                                    <a:rPr lang="en-US" b="0" i="0" smtClean="0">
                                      <a:latin typeface="Cambria Math" panose="02040503050406030204" pitchFamily="18" charset="0"/>
                                    </a:rPr>
                                    <m:t>6</m:t>
                                  </m:r>
                                </m:sub>
                              </m:sSub>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5</m:t>
                                  </m:r>
                                </m:sub>
                              </m:sSub>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r>
                                <a:rPr lang="en-US" b="0" i="0" smtClean="0">
                                  <a:latin typeface="Cambria Math" panose="02040503050406030204" pitchFamily="18" charset="0"/>
                                </a:rPr>
                                <m:t>]</m:t>
                              </m:r>
                            </m:num>
                            <m:den>
                              <m:r>
                                <a:rPr lang="en-US" b="0" i="0" smtClean="0">
                                  <a:latin typeface="Cambria Math" panose="02040503050406030204" pitchFamily="18" charset="0"/>
                                </a:rPr>
                                <m:t>[</m:t>
                              </m:r>
                              <m:sSub>
                                <m:sSubPr>
                                  <m:ctrlPr>
                                    <a:rPr lang="en-US" i="1">
                                      <a:latin typeface="Cambria Math" panose="02040503050406030204" pitchFamily="18" charset="0"/>
                                    </a:rPr>
                                  </m:ctrlPr>
                                </m:sSubPr>
                                <m:e>
                                  <m:r>
                                    <m:rPr>
                                      <m:sty m:val="p"/>
                                    </m:rPr>
                                    <a:rPr lang="en-US" i="0">
                                      <a:latin typeface="Cambria Math" panose="02040503050406030204" pitchFamily="18" charset="0"/>
                                    </a:rPr>
                                    <m:t>C</m:t>
                                  </m:r>
                                </m:e>
                                <m:sub>
                                  <m:r>
                                    <a:rPr lang="en-US" i="0">
                                      <a:latin typeface="Cambria Math" panose="02040503050406030204" pitchFamily="18" charset="0"/>
                                    </a:rPr>
                                    <m:t>6</m:t>
                                  </m:r>
                                </m:sub>
                              </m:sSub>
                              <m:sSub>
                                <m:sSubPr>
                                  <m:ctrlPr>
                                    <a:rPr lang="en-US" i="1">
                                      <a:latin typeface="Cambria Math" panose="02040503050406030204" pitchFamily="18" charset="0"/>
                                    </a:rPr>
                                  </m:ctrlPr>
                                </m:sSubPr>
                                <m:e>
                                  <m:r>
                                    <m:rPr>
                                      <m:sty m:val="p"/>
                                    </m:rPr>
                                    <a:rPr lang="en-US" i="0">
                                      <a:latin typeface="Cambria Math" panose="02040503050406030204" pitchFamily="18" charset="0"/>
                                    </a:rPr>
                                    <m:t>H</m:t>
                                  </m:r>
                                </m:e>
                                <m:sub>
                                  <m:r>
                                    <a:rPr lang="en-US" i="0">
                                      <a:latin typeface="Cambria Math" panose="02040503050406030204" pitchFamily="18" charset="0"/>
                                    </a:rPr>
                                    <m:t>5</m:t>
                                  </m:r>
                                </m:sub>
                              </m:sSub>
                              <m:r>
                                <m:rPr>
                                  <m:sty m:val="p"/>
                                </m:rPr>
                                <a:rPr lang="en-US" b="0" i="0" smtClean="0">
                                  <a:latin typeface="Cambria Math" panose="02040503050406030204" pitchFamily="18" charset="0"/>
                                </a:rPr>
                                <m:t>OH</m:t>
                              </m:r>
                              <m:r>
                                <a:rPr lang="en-US" b="0" i="0" smtClean="0">
                                  <a:latin typeface="Cambria Math" panose="02040503050406030204" pitchFamily="18" charset="0"/>
                                </a:rPr>
                                <m:t>]</m:t>
                              </m:r>
                            </m:den>
                          </m:f>
                        </m:e>
                      </m:func>
                    </m:oMath>
                  </m:oMathPara>
                </a14:m>
                <a:endParaRPr lang="en-US" dirty="0"/>
              </a:p>
              <a:p>
                <a:pPr>
                  <a:spcAft>
                    <a:spcPts val="20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9.50−9.89=</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log</m:t>
                          </m:r>
                        </m:fName>
                        <m:e>
                          <m:f>
                            <m:fPr>
                              <m:ctrlPr>
                                <a:rPr lang="en-US" b="0" i="1" smtClean="0">
                                  <a:latin typeface="Cambria Math" panose="02040503050406030204" pitchFamily="18" charset="0"/>
                                </a:rPr>
                              </m:ctrlPr>
                            </m:fPr>
                            <m:num>
                              <m:d>
                                <m:dPr>
                                  <m:begChr m:val="["/>
                                  <m:endChr m:val="]"/>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m:t>
                                      </m:r>
                                    </m:e>
                                    <m:sub>
                                      <m:r>
                                        <a:rPr lang="en-US" b="0" i="0" smtClean="0">
                                          <a:latin typeface="Cambria Math" panose="02040503050406030204" pitchFamily="18" charset="0"/>
                                        </a:rPr>
                                        <m:t>6</m:t>
                                      </m:r>
                                    </m:sub>
                                  </m:sSub>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5</m:t>
                                      </m:r>
                                    </m:sub>
                                  </m:sSub>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e>
                              </m:d>
                            </m:num>
                            <m:den>
                              <m:d>
                                <m:dPr>
                                  <m:begChr m:val="["/>
                                  <m:endChr m:val="]"/>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m:t>
                                      </m:r>
                                    </m:e>
                                    <m:sub>
                                      <m:r>
                                        <a:rPr lang="en-US" b="0" i="0" smtClean="0">
                                          <a:latin typeface="Cambria Math" panose="02040503050406030204" pitchFamily="18" charset="0"/>
                                        </a:rPr>
                                        <m:t>6</m:t>
                                      </m:r>
                                    </m:sub>
                                  </m:sSub>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5</m:t>
                                      </m:r>
                                    </m:sub>
                                  </m:sSub>
                                  <m:r>
                                    <a:rPr lang="en-US" b="0" i="1" smtClean="0">
                                      <a:latin typeface="Cambria Math" panose="02040503050406030204" pitchFamily="18" charset="0"/>
                                    </a:rPr>
                                    <m:t>𝑂</m:t>
                                  </m:r>
                                  <m:r>
                                    <m:rPr>
                                      <m:sty m:val="p"/>
                                    </m:rPr>
                                    <a:rPr lang="en-US" b="0" i="0" smtClean="0">
                                      <a:latin typeface="Cambria Math" panose="02040503050406030204" pitchFamily="18" charset="0"/>
                                    </a:rPr>
                                    <m:t>H</m:t>
                                  </m:r>
                                </m:e>
                              </m:d>
                            </m:den>
                          </m:f>
                        </m:e>
                      </m:func>
                      <m:r>
                        <a:rPr lang="en-US" b="0" i="1" smtClean="0">
                          <a:latin typeface="Cambria Math" panose="02040503050406030204" pitchFamily="18" charset="0"/>
                        </a:rPr>
                        <m:t>=−0.39</m:t>
                      </m:r>
                    </m:oMath>
                  </m:oMathPara>
                </a14:m>
                <a:endParaRPr lang="en-US" b="0" dirty="0"/>
              </a:p>
              <a:p>
                <a:pPr>
                  <a:spcAft>
                    <a:spcPts val="2000"/>
                  </a:spcAft>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m:rPr>
                                      <m:sty m:val="p"/>
                                    </m:rPr>
                                    <a:rPr lang="en-US" i="0">
                                      <a:latin typeface="Cambria Math" panose="02040503050406030204" pitchFamily="18" charset="0"/>
                                    </a:rPr>
                                    <m:t>C</m:t>
                                  </m:r>
                                </m:e>
                                <m:sub>
                                  <m:r>
                                    <a:rPr lang="en-US" i="0">
                                      <a:latin typeface="Cambria Math" panose="02040503050406030204" pitchFamily="18" charset="0"/>
                                    </a:rPr>
                                    <m:t>6</m:t>
                                  </m:r>
                                </m:sub>
                              </m:sSub>
                              <m:sSub>
                                <m:sSubPr>
                                  <m:ctrlPr>
                                    <a:rPr lang="en-US" i="1">
                                      <a:latin typeface="Cambria Math" panose="02040503050406030204" pitchFamily="18" charset="0"/>
                                    </a:rPr>
                                  </m:ctrlPr>
                                </m:sSubPr>
                                <m:e>
                                  <m:r>
                                    <m:rPr>
                                      <m:sty m:val="p"/>
                                    </m:rPr>
                                    <a:rPr lang="en-US" i="0">
                                      <a:latin typeface="Cambria Math" panose="02040503050406030204" pitchFamily="18" charset="0"/>
                                    </a:rPr>
                                    <m:t>H</m:t>
                                  </m:r>
                                </m:e>
                                <m:sub>
                                  <m:r>
                                    <a:rPr lang="en-US" i="0">
                                      <a:latin typeface="Cambria Math" panose="02040503050406030204" pitchFamily="18" charset="0"/>
                                    </a:rPr>
                                    <m:t>5</m:t>
                                  </m:r>
                                </m:sub>
                              </m:sSub>
                              <m:sSup>
                                <m:sSupPr>
                                  <m:ctrlPr>
                                    <a:rPr lang="en-US" i="1">
                                      <a:latin typeface="Cambria Math" panose="02040503050406030204" pitchFamily="18" charset="0"/>
                                    </a:rPr>
                                  </m:ctrlPr>
                                </m:sSupPr>
                                <m:e>
                                  <m:r>
                                    <m:rPr>
                                      <m:sty m:val="p"/>
                                    </m:rPr>
                                    <a:rPr lang="en-US" i="0">
                                      <a:latin typeface="Cambria Math" panose="02040503050406030204" pitchFamily="18" charset="0"/>
                                    </a:rPr>
                                    <m:t>O</m:t>
                                  </m:r>
                                </m:e>
                                <m:sup>
                                  <m:r>
                                    <a:rPr lang="en-US" i="0">
                                      <a:latin typeface="Cambria Math" panose="02040503050406030204" pitchFamily="18" charset="0"/>
                                    </a:rPr>
                                    <m:t>−</m:t>
                                  </m:r>
                                </m:sup>
                              </m:sSup>
                            </m:e>
                          </m:d>
                        </m:num>
                        <m:den>
                          <m:d>
                            <m:dPr>
                              <m:begChr m:val="["/>
                              <m:endChr m:val="]"/>
                              <m:ctrlPr>
                                <a:rPr lang="en-US" i="1">
                                  <a:latin typeface="Cambria Math" panose="02040503050406030204" pitchFamily="18" charset="0"/>
                                </a:rPr>
                              </m:ctrlPr>
                            </m:dPr>
                            <m:e>
                              <m:sSub>
                                <m:sSubPr>
                                  <m:ctrlPr>
                                    <a:rPr lang="en-US" i="1">
                                      <a:latin typeface="Cambria Math" panose="02040503050406030204" pitchFamily="18" charset="0"/>
                                    </a:rPr>
                                  </m:ctrlPr>
                                </m:sSubPr>
                                <m:e>
                                  <m:r>
                                    <m:rPr>
                                      <m:sty m:val="p"/>
                                    </m:rPr>
                                    <a:rPr lang="en-US" i="0">
                                      <a:latin typeface="Cambria Math" panose="02040503050406030204" pitchFamily="18" charset="0"/>
                                    </a:rPr>
                                    <m:t>C</m:t>
                                  </m:r>
                                </m:e>
                                <m:sub>
                                  <m:r>
                                    <a:rPr lang="en-US" i="0">
                                      <a:latin typeface="Cambria Math" panose="02040503050406030204" pitchFamily="18" charset="0"/>
                                    </a:rPr>
                                    <m:t>6</m:t>
                                  </m:r>
                                </m:sub>
                              </m:sSub>
                              <m:sSub>
                                <m:sSubPr>
                                  <m:ctrlPr>
                                    <a:rPr lang="en-US" i="1">
                                      <a:latin typeface="Cambria Math" panose="02040503050406030204" pitchFamily="18" charset="0"/>
                                    </a:rPr>
                                  </m:ctrlPr>
                                </m:sSubPr>
                                <m:e>
                                  <m:r>
                                    <m:rPr>
                                      <m:sty m:val="p"/>
                                    </m:rPr>
                                    <a:rPr lang="en-US" i="0">
                                      <a:latin typeface="Cambria Math" panose="02040503050406030204" pitchFamily="18" charset="0"/>
                                    </a:rPr>
                                    <m:t>H</m:t>
                                  </m:r>
                                </m:e>
                                <m:sub>
                                  <m:r>
                                    <a:rPr lang="en-US" i="0">
                                      <a:latin typeface="Cambria Math" panose="02040503050406030204" pitchFamily="18" charset="0"/>
                                    </a:rPr>
                                    <m:t>5</m:t>
                                  </m:r>
                                </m:sub>
                              </m:sSub>
                              <m:r>
                                <m:rPr>
                                  <m:sty m:val="p"/>
                                </m:rPr>
                                <a:rPr lang="en-US" i="0">
                                  <a:latin typeface="Cambria Math" panose="02040503050406030204" pitchFamily="18" charset="0"/>
                                </a:rPr>
                                <m:t>OH</m:t>
                              </m:r>
                            </m:e>
                          </m:d>
                        </m:den>
                      </m:f>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m:t>
                          </m:r>
                        </m:e>
                        <m:sup>
                          <m:r>
                            <a:rPr lang="en-US" b="0" i="1" smtClean="0">
                              <a:latin typeface="Cambria Math" panose="02040503050406030204" pitchFamily="18" charset="0"/>
                            </a:rPr>
                            <m:t>−0.39</m:t>
                          </m:r>
                        </m:sup>
                      </m:sSup>
                      <m:r>
                        <a:rPr lang="en-US" b="0" i="1" smtClean="0">
                          <a:latin typeface="Cambria Math" panose="02040503050406030204" pitchFamily="18" charset="0"/>
                        </a:rPr>
                        <m:t>=0.41</m:t>
                      </m:r>
                    </m:oMath>
                  </m:oMathPara>
                </a14:m>
                <a:endParaRPr lang="en-US" dirty="0"/>
              </a:p>
              <a:p>
                <a:pPr>
                  <a:spcBef>
                    <a:spcPts val="0"/>
                  </a:spcBef>
                  <a:spcAft>
                    <a:spcPts val="2000"/>
                  </a:spcAft>
                </a:pPr>
                <a:r>
                  <a:rPr lang="en-US" dirty="0"/>
                  <a:t>One way to achieve this would be to dissolve 0.41 mol of </a:t>
                </a:r>
                <a14:m>
                  <m:oMath xmlns:m="http://schemas.openxmlformats.org/officeDocument/2006/math">
                    <m:r>
                      <m:rPr>
                        <m:sty m:val="p"/>
                      </m:rPr>
                      <a:rPr lang="en-US" i="0" dirty="0" smtClean="0">
                        <a:latin typeface="Cambria Math" panose="02040503050406030204" pitchFamily="18" charset="0"/>
                      </a:rPr>
                      <m:t>C</m:t>
                    </m:r>
                    <m:r>
                      <a:rPr lang="en-US" i="0" baseline="-25000" dirty="0">
                        <a:latin typeface="Cambria Math" panose="02040503050406030204" pitchFamily="18" charset="0"/>
                      </a:rPr>
                      <m:t>6</m:t>
                    </m:r>
                    <m:r>
                      <m:rPr>
                        <m:sty m:val="p"/>
                      </m:rPr>
                      <a:rPr lang="en-US" i="0" dirty="0">
                        <a:latin typeface="Cambria Math" panose="02040503050406030204" pitchFamily="18" charset="0"/>
                      </a:rPr>
                      <m:t>H</m:t>
                    </m:r>
                    <m:r>
                      <a:rPr lang="en-US" i="0" baseline="-25000" dirty="0">
                        <a:latin typeface="Cambria Math" panose="02040503050406030204" pitchFamily="18" charset="0"/>
                      </a:rPr>
                      <m:t>5</m:t>
                    </m:r>
                    <m:r>
                      <m:rPr>
                        <m:sty m:val="p"/>
                      </m:rPr>
                      <a:rPr lang="en-US" i="0" dirty="0">
                        <a:latin typeface="Cambria Math" panose="02040503050406030204" pitchFamily="18" charset="0"/>
                      </a:rPr>
                      <m:t>ONa</m:t>
                    </m:r>
                  </m:oMath>
                </a14:m>
                <a:r>
                  <a:rPr lang="en-US" dirty="0"/>
                  <a:t> and 1.00 mol of </a:t>
                </a:r>
                <a14:m>
                  <m:oMath xmlns:m="http://schemas.openxmlformats.org/officeDocument/2006/math">
                    <m:r>
                      <m:rPr>
                        <m:sty m:val="p"/>
                      </m:rPr>
                      <a:rPr lang="en-US" i="0" dirty="0" smtClean="0">
                        <a:latin typeface="Cambria Math" panose="02040503050406030204" pitchFamily="18" charset="0"/>
                      </a:rPr>
                      <m:t>C</m:t>
                    </m:r>
                    <m:r>
                      <a:rPr lang="en-US" i="0" baseline="-25000" dirty="0">
                        <a:latin typeface="Cambria Math" panose="02040503050406030204" pitchFamily="18" charset="0"/>
                      </a:rPr>
                      <m:t>6</m:t>
                    </m:r>
                    <m:r>
                      <m:rPr>
                        <m:sty m:val="p"/>
                      </m:rPr>
                      <a:rPr lang="en-US" i="0" dirty="0">
                        <a:latin typeface="Cambria Math" panose="02040503050406030204" pitchFamily="18" charset="0"/>
                      </a:rPr>
                      <m:t>H</m:t>
                    </m:r>
                    <m:r>
                      <a:rPr lang="en-US" i="0" baseline="-25000" dirty="0">
                        <a:latin typeface="Cambria Math" panose="02040503050406030204" pitchFamily="18" charset="0"/>
                      </a:rPr>
                      <m:t>5</m:t>
                    </m:r>
                    <m:r>
                      <m:rPr>
                        <m:sty m:val="p"/>
                      </m:rPr>
                      <a:rPr lang="en-US" i="0" dirty="0">
                        <a:latin typeface="Cambria Math" panose="02040503050406030204" pitchFamily="18" charset="0"/>
                      </a:rPr>
                      <m:t>OH</m:t>
                    </m:r>
                  </m:oMath>
                </a14:m>
                <a:r>
                  <a:rPr lang="en-US" dirty="0"/>
                  <a:t> in 1 L of water.</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914400"/>
                <a:ext cx="9130447" cy="4953000"/>
              </a:xfrm>
              <a:blipFill>
                <a:blip r:embed="rId3"/>
                <a:stretch>
                  <a:fillRect l="-1335" t="-1107" b="-984"/>
                </a:stretch>
              </a:blipFill>
            </p:spPr>
            <p:txBody>
              <a:bodyPr/>
              <a:lstStyle/>
              <a:p>
                <a:r>
                  <a:rPr lang="en-US">
                    <a:noFill/>
                  </a:rPr>
                  <a:t> </a:t>
                </a:r>
              </a:p>
            </p:txBody>
          </p:sp>
        </mc:Fallback>
      </mc:AlternateContent>
    </p:spTree>
    <p:extLst>
      <p:ext uri="{BB962C8B-B14F-4D97-AF65-F5344CB8AC3E}">
        <p14:creationId xmlns:p14="http://schemas.microsoft.com/office/powerpoint/2010/main" val="10887036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162800" cy="427383"/>
          </a:xfrm>
        </p:spPr>
        <p:txBody>
          <a:bodyPr/>
          <a:lstStyle/>
          <a:p>
            <a:pPr marL="1266825" indent="-1266825" algn="l"/>
            <a:r>
              <a:rPr lang="en-US" dirty="0">
                <a:solidFill>
                  <a:schemeClr val="bg1"/>
                </a:solidFill>
              </a:rPr>
              <a:t>17.3	</a:t>
            </a:r>
            <a:r>
              <a:rPr lang="en-US" dirty="0">
                <a:latin typeface="Calibri" panose="020F0502020204030204" pitchFamily="34" charset="0"/>
              </a:rPr>
              <a:t>Acid‒Base Titrations</a:t>
            </a:r>
            <a:endParaRPr lang="en-US" dirty="0"/>
          </a:p>
        </p:txBody>
      </p:sp>
      <p:sp>
        <p:nvSpPr>
          <p:cNvPr id="2" name="Text Placeholder 1"/>
          <p:cNvSpPr>
            <a:spLocks noGrp="1"/>
          </p:cNvSpPr>
          <p:nvPr>
            <p:ph type="body" sz="quarter" idx="13"/>
          </p:nvPr>
        </p:nvSpPr>
        <p:spPr>
          <a:xfrm>
            <a:off x="3962400" y="1295400"/>
            <a:ext cx="1257300" cy="457200"/>
          </a:xfrm>
        </p:spPr>
        <p:txBody>
          <a:bodyPr/>
          <a:lstStyle/>
          <a:p>
            <a:r>
              <a:rPr lang="en-US" b="1" dirty="0">
                <a:solidFill>
                  <a:srgbClr val="4F74A7"/>
                </a:solidFill>
              </a:rPr>
              <a:t>Topics</a:t>
            </a:r>
          </a:p>
        </p:txBody>
      </p:sp>
      <p:sp>
        <p:nvSpPr>
          <p:cNvPr id="16" name="Content Placeholder 15"/>
          <p:cNvSpPr>
            <a:spLocks noGrp="1"/>
          </p:cNvSpPr>
          <p:nvPr>
            <p:ph sz="quarter" idx="12"/>
          </p:nvPr>
        </p:nvSpPr>
        <p:spPr>
          <a:xfrm>
            <a:off x="304800" y="1845015"/>
            <a:ext cx="8534400" cy="1828800"/>
          </a:xfrm>
        </p:spPr>
        <p:txBody>
          <a:bodyPr/>
          <a:lstStyle/>
          <a:p>
            <a:pPr marL="0" indent="0" algn="ctr" fontAlgn="t">
              <a:spcBef>
                <a:spcPts val="0"/>
              </a:spcBef>
              <a:buNone/>
            </a:pPr>
            <a:r>
              <a:rPr lang="en-US" sz="2800" dirty="0"/>
              <a:t>Strong Acid-Strong Base Titrations</a:t>
            </a:r>
          </a:p>
          <a:p>
            <a:pPr marL="0" indent="0" algn="ctr" fontAlgn="t">
              <a:spcBef>
                <a:spcPts val="0"/>
              </a:spcBef>
              <a:buNone/>
            </a:pPr>
            <a:r>
              <a:rPr lang="en-US" sz="2800" dirty="0"/>
              <a:t>Weak Acid-Strong Base Titrations</a:t>
            </a:r>
          </a:p>
          <a:p>
            <a:pPr marL="0" indent="0" algn="ctr" fontAlgn="t">
              <a:spcBef>
                <a:spcPts val="0"/>
              </a:spcBef>
              <a:buNone/>
            </a:pPr>
            <a:r>
              <a:rPr lang="en-US" sz="2800" dirty="0"/>
              <a:t>Strong Acid-Weak Base Titrations</a:t>
            </a:r>
          </a:p>
          <a:p>
            <a:pPr marL="0" indent="0" algn="ctr">
              <a:spcBef>
                <a:spcPts val="0"/>
              </a:spcBef>
              <a:buNone/>
            </a:pPr>
            <a:r>
              <a:rPr lang="en-US" sz="2800" dirty="0"/>
              <a:t>Acid-Base Indicators</a:t>
            </a:r>
          </a:p>
        </p:txBody>
      </p:sp>
    </p:spTree>
    <p:extLst>
      <p:ext uri="{BB962C8B-B14F-4D97-AF65-F5344CB8AC3E}">
        <p14:creationId xmlns:p14="http://schemas.microsoft.com/office/powerpoint/2010/main" val="27724766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a:xfrm>
            <a:off x="49696" y="-3313"/>
            <a:ext cx="6808304" cy="460513"/>
          </a:xfrm>
        </p:spPr>
        <p:txBody>
          <a:bodyPr/>
          <a:lstStyle/>
          <a:p>
            <a:pPr marL="1430338" indent="-1252538"/>
            <a:r>
              <a:rPr lang="en-US" dirty="0">
                <a:solidFill>
                  <a:schemeClr val="bg1"/>
                </a:solidFill>
              </a:rPr>
              <a:t>17.3	</a:t>
            </a:r>
            <a:r>
              <a:rPr lang="en-US" dirty="0"/>
              <a:t>Acid‒Base Titrations (1)</a:t>
            </a:r>
          </a:p>
        </p:txBody>
      </p:sp>
      <p:sp>
        <p:nvSpPr>
          <p:cNvPr id="2" name="Text Placeholder 1"/>
          <p:cNvSpPr>
            <a:spLocks noGrp="1"/>
          </p:cNvSpPr>
          <p:nvPr>
            <p:ph type="body" sz="quarter" idx="11"/>
          </p:nvPr>
        </p:nvSpPr>
        <p:spPr>
          <a:xfrm>
            <a:off x="0" y="990600"/>
            <a:ext cx="8686800" cy="533400"/>
          </a:xfrm>
        </p:spPr>
        <p:txBody>
          <a:bodyPr/>
          <a:lstStyle/>
          <a:p>
            <a:r>
              <a:rPr lang="en-US" dirty="0"/>
              <a:t>Strong Acid-Strong Base Titrations</a:t>
            </a:r>
          </a:p>
        </p:txBody>
      </p:sp>
      <p:sp>
        <p:nvSpPr>
          <p:cNvPr id="3" name="Content Placeholder 2"/>
          <p:cNvSpPr>
            <a:spLocks noGrp="1"/>
          </p:cNvSpPr>
          <p:nvPr>
            <p:ph sz="quarter" idx="12"/>
          </p:nvPr>
        </p:nvSpPr>
        <p:spPr>
          <a:xfrm>
            <a:off x="0" y="1676400"/>
            <a:ext cx="9144000" cy="457200"/>
          </a:xfrm>
        </p:spPr>
        <p:txBody>
          <a:bodyPr/>
          <a:lstStyle/>
          <a:p>
            <a:r>
              <a:rPr lang="en-US" dirty="0"/>
              <a:t>The </a:t>
            </a:r>
            <a:r>
              <a:rPr lang="en-US" b="1" i="1" dirty="0"/>
              <a:t>titrant</a:t>
            </a:r>
            <a:r>
              <a:rPr lang="en-US" dirty="0"/>
              <a:t> is the solution that is added from the burette.</a:t>
            </a:r>
          </a:p>
        </p:txBody>
      </p:sp>
      <p:pic>
        <p:nvPicPr>
          <p:cNvPr id="6" name="Picture 5" descr="A pH meter is used to monitor an acid-base titra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3979" y="2298032"/>
            <a:ext cx="2636042" cy="4137148"/>
          </a:xfrm>
          <a:prstGeom prst="rect">
            <a:avLst/>
          </a:prstGeom>
        </p:spPr>
      </p:pic>
    </p:spTree>
    <p:extLst>
      <p:ext uri="{BB962C8B-B14F-4D97-AF65-F5344CB8AC3E}">
        <p14:creationId xmlns:p14="http://schemas.microsoft.com/office/powerpoint/2010/main" val="39295735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266825" indent="-1266825"/>
            <a:r>
              <a:rPr lang="en-US" dirty="0">
                <a:solidFill>
                  <a:schemeClr val="bg1"/>
                </a:solidFill>
              </a:rPr>
              <a:t>17.3	</a:t>
            </a:r>
            <a:r>
              <a:rPr lang="en-US" dirty="0"/>
              <a:t>Acid‒Base Titrations</a:t>
            </a:r>
            <a:r>
              <a:rPr lang="en-US" baseline="0" dirty="0"/>
              <a:t> (2)</a:t>
            </a:r>
            <a:endParaRPr lang="en-US" dirty="0"/>
          </a:p>
        </p:txBody>
      </p:sp>
      <p:sp>
        <p:nvSpPr>
          <p:cNvPr id="2" name="Text Placeholder 1"/>
          <p:cNvSpPr>
            <a:spLocks noGrp="1"/>
          </p:cNvSpPr>
          <p:nvPr>
            <p:ph type="body" sz="quarter" idx="11"/>
          </p:nvPr>
        </p:nvSpPr>
        <p:spPr>
          <a:xfrm>
            <a:off x="0" y="838200"/>
            <a:ext cx="8686800" cy="533400"/>
          </a:xfrm>
        </p:spPr>
        <p:txBody>
          <a:bodyPr/>
          <a:lstStyle/>
          <a:p>
            <a:r>
              <a:rPr lang="en-US" dirty="0"/>
              <a:t>Strong Acid-Strong Base Titrations</a:t>
            </a:r>
          </a:p>
        </p:txBody>
      </p:sp>
      <p:sp>
        <p:nvSpPr>
          <p:cNvPr id="3" name="Content Placeholder 2"/>
          <p:cNvSpPr>
            <a:spLocks noGrp="1"/>
          </p:cNvSpPr>
          <p:nvPr>
            <p:ph sz="quarter" idx="12"/>
          </p:nvPr>
        </p:nvSpPr>
        <p:spPr>
          <a:xfrm>
            <a:off x="0" y="1295400"/>
            <a:ext cx="9144000" cy="967081"/>
          </a:xfrm>
        </p:spPr>
        <p:txBody>
          <a:bodyPr/>
          <a:lstStyle/>
          <a:p>
            <a:pPr>
              <a:spcBef>
                <a:spcPts val="0"/>
              </a:spcBef>
            </a:pPr>
            <a:r>
              <a:rPr lang="en-US" dirty="0"/>
              <a:t>Titration curve (pH as a function of volume titrant added)</a:t>
            </a:r>
          </a:p>
          <a:p>
            <a:pPr>
              <a:spcBef>
                <a:spcPts val="0"/>
              </a:spcBef>
            </a:pPr>
            <a:r>
              <a:rPr lang="en-US" dirty="0"/>
              <a:t>of a strong acid-strong base titration.</a:t>
            </a:r>
          </a:p>
        </p:txBody>
      </p:sp>
      <p:pic>
        <p:nvPicPr>
          <p:cNvPr id="7" name="Picture 3" descr="A titration curve (pH as a function of volume titrant added) of a strong acid–strong base titration is shown."/>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892861" y="2393361"/>
            <a:ext cx="4812740" cy="4036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52917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6808304" cy="460513"/>
          </a:xfrm>
        </p:spPr>
        <p:txBody>
          <a:bodyPr/>
          <a:lstStyle/>
          <a:p>
            <a:pPr marL="1254125" indent="-1254125"/>
            <a:r>
              <a:rPr lang="en-US" dirty="0">
                <a:solidFill>
                  <a:schemeClr val="bg1"/>
                </a:solidFill>
              </a:rPr>
              <a:t>17.3	</a:t>
            </a:r>
            <a:r>
              <a:rPr lang="en-US" dirty="0"/>
              <a:t>Acid‒Base Titrations (3)</a:t>
            </a:r>
          </a:p>
        </p:txBody>
      </p:sp>
      <p:sp>
        <p:nvSpPr>
          <p:cNvPr id="2" name="Text Placeholder 1"/>
          <p:cNvSpPr>
            <a:spLocks noGrp="1"/>
          </p:cNvSpPr>
          <p:nvPr>
            <p:ph type="body" sz="quarter" idx="11"/>
          </p:nvPr>
        </p:nvSpPr>
        <p:spPr>
          <a:xfrm>
            <a:off x="0" y="1066800"/>
            <a:ext cx="8686800" cy="533400"/>
          </a:xfrm>
        </p:spPr>
        <p:txBody>
          <a:bodyPr/>
          <a:lstStyle/>
          <a:p>
            <a:r>
              <a:rPr lang="en-US" dirty="0"/>
              <a:t>Strong Acid-Strong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00200"/>
                <a:ext cx="9144000" cy="2057400"/>
              </a:xfrm>
            </p:spPr>
            <p:txBody>
              <a:bodyPr/>
              <a:lstStyle/>
              <a:p>
                <a:pPr>
                  <a:spcBef>
                    <a:spcPts val="0"/>
                  </a:spcBef>
                  <a:spcAft>
                    <a:spcPts val="4000"/>
                  </a:spcAft>
                </a:pPr>
                <a:r>
                  <a:rPr lang="en-US" dirty="0"/>
                  <a:t>Consider the addition of a 0.100 </a:t>
                </a:r>
                <a:r>
                  <a:rPr lang="en-US" i="1" dirty="0"/>
                  <a:t>M </a:t>
                </a:r>
                <a:r>
                  <a:rPr lang="en-US" dirty="0"/>
                  <a:t>NaOH solution (from a burette) to a vessel containing 25.0 mL of 0.100 </a:t>
                </a:r>
                <a:r>
                  <a:rPr lang="en-US" i="1" dirty="0"/>
                  <a:t>M </a:t>
                </a:r>
                <a:r>
                  <a:rPr lang="en-US" dirty="0"/>
                  <a:t>HCl. </a:t>
                </a:r>
              </a:p>
              <a:p>
                <a:pPr marL="623888">
                  <a:spcBef>
                    <a:spcPts val="0"/>
                  </a:spcBef>
                  <a:spcAft>
                    <a:spcPts val="28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NaOH</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rPr>
                        <m:t>+</m:t>
                      </m:r>
                      <m:r>
                        <m:rPr>
                          <m:sty m:val="p"/>
                        </m:rPr>
                        <a:rPr lang="en-US" b="0" i="0" smtClean="0">
                          <a:latin typeface="Cambria Math" panose="02040503050406030204" pitchFamily="18" charset="0"/>
                        </a:rPr>
                        <m:t>HCL</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NaC</m:t>
                      </m:r>
                      <m:r>
                        <a:rPr lang="en-US" b="0" i="1" smtClean="0">
                          <a:latin typeface="Cambria Math" panose="02040503050406030204" pitchFamily="18" charset="0"/>
                          <a:ea typeface="Cambria Math" panose="02040503050406030204" pitchFamily="18" charset="0"/>
                        </a:rPr>
                        <m:t>𝑙</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𝑙</m:t>
                      </m:r>
                      <m:r>
                        <a:rPr lang="en-US" b="0" i="1" smtClean="0">
                          <a:latin typeface="Cambria Math" panose="02040503050406030204" pitchFamily="18" charset="0"/>
                          <a:ea typeface="Cambria Math" panose="02040503050406030204" pitchFamily="18" charset="0"/>
                        </a:rPr>
                        <m:t>)</m:t>
                      </m:r>
                    </m:oMath>
                  </m:oMathPara>
                </a14:m>
                <a:endParaRPr lang="en-US" i="1"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00200"/>
                <a:ext cx="9144000" cy="2057400"/>
              </a:xfrm>
              <a:blipFill>
                <a:blip r:embed="rId3"/>
                <a:stretch>
                  <a:fillRect l="-1333" t="-2967"/>
                </a:stretch>
              </a:blipFill>
            </p:spPr>
            <p:txBody>
              <a:bodyPr/>
              <a:lstStyle/>
              <a:p>
                <a:r>
                  <a:rPr lang="en-US">
                    <a:noFill/>
                  </a:rPr>
                  <a:t> </a:t>
                </a:r>
              </a:p>
            </p:txBody>
          </p:sp>
        </mc:Fallback>
      </mc:AlternateContent>
    </p:spTree>
    <p:extLst>
      <p:ext uri="{BB962C8B-B14F-4D97-AF65-F5344CB8AC3E}">
        <p14:creationId xmlns:p14="http://schemas.microsoft.com/office/powerpoint/2010/main" val="570958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228600" y="0"/>
            <a:ext cx="6808304" cy="460513"/>
          </a:xfrm>
        </p:spPr>
        <p:txBody>
          <a:bodyPr/>
          <a:lstStyle/>
          <a:p>
            <a:pPr marL="1266825" indent="-1266825"/>
            <a:r>
              <a:rPr lang="en-US" dirty="0">
                <a:solidFill>
                  <a:srgbClr val="FFFFFF"/>
                </a:solidFill>
              </a:rPr>
              <a:t>17.3	</a:t>
            </a:r>
            <a:r>
              <a:rPr lang="en-US" dirty="0"/>
              <a:t>Acid‒Base Titrations (4)</a:t>
            </a:r>
          </a:p>
        </p:txBody>
      </p:sp>
      <p:sp>
        <p:nvSpPr>
          <p:cNvPr id="2" name="Text Placeholder 1"/>
          <p:cNvSpPr>
            <a:spLocks noGrp="1"/>
          </p:cNvSpPr>
          <p:nvPr>
            <p:ph type="body" sz="quarter" idx="11"/>
          </p:nvPr>
        </p:nvSpPr>
        <p:spPr>
          <a:xfrm>
            <a:off x="0" y="1066800"/>
            <a:ext cx="8686800" cy="533400"/>
          </a:xfrm>
        </p:spPr>
        <p:txBody>
          <a:bodyPr/>
          <a:lstStyle/>
          <a:p>
            <a:r>
              <a:rPr lang="en-US" dirty="0"/>
              <a:t>Strong Acid-Strong Base Titrations</a:t>
            </a:r>
          </a:p>
        </p:txBody>
      </p:sp>
      <p:sp>
        <p:nvSpPr>
          <p:cNvPr id="3" name="Content Placeholder 2"/>
          <p:cNvSpPr>
            <a:spLocks noGrp="1"/>
          </p:cNvSpPr>
          <p:nvPr>
            <p:ph sz="quarter" idx="12"/>
          </p:nvPr>
        </p:nvSpPr>
        <p:spPr>
          <a:xfrm>
            <a:off x="9525" y="1600199"/>
            <a:ext cx="9144000" cy="792850"/>
          </a:xfrm>
        </p:spPr>
        <p:txBody>
          <a:bodyPr/>
          <a:lstStyle/>
          <a:p>
            <a:r>
              <a:rPr lang="en-US" dirty="0"/>
              <a:t>Calculate the pH of the solution at every stage of titration.</a:t>
            </a:r>
          </a:p>
        </p:txBody>
      </p:sp>
      <p:pic>
        <p:nvPicPr>
          <p:cNvPr id="19" name="Picture 3" descr="A titration curve of a strong acid–strong base titration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212354" y="2123419"/>
            <a:ext cx="3291292" cy="2760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4" name="Content Placeholder 3"/>
              <p:cNvSpPr>
                <a:spLocks noGrp="1"/>
              </p:cNvSpPr>
              <p:nvPr>
                <p:ph sz="quarter" idx="13"/>
              </p:nvPr>
            </p:nvSpPr>
            <p:spPr>
              <a:xfrm>
                <a:off x="0" y="4048780"/>
                <a:ext cx="9144000" cy="2126350"/>
              </a:xfrm>
            </p:spPr>
            <p:txBody>
              <a:bodyPr/>
              <a:lstStyle/>
              <a:p>
                <a:pPr>
                  <a:spcAft>
                    <a:spcPts val="2500"/>
                  </a:spcAft>
                </a:pPr>
                <a:r>
                  <a:rPr lang="en-US" sz="2800" b="1" dirty="0"/>
                  <a:t>Prior to the addition of base:</a:t>
                </a:r>
              </a:p>
              <a:p>
                <a:pPr>
                  <a:spcAft>
                    <a:spcPts val="1300"/>
                  </a:spcAft>
                </a:pPr>
                <a:r>
                  <a:rPr lang="en-US" sz="2800" dirty="0"/>
                  <a:t>Simply calculate the pH of a strong acid: </a:t>
                </a:r>
                <a14:m>
                  <m:oMath xmlns:m="http://schemas.openxmlformats.org/officeDocument/2006/math">
                    <m:r>
                      <a:rPr lang="en-US" sz="2800" i="0" dirty="0" smtClean="0">
                        <a:latin typeface="Cambria Math" panose="02040503050406030204" pitchFamily="18" charset="0"/>
                      </a:rPr>
                      <m:t>‒</m:t>
                    </m:r>
                    <m:r>
                      <m:rPr>
                        <m:sty m:val="p"/>
                      </m:rPr>
                      <a:rPr lang="en-US" sz="2800" i="0" dirty="0" smtClean="0">
                        <a:latin typeface="Cambria Math" panose="02040503050406030204" pitchFamily="18" charset="0"/>
                      </a:rPr>
                      <m:t>log</m:t>
                    </m:r>
                    <m:r>
                      <a:rPr lang="en-US" sz="2800" i="0" dirty="0" smtClean="0">
                        <a:latin typeface="Cambria Math" panose="02040503050406030204" pitchFamily="18" charset="0"/>
                      </a:rPr>
                      <m:t>⁡[</m:t>
                    </m:r>
                    <m:sSub>
                      <m:sSubPr>
                        <m:ctrlPr>
                          <a:rPr lang="en-US" sz="2800" i="1">
                            <a:latin typeface="Cambria Math" panose="02040503050406030204" pitchFamily="18" charset="0"/>
                          </a:rPr>
                        </m:ctrlPr>
                      </m:sSubPr>
                      <m:e>
                        <m:r>
                          <m:rPr>
                            <m:sty m:val="p"/>
                          </m:rPr>
                          <a:rPr lang="en-US" sz="2800">
                            <a:latin typeface="Cambria Math" panose="02040503050406030204" pitchFamily="18" charset="0"/>
                          </a:rPr>
                          <m:t>H</m:t>
                        </m:r>
                      </m:e>
                      <m:sub>
                        <m:r>
                          <a:rPr lang="en-US" sz="2800">
                            <a:latin typeface="Cambria Math" panose="02040503050406030204" pitchFamily="18" charset="0"/>
                          </a:rPr>
                          <m:t>3</m:t>
                        </m:r>
                      </m:sub>
                    </m:sSub>
                    <m:sSup>
                      <m:sSupPr>
                        <m:ctrlPr>
                          <a:rPr lang="en-US" sz="2800" i="1">
                            <a:latin typeface="Cambria Math" panose="02040503050406030204" pitchFamily="18" charset="0"/>
                          </a:rPr>
                        </m:ctrlPr>
                      </m:sSupPr>
                      <m:e>
                        <m:r>
                          <m:rPr>
                            <m:sty m:val="p"/>
                          </m:rPr>
                          <a:rPr lang="en-US" sz="2800">
                            <a:latin typeface="Cambria Math" panose="02040503050406030204" pitchFamily="18" charset="0"/>
                          </a:rPr>
                          <m:t>O</m:t>
                        </m:r>
                      </m:e>
                      <m:sup>
                        <m:r>
                          <a:rPr lang="en-US" sz="2800">
                            <a:latin typeface="Cambria Math" panose="02040503050406030204" pitchFamily="18" charset="0"/>
                          </a:rPr>
                          <m:t>+</m:t>
                        </m:r>
                      </m:sup>
                    </m:sSup>
                    <m:r>
                      <a:rPr lang="en-US" sz="2800" i="0" dirty="0">
                        <a:latin typeface="Cambria Math" panose="02040503050406030204" pitchFamily="18" charset="0"/>
                      </a:rPr>
                      <m:t>] </m:t>
                    </m:r>
                  </m:oMath>
                </a14:m>
                <a:r>
                  <a:rPr lang="en-US" sz="2800" dirty="0"/>
                  <a:t>.</a:t>
                </a:r>
              </a:p>
              <a:p>
                <a:pPr>
                  <a:spcAft>
                    <a:spcPts val="2800"/>
                  </a:spcAft>
                </a:pPr>
                <a:r>
                  <a:rPr lang="en-US" sz="2800" dirty="0"/>
                  <a:t>Here, the pH of the acid is given by ‒log (0.100), or 1.00 </a:t>
                </a:r>
              </a:p>
            </p:txBody>
          </p:sp>
        </mc:Choice>
        <mc:Fallback xmlns="">
          <p:sp>
            <p:nvSpPr>
              <p:cNvPr id="4" name="Content Placeholder 3"/>
              <p:cNvSpPr>
                <a:spLocks noGrp="1" noRot="1" noChangeAspect="1" noMove="1" noResize="1" noEditPoints="1" noAdjustHandles="1" noChangeArrowheads="1" noChangeShapeType="1" noTextEdit="1"/>
              </p:cNvSpPr>
              <p:nvPr>
                <p:ph sz="quarter" idx="13"/>
              </p:nvPr>
            </p:nvSpPr>
            <p:spPr>
              <a:xfrm>
                <a:off x="0" y="4048780"/>
                <a:ext cx="9144000" cy="2126350"/>
              </a:xfrm>
              <a:blipFill>
                <a:blip r:embed="rId3"/>
                <a:stretch>
                  <a:fillRect l="-1333" t="-2579" b="-3438"/>
                </a:stretch>
              </a:blipFill>
            </p:spPr>
            <p:txBody>
              <a:bodyPr/>
              <a:lstStyle/>
              <a:p>
                <a:r>
                  <a:rPr lang="en-US">
                    <a:noFill/>
                  </a:rPr>
                  <a:t> </a:t>
                </a:r>
              </a:p>
            </p:txBody>
          </p:sp>
        </mc:Fallback>
      </mc:AlternateContent>
    </p:spTree>
    <p:extLst>
      <p:ext uri="{BB962C8B-B14F-4D97-AF65-F5344CB8AC3E}">
        <p14:creationId xmlns:p14="http://schemas.microsoft.com/office/powerpoint/2010/main" val="5735959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808304" cy="460513"/>
          </a:xfrm>
        </p:spPr>
        <p:txBody>
          <a:bodyPr/>
          <a:lstStyle/>
          <a:p>
            <a:pPr marL="1266825" indent="-1266825"/>
            <a:r>
              <a:rPr lang="en-US" dirty="0">
                <a:solidFill>
                  <a:schemeClr val="bg1"/>
                </a:solidFill>
              </a:rPr>
              <a:t>17.3	</a:t>
            </a:r>
            <a:r>
              <a:rPr lang="en-US" dirty="0"/>
              <a:t>Acid‒Base Titrations (5)</a:t>
            </a:r>
          </a:p>
        </p:txBody>
      </p:sp>
      <p:sp>
        <p:nvSpPr>
          <p:cNvPr id="2" name="Text Placeholder 1"/>
          <p:cNvSpPr>
            <a:spLocks noGrp="1"/>
          </p:cNvSpPr>
          <p:nvPr>
            <p:ph type="body" sz="quarter" idx="11"/>
          </p:nvPr>
        </p:nvSpPr>
        <p:spPr>
          <a:xfrm>
            <a:off x="0" y="1066800"/>
            <a:ext cx="5105400" cy="533400"/>
          </a:xfrm>
        </p:spPr>
        <p:txBody>
          <a:bodyPr/>
          <a:lstStyle/>
          <a:p>
            <a:r>
              <a:rPr lang="en-US" dirty="0"/>
              <a:t>Strong Acid-Strong Base Titrations</a:t>
            </a:r>
          </a:p>
        </p:txBody>
      </p:sp>
      <p:sp>
        <p:nvSpPr>
          <p:cNvPr id="3" name="Content Placeholder 2"/>
          <p:cNvSpPr>
            <a:spLocks noGrp="1"/>
          </p:cNvSpPr>
          <p:nvPr>
            <p:ph sz="quarter" idx="12"/>
          </p:nvPr>
        </p:nvSpPr>
        <p:spPr>
          <a:xfrm>
            <a:off x="0" y="1600200"/>
            <a:ext cx="5105400" cy="2514600"/>
          </a:xfrm>
        </p:spPr>
        <p:txBody>
          <a:bodyPr/>
          <a:lstStyle/>
          <a:p>
            <a:pPr>
              <a:spcAft>
                <a:spcPts val="750"/>
              </a:spcAft>
            </a:pPr>
            <a:r>
              <a:rPr lang="en-US" b="1" dirty="0"/>
              <a:t>Before the equivalence point:</a:t>
            </a:r>
          </a:p>
          <a:p>
            <a:pPr>
              <a:spcBef>
                <a:spcPts val="0"/>
              </a:spcBef>
            </a:pPr>
            <a:r>
              <a:rPr lang="en-US" dirty="0">
                <a:solidFill>
                  <a:srgbClr val="221E1F"/>
                </a:solidFill>
              </a:rPr>
              <a:t>Consider the addition of 10.0 mL </a:t>
            </a:r>
          </a:p>
          <a:p>
            <a:pPr>
              <a:spcBef>
                <a:spcPts val="0"/>
              </a:spcBef>
            </a:pPr>
            <a:r>
              <a:rPr lang="en-US" dirty="0">
                <a:solidFill>
                  <a:srgbClr val="221E1F"/>
                </a:solidFill>
              </a:rPr>
              <a:t>of 0.100 </a:t>
            </a:r>
            <a:r>
              <a:rPr lang="en-US" i="1" dirty="0">
                <a:solidFill>
                  <a:srgbClr val="221E1F"/>
                </a:solidFill>
              </a:rPr>
              <a:t>M </a:t>
            </a:r>
            <a:r>
              <a:rPr lang="en-US" dirty="0">
                <a:solidFill>
                  <a:srgbClr val="221E1F"/>
                </a:solidFill>
              </a:rPr>
              <a:t>NaOH to 25.0 mL of </a:t>
            </a:r>
          </a:p>
          <a:p>
            <a:pPr>
              <a:spcBef>
                <a:spcPts val="0"/>
              </a:spcBef>
            </a:pPr>
            <a:r>
              <a:rPr lang="en-US" dirty="0">
                <a:solidFill>
                  <a:srgbClr val="221E1F"/>
                </a:solidFill>
              </a:rPr>
              <a:t>0.100 </a:t>
            </a:r>
            <a:r>
              <a:rPr lang="en-US" i="1" dirty="0">
                <a:solidFill>
                  <a:srgbClr val="221E1F"/>
                </a:solidFill>
              </a:rPr>
              <a:t>M </a:t>
            </a:r>
            <a:r>
              <a:rPr lang="en-US" dirty="0">
                <a:solidFill>
                  <a:srgbClr val="221E1F"/>
                </a:solidFill>
              </a:rPr>
              <a:t>HCl. </a:t>
            </a:r>
          </a:p>
        </p:txBody>
      </p:sp>
      <p:pic>
        <p:nvPicPr>
          <p:cNvPr id="12" name="Picture 3" descr="A titration curve (pH as a function of volume titrant added) of a strong acid–strong base titration is shown."/>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288554" y="1295400"/>
            <a:ext cx="3291292" cy="2760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3"/>
          <p:cNvSpPr>
            <a:spLocks noGrp="1"/>
          </p:cNvSpPr>
          <p:nvPr>
            <p:ph sz="quarter" idx="13"/>
          </p:nvPr>
        </p:nvSpPr>
        <p:spPr>
          <a:xfrm>
            <a:off x="-9526" y="4456093"/>
            <a:ext cx="8924926" cy="915362"/>
          </a:xfrm>
        </p:spPr>
        <p:txBody>
          <a:bodyPr/>
          <a:lstStyle/>
          <a:p>
            <a:pPr>
              <a:spcBef>
                <a:spcPts val="0"/>
              </a:spcBef>
            </a:pPr>
            <a:r>
              <a:rPr lang="en-US" sz="2800" dirty="0"/>
              <a:t>Note: Using millimoles instead of moles simplifies the calculations. Remember that millimoles = </a:t>
            </a:r>
            <a:r>
              <a:rPr lang="en-US" sz="2800" i="1" dirty="0"/>
              <a:t>M </a:t>
            </a:r>
            <a:r>
              <a:rPr lang="en-US" sz="2800" dirty="0"/>
              <a:t>× mL </a:t>
            </a:r>
          </a:p>
        </p:txBody>
      </p:sp>
    </p:spTree>
    <p:extLst>
      <p:ext uri="{BB962C8B-B14F-4D97-AF65-F5344CB8AC3E}">
        <p14:creationId xmlns:p14="http://schemas.microsoft.com/office/powerpoint/2010/main" val="35719908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6808304" cy="460513"/>
          </a:xfrm>
        </p:spPr>
        <p:txBody>
          <a:bodyPr/>
          <a:lstStyle/>
          <a:p>
            <a:pPr marL="1266825" indent="-1266825"/>
            <a:r>
              <a:rPr lang="en-US" dirty="0">
                <a:solidFill>
                  <a:schemeClr val="bg1"/>
                </a:solidFill>
              </a:rPr>
              <a:t>17.3	</a:t>
            </a:r>
            <a:r>
              <a:rPr lang="en-US" dirty="0"/>
              <a:t>Acid‒Base Titrations (6)</a:t>
            </a:r>
          </a:p>
        </p:txBody>
      </p:sp>
      <p:sp>
        <p:nvSpPr>
          <p:cNvPr id="2" name="Text Placeholder 1"/>
          <p:cNvSpPr>
            <a:spLocks noGrp="1"/>
          </p:cNvSpPr>
          <p:nvPr>
            <p:ph type="body" sz="quarter" idx="11"/>
          </p:nvPr>
        </p:nvSpPr>
        <p:spPr>
          <a:xfrm>
            <a:off x="0" y="1066800"/>
            <a:ext cx="5410200" cy="533400"/>
          </a:xfrm>
        </p:spPr>
        <p:txBody>
          <a:bodyPr/>
          <a:lstStyle/>
          <a:p>
            <a:r>
              <a:rPr lang="en-US" dirty="0"/>
              <a:t>Strong Acid-Strong Base Titrations</a:t>
            </a:r>
          </a:p>
        </p:txBody>
      </p:sp>
      <p:sp>
        <p:nvSpPr>
          <p:cNvPr id="3" name="Content Placeholder 2"/>
          <p:cNvSpPr>
            <a:spLocks noGrp="1"/>
          </p:cNvSpPr>
          <p:nvPr>
            <p:ph sz="quarter" idx="12"/>
          </p:nvPr>
        </p:nvSpPr>
        <p:spPr>
          <a:xfrm>
            <a:off x="0" y="1600200"/>
            <a:ext cx="5029200" cy="1005878"/>
          </a:xfrm>
        </p:spPr>
        <p:txBody>
          <a:bodyPr/>
          <a:lstStyle/>
          <a:p>
            <a:r>
              <a:rPr lang="en-US" b="1" dirty="0">
                <a:solidFill>
                  <a:prstClr val="black"/>
                </a:solidFill>
              </a:rPr>
              <a:t>Before the equivalence point:</a:t>
            </a:r>
          </a:p>
        </p:txBody>
      </p:sp>
      <p:pic>
        <p:nvPicPr>
          <p:cNvPr id="21" name="Picture 3" descr="A titration curve of a strong acid–strong base titration is shown."/>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517154" y="1143000"/>
            <a:ext cx="3291292" cy="2760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Content Placeholder 3"/>
              <p:cNvSpPr>
                <a:spLocks noGrp="1"/>
              </p:cNvSpPr>
              <p:nvPr>
                <p:ph sz="quarter" idx="13"/>
              </p:nvPr>
            </p:nvSpPr>
            <p:spPr>
              <a:xfrm>
                <a:off x="0" y="4191000"/>
                <a:ext cx="9144000" cy="2269916"/>
              </a:xfrm>
            </p:spPr>
            <p:txBody>
              <a:bodyPr/>
              <a:lstStyle/>
              <a:p>
                <a:pPr>
                  <a:spcBef>
                    <a:spcPts val="0"/>
                  </a:spcBef>
                  <a:spcAft>
                    <a:spcPts val="2800"/>
                  </a:spcAft>
                </a:pPr>
                <a:r>
                  <a:rPr lang="en-US" sz="2800" dirty="0">
                    <a:solidFill>
                      <a:srgbClr val="221E1F"/>
                    </a:solidFill>
                  </a:rPr>
                  <a:t>The total volume of the solution is 35.0 mL. The number of millimoles of NaOH in 10.0 mL is </a:t>
                </a:r>
              </a:p>
              <a:p>
                <a:pPr/>
                <a14:m>
                  <m:oMathPara xmlns:m="http://schemas.openxmlformats.org/officeDocument/2006/math">
                    <m:oMathParaPr>
                      <m:jc m:val="centerGroup"/>
                    </m:oMathParaPr>
                    <m:oMath xmlns:m="http://schemas.openxmlformats.org/officeDocument/2006/math">
                      <m:r>
                        <a:rPr lang="en-US" sz="2800" b="0" i="0" smtClean="0">
                          <a:solidFill>
                            <a:prstClr val="black"/>
                          </a:solidFill>
                          <a:latin typeface="Cambria Math" panose="02040503050406030204" pitchFamily="18" charset="0"/>
                        </a:rPr>
                        <m:t>10.0</m:t>
                      </m:r>
                      <m:r>
                        <m:rPr>
                          <m:sty m:val="p"/>
                        </m:rPr>
                        <a:rPr lang="en-US" sz="2800" b="0" i="0" smtClean="0">
                          <a:solidFill>
                            <a:prstClr val="black"/>
                          </a:solidFill>
                          <a:latin typeface="Cambria Math" panose="02040503050406030204" pitchFamily="18" charset="0"/>
                        </a:rPr>
                        <m:t>mL</m:t>
                      </m:r>
                      <m:r>
                        <a:rPr lang="en-US" sz="2800" b="0" i="0" smtClean="0">
                          <a:solidFill>
                            <a:prstClr val="black"/>
                          </a:solidFill>
                          <a:latin typeface="Cambria Math" panose="02040503050406030204" pitchFamily="18" charset="0"/>
                          <a:ea typeface="Cambria Math" panose="02040503050406030204" pitchFamily="18" charset="0"/>
                        </a:rPr>
                        <m:t>×</m:t>
                      </m:r>
                      <m:f>
                        <m:fPr>
                          <m:ctrlPr>
                            <a:rPr lang="en-US" sz="2800" b="0" i="1" smtClean="0">
                              <a:solidFill>
                                <a:prstClr val="black"/>
                              </a:solidFill>
                              <a:latin typeface="Cambria Math" panose="02040503050406030204" pitchFamily="18" charset="0"/>
                              <a:ea typeface="Cambria Math" panose="02040503050406030204" pitchFamily="18" charset="0"/>
                            </a:rPr>
                          </m:ctrlPr>
                        </m:fPr>
                        <m:num>
                          <m:r>
                            <a:rPr lang="en-US" sz="2800" b="0" i="0" smtClean="0">
                              <a:solidFill>
                                <a:prstClr val="black"/>
                              </a:solidFill>
                              <a:latin typeface="Cambria Math" panose="02040503050406030204" pitchFamily="18" charset="0"/>
                              <a:ea typeface="Cambria Math" panose="02040503050406030204" pitchFamily="18" charset="0"/>
                            </a:rPr>
                            <m:t>0.100 </m:t>
                          </m:r>
                          <m:r>
                            <m:rPr>
                              <m:sty m:val="p"/>
                            </m:rPr>
                            <a:rPr lang="en-US" sz="2800" b="0" i="0" smtClean="0">
                              <a:solidFill>
                                <a:prstClr val="black"/>
                              </a:solidFill>
                              <a:latin typeface="Cambria Math" panose="02040503050406030204" pitchFamily="18" charset="0"/>
                              <a:ea typeface="Cambria Math" panose="02040503050406030204" pitchFamily="18" charset="0"/>
                            </a:rPr>
                            <m:t>mmol</m:t>
                          </m:r>
                          <m:r>
                            <a:rPr lang="en-US" sz="2800" b="0" i="0" smtClean="0">
                              <a:solidFill>
                                <a:prstClr val="black"/>
                              </a:solidFill>
                              <a:latin typeface="Cambria Math" panose="02040503050406030204" pitchFamily="18" charset="0"/>
                              <a:ea typeface="Cambria Math" panose="02040503050406030204" pitchFamily="18" charset="0"/>
                            </a:rPr>
                            <m:t> </m:t>
                          </m:r>
                          <m:r>
                            <m:rPr>
                              <m:sty m:val="p"/>
                            </m:rPr>
                            <a:rPr lang="en-US" sz="2800" b="0" i="0" smtClean="0">
                              <a:solidFill>
                                <a:prstClr val="black"/>
                              </a:solidFill>
                              <a:latin typeface="Cambria Math" panose="02040503050406030204" pitchFamily="18" charset="0"/>
                              <a:ea typeface="Cambria Math" panose="02040503050406030204" pitchFamily="18" charset="0"/>
                            </a:rPr>
                            <m:t>NaOH</m:t>
                          </m:r>
                        </m:num>
                        <m:den>
                          <m:r>
                            <a:rPr lang="en-US" sz="2800" b="0" i="0" smtClean="0">
                              <a:solidFill>
                                <a:prstClr val="black"/>
                              </a:solidFill>
                              <a:latin typeface="Cambria Math" panose="02040503050406030204" pitchFamily="18" charset="0"/>
                              <a:ea typeface="Cambria Math" panose="02040503050406030204" pitchFamily="18" charset="0"/>
                            </a:rPr>
                            <m:t>1 </m:t>
                          </m:r>
                          <m:r>
                            <m:rPr>
                              <m:sty m:val="p"/>
                            </m:rPr>
                            <a:rPr lang="en-US" sz="2800" b="0" i="0" smtClean="0">
                              <a:solidFill>
                                <a:prstClr val="black"/>
                              </a:solidFill>
                              <a:latin typeface="Cambria Math" panose="02040503050406030204" pitchFamily="18" charset="0"/>
                              <a:ea typeface="Cambria Math" panose="02040503050406030204" pitchFamily="18" charset="0"/>
                            </a:rPr>
                            <m:t>mL</m:t>
                          </m:r>
                        </m:den>
                      </m:f>
                      <m:r>
                        <a:rPr lang="en-US" sz="2800" b="0" i="0" smtClean="0">
                          <a:solidFill>
                            <a:prstClr val="black"/>
                          </a:solidFill>
                          <a:latin typeface="Cambria Math" panose="02040503050406030204" pitchFamily="18" charset="0"/>
                          <a:ea typeface="Cambria Math" panose="02040503050406030204" pitchFamily="18" charset="0"/>
                        </a:rPr>
                        <m:t>=1.00 </m:t>
                      </m:r>
                      <m:r>
                        <m:rPr>
                          <m:sty m:val="p"/>
                        </m:rPr>
                        <a:rPr lang="en-US" sz="2800" b="0" i="0" smtClean="0">
                          <a:solidFill>
                            <a:prstClr val="black"/>
                          </a:solidFill>
                          <a:latin typeface="Cambria Math" panose="02040503050406030204" pitchFamily="18" charset="0"/>
                          <a:ea typeface="Cambria Math" panose="02040503050406030204" pitchFamily="18" charset="0"/>
                        </a:rPr>
                        <m:t>mmol</m:t>
                      </m:r>
                    </m:oMath>
                  </m:oMathPara>
                </a14:m>
                <a:endParaRPr lang="en-US" sz="2800" dirty="0">
                  <a:solidFill>
                    <a:prstClr val="black"/>
                  </a:solidFill>
                </a:endParaRPr>
              </a:p>
            </p:txBody>
          </p:sp>
        </mc:Choice>
        <mc:Fallback xmlns="">
          <p:sp>
            <p:nvSpPr>
              <p:cNvPr id="8" name="Content Placeholder 3"/>
              <p:cNvSpPr>
                <a:spLocks noGrp="1" noRot="1" noChangeAspect="1" noMove="1" noResize="1" noEditPoints="1" noAdjustHandles="1" noChangeArrowheads="1" noChangeShapeType="1" noTextEdit="1"/>
              </p:cNvSpPr>
              <p:nvPr>
                <p:ph sz="quarter" idx="13"/>
              </p:nvPr>
            </p:nvSpPr>
            <p:spPr>
              <a:xfrm>
                <a:off x="0" y="4191000"/>
                <a:ext cx="9144000" cy="2269916"/>
              </a:xfrm>
              <a:blipFill>
                <a:blip r:embed="rId4"/>
                <a:stretch>
                  <a:fillRect l="-1333" t="-2688"/>
                </a:stretch>
              </a:blipFill>
            </p:spPr>
            <p:txBody>
              <a:bodyPr/>
              <a:lstStyle/>
              <a:p>
                <a:r>
                  <a:rPr lang="en-US">
                    <a:noFill/>
                  </a:rPr>
                  <a:t> </a:t>
                </a:r>
              </a:p>
            </p:txBody>
          </p:sp>
        </mc:Fallback>
      </mc:AlternateContent>
    </p:spTree>
    <p:extLst>
      <p:ext uri="{BB962C8B-B14F-4D97-AF65-F5344CB8AC3E}">
        <p14:creationId xmlns:p14="http://schemas.microsoft.com/office/powerpoint/2010/main" val="40604802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808304" cy="460513"/>
          </a:xfrm>
        </p:spPr>
        <p:txBody>
          <a:bodyPr/>
          <a:lstStyle/>
          <a:p>
            <a:pPr marL="1266825" indent="-1266825"/>
            <a:r>
              <a:rPr lang="en-US" dirty="0">
                <a:solidFill>
                  <a:schemeClr val="bg1"/>
                </a:solidFill>
              </a:rPr>
              <a:t>17.3	</a:t>
            </a:r>
            <a:r>
              <a:rPr lang="en-US" dirty="0"/>
              <a:t>Acid‒Base Titrations (7)</a:t>
            </a:r>
          </a:p>
        </p:txBody>
      </p:sp>
      <p:sp>
        <p:nvSpPr>
          <p:cNvPr id="2" name="Text Placeholder 1"/>
          <p:cNvSpPr>
            <a:spLocks noGrp="1"/>
          </p:cNvSpPr>
          <p:nvPr>
            <p:ph type="body" sz="quarter" idx="11"/>
          </p:nvPr>
        </p:nvSpPr>
        <p:spPr>
          <a:xfrm>
            <a:off x="0" y="1066800"/>
            <a:ext cx="8686800" cy="533400"/>
          </a:xfrm>
        </p:spPr>
        <p:txBody>
          <a:bodyPr/>
          <a:lstStyle/>
          <a:p>
            <a:r>
              <a:rPr lang="en-US" dirty="0"/>
              <a:t>Strong Acid-Strong Base Titrations</a:t>
            </a:r>
            <a:endParaRPr lang="en-US" dirty="0">
              <a:solidFill>
                <a:srgbClr val="FFFFFF"/>
              </a:solidFill>
            </a:endParaRP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00200"/>
                <a:ext cx="9144000" cy="4724400"/>
              </a:xfrm>
            </p:spPr>
            <p:txBody>
              <a:bodyPr/>
              <a:lstStyle/>
              <a:p>
                <a:pPr>
                  <a:spcAft>
                    <a:spcPts val="5000"/>
                  </a:spcAft>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10.0 </m:t>
                      </m:r>
                      <m:r>
                        <m:rPr>
                          <m:sty m:val="p"/>
                        </m:rPr>
                        <a:rPr lang="en-US" b="0" i="0" smtClean="0">
                          <a:latin typeface="Cambria Math" panose="02040503050406030204" pitchFamily="18" charset="0"/>
                        </a:rPr>
                        <m:t>mL</m:t>
                      </m:r>
                      <m:r>
                        <a:rPr lang="en-US" b="0" i="0"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0" smtClean="0">
                              <a:latin typeface="Cambria Math" panose="02040503050406030204" pitchFamily="18" charset="0"/>
                              <a:ea typeface="Cambria Math" panose="02040503050406030204" pitchFamily="18" charset="0"/>
                            </a:rPr>
                            <m:t>0.100 </m:t>
                          </m:r>
                          <m:r>
                            <m:rPr>
                              <m:sty m:val="p"/>
                            </m:rPr>
                            <a:rPr lang="en-US" b="0" i="0" smtClean="0">
                              <a:latin typeface="Cambria Math" panose="02040503050406030204" pitchFamily="18" charset="0"/>
                              <a:ea typeface="Cambria Math" panose="02040503050406030204" pitchFamily="18" charset="0"/>
                            </a:rPr>
                            <m:t>mmol</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NaOH</m:t>
                          </m:r>
                        </m:num>
                        <m:den>
                          <m:r>
                            <a:rPr lang="en-US" b="0" i="0" smtClean="0">
                              <a:latin typeface="Cambria Math" panose="02040503050406030204" pitchFamily="18" charset="0"/>
                              <a:ea typeface="Cambria Math" panose="02040503050406030204" pitchFamily="18" charset="0"/>
                            </a:rPr>
                            <m:t>1 </m:t>
                          </m:r>
                          <m:r>
                            <m:rPr>
                              <m:sty m:val="p"/>
                            </m:rPr>
                            <a:rPr lang="en-US" b="0" i="0" smtClean="0">
                              <a:latin typeface="Cambria Math" panose="02040503050406030204" pitchFamily="18" charset="0"/>
                              <a:ea typeface="Cambria Math" panose="02040503050406030204" pitchFamily="18" charset="0"/>
                            </a:rPr>
                            <m:t>mL</m:t>
                          </m:r>
                        </m:den>
                      </m:f>
                      <m:r>
                        <a:rPr lang="en-US" b="0" i="0" smtClean="0">
                          <a:latin typeface="Cambria Math" panose="02040503050406030204" pitchFamily="18" charset="0"/>
                          <a:ea typeface="Cambria Math" panose="02040503050406030204" pitchFamily="18" charset="0"/>
                        </a:rPr>
                        <m:t>=1.00 </m:t>
                      </m:r>
                      <m:r>
                        <m:rPr>
                          <m:sty m:val="p"/>
                        </m:rPr>
                        <a:rPr lang="en-US" b="0" i="0" smtClean="0">
                          <a:latin typeface="Cambria Math" panose="02040503050406030204" pitchFamily="18" charset="0"/>
                          <a:ea typeface="Cambria Math" panose="02040503050406030204" pitchFamily="18" charset="0"/>
                        </a:rPr>
                        <m:t>mmol</m:t>
                      </m:r>
                    </m:oMath>
                  </m:oMathPara>
                </a14:m>
                <a:endParaRPr lang="en-US" dirty="0"/>
              </a:p>
              <a:p>
                <a:pPr>
                  <a:spcAft>
                    <a:spcPts val="5000"/>
                  </a:spcAft>
                </a:pPr>
                <a:r>
                  <a:rPr lang="en-US" dirty="0"/>
                  <a:t>The number of millimoles of HCl originally present is </a:t>
                </a:r>
              </a:p>
              <a:p>
                <a:pPr>
                  <a:spcAft>
                    <a:spcPts val="2800"/>
                  </a:spcAft>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25.0 </m:t>
                      </m:r>
                      <m:r>
                        <m:rPr>
                          <m:sty m:val="p"/>
                        </m:rPr>
                        <a:rPr lang="en-US" b="0" i="0" smtClean="0">
                          <a:latin typeface="Cambria Math" panose="02040503050406030204" pitchFamily="18" charset="0"/>
                        </a:rPr>
                        <m:t>mL</m:t>
                      </m:r>
                      <m:r>
                        <a:rPr lang="en-US" b="0" i="0"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0" smtClean="0">
                              <a:latin typeface="Cambria Math" panose="02040503050406030204" pitchFamily="18" charset="0"/>
                              <a:ea typeface="Cambria Math" panose="02040503050406030204" pitchFamily="18" charset="0"/>
                            </a:rPr>
                            <m:t>0.100 </m:t>
                          </m:r>
                          <m:r>
                            <m:rPr>
                              <m:sty m:val="p"/>
                            </m:rPr>
                            <a:rPr lang="en-US" b="0" i="0" smtClean="0">
                              <a:latin typeface="Cambria Math" panose="02040503050406030204" pitchFamily="18" charset="0"/>
                              <a:ea typeface="Cambria Math" panose="02040503050406030204" pitchFamily="18" charset="0"/>
                            </a:rPr>
                            <m:t>mmol</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HCl</m:t>
                          </m:r>
                        </m:num>
                        <m:den>
                          <m:r>
                            <a:rPr lang="en-US" b="0" i="0" smtClean="0">
                              <a:latin typeface="Cambria Math" panose="02040503050406030204" pitchFamily="18" charset="0"/>
                              <a:ea typeface="Cambria Math" panose="02040503050406030204" pitchFamily="18" charset="0"/>
                            </a:rPr>
                            <m:t>1 </m:t>
                          </m:r>
                          <m:r>
                            <m:rPr>
                              <m:sty m:val="p"/>
                            </m:rPr>
                            <a:rPr lang="en-US" b="0" i="0" smtClean="0">
                              <a:latin typeface="Cambria Math" panose="02040503050406030204" pitchFamily="18" charset="0"/>
                              <a:ea typeface="Cambria Math" panose="02040503050406030204" pitchFamily="18" charset="0"/>
                            </a:rPr>
                            <m:t>mL</m:t>
                          </m:r>
                        </m:den>
                      </m:f>
                      <m:r>
                        <a:rPr lang="en-US" b="0" i="0" smtClean="0">
                          <a:latin typeface="Cambria Math" panose="02040503050406030204" pitchFamily="18" charset="0"/>
                          <a:ea typeface="Cambria Math" panose="02040503050406030204" pitchFamily="18" charset="0"/>
                        </a:rPr>
                        <m:t>=2.50 </m:t>
                      </m:r>
                      <m:r>
                        <m:rPr>
                          <m:sty m:val="p"/>
                        </m:rPr>
                        <a:rPr lang="en-US" b="0" i="0" smtClean="0">
                          <a:latin typeface="Cambria Math" panose="02040503050406030204" pitchFamily="18" charset="0"/>
                          <a:ea typeface="Cambria Math" panose="02040503050406030204" pitchFamily="18" charset="0"/>
                        </a:rPr>
                        <m:t>mmol</m:t>
                      </m:r>
                    </m:oMath>
                  </m:oMathPara>
                </a14:m>
                <a:endParaRPr lang="en-US" dirty="0"/>
              </a:p>
              <a:p>
                <a:r>
                  <a:rPr lang="en-US" dirty="0"/>
                  <a:t>The amount of HCl left after partial neutralization is </a:t>
                </a:r>
              </a:p>
              <a:p>
                <a:pPr>
                  <a:spcAft>
                    <a:spcPts val="2800"/>
                  </a:spcAft>
                </a:pPr>
                <a14:m>
                  <m:oMath xmlns:m="http://schemas.openxmlformats.org/officeDocument/2006/math">
                    <m:r>
                      <a:rPr lang="en-US" i="1" dirty="0" smtClean="0">
                        <a:latin typeface="Cambria Math" panose="02040503050406030204" pitchFamily="18" charset="0"/>
                      </a:rPr>
                      <m:t>2.50</m:t>
                    </m:r>
                    <m:r>
                      <a:rPr lang="en-US" b="0" i="1" dirty="0" smtClean="0">
                        <a:latin typeface="Cambria Math" panose="02040503050406030204" pitchFamily="18" charset="0"/>
                      </a:rPr>
                      <m:t> </m:t>
                    </m:r>
                    <m:r>
                      <a:rPr lang="en-US" i="1" dirty="0" smtClean="0">
                        <a:latin typeface="Cambria Math" panose="02040503050406030204" pitchFamily="18" charset="0"/>
                      </a:rPr>
                      <m:t>‒1.00</m:t>
                    </m:r>
                  </m:oMath>
                </a14:m>
                <a:r>
                  <a:rPr lang="en-US" dirty="0"/>
                  <a:t>, or 1.50 mmol.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00200"/>
                <a:ext cx="9144000" cy="4724400"/>
              </a:xfrm>
              <a:blipFill>
                <a:blip r:embed="rId2"/>
                <a:stretch>
                  <a:fillRect l="-1333" b="-1161"/>
                </a:stretch>
              </a:blipFill>
            </p:spPr>
            <p:txBody>
              <a:bodyPr/>
              <a:lstStyle/>
              <a:p>
                <a:r>
                  <a:rPr lang="en-US">
                    <a:noFill/>
                  </a:rPr>
                  <a:t> </a:t>
                </a:r>
              </a:p>
            </p:txBody>
          </p:sp>
        </mc:Fallback>
      </mc:AlternateContent>
    </p:spTree>
    <p:extLst>
      <p:ext uri="{BB962C8B-B14F-4D97-AF65-F5344CB8AC3E}">
        <p14:creationId xmlns:p14="http://schemas.microsoft.com/office/powerpoint/2010/main" val="3808158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p:cNvSpPr>
            <a:spLocks noGrp="1"/>
          </p:cNvSpPr>
          <p:nvPr>
            <p:ph type="title"/>
          </p:nvPr>
        </p:nvSpPr>
        <p:spPr>
          <a:xfrm>
            <a:off x="228600" y="0"/>
            <a:ext cx="6808304" cy="460513"/>
          </a:xfrm>
        </p:spPr>
        <p:txBody>
          <a:bodyPr/>
          <a:lstStyle/>
          <a:p>
            <a:pPr marL="1266825" indent="-1266825"/>
            <a:r>
              <a:rPr lang="en-US" dirty="0">
                <a:solidFill>
                  <a:schemeClr val="bg1"/>
                </a:solidFill>
              </a:rPr>
              <a:t>17.3	</a:t>
            </a:r>
            <a:r>
              <a:rPr lang="en-US" dirty="0"/>
              <a:t>Acid‒Base Titrations (8)</a:t>
            </a:r>
          </a:p>
        </p:txBody>
      </p:sp>
      <p:sp>
        <p:nvSpPr>
          <p:cNvPr id="2" name="Text Placeholder 1"/>
          <p:cNvSpPr>
            <a:spLocks noGrp="1"/>
          </p:cNvSpPr>
          <p:nvPr>
            <p:ph type="body" sz="quarter" idx="11"/>
          </p:nvPr>
        </p:nvSpPr>
        <p:spPr>
          <a:xfrm>
            <a:off x="0" y="1066800"/>
            <a:ext cx="5392190" cy="533400"/>
          </a:xfrm>
        </p:spPr>
        <p:txBody>
          <a:bodyPr/>
          <a:lstStyle/>
          <a:p>
            <a:r>
              <a:rPr lang="en-US" dirty="0"/>
              <a:t>Strong Acid-Strong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4800600" cy="1913538"/>
              </a:xfrm>
            </p:spPr>
            <p:txBody>
              <a:bodyPr/>
              <a:lstStyle/>
              <a:p>
                <a:pPr>
                  <a:spcAft>
                    <a:spcPts val="7250"/>
                  </a:spcAft>
                </a:pPr>
                <a:r>
                  <a:rPr lang="en-US" dirty="0"/>
                  <a:t>Next, determine </a:t>
                </a:r>
                <a14:m>
                  <m:oMath xmlns:m="http://schemas.openxmlformats.org/officeDocument/2006/math">
                    <m:r>
                      <a:rPr lang="en-US" i="0" dirty="0" smtClean="0">
                        <a:latin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3</m:t>
                        </m:r>
                      </m:sub>
                    </m:sSub>
                    <m:sSup>
                      <m:sSupPr>
                        <m:ctrlPr>
                          <a:rPr lang="en-US" i="1">
                            <a:latin typeface="Cambria Math" panose="02040503050406030204" pitchFamily="18" charset="0"/>
                          </a:rPr>
                        </m:ctrlPr>
                      </m:sSupPr>
                      <m:e>
                        <m:r>
                          <m:rPr>
                            <m:sty m:val="p"/>
                          </m:rPr>
                          <a:rPr lang="en-US">
                            <a:latin typeface="Cambria Math" panose="02040503050406030204" pitchFamily="18" charset="0"/>
                          </a:rPr>
                          <m:t>O</m:t>
                        </m:r>
                      </m:e>
                      <m:sup>
                        <m:r>
                          <a:rPr lang="en-US">
                            <a:latin typeface="Cambria Math" panose="02040503050406030204" pitchFamily="18" charset="0"/>
                          </a:rPr>
                          <m:t>+</m:t>
                        </m:r>
                      </m:sup>
                    </m:sSup>
                    <m:r>
                      <a:rPr lang="en-US" i="0" dirty="0">
                        <a:latin typeface="Cambria Math" panose="02040503050406030204" pitchFamily="18" charset="0"/>
                      </a:rPr>
                      <m:t>]</m:t>
                    </m:r>
                  </m:oMath>
                </a14:m>
                <a:r>
                  <a:rPr lang="en-US" dirty="0"/>
                  <a:t>. </a:t>
                </a:r>
              </a:p>
              <a:p>
                <a:pPr>
                  <a:spcAft>
                    <a:spcPts val="2800"/>
                  </a:spcAft>
                </a:pPr>
                <a:r>
                  <a:rPr lang="en-US" dirty="0"/>
                  <a:t>We have 1.50 mmol in 35.0 mL: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4800600" cy="1913538"/>
              </a:xfrm>
              <a:blipFill>
                <a:blip r:embed="rId2"/>
                <a:stretch>
                  <a:fillRect l="-2538" t="-2866" r="-2792" b="-1146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quarter" idx="13"/>
              </p:nvPr>
            </p:nvSpPr>
            <p:spPr>
              <a:xfrm>
                <a:off x="0" y="3810000"/>
                <a:ext cx="9144000" cy="3105384"/>
              </a:xfrm>
            </p:spPr>
            <p:txBody>
              <a:bodyPr/>
              <a:lstStyle/>
              <a:p>
                <a:pPr marL="2743200" indent="-508000">
                  <a:spcAft>
                    <a:spcPts val="2800"/>
                  </a:spcAft>
                </a:pPr>
                <a14:m>
                  <m:oMathPara xmlns:m="http://schemas.openxmlformats.org/officeDocument/2006/math">
                    <m:oMathParaPr>
                      <m:jc m:val="left"/>
                    </m:oMathParaPr>
                    <m:oMath xmlns:m="http://schemas.openxmlformats.org/officeDocument/2006/math">
                      <m:f>
                        <m:fPr>
                          <m:ctrlPr>
                            <a:rPr lang="en-US" sz="2800" i="1">
                              <a:latin typeface="Cambria Math" panose="02040503050406030204" pitchFamily="18" charset="0"/>
                            </a:rPr>
                          </m:ctrlPr>
                        </m:fPr>
                        <m:num>
                          <m:r>
                            <a:rPr lang="en-US" sz="2800">
                              <a:latin typeface="Cambria Math" panose="02040503050406030204" pitchFamily="18" charset="0"/>
                            </a:rPr>
                            <m:t>1.50 </m:t>
                          </m:r>
                          <m:r>
                            <m:rPr>
                              <m:sty m:val="p"/>
                            </m:rPr>
                            <a:rPr lang="en-US" sz="2800">
                              <a:latin typeface="Cambria Math" panose="02040503050406030204" pitchFamily="18" charset="0"/>
                            </a:rPr>
                            <m:t>mmol</m:t>
                          </m:r>
                          <m:r>
                            <a:rPr lang="en-US" sz="2800">
                              <a:latin typeface="Cambria Math" panose="02040503050406030204" pitchFamily="18" charset="0"/>
                            </a:rPr>
                            <m:t> </m:t>
                          </m:r>
                          <m:r>
                            <m:rPr>
                              <m:sty m:val="p"/>
                            </m:rPr>
                            <a:rPr lang="en-US" sz="2800">
                              <a:latin typeface="Cambria Math" panose="02040503050406030204" pitchFamily="18" charset="0"/>
                            </a:rPr>
                            <m:t>HCL</m:t>
                          </m:r>
                        </m:num>
                        <m:den>
                          <m:r>
                            <a:rPr lang="en-US" sz="2800">
                              <a:latin typeface="Cambria Math" panose="02040503050406030204" pitchFamily="18" charset="0"/>
                            </a:rPr>
                            <m:t>35.0 </m:t>
                          </m:r>
                          <m:r>
                            <m:rPr>
                              <m:sty m:val="p"/>
                            </m:rPr>
                            <a:rPr lang="en-US" sz="2800">
                              <a:latin typeface="Cambria Math" panose="02040503050406030204" pitchFamily="18" charset="0"/>
                            </a:rPr>
                            <m:t>mL</m:t>
                          </m:r>
                        </m:den>
                      </m:f>
                      <m:r>
                        <a:rPr lang="en-US" sz="2800">
                          <a:latin typeface="Cambria Math" panose="02040503050406030204" pitchFamily="18" charset="0"/>
                        </a:rPr>
                        <m:t>=0.0429 </m:t>
                      </m:r>
                      <m:r>
                        <m:rPr>
                          <m:sty m:val="p"/>
                        </m:rPr>
                        <a:rPr lang="en-US" sz="2800">
                          <a:latin typeface="Cambria Math" panose="02040503050406030204" pitchFamily="18" charset="0"/>
                        </a:rPr>
                        <m:t>M</m:t>
                      </m:r>
                    </m:oMath>
                  </m:oMathPara>
                </a14:m>
                <a:endParaRPr lang="en-US" sz="2800" dirty="0"/>
              </a:p>
              <a:p>
                <a:pPr>
                  <a:spcAft>
                    <a:spcPts val="2600"/>
                  </a:spcAft>
                </a:pPr>
                <a:r>
                  <a:rPr lang="en-US" sz="2800" dirty="0"/>
                  <a:t>Thus </a:t>
                </a:r>
                <a14:m>
                  <m:oMath xmlns:m="http://schemas.openxmlformats.org/officeDocument/2006/math">
                    <m:r>
                      <a:rPr lang="en-US" sz="2800" dirty="0">
                        <a:latin typeface="Cambria Math" panose="02040503050406030204" pitchFamily="18" charset="0"/>
                      </a:rPr>
                      <m:t>[</m:t>
                    </m:r>
                    <m:sSub>
                      <m:sSubPr>
                        <m:ctrlPr>
                          <a:rPr lang="en-US" sz="2800" i="1">
                            <a:latin typeface="Cambria Math" panose="02040503050406030204" pitchFamily="18" charset="0"/>
                          </a:rPr>
                        </m:ctrlPr>
                      </m:sSubPr>
                      <m:e>
                        <m:r>
                          <m:rPr>
                            <m:sty m:val="p"/>
                          </m:rPr>
                          <a:rPr lang="en-US" sz="2800">
                            <a:latin typeface="Cambria Math" panose="02040503050406030204" pitchFamily="18" charset="0"/>
                          </a:rPr>
                          <m:t>H</m:t>
                        </m:r>
                      </m:e>
                      <m:sub>
                        <m:r>
                          <a:rPr lang="en-US" sz="2800">
                            <a:latin typeface="Cambria Math" panose="02040503050406030204" pitchFamily="18" charset="0"/>
                          </a:rPr>
                          <m:t>3</m:t>
                        </m:r>
                      </m:sub>
                    </m:sSub>
                    <m:sSup>
                      <m:sSupPr>
                        <m:ctrlPr>
                          <a:rPr lang="en-US" sz="2800" i="1">
                            <a:latin typeface="Cambria Math" panose="02040503050406030204" pitchFamily="18" charset="0"/>
                          </a:rPr>
                        </m:ctrlPr>
                      </m:sSupPr>
                      <m:e>
                        <m:r>
                          <m:rPr>
                            <m:sty m:val="p"/>
                          </m:rPr>
                          <a:rPr lang="en-US" sz="2800">
                            <a:latin typeface="Cambria Math" panose="02040503050406030204" pitchFamily="18" charset="0"/>
                          </a:rPr>
                          <m:t>O</m:t>
                        </m:r>
                      </m:e>
                      <m:sup>
                        <m:r>
                          <a:rPr lang="en-US" sz="2800">
                            <a:latin typeface="Cambria Math" panose="02040503050406030204" pitchFamily="18" charset="0"/>
                          </a:rPr>
                          <m:t>+</m:t>
                        </m:r>
                      </m:sup>
                    </m:sSup>
                    <m:r>
                      <a:rPr lang="en-US" sz="2800" dirty="0">
                        <a:latin typeface="Cambria Math" panose="02040503050406030204" pitchFamily="18" charset="0"/>
                      </a:rPr>
                      <m:t>]</m:t>
                    </m:r>
                  </m:oMath>
                </a14:m>
                <a:r>
                  <a:rPr lang="en-US" sz="2800" dirty="0"/>
                  <a:t> = 0.0429 </a:t>
                </a:r>
                <a:r>
                  <a:rPr lang="en-US" sz="2800" i="1" dirty="0"/>
                  <a:t>M</a:t>
                </a:r>
                <a:r>
                  <a:rPr lang="en-US" sz="2800" dirty="0"/>
                  <a:t>, and the pH of the solution is</a:t>
                </a:r>
              </a:p>
              <a:p>
                <a:pPr marL="2182813" indent="-2182813">
                  <a:spcAft>
                    <a:spcPts val="2800"/>
                  </a:spcAft>
                </a:pPr>
                <a:r>
                  <a:rPr lang="en-US" sz="2800" dirty="0"/>
                  <a:t> 		</a:t>
                </a:r>
                <a14:m>
                  <m:oMath xmlns:m="http://schemas.openxmlformats.org/officeDocument/2006/math">
                    <m:r>
                      <m:rPr>
                        <m:sty m:val="p"/>
                      </m:rPr>
                      <a:rPr lang="en-US" sz="2800" i="0" dirty="0" smtClean="0">
                        <a:latin typeface="Cambria Math" panose="02040503050406030204" pitchFamily="18" charset="0"/>
                      </a:rPr>
                      <m:t>pH</m:t>
                    </m:r>
                    <m:r>
                      <a:rPr lang="en-US" sz="2800" i="0" dirty="0" smtClean="0">
                        <a:latin typeface="Cambria Math" panose="02040503050406030204" pitchFamily="18" charset="0"/>
                      </a:rPr>
                      <m:t> = ‒</m:t>
                    </m:r>
                    <m:r>
                      <m:rPr>
                        <m:sty m:val="p"/>
                      </m:rPr>
                      <a:rPr lang="en-US" sz="2800" i="0" dirty="0" smtClean="0">
                        <a:latin typeface="Cambria Math" panose="02040503050406030204" pitchFamily="18" charset="0"/>
                      </a:rPr>
                      <m:t>log</m:t>
                    </m:r>
                    <m:r>
                      <a:rPr lang="en-US" sz="2800" i="0" dirty="0" smtClean="0">
                        <a:latin typeface="Cambria Math" panose="02040503050406030204" pitchFamily="18" charset="0"/>
                      </a:rPr>
                      <m:t>⁡(0.04289) = 1.37</m:t>
                    </m:r>
                  </m:oMath>
                </a14:m>
                <a:endParaRPr lang="en-US" sz="2800" dirty="0"/>
              </a:p>
            </p:txBody>
          </p:sp>
        </mc:Choice>
        <mc:Fallback xmlns="">
          <p:sp>
            <p:nvSpPr>
              <p:cNvPr id="4" name="Content Placeholder 3"/>
              <p:cNvSpPr>
                <a:spLocks noGrp="1" noRot="1" noChangeAspect="1" noMove="1" noResize="1" noEditPoints="1" noAdjustHandles="1" noChangeArrowheads="1" noChangeShapeType="1" noTextEdit="1"/>
              </p:cNvSpPr>
              <p:nvPr>
                <p:ph sz="quarter" idx="13"/>
              </p:nvPr>
            </p:nvSpPr>
            <p:spPr>
              <a:xfrm>
                <a:off x="0" y="3810000"/>
                <a:ext cx="9144000" cy="3105384"/>
              </a:xfrm>
              <a:blipFill>
                <a:blip r:embed="rId3"/>
                <a:stretch>
                  <a:fillRect l="-1333"/>
                </a:stretch>
              </a:blipFill>
            </p:spPr>
            <p:txBody>
              <a:bodyPr/>
              <a:lstStyle/>
              <a:p>
                <a:r>
                  <a:rPr lang="en-US">
                    <a:noFill/>
                  </a:rPr>
                  <a:t> </a:t>
                </a:r>
              </a:p>
            </p:txBody>
          </p:sp>
        </mc:Fallback>
      </mc:AlternateContent>
      <p:pic>
        <p:nvPicPr>
          <p:cNvPr id="8" name="Picture 3" descr="A titration curve of a strong acid–strong base titration is shown."/>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288554" y="1163669"/>
            <a:ext cx="3291292" cy="2760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70242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0" y="-3313"/>
            <a:ext cx="6808304" cy="460513"/>
          </a:xfrm>
        </p:spPr>
        <p:txBody>
          <a:bodyPr/>
          <a:lstStyle/>
          <a:p>
            <a:pPr marL="1428750" indent="-1200150"/>
            <a:r>
              <a:rPr lang="en-US" dirty="0">
                <a:solidFill>
                  <a:schemeClr val="bg1"/>
                </a:solidFill>
              </a:rPr>
              <a:t>17.1	</a:t>
            </a:r>
            <a:r>
              <a:rPr lang="en-US" dirty="0"/>
              <a:t>The Common Ion Effect (1)</a:t>
            </a:r>
            <a:endParaRPr lang="en-US" dirty="0">
              <a:solidFill>
                <a:srgbClr val="CE171F"/>
              </a:solidFill>
            </a:endParaRPr>
          </a:p>
        </p:txBody>
      </p:sp>
      <p:sp>
        <p:nvSpPr>
          <p:cNvPr id="3" name="Text Placeholder 2"/>
          <p:cNvSpPr>
            <a:spLocks noGrp="1"/>
          </p:cNvSpPr>
          <p:nvPr>
            <p:ph type="body" sz="quarter" idx="11"/>
          </p:nvPr>
        </p:nvSpPr>
        <p:spPr/>
        <p:txBody>
          <a:bodyPr/>
          <a:lstStyle/>
          <a:p>
            <a:pPr>
              <a:spcBef>
                <a:spcPts val="672"/>
              </a:spcBef>
            </a:pPr>
            <a:r>
              <a:rPr lang="en-US" dirty="0"/>
              <a:t>The Common Ion Effect</a:t>
            </a:r>
          </a:p>
        </p:txBody>
      </p:sp>
      <p:sp>
        <p:nvSpPr>
          <p:cNvPr id="4" name="Content Placeholder 3"/>
          <p:cNvSpPr>
            <a:spLocks noGrp="1"/>
          </p:cNvSpPr>
          <p:nvPr>
            <p:ph sz="quarter" idx="12"/>
          </p:nvPr>
        </p:nvSpPr>
        <p:spPr>
          <a:xfrm>
            <a:off x="0" y="1371599"/>
            <a:ext cx="9144000" cy="2020907"/>
          </a:xfrm>
        </p:spPr>
        <p:txBody>
          <a:bodyPr/>
          <a:lstStyle/>
          <a:p>
            <a:pPr>
              <a:spcBef>
                <a:spcPts val="0"/>
              </a:spcBef>
              <a:spcAft>
                <a:spcPts val="1670"/>
              </a:spcAft>
            </a:pPr>
            <a:r>
              <a:rPr lang="en-US" dirty="0"/>
              <a:t>Let’s examine how the properties of a solution change when a second solute is introduced.</a:t>
            </a:r>
          </a:p>
          <a:p>
            <a:pPr>
              <a:spcBef>
                <a:spcPts val="0"/>
              </a:spcBef>
            </a:pPr>
            <a:r>
              <a:rPr lang="en-US" dirty="0"/>
              <a:t>Consider a liter of solution containing 0.10 mole of acetic acid.</a:t>
            </a:r>
          </a:p>
        </p:txBody>
      </p:sp>
      <mc:AlternateContent xmlns:mc="http://schemas.openxmlformats.org/markup-compatibility/2006" xmlns:a14="http://schemas.microsoft.com/office/drawing/2010/main">
        <mc:Choice Requires="a14">
          <p:sp>
            <p:nvSpPr>
              <p:cNvPr id="6" name="Content Placeholder 5"/>
              <p:cNvSpPr>
                <a:spLocks noGrp="1"/>
              </p:cNvSpPr>
              <p:nvPr>
                <p:ph sz="quarter" idx="15"/>
              </p:nvPr>
            </p:nvSpPr>
            <p:spPr>
              <a:xfrm>
                <a:off x="3497704" y="3352800"/>
                <a:ext cx="5562600" cy="265095"/>
              </a:xfrm>
            </p:spPr>
            <p:txBody>
              <a:bodyPr/>
              <a:lstStyle/>
              <a:p>
                <a:pPr/>
                <a14:m>
                  <m:oMathPara xmlns:m="http://schemas.openxmlformats.org/officeDocument/2006/math">
                    <m:oMathParaPr>
                      <m:jc m:val="centerGroup"/>
                    </m:oMathParaPr>
                    <m:oMath xmlns:m="http://schemas.openxmlformats.org/officeDocument/2006/math">
                      <m:sSub>
                        <m:sSubPr>
                          <m:ctrlPr>
                            <a:rPr lang="en-US" sz="1800" i="1">
                              <a:latin typeface="Cambria Math" panose="02040503050406030204" pitchFamily="18" charset="0"/>
                            </a:rPr>
                          </m:ctrlPr>
                        </m:sSubPr>
                        <m:e>
                          <m:r>
                            <m:rPr>
                              <m:sty m:val="p"/>
                            </m:rPr>
                            <a:rPr lang="en-US" sz="1800">
                              <a:latin typeface="Cambria Math" panose="02040503050406030204" pitchFamily="18" charset="0"/>
                            </a:rPr>
                            <m:t>CH</m:t>
                          </m:r>
                        </m:e>
                        <m:sub>
                          <m:r>
                            <a:rPr lang="en-US" sz="1800">
                              <a:latin typeface="Cambria Math" panose="02040503050406030204" pitchFamily="18" charset="0"/>
                            </a:rPr>
                            <m:t>3</m:t>
                          </m:r>
                        </m:sub>
                      </m:sSub>
                      <m:r>
                        <m:rPr>
                          <m:sty m:val="p"/>
                        </m:rPr>
                        <a:rPr lang="en-US" sz="1800">
                          <a:latin typeface="Cambria Math" panose="02040503050406030204" pitchFamily="18" charset="0"/>
                        </a:rPr>
                        <m:t>COOH</m:t>
                      </m:r>
                      <m:d>
                        <m:dPr>
                          <m:ctrlPr>
                            <a:rPr lang="en-US" sz="1800" i="1">
                              <a:latin typeface="Cambria Math" panose="02040503050406030204" pitchFamily="18" charset="0"/>
                            </a:rPr>
                          </m:ctrlPr>
                        </m:dPr>
                        <m:e>
                          <m:r>
                            <a:rPr lang="en-US" sz="1800" i="1">
                              <a:latin typeface="Cambria Math" panose="02040503050406030204" pitchFamily="18" charset="0"/>
                            </a:rPr>
                            <m:t>𝑎𝑞</m:t>
                          </m:r>
                        </m:e>
                      </m:d>
                      <m:r>
                        <a:rPr lang="en-US" sz="1800">
                          <a:latin typeface="Cambria Math" panose="02040503050406030204" pitchFamily="18" charset="0"/>
                        </a:rPr>
                        <m:t>+</m:t>
                      </m:r>
                      <m:sSub>
                        <m:sSubPr>
                          <m:ctrlPr>
                            <a:rPr lang="en-US" sz="1800" i="1">
                              <a:latin typeface="Cambria Math" panose="02040503050406030204" pitchFamily="18" charset="0"/>
                            </a:rPr>
                          </m:ctrlPr>
                        </m:sSubPr>
                        <m:e>
                          <m:r>
                            <m:rPr>
                              <m:sty m:val="p"/>
                            </m:rPr>
                            <a:rPr lang="en-US" sz="1800">
                              <a:latin typeface="Cambria Math" panose="02040503050406030204" pitchFamily="18" charset="0"/>
                            </a:rPr>
                            <m:t>H</m:t>
                          </m:r>
                        </m:e>
                        <m:sub>
                          <m:r>
                            <a:rPr lang="en-US" sz="1800">
                              <a:latin typeface="Cambria Math" panose="02040503050406030204" pitchFamily="18" charset="0"/>
                            </a:rPr>
                            <m:t>2</m:t>
                          </m:r>
                        </m:sub>
                      </m:sSub>
                      <m:r>
                        <m:rPr>
                          <m:sty m:val="p"/>
                        </m:rPr>
                        <a:rPr lang="en-US" sz="1800">
                          <a:latin typeface="Cambria Math" panose="02040503050406030204" pitchFamily="18" charset="0"/>
                        </a:rPr>
                        <m:t>O</m:t>
                      </m:r>
                      <m:d>
                        <m:dPr>
                          <m:ctrlPr>
                            <a:rPr lang="en-US" sz="1800" i="1">
                              <a:latin typeface="Cambria Math" panose="02040503050406030204" pitchFamily="18" charset="0"/>
                            </a:rPr>
                          </m:ctrlPr>
                        </m:dPr>
                        <m:e>
                          <m:r>
                            <a:rPr lang="en-US" sz="1800" i="1">
                              <a:latin typeface="Cambria Math" panose="02040503050406030204" pitchFamily="18" charset="0"/>
                            </a:rPr>
                            <m:t>𝑙</m:t>
                          </m:r>
                        </m:e>
                      </m:d>
                      <m:r>
                        <a:rPr lang="en-US" sz="1800">
                          <a:latin typeface="Cambria Math" panose="02040503050406030204" pitchFamily="18" charset="0"/>
                          <a:ea typeface="Cambria Math" panose="02040503050406030204" pitchFamily="18" charset="0"/>
                        </a:rPr>
                        <m:t>⇄</m:t>
                      </m:r>
                      <m:sSub>
                        <m:sSubPr>
                          <m:ctrlPr>
                            <a:rPr lang="en-US" sz="1800" i="1">
                              <a:latin typeface="Cambria Math" panose="02040503050406030204" pitchFamily="18" charset="0"/>
                              <a:ea typeface="Cambria Math" panose="02040503050406030204" pitchFamily="18" charset="0"/>
                            </a:rPr>
                          </m:ctrlPr>
                        </m:sSubPr>
                        <m:e>
                          <m:r>
                            <m:rPr>
                              <m:sty m:val="p"/>
                            </m:rPr>
                            <a:rPr lang="en-US" sz="1800">
                              <a:latin typeface="Cambria Math" panose="02040503050406030204" pitchFamily="18" charset="0"/>
                              <a:ea typeface="Cambria Math" panose="02040503050406030204" pitchFamily="18" charset="0"/>
                            </a:rPr>
                            <m:t>H</m:t>
                          </m:r>
                        </m:e>
                        <m:sub>
                          <m:r>
                            <a:rPr lang="en-US" sz="1800">
                              <a:latin typeface="Cambria Math" panose="02040503050406030204" pitchFamily="18" charset="0"/>
                              <a:ea typeface="Cambria Math" panose="02040503050406030204" pitchFamily="18" charset="0"/>
                            </a:rPr>
                            <m:t>3</m:t>
                          </m:r>
                        </m:sub>
                      </m:sSub>
                      <m:sSup>
                        <m:sSupPr>
                          <m:ctrlPr>
                            <a:rPr lang="en-US" sz="1800" i="1">
                              <a:latin typeface="Cambria Math" panose="02040503050406030204" pitchFamily="18" charset="0"/>
                              <a:ea typeface="Cambria Math" panose="02040503050406030204" pitchFamily="18" charset="0"/>
                            </a:rPr>
                          </m:ctrlPr>
                        </m:sSupPr>
                        <m:e>
                          <m:r>
                            <m:rPr>
                              <m:sty m:val="p"/>
                            </m:rPr>
                            <a:rPr lang="en-US" sz="1800">
                              <a:latin typeface="Cambria Math" panose="02040503050406030204" pitchFamily="18" charset="0"/>
                              <a:ea typeface="Cambria Math" panose="02040503050406030204" pitchFamily="18" charset="0"/>
                            </a:rPr>
                            <m:t>O</m:t>
                          </m:r>
                        </m:e>
                        <m:sup>
                          <m:r>
                            <a:rPr lang="en-US" sz="1800">
                              <a:latin typeface="Cambria Math" panose="02040503050406030204" pitchFamily="18" charset="0"/>
                              <a:ea typeface="Cambria Math" panose="02040503050406030204" pitchFamily="18" charset="0"/>
                            </a:rPr>
                            <m:t>+</m:t>
                          </m:r>
                        </m:sup>
                      </m:sSup>
                      <m:d>
                        <m:dPr>
                          <m:ctrlPr>
                            <a:rPr lang="en-US" sz="1800" i="1">
                              <a:latin typeface="Cambria Math" panose="02040503050406030204" pitchFamily="18" charset="0"/>
                              <a:ea typeface="Cambria Math" panose="02040503050406030204" pitchFamily="18" charset="0"/>
                            </a:rPr>
                          </m:ctrlPr>
                        </m:dPr>
                        <m:e>
                          <m:r>
                            <a:rPr lang="en-US" sz="1800" i="1">
                              <a:latin typeface="Cambria Math" panose="02040503050406030204" pitchFamily="18" charset="0"/>
                              <a:ea typeface="Cambria Math" panose="02040503050406030204" pitchFamily="18" charset="0"/>
                            </a:rPr>
                            <m:t>𝑎𝑞</m:t>
                          </m:r>
                        </m:e>
                      </m:d>
                      <m:r>
                        <a:rPr lang="en-US" sz="1800">
                          <a:latin typeface="Cambria Math" panose="02040503050406030204" pitchFamily="18" charset="0"/>
                          <a:ea typeface="Cambria Math" panose="02040503050406030204" pitchFamily="18" charset="0"/>
                        </a:rPr>
                        <m:t>+</m:t>
                      </m:r>
                      <m:sSub>
                        <m:sSubPr>
                          <m:ctrlPr>
                            <a:rPr lang="en-US" sz="1800" i="1">
                              <a:latin typeface="Cambria Math" panose="02040503050406030204" pitchFamily="18" charset="0"/>
                              <a:ea typeface="Cambria Math" panose="02040503050406030204" pitchFamily="18" charset="0"/>
                            </a:rPr>
                          </m:ctrlPr>
                        </m:sSubPr>
                        <m:e>
                          <m:r>
                            <m:rPr>
                              <m:sty m:val="p"/>
                            </m:rPr>
                            <a:rPr lang="en-US" sz="1800">
                              <a:latin typeface="Cambria Math" panose="02040503050406030204" pitchFamily="18" charset="0"/>
                              <a:ea typeface="Cambria Math" panose="02040503050406030204" pitchFamily="18" charset="0"/>
                            </a:rPr>
                            <m:t>CH</m:t>
                          </m:r>
                        </m:e>
                        <m:sub>
                          <m:r>
                            <a:rPr lang="en-US" sz="1800">
                              <a:latin typeface="Cambria Math" panose="02040503050406030204" pitchFamily="18" charset="0"/>
                              <a:ea typeface="Cambria Math" panose="02040503050406030204" pitchFamily="18" charset="0"/>
                            </a:rPr>
                            <m:t>3</m:t>
                          </m:r>
                        </m:sub>
                      </m:sSub>
                      <m:r>
                        <m:rPr>
                          <m:sty m:val="p"/>
                        </m:rPr>
                        <a:rPr lang="en-US" sz="1800">
                          <a:latin typeface="Cambria Math" panose="02040503050406030204" pitchFamily="18" charset="0"/>
                          <a:ea typeface="Cambria Math" panose="02040503050406030204" pitchFamily="18" charset="0"/>
                        </a:rPr>
                        <m:t>CO</m:t>
                      </m:r>
                      <m:sSup>
                        <m:sSupPr>
                          <m:ctrlPr>
                            <a:rPr lang="en-US" sz="1800" i="1">
                              <a:latin typeface="Cambria Math" panose="02040503050406030204" pitchFamily="18" charset="0"/>
                              <a:ea typeface="Cambria Math" panose="02040503050406030204" pitchFamily="18" charset="0"/>
                            </a:rPr>
                          </m:ctrlPr>
                        </m:sSupPr>
                        <m:e>
                          <m:r>
                            <m:rPr>
                              <m:sty m:val="p"/>
                            </m:rPr>
                            <a:rPr lang="en-US" sz="1800">
                              <a:latin typeface="Cambria Math" panose="02040503050406030204" pitchFamily="18" charset="0"/>
                              <a:ea typeface="Cambria Math" panose="02040503050406030204" pitchFamily="18" charset="0"/>
                            </a:rPr>
                            <m:t>O</m:t>
                          </m:r>
                        </m:e>
                        <m:sup>
                          <m:r>
                            <a:rPr lang="en-US" sz="1800">
                              <a:latin typeface="Cambria Math" panose="02040503050406030204" pitchFamily="18" charset="0"/>
                              <a:ea typeface="Cambria Math" panose="02040503050406030204" pitchFamily="18" charset="0"/>
                            </a:rPr>
                            <m:t>−</m:t>
                          </m:r>
                        </m:sup>
                      </m:sSup>
                      <m:r>
                        <a:rPr lang="en-US" sz="1800" i="1">
                          <a:latin typeface="Cambria Math" panose="02040503050406030204" pitchFamily="18" charset="0"/>
                          <a:ea typeface="Cambria Math" panose="02040503050406030204" pitchFamily="18" charset="0"/>
                        </a:rPr>
                        <m:t>(</m:t>
                      </m:r>
                      <m:r>
                        <a:rPr lang="en-US" sz="1800" i="1">
                          <a:latin typeface="Cambria Math" panose="02040503050406030204" pitchFamily="18" charset="0"/>
                          <a:ea typeface="Cambria Math" panose="02040503050406030204" pitchFamily="18" charset="0"/>
                        </a:rPr>
                        <m:t>𝑎𝑞</m:t>
                      </m:r>
                      <m:r>
                        <a:rPr lang="en-US" sz="1800" i="1">
                          <a:latin typeface="Cambria Math" panose="02040503050406030204" pitchFamily="18" charset="0"/>
                          <a:ea typeface="Cambria Math" panose="02040503050406030204" pitchFamily="18" charset="0"/>
                        </a:rPr>
                        <m:t>)</m:t>
                      </m:r>
                    </m:oMath>
                  </m:oMathPara>
                </a14:m>
                <a:endParaRPr lang="en-US" sz="1800" i="1" dirty="0"/>
              </a:p>
            </p:txBody>
          </p:sp>
        </mc:Choice>
        <mc:Fallback xmlns="">
          <p:sp>
            <p:nvSpPr>
              <p:cNvPr id="6" name="Content Placeholder 5"/>
              <p:cNvSpPr>
                <a:spLocks noGrp="1" noRot="1" noChangeAspect="1" noMove="1" noResize="1" noEditPoints="1" noAdjustHandles="1" noChangeArrowheads="1" noChangeShapeType="1" noTextEdit="1"/>
              </p:cNvSpPr>
              <p:nvPr>
                <p:ph sz="quarter" idx="15"/>
              </p:nvPr>
            </p:nvSpPr>
            <p:spPr>
              <a:xfrm>
                <a:off x="3497704" y="3352800"/>
                <a:ext cx="5562600" cy="265095"/>
              </a:xfrm>
              <a:blipFill>
                <a:blip r:embed="rId2"/>
                <a:stretch>
                  <a:fillRect r="-219" b="-581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1" name="Content Placeholder 10"/>
              <p:cNvGraphicFramePr>
                <a:graphicFrameLocks noGrp="1"/>
              </p:cNvGraphicFramePr>
              <p:nvPr>
                <p:ph sz="quarter" idx="14"/>
                <p:extLst>
                  <p:ext uri="{D42A27DB-BD31-4B8C-83A1-F6EECF244321}">
                    <p14:modId xmlns:p14="http://schemas.microsoft.com/office/powerpoint/2010/main" val="1787922398"/>
                  </p:ext>
                </p:extLst>
              </p:nvPr>
            </p:nvGraphicFramePr>
            <p:xfrm>
              <a:off x="21079" y="3733800"/>
              <a:ext cx="9077325" cy="1112520"/>
            </p:xfrm>
            <a:graphic>
              <a:graphicData uri="http://schemas.openxmlformats.org/drawingml/2006/table">
                <a:tbl>
                  <a:tblPr firstRow="1" bandRow="1">
                    <a:tableStyleId>{5C22544A-7EE6-4342-B048-85BDC9FD1C3A}</a:tableStyleId>
                  </a:tblPr>
                  <a:tblGrid>
                    <a:gridCol w="3484121">
                      <a:extLst>
                        <a:ext uri="{9D8B030D-6E8A-4147-A177-3AD203B41FA5}">
                          <a16:colId xmlns:a16="http://schemas.microsoft.com/office/drawing/2014/main" val="2885593703"/>
                        </a:ext>
                      </a:extLst>
                    </a:gridCol>
                    <a:gridCol w="1143000">
                      <a:extLst>
                        <a:ext uri="{9D8B030D-6E8A-4147-A177-3AD203B41FA5}">
                          <a16:colId xmlns:a16="http://schemas.microsoft.com/office/drawing/2014/main" val="138804152"/>
                        </a:ext>
                      </a:extLst>
                    </a:gridCol>
                    <a:gridCol w="1143000">
                      <a:extLst>
                        <a:ext uri="{9D8B030D-6E8A-4147-A177-3AD203B41FA5}">
                          <a16:colId xmlns:a16="http://schemas.microsoft.com/office/drawing/2014/main" val="3447910298"/>
                        </a:ext>
                      </a:extLst>
                    </a:gridCol>
                    <a:gridCol w="1676400">
                      <a:extLst>
                        <a:ext uri="{9D8B030D-6E8A-4147-A177-3AD203B41FA5}">
                          <a16:colId xmlns:a16="http://schemas.microsoft.com/office/drawing/2014/main" val="2763112456"/>
                        </a:ext>
                      </a:extLst>
                    </a:gridCol>
                    <a:gridCol w="1630804">
                      <a:extLst>
                        <a:ext uri="{9D8B030D-6E8A-4147-A177-3AD203B41FA5}">
                          <a16:colId xmlns:a16="http://schemas.microsoft.com/office/drawing/2014/main" val="4079963437"/>
                        </a:ext>
                      </a:extLst>
                    </a:gridCol>
                  </a:tblGrid>
                  <a:tr h="370840">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solidFill>
                          <a:schemeClr val="bg1"/>
                        </a:solidFill>
                      </a:tcPr>
                    </a:tc>
                    <a:tc>
                      <a:txBody>
                        <a:bodyPr/>
                        <a:lstStyle/>
                        <a:p>
                          <a:pPr marL="0" indent="0"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0.10</m:t>
                                </m:r>
                              </m:oMath>
                            </m:oMathPara>
                          </a14:m>
                          <a:endParaRPr lang="en-US" dirty="0">
                            <a:solidFill>
                              <a:schemeClr val="tx1"/>
                            </a:solidFill>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b="0"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20832913"/>
                      </a:ext>
                    </a:extLst>
                  </a:tr>
                  <a:tr h="370840">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2036870"/>
                      </a:ext>
                    </a:extLst>
                  </a:tr>
                  <a:tr h="370840">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𝐸𝑞𝑢𝑖𝑙𝑖𝑏𝑟𝑖𝑢𝑚</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0.10−</m:t>
                                </m:r>
                                <m:r>
                                  <a:rPr lang="en-US" b="0" i="1" smtClean="0">
                                    <a:latin typeface="Cambria Math" panose="02040503050406030204" pitchFamily="18" charset="0"/>
                                    <a:ea typeface="Cambria Math" panose="02040503050406030204" pitchFamily="18" charset="0"/>
                                  </a:rPr>
                                  <m:t>𝑥</m:t>
                                </m:r>
                              </m:oMath>
                            </m:oMathPara>
                          </a14:m>
                          <a:endParaRPr lang="en-US"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499707153"/>
                      </a:ext>
                    </a:extLst>
                  </a:tr>
                </a:tbl>
              </a:graphicData>
            </a:graphic>
          </p:graphicFrame>
        </mc:Choice>
        <mc:Fallback xmlns="">
          <p:graphicFrame>
            <p:nvGraphicFramePr>
              <p:cNvPr id="11" name="Content Placeholder 10"/>
              <p:cNvGraphicFramePr>
                <a:graphicFrameLocks noGrp="1"/>
              </p:cNvGraphicFramePr>
              <p:nvPr>
                <p:ph sz="quarter" idx="14"/>
                <p:extLst>
                  <p:ext uri="{D42A27DB-BD31-4B8C-83A1-F6EECF244321}">
                    <p14:modId xmlns:p14="http://schemas.microsoft.com/office/powerpoint/2010/main" val="1787922398"/>
                  </p:ext>
                </p:extLst>
              </p:nvPr>
            </p:nvGraphicFramePr>
            <p:xfrm>
              <a:off x="21079" y="3733800"/>
              <a:ext cx="9077325" cy="1112520"/>
            </p:xfrm>
            <a:graphic>
              <a:graphicData uri="http://schemas.openxmlformats.org/drawingml/2006/table">
                <a:tbl>
                  <a:tblPr firstRow="1" bandRow="1">
                    <a:tableStyleId>{5C22544A-7EE6-4342-B048-85BDC9FD1C3A}</a:tableStyleId>
                  </a:tblPr>
                  <a:tblGrid>
                    <a:gridCol w="3484121">
                      <a:extLst>
                        <a:ext uri="{9D8B030D-6E8A-4147-A177-3AD203B41FA5}">
                          <a16:colId xmlns:a16="http://schemas.microsoft.com/office/drawing/2014/main" val="2885593703"/>
                        </a:ext>
                      </a:extLst>
                    </a:gridCol>
                    <a:gridCol w="1143000">
                      <a:extLst>
                        <a:ext uri="{9D8B030D-6E8A-4147-A177-3AD203B41FA5}">
                          <a16:colId xmlns:a16="http://schemas.microsoft.com/office/drawing/2014/main" val="138804152"/>
                        </a:ext>
                      </a:extLst>
                    </a:gridCol>
                    <a:gridCol w="1143000">
                      <a:extLst>
                        <a:ext uri="{9D8B030D-6E8A-4147-A177-3AD203B41FA5}">
                          <a16:colId xmlns:a16="http://schemas.microsoft.com/office/drawing/2014/main" val="3447910298"/>
                        </a:ext>
                      </a:extLst>
                    </a:gridCol>
                    <a:gridCol w="1676400">
                      <a:extLst>
                        <a:ext uri="{9D8B030D-6E8A-4147-A177-3AD203B41FA5}">
                          <a16:colId xmlns:a16="http://schemas.microsoft.com/office/drawing/2014/main" val="2763112456"/>
                        </a:ext>
                      </a:extLst>
                    </a:gridCol>
                    <a:gridCol w="1630804">
                      <a:extLst>
                        <a:ext uri="{9D8B030D-6E8A-4147-A177-3AD203B41FA5}">
                          <a16:colId xmlns:a16="http://schemas.microsoft.com/office/drawing/2014/main" val="4079963437"/>
                        </a:ext>
                      </a:extLst>
                    </a:gridCol>
                  </a:tblGrid>
                  <a:tr h="370840">
                    <a:tc>
                      <a:txBody>
                        <a:bodyPr/>
                        <a:lstStyle/>
                        <a:p>
                          <a:endParaRPr lang="en-US"/>
                        </a:p>
                      </a:txBody>
                      <a:tcPr>
                        <a:blipFill>
                          <a:blip r:embed="rId3"/>
                          <a:stretch>
                            <a:fillRect l="-175" t="-8197" r="-160839" b="-213115"/>
                          </a:stretch>
                        </a:blipFill>
                      </a:tcPr>
                    </a:tc>
                    <a:tc>
                      <a:txBody>
                        <a:bodyPr/>
                        <a:lstStyle/>
                        <a:p>
                          <a:endParaRPr lang="en-US"/>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blipFill>
                          <a:blip r:embed="rId3"/>
                          <a:stretch>
                            <a:fillRect l="-304787" t="-8197" r="-389362" b="-213115"/>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blipFill>
                          <a:blip r:embed="rId3"/>
                          <a:stretch>
                            <a:fillRect l="-406952" t="-8197" r="-291444" b="-213115"/>
                          </a:stretch>
                        </a:blipFill>
                      </a:tcPr>
                    </a:tc>
                    <a:tc>
                      <a:txBody>
                        <a:bodyPr/>
                        <a:lstStyle/>
                        <a:p>
                          <a:pPr algn="ctr"/>
                          <a:r>
                            <a:rPr lang="en-US" b="0"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blipFill>
                          <a:blip r:embed="rId3"/>
                          <a:stretch>
                            <a:fillRect l="-456343" t="-8197" r="-746" b="-213115"/>
                          </a:stretch>
                        </a:blipFill>
                      </a:tcPr>
                    </a:tc>
                    <a:extLst>
                      <a:ext uri="{0D108BD9-81ED-4DB2-BD59-A6C34878D82A}">
                        <a16:rowId xmlns:a16="http://schemas.microsoft.com/office/drawing/2014/main" val="620832913"/>
                      </a:ext>
                    </a:extLst>
                  </a:tr>
                  <a:tr h="370840">
                    <a:tc>
                      <a:txBody>
                        <a:bodyPr/>
                        <a:lstStyle/>
                        <a:p>
                          <a:endParaRPr lang="en-US"/>
                        </a:p>
                      </a:txBody>
                      <a:tcPr>
                        <a:blipFill>
                          <a:blip r:embed="rId3"/>
                          <a:stretch>
                            <a:fillRect l="-175" t="-108197" r="-160839" b="-113115"/>
                          </a:stretch>
                        </a:blipFill>
                      </a:tcPr>
                    </a:tc>
                    <a:tc>
                      <a:txBody>
                        <a:bodyPr/>
                        <a:lstStyle/>
                        <a:p>
                          <a:endParaRPr lang="en-US"/>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304787" t="-108197" r="-389362" b="-113115"/>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406952" t="-108197" r="-291444" b="-113115"/>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344727" t="-108197" r="-98182" b="-113115"/>
                          </a:stretch>
                        </a:blipFill>
                      </a:tcPr>
                    </a:tc>
                    <a:tc>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456343" t="-108197" r="-746" b="-113115"/>
                          </a:stretch>
                        </a:blipFill>
                      </a:tcPr>
                    </a:tc>
                    <a:extLst>
                      <a:ext uri="{0D108BD9-81ED-4DB2-BD59-A6C34878D82A}">
                        <a16:rowId xmlns:a16="http://schemas.microsoft.com/office/drawing/2014/main" val="62036870"/>
                      </a:ext>
                    </a:extLst>
                  </a:tr>
                  <a:tr h="370840">
                    <a:tc>
                      <a:txBody>
                        <a:bodyPr/>
                        <a:lstStyle/>
                        <a:p>
                          <a:endParaRPr lang="en-US"/>
                        </a:p>
                      </a:txBody>
                      <a:tcPr>
                        <a:blipFill>
                          <a:blip r:embed="rId3"/>
                          <a:stretch>
                            <a:fillRect l="-175" t="-208197" r="-160839" b="-13115"/>
                          </a:stretch>
                        </a:blipFill>
                      </a:tcPr>
                    </a:tc>
                    <a:tc>
                      <a:txBody>
                        <a:bodyPr/>
                        <a:lstStyle/>
                        <a:p>
                          <a:endParaRPr lang="en-US"/>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blipFill>
                          <a:blip r:embed="rId3"/>
                          <a:stretch>
                            <a:fillRect l="-304787" t="-208197" r="-389362" b="-13115"/>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blipFill>
                          <a:blip r:embed="rId3"/>
                          <a:stretch>
                            <a:fillRect l="-406952" t="-208197" r="-291444" b="-13115"/>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blipFill>
                          <a:blip r:embed="rId3"/>
                          <a:stretch>
                            <a:fillRect l="-344727" t="-208197" r="-98182" b="-13115"/>
                          </a:stretch>
                        </a:blipFill>
                      </a:tcPr>
                    </a:tc>
                    <a:tc>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blipFill>
                          <a:blip r:embed="rId3"/>
                          <a:stretch>
                            <a:fillRect l="-456343" t="-208197" r="-746" b="-13115"/>
                          </a:stretch>
                        </a:blipFill>
                      </a:tcPr>
                    </a:tc>
                    <a:extLst>
                      <a:ext uri="{0D108BD9-81ED-4DB2-BD59-A6C34878D82A}">
                        <a16:rowId xmlns:a16="http://schemas.microsoft.com/office/drawing/2014/main" val="3499707153"/>
                      </a:ext>
                    </a:extLst>
                  </a:tr>
                </a:tbl>
              </a:graphicData>
            </a:graphic>
          </p:graphicFrame>
        </mc:Fallback>
      </mc:AlternateContent>
      <mc:AlternateContent xmlns:mc="http://schemas.openxmlformats.org/markup-compatibility/2006" xmlns:a14="http://schemas.microsoft.com/office/drawing/2010/main">
        <mc:Choice Requires="a14">
          <p:sp>
            <p:nvSpPr>
              <p:cNvPr id="2" name="Content Placeholder 1"/>
              <p:cNvSpPr>
                <a:spLocks noGrp="1"/>
              </p:cNvSpPr>
              <p:nvPr>
                <p:ph sz="quarter" idx="13"/>
              </p:nvPr>
            </p:nvSpPr>
            <p:spPr>
              <a:xfrm>
                <a:off x="354496" y="5410200"/>
                <a:ext cx="8534400" cy="475368"/>
              </a:xfrm>
            </p:spPr>
            <p:txBody>
              <a:bodyPr/>
              <a:lstStyle/>
              <a:p>
                <a:pPr algn="ctr">
                  <a:spcBef>
                    <a:spcPts val="0"/>
                  </a:spcBef>
                </a:pPr>
                <a14:m>
                  <m:oMathPara xmlns:m="http://schemas.openxmlformats.org/officeDocument/2006/math">
                    <m:oMathParaPr>
                      <m:jc m:val="centerGroup"/>
                    </m:oMathParaPr>
                    <m:oMath xmlns:m="http://schemas.openxmlformats.org/officeDocument/2006/math">
                      <m:d>
                        <m:dPr>
                          <m:begChr m:val="["/>
                          <m:endChr m:val="]"/>
                          <m:ctrlPr>
                            <a:rPr lang="en-US" sz="2600" i="1" dirty="0" smtClean="0">
                              <a:latin typeface="Cambria Math" panose="02040503050406030204" pitchFamily="18" charset="0"/>
                            </a:rPr>
                          </m:ctrlPr>
                        </m:dPr>
                        <m:e>
                          <m:sSub>
                            <m:sSubPr>
                              <m:ctrlPr>
                                <a:rPr lang="en-US" sz="2600" i="1" dirty="0" smtClean="0">
                                  <a:latin typeface="Cambria Math" panose="02040503050406030204" pitchFamily="18" charset="0"/>
                                </a:rPr>
                              </m:ctrlPr>
                            </m:sSubPr>
                            <m:e>
                              <m:r>
                                <m:rPr>
                                  <m:sty m:val="p"/>
                                </m:rPr>
                                <a:rPr lang="en-US" sz="2600" b="0" i="0" dirty="0" smtClean="0">
                                  <a:latin typeface="Cambria Math" panose="02040503050406030204" pitchFamily="18" charset="0"/>
                                </a:rPr>
                                <m:t>H</m:t>
                              </m:r>
                            </m:e>
                            <m:sub>
                              <m:r>
                                <a:rPr lang="en-US" sz="2600" b="0" i="0" dirty="0" smtClean="0">
                                  <a:latin typeface="Cambria Math" panose="02040503050406030204" pitchFamily="18" charset="0"/>
                                </a:rPr>
                                <m:t>3</m:t>
                              </m:r>
                            </m:sub>
                          </m:sSub>
                          <m:sSup>
                            <m:sSupPr>
                              <m:ctrlPr>
                                <a:rPr lang="en-US" sz="2600" i="1" dirty="0" smtClean="0">
                                  <a:latin typeface="Cambria Math" panose="02040503050406030204" pitchFamily="18" charset="0"/>
                                </a:rPr>
                              </m:ctrlPr>
                            </m:sSupPr>
                            <m:e>
                              <m:r>
                                <m:rPr>
                                  <m:sty m:val="p"/>
                                </m:rPr>
                                <a:rPr lang="en-US" sz="2600" b="0" i="0" dirty="0" smtClean="0">
                                  <a:latin typeface="Cambria Math" panose="02040503050406030204" pitchFamily="18" charset="0"/>
                                </a:rPr>
                                <m:t>O</m:t>
                              </m:r>
                            </m:e>
                            <m:sup>
                              <m:r>
                                <a:rPr lang="en-US" sz="2600" b="0" i="0" dirty="0" smtClean="0">
                                  <a:latin typeface="Cambria Math" panose="02040503050406030204" pitchFamily="18" charset="0"/>
                                </a:rPr>
                                <m:t>+</m:t>
                              </m:r>
                            </m:sup>
                          </m:sSup>
                        </m:e>
                      </m:d>
                      <m:r>
                        <a:rPr lang="en-US" sz="2600" i="0" dirty="0">
                          <a:latin typeface="Cambria Math" panose="02040503050406030204" pitchFamily="18" charset="0"/>
                        </a:rPr>
                        <m:t>=</m:t>
                      </m:r>
                      <m:d>
                        <m:dPr>
                          <m:begChr m:val="["/>
                          <m:endChr m:val="]"/>
                          <m:ctrlPr>
                            <a:rPr lang="en-US" sz="2600" i="1" dirty="0">
                              <a:latin typeface="Cambria Math" panose="02040503050406030204" pitchFamily="18" charset="0"/>
                            </a:rPr>
                          </m:ctrlPr>
                        </m:dPr>
                        <m:e>
                          <m:r>
                            <m:rPr>
                              <m:sty m:val="p"/>
                            </m:rPr>
                            <a:rPr lang="en-US" sz="2600" i="0" dirty="0">
                              <a:latin typeface="Cambria Math" panose="02040503050406030204" pitchFamily="18" charset="0"/>
                            </a:rPr>
                            <m:t>CH</m:t>
                          </m:r>
                          <m:r>
                            <a:rPr lang="en-US" sz="2600" i="0" baseline="-25000" dirty="0">
                              <a:latin typeface="Cambria Math" panose="02040503050406030204" pitchFamily="18" charset="0"/>
                            </a:rPr>
                            <m:t>3</m:t>
                          </m:r>
                          <m:r>
                            <m:rPr>
                              <m:sty m:val="p"/>
                            </m:rPr>
                            <a:rPr lang="en-US" sz="2600" i="0" dirty="0">
                              <a:latin typeface="Cambria Math" panose="02040503050406030204" pitchFamily="18" charset="0"/>
                            </a:rPr>
                            <m:t>COO</m:t>
                          </m:r>
                          <m:r>
                            <a:rPr lang="en-US" sz="2600" i="0" baseline="30000" dirty="0">
                              <a:latin typeface="Cambria Math" panose="02040503050406030204" pitchFamily="18" charset="0"/>
                            </a:rPr>
                            <m:t>‒</m:t>
                          </m:r>
                        </m:e>
                      </m:d>
                      <m:r>
                        <a:rPr lang="en-US" sz="2600" i="0" dirty="0">
                          <a:latin typeface="Cambria Math" panose="02040503050406030204" pitchFamily="18" charset="0"/>
                        </a:rPr>
                        <m:t>=1.34×</m:t>
                      </m:r>
                      <m:sSup>
                        <m:sSupPr>
                          <m:ctrlPr>
                            <a:rPr lang="en-US" sz="2600" i="1" dirty="0">
                              <a:latin typeface="Cambria Math" panose="02040503050406030204" pitchFamily="18" charset="0"/>
                            </a:rPr>
                          </m:ctrlPr>
                        </m:sSupPr>
                        <m:e>
                          <m:r>
                            <a:rPr lang="en-US" sz="2600" b="0" i="1" dirty="0" smtClean="0">
                              <a:latin typeface="Cambria Math" panose="02040503050406030204" pitchFamily="18" charset="0"/>
                            </a:rPr>
                            <m:t>10</m:t>
                          </m:r>
                        </m:e>
                        <m:sup>
                          <m:r>
                            <a:rPr lang="en-US" sz="2600" b="0" i="0" dirty="0" smtClean="0">
                              <a:latin typeface="Cambria Math" panose="02040503050406030204" pitchFamily="18" charset="0"/>
                            </a:rPr>
                            <m:t>−3</m:t>
                          </m:r>
                        </m:sup>
                      </m:sSup>
                      <m:r>
                        <a:rPr lang="en-US" sz="2600" i="1" dirty="0">
                          <a:latin typeface="Cambria Math" panose="02040503050406030204" pitchFamily="18" charset="0"/>
                        </a:rPr>
                        <m:t>𝑀</m:t>
                      </m:r>
                      <m:r>
                        <a:rPr lang="en-US" sz="2600" i="0" dirty="0">
                          <a:latin typeface="Cambria Math" panose="02040503050406030204" pitchFamily="18" charset="0"/>
                        </a:rPr>
                        <m:t> </m:t>
                      </m:r>
                      <m:r>
                        <m:rPr>
                          <m:sty m:val="p"/>
                        </m:rPr>
                        <a:rPr lang="en-US" sz="2600" i="0" dirty="0">
                          <a:latin typeface="Cambria Math" panose="02040503050406030204" pitchFamily="18" charset="0"/>
                        </a:rPr>
                        <m:t>and</m:t>
                      </m:r>
                      <m:r>
                        <a:rPr lang="en-US" sz="2600" b="0" i="0" dirty="0" smtClean="0">
                          <a:latin typeface="Cambria Math" panose="02040503050406030204" pitchFamily="18" charset="0"/>
                        </a:rPr>
                        <m:t> </m:t>
                      </m:r>
                      <m:r>
                        <m:rPr>
                          <m:sty m:val="p"/>
                        </m:rPr>
                        <a:rPr lang="en-US" sz="2600" i="0" dirty="0">
                          <a:latin typeface="Cambria Math" panose="02040503050406030204" pitchFamily="18" charset="0"/>
                        </a:rPr>
                        <m:t>pH</m:t>
                      </m:r>
                      <m:r>
                        <a:rPr lang="en-US" sz="2600" i="0" dirty="0">
                          <a:latin typeface="Cambria Math" panose="02040503050406030204" pitchFamily="18" charset="0"/>
                        </a:rPr>
                        <m:t>=2.87 </m:t>
                      </m:r>
                    </m:oMath>
                  </m:oMathPara>
                </a14:m>
                <a:endParaRPr lang="en-US" sz="26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13"/>
              </p:nvPr>
            </p:nvSpPr>
            <p:spPr>
              <a:xfrm>
                <a:off x="354496" y="5410200"/>
                <a:ext cx="8534400" cy="475368"/>
              </a:xfr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6517027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257300" indent="-1257300"/>
            <a:r>
              <a:rPr lang="en-US" dirty="0">
                <a:solidFill>
                  <a:schemeClr val="bg1"/>
                </a:solidFill>
              </a:rPr>
              <a:t>17.3	</a:t>
            </a:r>
            <a:r>
              <a:rPr lang="en-US" dirty="0"/>
              <a:t>Acid‒Base Titrations (9)</a:t>
            </a:r>
          </a:p>
        </p:txBody>
      </p:sp>
      <p:sp>
        <p:nvSpPr>
          <p:cNvPr id="2" name="Text Placeholder 1"/>
          <p:cNvSpPr>
            <a:spLocks noGrp="1"/>
          </p:cNvSpPr>
          <p:nvPr>
            <p:ph type="body" sz="quarter" idx="11"/>
          </p:nvPr>
        </p:nvSpPr>
        <p:spPr>
          <a:xfrm>
            <a:off x="0" y="1066800"/>
            <a:ext cx="5486400" cy="533400"/>
          </a:xfrm>
        </p:spPr>
        <p:txBody>
          <a:bodyPr/>
          <a:lstStyle/>
          <a:p>
            <a:r>
              <a:rPr lang="en-US" dirty="0"/>
              <a:t>Strong Acid-Strong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828800"/>
                <a:ext cx="9144000" cy="4876800"/>
              </a:xfrm>
            </p:spPr>
            <p:txBody>
              <a:bodyPr/>
              <a:lstStyle/>
              <a:p>
                <a:pPr>
                  <a:spcBef>
                    <a:spcPts val="0"/>
                  </a:spcBef>
                  <a:spcAft>
                    <a:spcPts val="1400"/>
                  </a:spcAft>
                </a:pPr>
                <a:r>
                  <a:rPr lang="en-US" b="1" dirty="0"/>
                  <a:t>At the equivalence point:</a:t>
                </a:r>
              </a:p>
              <a:p>
                <a:r>
                  <a:rPr lang="en-US" dirty="0"/>
                  <a:t>Consider the addition of 25.0 mL </a:t>
                </a:r>
              </a:p>
              <a:p>
                <a:r>
                  <a:rPr lang="en-US" dirty="0"/>
                  <a:t>of 0.100 </a:t>
                </a:r>
                <a:r>
                  <a:rPr lang="en-US" i="1" dirty="0"/>
                  <a:t>M </a:t>
                </a:r>
                <a:r>
                  <a:rPr lang="en-US" dirty="0"/>
                  <a:t>NaOH to 25.0 mL of </a:t>
                </a:r>
              </a:p>
              <a:p>
                <a:pPr>
                  <a:spcAft>
                    <a:spcPts val="3350"/>
                  </a:spcAft>
                </a:pPr>
                <a:r>
                  <a:rPr lang="en-US" dirty="0"/>
                  <a:t>0.100 </a:t>
                </a:r>
                <a:r>
                  <a:rPr lang="en-US" i="1" dirty="0"/>
                  <a:t>M </a:t>
                </a:r>
                <a:r>
                  <a:rPr lang="en-US" dirty="0"/>
                  <a:t>HCl.</a:t>
                </a:r>
              </a:p>
              <a:p>
                <a:pPr>
                  <a:spcAft>
                    <a:spcPts val="3300"/>
                  </a:spcAft>
                </a:pPr>
                <a:r>
                  <a:rPr lang="en-US" dirty="0"/>
                  <a:t>This is a complete neutralization reaction.		</a:t>
                </a:r>
              </a:p>
              <a:p>
                <a14:m>
                  <m:oMath xmlns:m="http://schemas.openxmlformats.org/officeDocument/2006/math">
                    <m:r>
                      <a:rPr lang="en-US" i="0" dirty="0" smtClean="0">
                        <a:latin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3</m:t>
                        </m:r>
                      </m:sub>
                    </m:sSub>
                    <m:sSup>
                      <m:sSupPr>
                        <m:ctrlPr>
                          <a:rPr lang="en-US" i="1">
                            <a:latin typeface="Cambria Math" panose="02040503050406030204" pitchFamily="18" charset="0"/>
                          </a:rPr>
                        </m:ctrlPr>
                      </m:sSupPr>
                      <m:e>
                        <m:r>
                          <m:rPr>
                            <m:sty m:val="p"/>
                          </m:rPr>
                          <a:rPr lang="en-US">
                            <a:latin typeface="Cambria Math" panose="02040503050406030204" pitchFamily="18" charset="0"/>
                          </a:rPr>
                          <m:t>O</m:t>
                        </m:r>
                      </m:e>
                      <m:sup>
                        <m:r>
                          <a:rPr lang="en-US">
                            <a:latin typeface="Cambria Math" panose="02040503050406030204" pitchFamily="18" charset="0"/>
                          </a:rPr>
                          <m:t>+</m:t>
                        </m:r>
                      </m:sup>
                    </m:sSup>
                    <m:r>
                      <a:rPr lang="en-US" i="0" dirty="0">
                        <a:latin typeface="Cambria Math" panose="02040503050406030204" pitchFamily="18" charset="0"/>
                      </a:rPr>
                      <m:t>]=[</m:t>
                    </m:r>
                    <m:sSup>
                      <m:sSupPr>
                        <m:ctrlPr>
                          <a:rPr lang="en-US" i="1">
                            <a:latin typeface="Cambria Math" panose="02040503050406030204" pitchFamily="18" charset="0"/>
                          </a:rPr>
                        </m:ctrlPr>
                      </m:sSupPr>
                      <m:e>
                        <m:r>
                          <m:rPr>
                            <m:sty m:val="p"/>
                          </m:rPr>
                          <a:rPr lang="en-US">
                            <a:latin typeface="Cambria Math" panose="02040503050406030204" pitchFamily="18" charset="0"/>
                          </a:rPr>
                          <m:t>O</m:t>
                        </m:r>
                        <m:r>
                          <m:rPr>
                            <m:sty m:val="p"/>
                          </m:rPr>
                          <a:rPr lang="en-US" b="0" i="0" smtClean="0">
                            <a:latin typeface="Cambria Math" panose="02040503050406030204" pitchFamily="18" charset="0"/>
                          </a:rPr>
                          <m:t>H</m:t>
                        </m:r>
                      </m:e>
                      <m:sup>
                        <m:r>
                          <a:rPr lang="en-US" b="0" i="0" smtClean="0">
                            <a:latin typeface="Cambria Math" panose="02040503050406030204" pitchFamily="18" charset="0"/>
                          </a:rPr>
                          <m:t>−</m:t>
                        </m:r>
                      </m:sup>
                    </m:sSup>
                    <m:r>
                      <a:rPr lang="en-US" i="0" dirty="0">
                        <a:latin typeface="Cambria Math" panose="02040503050406030204" pitchFamily="18" charset="0"/>
                      </a:rPr>
                      <m:t>]=1.00</m:t>
                    </m:r>
                    <m:r>
                      <a:rPr lang="en-US" i="0" dirty="0" smtClean="0">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1</m:t>
                        </m:r>
                        <m:r>
                          <a:rPr lang="en-US" b="0" i="0" smtClean="0">
                            <a:latin typeface="Cambria Math" panose="02040503050406030204" pitchFamily="18" charset="0"/>
                          </a:rPr>
                          <m:t>0</m:t>
                        </m:r>
                      </m:e>
                      <m:sup>
                        <m:r>
                          <a:rPr lang="en-US" b="0" i="0" smtClean="0">
                            <a:latin typeface="Cambria Math" panose="02040503050406030204" pitchFamily="18" charset="0"/>
                          </a:rPr>
                          <m:t>−7</m:t>
                        </m:r>
                      </m:sup>
                    </m:sSup>
                  </m:oMath>
                </a14:m>
                <a:r>
                  <a:rPr lang="en-US" i="1" dirty="0"/>
                  <a:t>M </a:t>
                </a:r>
                <a:r>
                  <a:rPr lang="en-US" dirty="0"/>
                  <a:t>and the pH of the solution is 7.000.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828800"/>
                <a:ext cx="9144000" cy="4876800"/>
              </a:xfrm>
              <a:blipFill>
                <a:blip r:embed="rId2"/>
                <a:stretch>
                  <a:fillRect l="-1333" t="-1125" r="-2133"/>
                </a:stretch>
              </a:blipFill>
            </p:spPr>
            <p:txBody>
              <a:bodyPr/>
              <a:lstStyle/>
              <a:p>
                <a:r>
                  <a:rPr lang="en-US">
                    <a:noFill/>
                  </a:rPr>
                  <a:t> </a:t>
                </a:r>
              </a:p>
            </p:txBody>
          </p:sp>
        </mc:Fallback>
      </mc:AlternateContent>
      <p:pic>
        <p:nvPicPr>
          <p:cNvPr id="18" name="Picture 3" descr="A titration curve of a strong acid–strong base titration is shown."/>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593354" y="1295400"/>
            <a:ext cx="3291292" cy="2760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40564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25896" y="-3313"/>
            <a:ext cx="6808304" cy="460513"/>
          </a:xfrm>
        </p:spPr>
        <p:txBody>
          <a:bodyPr/>
          <a:lstStyle/>
          <a:p>
            <a:pPr marL="1371600" indent="-1266825"/>
            <a:r>
              <a:rPr lang="en-US" dirty="0">
                <a:solidFill>
                  <a:schemeClr val="bg1"/>
                </a:solidFill>
              </a:rPr>
              <a:t>17.3	</a:t>
            </a:r>
            <a:r>
              <a:rPr lang="en-US" dirty="0"/>
              <a:t>Acid‒Base Titrations (10)</a:t>
            </a:r>
          </a:p>
        </p:txBody>
      </p:sp>
      <p:sp>
        <p:nvSpPr>
          <p:cNvPr id="2" name="Text Placeholder 1"/>
          <p:cNvSpPr>
            <a:spLocks noGrp="1"/>
          </p:cNvSpPr>
          <p:nvPr>
            <p:ph type="body" sz="quarter" idx="11"/>
          </p:nvPr>
        </p:nvSpPr>
        <p:spPr>
          <a:xfrm>
            <a:off x="0" y="1066800"/>
            <a:ext cx="5410200" cy="533400"/>
          </a:xfrm>
        </p:spPr>
        <p:txBody>
          <a:bodyPr/>
          <a:lstStyle/>
          <a:p>
            <a:r>
              <a:rPr lang="en-US" dirty="0"/>
              <a:t>Strong Acid-Strong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828800"/>
                <a:ext cx="9144000" cy="4800600"/>
              </a:xfrm>
            </p:spPr>
            <p:txBody>
              <a:bodyPr/>
              <a:lstStyle/>
              <a:p>
                <a:pPr>
                  <a:spcBef>
                    <a:spcPts val="0"/>
                  </a:spcBef>
                  <a:spcAft>
                    <a:spcPts val="1600"/>
                  </a:spcAft>
                </a:pPr>
                <a:r>
                  <a:rPr lang="en-US" b="1" dirty="0"/>
                  <a:t>After the equivalence point:</a:t>
                </a:r>
              </a:p>
              <a:p>
                <a:pPr>
                  <a:spcBef>
                    <a:spcPts val="0"/>
                  </a:spcBef>
                </a:pPr>
                <a:r>
                  <a:rPr lang="en-US" dirty="0"/>
                  <a:t>Consider the addition of 35.0 mL of </a:t>
                </a:r>
              </a:p>
              <a:p>
                <a:pPr>
                  <a:spcBef>
                    <a:spcPts val="0"/>
                  </a:spcBef>
                </a:pPr>
                <a:r>
                  <a:rPr lang="en-US" dirty="0"/>
                  <a:t>0.100 </a:t>
                </a:r>
                <a:r>
                  <a:rPr lang="en-US" i="1" dirty="0"/>
                  <a:t>M </a:t>
                </a:r>
                <a:r>
                  <a:rPr lang="en-US" dirty="0"/>
                  <a:t>NaOH to 25.0 mL of </a:t>
                </a:r>
              </a:p>
              <a:p>
                <a:pPr>
                  <a:spcBef>
                    <a:spcPts val="0"/>
                  </a:spcBef>
                  <a:spcAft>
                    <a:spcPts val="3000"/>
                  </a:spcAft>
                </a:pPr>
                <a:r>
                  <a:rPr lang="en-US" dirty="0"/>
                  <a:t>0.100 </a:t>
                </a:r>
                <a:r>
                  <a:rPr lang="en-US" i="1" dirty="0"/>
                  <a:t>M </a:t>
                </a:r>
                <a:r>
                  <a:rPr lang="en-US" dirty="0"/>
                  <a:t>HCl.</a:t>
                </a:r>
              </a:p>
              <a:p>
                <a:pPr>
                  <a:spcBef>
                    <a:spcPts val="0"/>
                  </a:spcBef>
                  <a:spcAft>
                    <a:spcPts val="2800"/>
                  </a:spcAft>
                </a:pPr>
                <a:r>
                  <a:rPr lang="en-US" dirty="0"/>
                  <a:t> The total volume of the solution is now 60.0 mL. The number of millimoles of NaOH added is </a:t>
                </a:r>
              </a:p>
              <a:p>
                <a:pPr>
                  <a:spcBef>
                    <a:spcPts val="0"/>
                  </a:spcBef>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35.0 </m:t>
                      </m:r>
                      <m:r>
                        <m:rPr>
                          <m:sty m:val="p"/>
                        </m:rPr>
                        <a:rPr lang="en-US" b="0" i="0" smtClean="0">
                          <a:latin typeface="Cambria Math" panose="02040503050406030204" pitchFamily="18" charset="0"/>
                        </a:rPr>
                        <m:t>mL</m:t>
                      </m:r>
                      <m:r>
                        <a:rPr lang="en-US" b="0" i="0"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0" smtClean="0">
                              <a:latin typeface="Cambria Math" panose="02040503050406030204" pitchFamily="18" charset="0"/>
                              <a:ea typeface="Cambria Math" panose="02040503050406030204" pitchFamily="18" charset="0"/>
                            </a:rPr>
                            <m:t>0.100 </m:t>
                          </m:r>
                          <m:r>
                            <m:rPr>
                              <m:sty m:val="p"/>
                            </m:rPr>
                            <a:rPr lang="en-US" b="0" i="0" smtClean="0">
                              <a:latin typeface="Cambria Math" panose="02040503050406030204" pitchFamily="18" charset="0"/>
                              <a:ea typeface="Cambria Math" panose="02040503050406030204" pitchFamily="18" charset="0"/>
                            </a:rPr>
                            <m:t>mmol</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NaOH</m:t>
                          </m:r>
                        </m:num>
                        <m:den>
                          <m:r>
                            <a:rPr lang="en-US" b="0" i="0" smtClean="0">
                              <a:latin typeface="Cambria Math" panose="02040503050406030204" pitchFamily="18" charset="0"/>
                              <a:ea typeface="Cambria Math" panose="02040503050406030204" pitchFamily="18" charset="0"/>
                            </a:rPr>
                            <m:t>1 </m:t>
                          </m:r>
                          <m:r>
                            <m:rPr>
                              <m:sty m:val="p"/>
                            </m:rPr>
                            <a:rPr lang="en-US" b="0" i="0" smtClean="0">
                              <a:latin typeface="Cambria Math" panose="02040503050406030204" pitchFamily="18" charset="0"/>
                              <a:ea typeface="Cambria Math" panose="02040503050406030204" pitchFamily="18" charset="0"/>
                            </a:rPr>
                            <m:t>mL</m:t>
                          </m:r>
                        </m:den>
                      </m:f>
                      <m:r>
                        <a:rPr lang="en-US" b="0" i="0" smtClean="0">
                          <a:latin typeface="Cambria Math" panose="02040503050406030204" pitchFamily="18" charset="0"/>
                          <a:ea typeface="Cambria Math" panose="02040503050406030204" pitchFamily="18" charset="0"/>
                        </a:rPr>
                        <m:t>=3.50 </m:t>
                      </m:r>
                      <m:r>
                        <m:rPr>
                          <m:sty m:val="p"/>
                        </m:rPr>
                        <a:rPr lang="en-US" b="0" i="0" smtClean="0">
                          <a:latin typeface="Cambria Math" panose="02040503050406030204" pitchFamily="18" charset="0"/>
                          <a:ea typeface="Cambria Math" panose="02040503050406030204" pitchFamily="18" charset="0"/>
                        </a:rPr>
                        <m:t>mmol</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828800"/>
                <a:ext cx="9144000" cy="4800600"/>
              </a:xfrm>
              <a:blipFill>
                <a:blip r:embed="rId2"/>
                <a:stretch>
                  <a:fillRect l="-1333" t="-1142" r="-1400"/>
                </a:stretch>
              </a:blipFill>
            </p:spPr>
            <p:txBody>
              <a:bodyPr/>
              <a:lstStyle/>
              <a:p>
                <a:r>
                  <a:rPr lang="en-US">
                    <a:noFill/>
                  </a:rPr>
                  <a:t> </a:t>
                </a:r>
              </a:p>
            </p:txBody>
          </p:sp>
        </mc:Fallback>
      </mc:AlternateContent>
      <p:pic>
        <p:nvPicPr>
          <p:cNvPr id="18" name="Picture 3" descr="A titration curve of a strong acid–strong base titration is shown."/>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517154" y="1219200"/>
            <a:ext cx="3291292" cy="2760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68190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808304" cy="460513"/>
          </a:xfrm>
        </p:spPr>
        <p:txBody>
          <a:bodyPr/>
          <a:lstStyle/>
          <a:p>
            <a:pPr marL="1257300" indent="-1257300"/>
            <a:r>
              <a:rPr lang="en-US" dirty="0">
                <a:solidFill>
                  <a:schemeClr val="bg1"/>
                </a:solidFill>
              </a:rPr>
              <a:t>17.3	</a:t>
            </a:r>
            <a:r>
              <a:rPr lang="en-US" dirty="0"/>
              <a:t>Acid‒Base Titrations (11)</a:t>
            </a:r>
          </a:p>
        </p:txBody>
      </p:sp>
      <p:sp>
        <p:nvSpPr>
          <p:cNvPr id="2" name="Text Placeholder 1"/>
          <p:cNvSpPr>
            <a:spLocks noGrp="1"/>
          </p:cNvSpPr>
          <p:nvPr>
            <p:ph type="body" sz="quarter" idx="11"/>
          </p:nvPr>
        </p:nvSpPr>
        <p:spPr>
          <a:xfrm>
            <a:off x="19050" y="1066800"/>
            <a:ext cx="9124950" cy="533400"/>
          </a:xfrm>
        </p:spPr>
        <p:txBody>
          <a:bodyPr/>
          <a:lstStyle/>
          <a:p>
            <a:r>
              <a:rPr lang="en-US" dirty="0"/>
              <a:t>Strong Acid-Strong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905000"/>
                <a:ext cx="9144000" cy="4191000"/>
              </a:xfrm>
            </p:spPr>
            <p:txBody>
              <a:bodyPr/>
              <a:lstStyle/>
              <a:p>
                <a:pPr>
                  <a:spcAft>
                    <a:spcPts val="3300"/>
                  </a:spcAft>
                </a:pPr>
                <a:r>
                  <a:rPr lang="en-US" dirty="0"/>
                  <a:t>There are 2.50 mmol of HCl in 25.0 mL of solution. </a:t>
                </a:r>
              </a:p>
              <a:p>
                <a:r>
                  <a:rPr lang="en-US" dirty="0"/>
                  <a:t>2.50 mmol of NaOH have been consumed, and there are </a:t>
                </a:r>
              </a:p>
              <a:p>
                <a:pPr>
                  <a:spcAft>
                    <a:spcPts val="1000"/>
                  </a:spcAft>
                </a:pPr>
                <a:r>
                  <a:rPr lang="en-US" dirty="0"/>
                  <a:t>3.5 ‒ 2.5 or 1.00 mmol of NaOH remaining. </a:t>
                </a:r>
              </a:p>
              <a:p>
                <a:pPr>
                  <a:spcBef>
                    <a:spcPts val="2800"/>
                  </a:spcBef>
                  <a:spcAft>
                    <a:spcPts val="5000"/>
                  </a:spcAft>
                </a:pPr>
                <a:r>
                  <a:rPr lang="en-US" dirty="0"/>
                  <a:t>The [NaOH] in 60.0 mL of solution is </a:t>
                </a:r>
              </a:p>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b="0" i="0" smtClean="0">
                              <a:latin typeface="Cambria Math" panose="02040503050406030204" pitchFamily="18" charset="0"/>
                            </a:rPr>
                            <m:t>1.00 </m:t>
                          </m:r>
                          <m:r>
                            <m:rPr>
                              <m:sty m:val="p"/>
                            </m:rPr>
                            <a:rPr lang="en-US" b="0" i="0" smtClean="0">
                              <a:latin typeface="Cambria Math" panose="02040503050406030204" pitchFamily="18" charset="0"/>
                            </a:rPr>
                            <m:t>mmol</m:t>
                          </m:r>
                          <m:r>
                            <a:rPr lang="en-US" b="0" i="0" smtClean="0">
                              <a:latin typeface="Cambria Math" panose="02040503050406030204" pitchFamily="18" charset="0"/>
                            </a:rPr>
                            <m:t> </m:t>
                          </m:r>
                          <m:r>
                            <m:rPr>
                              <m:sty m:val="p"/>
                            </m:rPr>
                            <a:rPr lang="en-US" b="0" i="0" smtClean="0">
                              <a:latin typeface="Cambria Math" panose="02040503050406030204" pitchFamily="18" charset="0"/>
                            </a:rPr>
                            <m:t>NaOH</m:t>
                          </m:r>
                        </m:num>
                        <m:den>
                          <m:r>
                            <a:rPr lang="en-US" b="0" i="0" smtClean="0">
                              <a:latin typeface="Cambria Math" panose="02040503050406030204" pitchFamily="18" charset="0"/>
                            </a:rPr>
                            <m:t>60.0 </m:t>
                          </m:r>
                          <m:r>
                            <m:rPr>
                              <m:sty m:val="p"/>
                            </m:rPr>
                            <a:rPr lang="en-US" b="0" i="0" smtClean="0">
                              <a:latin typeface="Cambria Math" panose="02040503050406030204" pitchFamily="18" charset="0"/>
                            </a:rPr>
                            <m:t>mL</m:t>
                          </m:r>
                        </m:den>
                      </m:f>
                      <m:r>
                        <a:rPr lang="en-US" b="0" i="0" smtClean="0">
                          <a:latin typeface="Cambria Math" panose="02040503050406030204" pitchFamily="18" charset="0"/>
                        </a:rPr>
                        <m:t>=0.0167 </m:t>
                      </m:r>
                      <m:r>
                        <a:rPr lang="en-US" b="0" i="1" smtClean="0">
                          <a:latin typeface="Cambria Math" panose="02040503050406030204" pitchFamily="18" charset="0"/>
                        </a:rPr>
                        <m:t>𝑀</m:t>
                      </m:r>
                    </m:oMath>
                  </m:oMathPara>
                </a14:m>
                <a:endParaRPr lang="en-US" i="1"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905000"/>
                <a:ext cx="9144000" cy="4191000"/>
              </a:xfrm>
              <a:blipFill>
                <a:blip r:embed="rId2"/>
                <a:stretch>
                  <a:fillRect l="-1333" t="-1456"/>
                </a:stretch>
              </a:blipFill>
            </p:spPr>
            <p:txBody>
              <a:bodyPr/>
              <a:lstStyle/>
              <a:p>
                <a:r>
                  <a:rPr lang="en-US">
                    <a:noFill/>
                  </a:rPr>
                  <a:t> </a:t>
                </a:r>
              </a:p>
            </p:txBody>
          </p:sp>
        </mc:Fallback>
      </mc:AlternateContent>
    </p:spTree>
    <p:extLst>
      <p:ext uri="{BB962C8B-B14F-4D97-AF65-F5344CB8AC3E}">
        <p14:creationId xmlns:p14="http://schemas.microsoft.com/office/powerpoint/2010/main" val="9687315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268413" indent="-1268413"/>
            <a:r>
              <a:rPr lang="en-US" dirty="0">
                <a:solidFill>
                  <a:schemeClr val="bg1"/>
                </a:solidFill>
              </a:rPr>
              <a:t>17.3	</a:t>
            </a:r>
            <a:r>
              <a:rPr lang="en-US" dirty="0"/>
              <a:t>Acid‒Base Titrations (12)</a:t>
            </a:r>
          </a:p>
        </p:txBody>
      </p:sp>
      <p:sp>
        <p:nvSpPr>
          <p:cNvPr id="2" name="Text Placeholder 1"/>
          <p:cNvSpPr>
            <a:spLocks noGrp="1"/>
          </p:cNvSpPr>
          <p:nvPr>
            <p:ph type="body" sz="quarter" idx="11"/>
          </p:nvPr>
        </p:nvSpPr>
        <p:spPr>
          <a:xfrm>
            <a:off x="0" y="1066800"/>
            <a:ext cx="5257800" cy="533400"/>
          </a:xfrm>
        </p:spPr>
        <p:txBody>
          <a:bodyPr/>
          <a:lstStyle/>
          <a:p>
            <a:r>
              <a:rPr lang="en-US" dirty="0"/>
              <a:t>Strong Acid-Strong Base Titrations</a:t>
            </a:r>
          </a:p>
        </p:txBody>
      </p:sp>
      <p:pic>
        <p:nvPicPr>
          <p:cNvPr id="16" name="Picture 3" descr="A titration curve of a strong acid–strong base titration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367079" y="1235386"/>
            <a:ext cx="3362842" cy="2820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152400" y="4191001"/>
                <a:ext cx="8839200" cy="1524000"/>
              </a:xfrm>
            </p:spPr>
            <p:txBody>
              <a:bodyPr/>
              <a:lstStyle/>
              <a:p>
                <a:pPr algn="ctr">
                  <a:spcAft>
                    <a:spcPts val="2800"/>
                  </a:spcAft>
                </a:pPr>
                <a14:m>
                  <m:oMath xmlns:m="http://schemas.openxmlformats.org/officeDocument/2006/math">
                    <m:r>
                      <a:rPr lang="en-US" i="0" dirty="0" smtClean="0">
                        <a:latin typeface="Cambria Math" panose="02040503050406030204" pitchFamily="18" charset="0"/>
                      </a:rPr>
                      <m:t>[</m:t>
                    </m:r>
                    <m:r>
                      <m:rPr>
                        <m:sty m:val="p"/>
                      </m:rPr>
                      <a:rPr lang="en-US" i="0" dirty="0" smtClean="0">
                        <a:latin typeface="Cambria Math" panose="02040503050406030204" pitchFamily="18" charset="0"/>
                      </a:rPr>
                      <m:t>OH</m:t>
                    </m:r>
                    <m:r>
                      <a:rPr lang="en-US" i="0" baseline="30000" dirty="0">
                        <a:latin typeface="Cambria Math" panose="02040503050406030204" pitchFamily="18" charset="0"/>
                      </a:rPr>
                      <m:t>‒</m:t>
                    </m:r>
                    <m:r>
                      <a:rPr lang="en-US" i="0" dirty="0">
                        <a:latin typeface="Cambria Math" panose="02040503050406030204" pitchFamily="18" charset="0"/>
                      </a:rPr>
                      <m:t>]=0.0167 </m:t>
                    </m:r>
                  </m:oMath>
                </a14:m>
                <a:r>
                  <a:rPr lang="en-US" i="1" dirty="0"/>
                  <a:t>M </a:t>
                </a:r>
                <a:r>
                  <a:rPr lang="en-US" dirty="0"/>
                  <a:t>and </a:t>
                </a:r>
                <a14:m>
                  <m:oMath xmlns:m="http://schemas.openxmlformats.org/officeDocument/2006/math">
                    <m:r>
                      <m:rPr>
                        <m:sty m:val="p"/>
                      </m:rPr>
                      <a:rPr lang="en-US" i="0" dirty="0" smtClean="0">
                        <a:latin typeface="Cambria Math" panose="02040503050406030204" pitchFamily="18" charset="0"/>
                      </a:rPr>
                      <m:t>pOH</m:t>
                    </m:r>
                    <m:r>
                      <a:rPr lang="en-US" i="0" dirty="0" smtClean="0">
                        <a:latin typeface="Cambria Math" panose="02040503050406030204" pitchFamily="18" charset="0"/>
                      </a:rPr>
                      <m:t> = ‒</m:t>
                    </m:r>
                    <m:r>
                      <m:rPr>
                        <m:sty m:val="p"/>
                      </m:rPr>
                      <a:rPr lang="en-US" i="0" dirty="0" smtClean="0">
                        <a:latin typeface="Cambria Math" panose="02040503050406030204" pitchFamily="18" charset="0"/>
                      </a:rPr>
                      <m:t>log</m:t>
                    </m:r>
                    <m:r>
                      <a:rPr lang="en-US" i="0" dirty="0" smtClean="0">
                        <a:latin typeface="Cambria Math" panose="02040503050406030204" pitchFamily="18" charset="0"/>
                      </a:rPr>
                      <m:t>⁡(0.0167)=1.78</m:t>
                    </m:r>
                  </m:oMath>
                </a14:m>
                <a:r>
                  <a:rPr lang="en-US" dirty="0"/>
                  <a:t>. </a:t>
                </a:r>
              </a:p>
              <a:p>
                <a:pPr algn="ctr"/>
                <a:r>
                  <a:rPr lang="en-US" dirty="0"/>
                  <a:t>The pH of the solution is 14.00 ‒ 1.78 or 12.22.</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152400" y="4191001"/>
                <a:ext cx="8839200" cy="1524000"/>
              </a:xfrm>
              <a:blipFill>
                <a:blip r:embed="rId3"/>
                <a:stretch>
                  <a:fillRect t="-4000"/>
                </a:stretch>
              </a:blipFill>
            </p:spPr>
            <p:txBody>
              <a:bodyPr/>
              <a:lstStyle/>
              <a:p>
                <a:r>
                  <a:rPr lang="en-US">
                    <a:noFill/>
                  </a:rPr>
                  <a:t> </a:t>
                </a:r>
              </a:p>
            </p:txBody>
          </p:sp>
        </mc:Fallback>
      </mc:AlternateContent>
    </p:spTree>
    <p:extLst>
      <p:ext uri="{BB962C8B-B14F-4D97-AF65-F5344CB8AC3E}">
        <p14:creationId xmlns:p14="http://schemas.microsoft.com/office/powerpoint/2010/main" val="25335262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marL="1268413" indent="-1268413"/>
            <a:r>
              <a:rPr lang="en-US" dirty="0">
                <a:solidFill>
                  <a:schemeClr val="bg1"/>
                </a:solidFill>
              </a:rPr>
              <a:t>17.3	</a:t>
            </a:r>
            <a:r>
              <a:rPr lang="en-US" dirty="0"/>
              <a:t>Acid‒Base Titrations (13)</a:t>
            </a:r>
          </a:p>
        </p:txBody>
      </p:sp>
      <p:sp>
        <p:nvSpPr>
          <p:cNvPr id="2" name="Text Placeholder 1"/>
          <p:cNvSpPr>
            <a:spLocks noGrp="1"/>
          </p:cNvSpPr>
          <p:nvPr>
            <p:ph type="body" sz="quarter" idx="11"/>
          </p:nvPr>
        </p:nvSpPr>
        <p:spPr/>
        <p:txBody>
          <a:bodyPr/>
          <a:lstStyle/>
          <a:p>
            <a:r>
              <a:rPr lang="en-US" dirty="0"/>
              <a:t>Strong Acid-Strong Base Titration</a:t>
            </a:r>
          </a:p>
        </p:txBody>
      </p:sp>
      <p:sp>
        <p:nvSpPr>
          <p:cNvPr id="5" name="Content Placeholder 4"/>
          <p:cNvSpPr>
            <a:spLocks noGrp="1"/>
          </p:cNvSpPr>
          <p:nvPr>
            <p:ph sz="quarter" idx="13"/>
          </p:nvPr>
        </p:nvSpPr>
        <p:spPr>
          <a:xfrm>
            <a:off x="85272" y="1676400"/>
            <a:ext cx="8382000" cy="304800"/>
          </a:xfrm>
        </p:spPr>
        <p:txBody>
          <a:bodyPr/>
          <a:lstStyle/>
          <a:p>
            <a:pPr defTabSz="598488"/>
            <a:r>
              <a:rPr lang="en-US" sz="1600" b="1" dirty="0"/>
              <a:t>TABLE 17.1	</a:t>
            </a:r>
            <a:r>
              <a:rPr lang="en-US" sz="1600" dirty="0"/>
              <a:t>Determination of pH at Several Different Points in a Strong Acid-Strong Base Titration</a:t>
            </a:r>
          </a:p>
        </p:txBody>
      </p:sp>
      <mc:AlternateContent xmlns:mc="http://schemas.openxmlformats.org/markup-compatibility/2006" xmlns:a14="http://schemas.microsoft.com/office/drawing/2010/main">
        <mc:Choice Requires="a14">
          <p:graphicFrame>
            <p:nvGraphicFramePr>
              <p:cNvPr id="12" name="Table Placeholder 11"/>
              <p:cNvGraphicFramePr>
                <a:graphicFrameLocks noGrp="1"/>
              </p:cNvGraphicFramePr>
              <p:nvPr>
                <p:ph type="tbl" sz="quarter" idx="17"/>
                <p:extLst>
                  <p:ext uri="{D42A27DB-BD31-4B8C-83A1-F6EECF244321}">
                    <p14:modId xmlns:p14="http://schemas.microsoft.com/office/powerpoint/2010/main" val="2763436308"/>
                  </p:ext>
                </p:extLst>
              </p:nvPr>
            </p:nvGraphicFramePr>
            <p:xfrm>
              <a:off x="67129" y="2035326"/>
              <a:ext cx="8763000" cy="2362776"/>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88119626"/>
                        </a:ext>
                      </a:extLst>
                    </a:gridCol>
                    <a:gridCol w="1295400">
                      <a:extLst>
                        <a:ext uri="{9D8B030D-6E8A-4147-A177-3AD203B41FA5}">
                          <a16:colId xmlns:a16="http://schemas.microsoft.com/office/drawing/2014/main" val="1507497633"/>
                        </a:ext>
                      </a:extLst>
                    </a:gridCol>
                    <a:gridCol w="1676400">
                      <a:extLst>
                        <a:ext uri="{9D8B030D-6E8A-4147-A177-3AD203B41FA5}">
                          <a16:colId xmlns:a16="http://schemas.microsoft.com/office/drawing/2014/main" val="467150185"/>
                        </a:ext>
                      </a:extLst>
                    </a:gridCol>
                    <a:gridCol w="1524000">
                      <a:extLst>
                        <a:ext uri="{9D8B030D-6E8A-4147-A177-3AD203B41FA5}">
                          <a16:colId xmlns:a16="http://schemas.microsoft.com/office/drawing/2014/main" val="488473750"/>
                        </a:ext>
                      </a:extLst>
                    </a:gridCol>
                    <a:gridCol w="1524000">
                      <a:extLst>
                        <a:ext uri="{9D8B030D-6E8A-4147-A177-3AD203B41FA5}">
                          <a16:colId xmlns:a16="http://schemas.microsoft.com/office/drawing/2014/main" val="1099916611"/>
                        </a:ext>
                      </a:extLst>
                    </a:gridCol>
                    <a:gridCol w="1219200">
                      <a:extLst>
                        <a:ext uri="{9D8B030D-6E8A-4147-A177-3AD203B41FA5}">
                          <a16:colId xmlns:a16="http://schemas.microsoft.com/office/drawing/2014/main" val="4275165099"/>
                        </a:ext>
                      </a:extLst>
                    </a:gridCol>
                  </a:tblGrid>
                  <a:tr h="377143">
                    <a:tc>
                      <a:txBody>
                        <a:bodyPr/>
                        <a:lstStyle/>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𝐕𝐨𝐥𝐮𝐦𝐞</m:t>
                                </m:r>
                                <m:r>
                                  <a:rPr lang="en-US" sz="1000" b="1" i="0" smtClean="0">
                                    <a:solidFill>
                                      <a:schemeClr val="tx1"/>
                                    </a:solidFill>
                                    <a:latin typeface="Cambria Math" panose="02040503050406030204" pitchFamily="18" charset="0"/>
                                  </a:rPr>
                                  <m:t> </m:t>
                                </m:r>
                                <m:sSup>
                                  <m:sSupPr>
                                    <m:ctrlPr>
                                      <a:rPr lang="en-US" sz="1000" b="1" i="1" smtClean="0">
                                        <a:solidFill>
                                          <a:schemeClr val="tx1"/>
                                        </a:solidFill>
                                        <a:latin typeface="Cambria Math" panose="02040503050406030204" pitchFamily="18" charset="0"/>
                                      </a:rPr>
                                    </m:ctrlPr>
                                  </m:sSupPr>
                                  <m:e>
                                    <m:r>
                                      <a:rPr lang="en-US" sz="1000" b="1" i="0" smtClean="0">
                                        <a:solidFill>
                                          <a:schemeClr val="tx1"/>
                                        </a:solidFill>
                                        <a:latin typeface="Cambria Math" panose="02040503050406030204" pitchFamily="18" charset="0"/>
                                      </a:rPr>
                                      <m:t>𝐎𝐇</m:t>
                                    </m:r>
                                  </m:e>
                                  <m:sup>
                                    <m:r>
                                      <a:rPr lang="en-US" sz="1000" b="1" i="0" smtClean="0">
                                        <a:solidFill>
                                          <a:schemeClr val="tx1"/>
                                        </a:solidFill>
                                        <a:latin typeface="Cambria Math" panose="02040503050406030204" pitchFamily="18" charset="0"/>
                                      </a:rPr>
                                      <m:t>−</m:t>
                                    </m:r>
                                  </m:sup>
                                </m:sSup>
                                <m:r>
                                  <a:rPr lang="en-US" sz="1000" b="1" i="0" smtClean="0">
                                    <a:solidFill>
                                      <a:schemeClr val="tx1"/>
                                    </a:solidFill>
                                    <a:latin typeface="Cambria Math" panose="02040503050406030204" pitchFamily="18" charset="0"/>
                                  </a:rPr>
                                  <m:t> </m:t>
                                </m:r>
                                <m:r>
                                  <a:rPr lang="en-US" sz="1000" b="1" i="0" smtClean="0">
                                    <a:solidFill>
                                      <a:schemeClr val="tx1"/>
                                    </a:solidFill>
                                    <a:latin typeface="Cambria Math" panose="02040503050406030204" pitchFamily="18" charset="0"/>
                                  </a:rPr>
                                  <m:t>𝐚𝐝𝐝𝐞𝐝</m:t>
                                </m:r>
                                <m:r>
                                  <a:rPr lang="en-US" sz="1000" b="1" i="0" smtClean="0">
                                    <a:solidFill>
                                      <a:schemeClr val="tx1"/>
                                    </a:solidFill>
                                    <a:latin typeface="Cambria Math" panose="02040503050406030204" pitchFamily="18" charset="0"/>
                                  </a:rPr>
                                  <m:t> </m:t>
                                </m:r>
                              </m:oMath>
                            </m:oMathPara>
                          </a14:m>
                          <a:endParaRPr lang="en-US" sz="1000" b="1" i="0" dirty="0">
                            <a:solidFill>
                              <a:schemeClr val="tx1"/>
                            </a:solidFill>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m:t>
                                </m:r>
                                <m:r>
                                  <a:rPr lang="en-US" sz="1000" b="1" i="0" smtClean="0">
                                    <a:solidFill>
                                      <a:schemeClr val="tx1"/>
                                    </a:solidFill>
                                    <a:latin typeface="Cambria Math" panose="02040503050406030204" pitchFamily="18" charset="0"/>
                                  </a:rPr>
                                  <m:t>𝐦𝐋</m:t>
                                </m:r>
                                <m:r>
                                  <a:rPr lang="en-US" sz="1000" b="1" i="0" smtClean="0">
                                    <a:solidFill>
                                      <a:schemeClr val="tx1"/>
                                    </a:solidFill>
                                    <a:latin typeface="Cambria Math" panose="02040503050406030204" pitchFamily="18" charset="0"/>
                                  </a:rPr>
                                  <m:t>)</m:t>
                                </m:r>
                              </m:oMath>
                            </m:oMathPara>
                          </a14:m>
                          <a:endParaRPr lang="en-US" sz="1000" b="1" i="0" dirty="0">
                            <a:solidFill>
                              <a:schemeClr val="tx1"/>
                            </a:solidFill>
                          </a:endParaRPr>
                        </a:p>
                      </a:txBody>
                      <a:tcPr marL="104978" marR="104978"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1000" b="1" i="1" smtClean="0">
                                        <a:solidFill>
                                          <a:schemeClr val="tx1"/>
                                        </a:solidFill>
                                        <a:latin typeface="Cambria Math" panose="02040503050406030204" pitchFamily="18" charset="0"/>
                                      </a:rPr>
                                    </m:ctrlPr>
                                  </m:sSupPr>
                                  <m:e>
                                    <m:r>
                                      <a:rPr lang="en-US" sz="1000" b="1" i="0" smtClean="0">
                                        <a:solidFill>
                                          <a:schemeClr val="tx1"/>
                                        </a:solidFill>
                                        <a:latin typeface="Cambria Math" panose="02040503050406030204" pitchFamily="18" charset="0"/>
                                      </a:rPr>
                                      <m:t>𝐎𝐇</m:t>
                                    </m:r>
                                  </m:e>
                                  <m:sup>
                                    <m:r>
                                      <a:rPr lang="en-US" sz="1000" b="1" i="0" smtClean="0">
                                        <a:solidFill>
                                          <a:schemeClr val="tx1"/>
                                        </a:solidFill>
                                        <a:latin typeface="Cambria Math" panose="02040503050406030204" pitchFamily="18" charset="0"/>
                                      </a:rPr>
                                      <m:t>−</m:t>
                                    </m:r>
                                  </m:sup>
                                </m:sSup>
                                <m:r>
                                  <a:rPr lang="en-US" sz="1000" b="1" i="0" smtClean="0">
                                    <a:solidFill>
                                      <a:schemeClr val="tx1"/>
                                    </a:solidFill>
                                    <a:latin typeface="Cambria Math" panose="02040503050406030204" pitchFamily="18" charset="0"/>
                                  </a:rPr>
                                  <m:t> </m:t>
                                </m:r>
                                <m:r>
                                  <a:rPr lang="en-US" sz="1000" b="1" i="0" smtClean="0">
                                    <a:solidFill>
                                      <a:schemeClr val="tx1"/>
                                    </a:solidFill>
                                    <a:latin typeface="Cambria Math" panose="02040503050406030204" pitchFamily="18" charset="0"/>
                                  </a:rPr>
                                  <m:t>𝐚𝐝𝐝𝐞𝐝</m:t>
                                </m:r>
                                <m:r>
                                  <a:rPr lang="en-US" sz="1000" b="1" i="0" smtClean="0">
                                    <a:solidFill>
                                      <a:schemeClr val="tx1"/>
                                    </a:solidFill>
                                    <a:latin typeface="Cambria Math" panose="02040503050406030204" pitchFamily="18" charset="0"/>
                                  </a:rPr>
                                  <m:t> </m:t>
                                </m:r>
                              </m:oMath>
                            </m:oMathPara>
                          </a14:m>
                          <a:endParaRPr lang="en-US" sz="1000" b="1" i="0" dirty="0">
                            <a:solidFill>
                              <a:schemeClr val="tx1"/>
                            </a:solidFill>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m:t>
                                </m:r>
                                <m:r>
                                  <a:rPr lang="en-US" sz="1000" b="1" i="0" smtClean="0">
                                    <a:solidFill>
                                      <a:schemeClr val="tx1"/>
                                    </a:solidFill>
                                    <a:latin typeface="Cambria Math" panose="02040503050406030204" pitchFamily="18" charset="0"/>
                                  </a:rPr>
                                  <m:t>𝐦𝐦𝐨𝐥</m:t>
                                </m:r>
                                <m:r>
                                  <a:rPr lang="en-US" sz="1000" b="1" i="0" smtClean="0">
                                    <a:solidFill>
                                      <a:schemeClr val="tx1"/>
                                    </a:solidFill>
                                    <a:latin typeface="Cambria Math" panose="02040503050406030204" pitchFamily="18" charset="0"/>
                                  </a:rPr>
                                  <m:t>)</m:t>
                                </m:r>
                              </m:oMath>
                            </m:oMathPara>
                          </a14:m>
                          <a:endParaRPr lang="en-US" sz="1000" b="1" i="0" dirty="0">
                            <a:solidFill>
                              <a:schemeClr val="tx1"/>
                            </a:solidFill>
                          </a:endParaRPr>
                        </a:p>
                      </a:txBody>
                      <a:tcPr marL="104978" marR="104978"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000" b="1" i="1" smtClean="0">
                                        <a:solidFill>
                                          <a:schemeClr val="tx1"/>
                                        </a:solidFill>
                                        <a:latin typeface="Cambria Math" panose="02040503050406030204" pitchFamily="18" charset="0"/>
                                      </a:rPr>
                                    </m:ctrlPr>
                                  </m:sSubPr>
                                  <m:e>
                                    <m:r>
                                      <a:rPr lang="en-US" sz="1000" b="1" i="0" smtClean="0">
                                        <a:solidFill>
                                          <a:schemeClr val="tx1"/>
                                        </a:solidFill>
                                        <a:latin typeface="Cambria Math" panose="02040503050406030204" pitchFamily="18" charset="0"/>
                                      </a:rPr>
                                      <m:t>𝐇</m:t>
                                    </m:r>
                                  </m:e>
                                  <m:sub>
                                    <m:r>
                                      <a:rPr lang="en-US" sz="1000" b="1" i="0" smtClean="0">
                                        <a:solidFill>
                                          <a:schemeClr val="tx1"/>
                                        </a:solidFill>
                                        <a:latin typeface="Cambria Math" panose="02040503050406030204" pitchFamily="18" charset="0"/>
                                      </a:rPr>
                                      <m:t>𝟑</m:t>
                                    </m:r>
                                  </m:sub>
                                </m:sSub>
                                <m:sSup>
                                  <m:sSupPr>
                                    <m:ctrlPr>
                                      <a:rPr lang="en-US" sz="1000" b="1" i="1" smtClean="0">
                                        <a:solidFill>
                                          <a:schemeClr val="tx1"/>
                                        </a:solidFill>
                                        <a:latin typeface="Cambria Math" panose="02040503050406030204" pitchFamily="18" charset="0"/>
                                      </a:rPr>
                                    </m:ctrlPr>
                                  </m:sSupPr>
                                  <m:e>
                                    <m:r>
                                      <a:rPr lang="en-US" sz="1000" b="1" i="0" smtClean="0">
                                        <a:solidFill>
                                          <a:schemeClr val="tx1"/>
                                        </a:solidFill>
                                        <a:latin typeface="Cambria Math" panose="02040503050406030204" pitchFamily="18" charset="0"/>
                                      </a:rPr>
                                      <m:t>𝐎</m:t>
                                    </m:r>
                                  </m:e>
                                  <m:sup>
                                    <m:r>
                                      <a:rPr lang="en-US" sz="1000" b="1" i="0" smtClean="0">
                                        <a:solidFill>
                                          <a:schemeClr val="tx1"/>
                                        </a:solidFill>
                                        <a:latin typeface="Cambria Math" panose="02040503050406030204" pitchFamily="18" charset="0"/>
                                      </a:rPr>
                                      <m:t>+</m:t>
                                    </m:r>
                                  </m:sup>
                                </m:sSup>
                                <m:r>
                                  <a:rPr lang="en-US" sz="1000" b="1" i="0" smtClean="0">
                                    <a:solidFill>
                                      <a:schemeClr val="tx1"/>
                                    </a:solidFill>
                                    <a:latin typeface="Cambria Math" panose="02040503050406030204" pitchFamily="18" charset="0"/>
                                  </a:rPr>
                                  <m:t> </m:t>
                                </m:r>
                                <m:r>
                                  <a:rPr lang="en-US" sz="1000" b="1" i="0" smtClean="0">
                                    <a:solidFill>
                                      <a:schemeClr val="tx1"/>
                                    </a:solidFill>
                                    <a:latin typeface="Cambria Math" panose="02040503050406030204" pitchFamily="18" charset="0"/>
                                  </a:rPr>
                                  <m:t>𝐫𝐞𝐦𝐚𝐢𝐧𝐢𝐧𝐠</m:t>
                                </m:r>
                              </m:oMath>
                            </m:oMathPara>
                          </a14:m>
                          <a:endParaRPr lang="en-US" sz="1000" b="1" i="0" dirty="0">
                            <a:solidFill>
                              <a:schemeClr val="tx1"/>
                            </a:solidFill>
                          </a:endParaRPr>
                        </a:p>
                        <a:p>
                          <a:pPr algn="ctr"/>
                          <a14:m>
                            <m:oMathPara xmlns:m="http://schemas.openxmlformats.org/officeDocument/2006/math">
                              <m:oMathParaPr>
                                <m:jc m:val="centerGroup"/>
                              </m:oMathParaPr>
                              <m:oMath xmlns:m="http://schemas.openxmlformats.org/officeDocument/2006/math">
                                <m:r>
                                  <a:rPr lang="en-US" sz="1000" b="1" i="0" dirty="0" smtClean="0">
                                    <a:solidFill>
                                      <a:schemeClr val="tx1"/>
                                    </a:solidFill>
                                    <a:latin typeface="Cambria Math" panose="02040503050406030204" pitchFamily="18" charset="0"/>
                                  </a:rPr>
                                  <m:t>(</m:t>
                                </m:r>
                                <m:r>
                                  <a:rPr lang="en-US" sz="1000" b="1" i="0" dirty="0" err="1" smtClean="0">
                                    <a:solidFill>
                                      <a:schemeClr val="tx1"/>
                                    </a:solidFill>
                                    <a:latin typeface="Cambria Math" panose="02040503050406030204" pitchFamily="18" charset="0"/>
                                  </a:rPr>
                                  <m:t>𝐦𝐦𝐨𝐥</m:t>
                                </m:r>
                                <m:r>
                                  <a:rPr lang="en-US" sz="1000" b="1" i="0" dirty="0" smtClean="0">
                                    <a:solidFill>
                                      <a:schemeClr val="tx1"/>
                                    </a:solidFill>
                                    <a:latin typeface="Cambria Math" panose="02040503050406030204" pitchFamily="18" charset="0"/>
                                  </a:rPr>
                                  <m:t>)</m:t>
                                </m:r>
                              </m:oMath>
                            </m:oMathPara>
                          </a14:m>
                          <a:endParaRPr lang="en-US" sz="1000" b="1" i="0" dirty="0">
                            <a:solidFill>
                              <a:schemeClr val="tx1"/>
                            </a:solidFill>
                          </a:endParaRPr>
                        </a:p>
                      </a:txBody>
                      <a:tcPr marL="104978" marR="104978"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𝐓𝐨𝐭𝐚𝐥</m:t>
                                </m:r>
                                <m:r>
                                  <a:rPr lang="en-US" sz="1000" b="1" i="0" smtClean="0">
                                    <a:solidFill>
                                      <a:schemeClr val="tx1"/>
                                    </a:solidFill>
                                    <a:latin typeface="Cambria Math" panose="02040503050406030204" pitchFamily="18" charset="0"/>
                                  </a:rPr>
                                  <m:t> </m:t>
                                </m:r>
                                <m:r>
                                  <a:rPr lang="en-US" sz="1000" b="1" i="0" smtClean="0">
                                    <a:solidFill>
                                      <a:schemeClr val="tx1"/>
                                    </a:solidFill>
                                    <a:latin typeface="Cambria Math" panose="02040503050406030204" pitchFamily="18" charset="0"/>
                                  </a:rPr>
                                  <m:t>𝐯𝐨𝐥𝐮𝐦𝐞</m:t>
                                </m:r>
                              </m:oMath>
                            </m:oMathPara>
                          </a14:m>
                          <a:endParaRPr lang="en-US" sz="1000" b="1" i="0" dirty="0">
                            <a:solidFill>
                              <a:schemeClr val="tx1"/>
                            </a:solidFill>
                          </a:endParaRPr>
                        </a:p>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m:t>
                                </m:r>
                                <m:r>
                                  <a:rPr lang="en-US" sz="1000" b="1" i="0" smtClean="0">
                                    <a:solidFill>
                                      <a:schemeClr val="tx1"/>
                                    </a:solidFill>
                                    <a:latin typeface="Cambria Math" panose="02040503050406030204" pitchFamily="18" charset="0"/>
                                  </a:rPr>
                                  <m:t>𝐦𝐋</m:t>
                                </m:r>
                                <m:r>
                                  <a:rPr lang="en-US" sz="1000" b="1" i="0" smtClean="0">
                                    <a:solidFill>
                                      <a:schemeClr val="tx1"/>
                                    </a:solidFill>
                                    <a:latin typeface="Cambria Math" panose="02040503050406030204" pitchFamily="18" charset="0"/>
                                  </a:rPr>
                                  <m:t>)</m:t>
                                </m:r>
                              </m:oMath>
                            </m:oMathPara>
                          </a14:m>
                          <a:endParaRPr lang="en-US" sz="1000" b="1" i="0" dirty="0">
                            <a:solidFill>
                              <a:schemeClr val="tx1"/>
                            </a:solidFill>
                          </a:endParaRPr>
                        </a:p>
                      </a:txBody>
                      <a:tcPr marL="104978" marR="104978"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d>
                                  <m:dPr>
                                    <m:begChr m:val="["/>
                                    <m:endChr m:val="]"/>
                                    <m:ctrlPr>
                                      <a:rPr lang="en-US" sz="1000" b="1" i="1" smtClean="0">
                                        <a:solidFill>
                                          <a:schemeClr val="tx1"/>
                                        </a:solidFill>
                                        <a:latin typeface="Cambria Math" panose="02040503050406030204" pitchFamily="18" charset="0"/>
                                      </a:rPr>
                                    </m:ctrlPr>
                                  </m:dPr>
                                  <m:e>
                                    <m:sSub>
                                      <m:sSubPr>
                                        <m:ctrlPr>
                                          <a:rPr lang="en-US" sz="1000" b="1" i="1" smtClean="0">
                                            <a:solidFill>
                                              <a:schemeClr val="tx1"/>
                                            </a:solidFill>
                                            <a:latin typeface="Cambria Math" panose="02040503050406030204" pitchFamily="18" charset="0"/>
                                          </a:rPr>
                                        </m:ctrlPr>
                                      </m:sSubPr>
                                      <m:e>
                                        <m:r>
                                          <a:rPr lang="en-US" sz="1000" b="1" i="0" smtClean="0">
                                            <a:solidFill>
                                              <a:schemeClr val="tx1"/>
                                            </a:solidFill>
                                            <a:latin typeface="Cambria Math" panose="02040503050406030204" pitchFamily="18" charset="0"/>
                                          </a:rPr>
                                          <m:t>𝐇</m:t>
                                        </m:r>
                                      </m:e>
                                      <m:sub>
                                        <m:r>
                                          <a:rPr lang="en-US" sz="1000" b="1" i="0" smtClean="0">
                                            <a:solidFill>
                                              <a:schemeClr val="tx1"/>
                                            </a:solidFill>
                                            <a:latin typeface="Cambria Math" panose="02040503050406030204" pitchFamily="18" charset="0"/>
                                          </a:rPr>
                                          <m:t>𝟑</m:t>
                                        </m:r>
                                      </m:sub>
                                    </m:sSub>
                                    <m:sSup>
                                      <m:sSupPr>
                                        <m:ctrlPr>
                                          <a:rPr lang="en-US" sz="1000" b="1" i="1" smtClean="0">
                                            <a:solidFill>
                                              <a:schemeClr val="tx1"/>
                                            </a:solidFill>
                                            <a:latin typeface="Cambria Math" panose="02040503050406030204" pitchFamily="18" charset="0"/>
                                          </a:rPr>
                                        </m:ctrlPr>
                                      </m:sSupPr>
                                      <m:e>
                                        <m:r>
                                          <a:rPr lang="en-US" sz="1000" b="1" i="0" smtClean="0">
                                            <a:solidFill>
                                              <a:schemeClr val="tx1"/>
                                            </a:solidFill>
                                            <a:latin typeface="Cambria Math" panose="02040503050406030204" pitchFamily="18" charset="0"/>
                                          </a:rPr>
                                          <m:t>𝐎</m:t>
                                        </m:r>
                                      </m:e>
                                      <m:sup>
                                        <m:r>
                                          <a:rPr lang="en-US" sz="1000" b="1" i="0" smtClean="0">
                                            <a:solidFill>
                                              <a:schemeClr val="tx1"/>
                                            </a:solidFill>
                                            <a:latin typeface="Cambria Math" panose="02040503050406030204" pitchFamily="18" charset="0"/>
                                          </a:rPr>
                                          <m:t>+</m:t>
                                        </m:r>
                                      </m:sup>
                                    </m:sSup>
                                  </m:e>
                                </m:d>
                              </m:oMath>
                            </m:oMathPara>
                          </a14:m>
                          <a:endParaRPr lang="en-US" sz="1000" b="1" i="0" dirty="0">
                            <a:solidFill>
                              <a:schemeClr val="tx1"/>
                            </a:solidFill>
                          </a:endParaRPr>
                        </a:p>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m:t>
                                </m:r>
                                <m:r>
                                  <a:rPr lang="en-US" sz="1000" b="1" i="0" smtClean="0">
                                    <a:solidFill>
                                      <a:schemeClr val="tx1"/>
                                    </a:solidFill>
                                    <a:latin typeface="Cambria Math" panose="02040503050406030204" pitchFamily="18" charset="0"/>
                                  </a:rPr>
                                  <m:t>𝐦𝐨𝐥</m:t>
                                </m:r>
                                <m:r>
                                  <a:rPr lang="en-US" sz="1000" b="1" i="0" smtClean="0">
                                    <a:solidFill>
                                      <a:schemeClr val="tx1"/>
                                    </a:solidFill>
                                    <a:latin typeface="Cambria Math" panose="02040503050406030204" pitchFamily="18" charset="0"/>
                                  </a:rPr>
                                  <m:t>/</m:t>
                                </m:r>
                                <m:r>
                                  <a:rPr lang="en-US" sz="1000" b="1" i="0" smtClean="0">
                                    <a:solidFill>
                                      <a:schemeClr val="tx1"/>
                                    </a:solidFill>
                                    <a:latin typeface="Cambria Math" panose="02040503050406030204" pitchFamily="18" charset="0"/>
                                  </a:rPr>
                                  <m:t>𝐋</m:t>
                                </m:r>
                                <m:r>
                                  <a:rPr lang="en-US" sz="1000" b="1" i="0" smtClean="0">
                                    <a:solidFill>
                                      <a:schemeClr val="tx1"/>
                                    </a:solidFill>
                                    <a:latin typeface="Cambria Math" panose="02040503050406030204" pitchFamily="18" charset="0"/>
                                  </a:rPr>
                                  <m:t>)</m:t>
                                </m:r>
                              </m:oMath>
                            </m:oMathPara>
                          </a14:m>
                          <a:endParaRPr lang="en-US" sz="1000" b="1" i="0" dirty="0">
                            <a:solidFill>
                              <a:schemeClr val="tx1"/>
                            </a:solidFill>
                          </a:endParaRPr>
                        </a:p>
                      </a:txBody>
                      <a:tcPr marL="104978" marR="104978" anchor="ctr">
                        <a:solidFill>
                          <a:schemeClr val="bg1"/>
                        </a:solidFill>
                      </a:tcPr>
                    </a:tc>
                    <a:tc>
                      <a:txBody>
                        <a:bodyPr/>
                        <a:lstStyle/>
                        <a:p>
                          <a:pPr marL="0" indent="2006600" algn="r"/>
                          <a:r>
                            <a:rPr lang="en-US" sz="1000" b="1" i="0" dirty="0">
                              <a:solidFill>
                                <a:schemeClr val="tx1"/>
                              </a:solidFill>
                              <a:latin typeface="+mj-lt"/>
                            </a:rPr>
                            <a:t>ppH</a:t>
                          </a:r>
                          <a:endParaRPr lang="en-US" sz="1000" b="1" i="0" dirty="0">
                            <a:solidFill>
                              <a:schemeClr val="tx1"/>
                            </a:solidFill>
                          </a:endParaRPr>
                        </a:p>
                      </a:txBody>
                      <a:tcPr marL="104978" marR="104978" anchor="ctr">
                        <a:solidFill>
                          <a:schemeClr val="bg1"/>
                        </a:solidFill>
                      </a:tcPr>
                    </a:tc>
                    <a:extLst>
                      <a:ext uri="{0D108BD9-81ED-4DB2-BD59-A6C34878D82A}">
                        <a16:rowId xmlns:a16="http://schemas.microsoft.com/office/drawing/2014/main" val="3970674801"/>
                      </a:ext>
                    </a:extLst>
                  </a:tr>
                  <a:tr h="327756">
                    <a:tc>
                      <a:txBody>
                        <a:bodyPr/>
                        <a:lstStyle/>
                        <a:p>
                          <a:pPr algn="ctr"/>
                          <a14:m>
                            <m:oMathPara xmlns:m="http://schemas.openxmlformats.org/officeDocument/2006/math">
                              <m:oMathParaPr>
                                <m:jc m:val="centerGroup"/>
                              </m:oMathParaPr>
                              <m:oMath xmlns:m="http://schemas.openxmlformats.org/officeDocument/2006/math">
                                <m:r>
                                  <a:rPr lang="en-US" sz="1000" b="0" i="1" smtClean="0">
                                    <a:latin typeface="Cambria Math" panose="02040503050406030204" pitchFamily="18" charset="0"/>
                                  </a:rPr>
                                  <m:t>0</m:t>
                                </m:r>
                              </m:oMath>
                            </m:oMathPara>
                          </a14:m>
                          <a:endParaRPr lang="en-US" sz="1000" dirty="0">
                            <a:latin typeface="+mn-lt"/>
                          </a:endParaRPr>
                        </a:p>
                      </a:txBody>
                      <a:tcPr marL="104978" marR="104978" anchor="ctr">
                        <a:solidFill>
                          <a:schemeClr val="bg1"/>
                        </a:solidFill>
                      </a:tcPr>
                    </a:tc>
                    <a:tc>
                      <a:txBody>
                        <a:bodyPr/>
                        <a:lstStyle/>
                        <a:p>
                          <a:pPr algn="ctr"/>
                          <a:r>
                            <a:rPr lang="en-US" sz="1000" dirty="0">
                              <a:latin typeface="+mn-lt"/>
                            </a:rPr>
                            <a:t>0</a:t>
                          </a:r>
                        </a:p>
                      </a:txBody>
                      <a:tcPr marL="104978" marR="104978" anchor="ctr">
                        <a:solidFill>
                          <a:schemeClr val="bg1"/>
                        </a:solidFill>
                      </a:tcPr>
                    </a:tc>
                    <a:tc>
                      <a:txBody>
                        <a:bodyPr/>
                        <a:lstStyle/>
                        <a:p>
                          <a:pPr algn="ctr"/>
                          <a:r>
                            <a:rPr lang="en-US" sz="1000" dirty="0">
                              <a:latin typeface="+mn-lt"/>
                            </a:rPr>
                            <a:t>2.5</a:t>
                          </a:r>
                        </a:p>
                      </a:txBody>
                      <a:tcPr marL="104978" marR="104978" anchor="ctr">
                        <a:solidFill>
                          <a:schemeClr val="bg1"/>
                        </a:solidFill>
                      </a:tcPr>
                    </a:tc>
                    <a:tc>
                      <a:txBody>
                        <a:bodyPr/>
                        <a:lstStyle/>
                        <a:p>
                          <a:pPr algn="ctr"/>
                          <a:r>
                            <a:rPr lang="en-US" sz="1000" dirty="0">
                              <a:latin typeface="+mn-lt"/>
                            </a:rPr>
                            <a:t>25.0</a:t>
                          </a:r>
                        </a:p>
                      </a:txBody>
                      <a:tcPr marL="104978" marR="104978" anchor="ctr">
                        <a:solidFill>
                          <a:schemeClr val="bg1"/>
                        </a:solidFill>
                      </a:tcPr>
                    </a:tc>
                    <a:tc>
                      <a:txBody>
                        <a:bodyPr/>
                        <a:lstStyle/>
                        <a:p>
                          <a:pPr algn="ctr"/>
                          <a:r>
                            <a:rPr lang="en-US" sz="1000" dirty="0">
                              <a:latin typeface="+mn-lt"/>
                            </a:rPr>
                            <a:t>0.100</a:t>
                          </a:r>
                        </a:p>
                      </a:txBody>
                      <a:tcPr marL="104978" marR="104978" anchor="ctr">
                        <a:solidFill>
                          <a:schemeClr val="bg1"/>
                        </a:solidFill>
                      </a:tcPr>
                    </a:tc>
                    <a:tc>
                      <a:txBody>
                        <a:bodyPr/>
                        <a:lstStyle/>
                        <a:p>
                          <a:pPr algn="r"/>
                          <a:r>
                            <a:rPr lang="en-US" sz="1000" dirty="0">
                              <a:latin typeface="+mn-lt"/>
                            </a:rPr>
                            <a:t>1.000</a:t>
                          </a:r>
                        </a:p>
                      </a:txBody>
                      <a:tcPr marL="104978" marR="104978" anchor="ctr">
                        <a:solidFill>
                          <a:schemeClr val="bg1"/>
                        </a:solidFill>
                      </a:tcPr>
                    </a:tc>
                    <a:extLst>
                      <a:ext uri="{0D108BD9-81ED-4DB2-BD59-A6C34878D82A}">
                        <a16:rowId xmlns:a16="http://schemas.microsoft.com/office/drawing/2014/main" val="1938908664"/>
                      </a:ext>
                    </a:extLst>
                  </a:tr>
                  <a:tr h="327756">
                    <a:tc>
                      <a:txBody>
                        <a:bodyPr/>
                        <a:lstStyle/>
                        <a:p>
                          <a:pPr algn="ctr"/>
                          <a:r>
                            <a:rPr lang="en-US" sz="1000" dirty="0">
                              <a:latin typeface="+mn-lt"/>
                            </a:rPr>
                            <a:t>5.0</a:t>
                          </a:r>
                        </a:p>
                      </a:txBody>
                      <a:tcPr marL="104978" marR="104978" anchor="ctr">
                        <a:solidFill>
                          <a:schemeClr val="bg1"/>
                        </a:solidFill>
                      </a:tcPr>
                    </a:tc>
                    <a:tc>
                      <a:txBody>
                        <a:bodyPr/>
                        <a:lstStyle/>
                        <a:p>
                          <a:pPr algn="ctr"/>
                          <a:r>
                            <a:rPr lang="en-US" sz="1000" dirty="0">
                              <a:latin typeface="+mn-lt"/>
                            </a:rPr>
                            <a:t>0.50</a:t>
                          </a:r>
                        </a:p>
                      </a:txBody>
                      <a:tcPr marL="104978" marR="104978" anchor="ctr">
                        <a:solidFill>
                          <a:schemeClr val="bg1"/>
                        </a:solidFill>
                      </a:tcPr>
                    </a:tc>
                    <a:tc>
                      <a:txBody>
                        <a:bodyPr/>
                        <a:lstStyle/>
                        <a:p>
                          <a:pPr algn="ctr"/>
                          <a:r>
                            <a:rPr lang="en-US" sz="1000" dirty="0">
                              <a:latin typeface="+mn-lt"/>
                            </a:rPr>
                            <a:t>2.0</a:t>
                          </a:r>
                        </a:p>
                      </a:txBody>
                      <a:tcPr marL="104978" marR="104978" anchor="ctr">
                        <a:solidFill>
                          <a:schemeClr val="bg1"/>
                        </a:solidFill>
                      </a:tcPr>
                    </a:tc>
                    <a:tc>
                      <a:txBody>
                        <a:bodyPr/>
                        <a:lstStyle/>
                        <a:p>
                          <a:pPr algn="ctr"/>
                          <a:r>
                            <a:rPr lang="en-US" sz="1000" dirty="0">
                              <a:latin typeface="+mn-lt"/>
                            </a:rPr>
                            <a:t>30.0</a:t>
                          </a:r>
                        </a:p>
                      </a:txBody>
                      <a:tcPr marL="104978" marR="104978" anchor="ctr">
                        <a:solidFill>
                          <a:schemeClr val="bg1"/>
                        </a:solidFill>
                      </a:tcPr>
                    </a:tc>
                    <a:tc>
                      <a:txBody>
                        <a:bodyPr/>
                        <a:lstStyle/>
                        <a:p>
                          <a:pPr algn="ctr"/>
                          <a:r>
                            <a:rPr lang="en-US" sz="1000" dirty="0">
                              <a:latin typeface="+mn-lt"/>
                            </a:rPr>
                            <a:t>0.0667</a:t>
                          </a:r>
                        </a:p>
                      </a:txBody>
                      <a:tcPr marL="104978" marR="104978" anchor="ctr">
                        <a:solidFill>
                          <a:schemeClr val="bg1"/>
                        </a:solidFill>
                      </a:tcPr>
                    </a:tc>
                    <a:tc>
                      <a:txBody>
                        <a:bodyPr/>
                        <a:lstStyle/>
                        <a:p>
                          <a:pPr algn="r"/>
                          <a:r>
                            <a:rPr lang="en-US" sz="1000" dirty="0">
                              <a:latin typeface="+mn-lt"/>
                            </a:rPr>
                            <a:t>1.176</a:t>
                          </a:r>
                        </a:p>
                      </a:txBody>
                      <a:tcPr marL="104978" marR="104978" anchor="ctr">
                        <a:solidFill>
                          <a:schemeClr val="bg1"/>
                        </a:solidFill>
                      </a:tcPr>
                    </a:tc>
                    <a:extLst>
                      <a:ext uri="{0D108BD9-81ED-4DB2-BD59-A6C34878D82A}">
                        <a16:rowId xmlns:a16="http://schemas.microsoft.com/office/drawing/2014/main" val="1497422352"/>
                      </a:ext>
                    </a:extLst>
                  </a:tr>
                  <a:tr h="327756">
                    <a:tc>
                      <a:txBody>
                        <a:bodyPr/>
                        <a:lstStyle/>
                        <a:p>
                          <a:pPr algn="ctr"/>
                          <a:r>
                            <a:rPr lang="en-US" sz="1000" dirty="0">
                              <a:latin typeface="+mn-lt"/>
                            </a:rPr>
                            <a:t>10.0</a:t>
                          </a:r>
                        </a:p>
                      </a:txBody>
                      <a:tcPr marL="104978" marR="104978" anchor="ctr">
                        <a:solidFill>
                          <a:schemeClr val="bg1"/>
                        </a:solidFill>
                      </a:tcPr>
                    </a:tc>
                    <a:tc>
                      <a:txBody>
                        <a:bodyPr/>
                        <a:lstStyle/>
                        <a:p>
                          <a:pPr algn="ctr"/>
                          <a:r>
                            <a:rPr lang="en-US" sz="1000" dirty="0">
                              <a:latin typeface="+mn-lt"/>
                            </a:rPr>
                            <a:t>1.0</a:t>
                          </a:r>
                        </a:p>
                      </a:txBody>
                      <a:tcPr marL="104978" marR="104978" anchor="ctr">
                        <a:solidFill>
                          <a:schemeClr val="bg1"/>
                        </a:solidFill>
                      </a:tcPr>
                    </a:tc>
                    <a:tc>
                      <a:txBody>
                        <a:bodyPr/>
                        <a:lstStyle/>
                        <a:p>
                          <a:pPr algn="ctr"/>
                          <a:r>
                            <a:rPr lang="en-US" sz="1000" dirty="0">
                              <a:latin typeface="+mn-lt"/>
                            </a:rPr>
                            <a:t>1.5</a:t>
                          </a:r>
                        </a:p>
                      </a:txBody>
                      <a:tcPr marL="104978" marR="104978" anchor="ctr">
                        <a:solidFill>
                          <a:schemeClr val="bg1"/>
                        </a:solidFill>
                      </a:tcPr>
                    </a:tc>
                    <a:tc>
                      <a:txBody>
                        <a:bodyPr/>
                        <a:lstStyle/>
                        <a:p>
                          <a:pPr algn="ctr"/>
                          <a:r>
                            <a:rPr lang="en-US" sz="1000" dirty="0">
                              <a:latin typeface="+mn-lt"/>
                            </a:rPr>
                            <a:t>35.0</a:t>
                          </a:r>
                        </a:p>
                      </a:txBody>
                      <a:tcPr marL="104978" marR="104978" anchor="ctr">
                        <a:solidFill>
                          <a:schemeClr val="bg1"/>
                        </a:solidFill>
                      </a:tcPr>
                    </a:tc>
                    <a:tc>
                      <a:txBody>
                        <a:bodyPr/>
                        <a:lstStyle/>
                        <a:p>
                          <a:pPr algn="ctr"/>
                          <a:r>
                            <a:rPr lang="en-US" sz="1000" dirty="0">
                              <a:latin typeface="+mn-lt"/>
                            </a:rPr>
                            <a:t>0.0429</a:t>
                          </a:r>
                        </a:p>
                      </a:txBody>
                      <a:tcPr marL="104978" marR="104978" anchor="ctr">
                        <a:solidFill>
                          <a:schemeClr val="bg1"/>
                        </a:solidFill>
                      </a:tcPr>
                    </a:tc>
                    <a:tc>
                      <a:txBody>
                        <a:bodyPr/>
                        <a:lstStyle/>
                        <a:p>
                          <a:pPr algn="r"/>
                          <a:r>
                            <a:rPr lang="en-US" sz="1000" dirty="0">
                              <a:latin typeface="+mn-lt"/>
                            </a:rPr>
                            <a:t>1.364</a:t>
                          </a:r>
                        </a:p>
                      </a:txBody>
                      <a:tcPr marL="104978" marR="104978" anchor="ctr">
                        <a:solidFill>
                          <a:schemeClr val="bg1"/>
                        </a:solidFill>
                      </a:tcPr>
                    </a:tc>
                    <a:extLst>
                      <a:ext uri="{0D108BD9-81ED-4DB2-BD59-A6C34878D82A}">
                        <a16:rowId xmlns:a16="http://schemas.microsoft.com/office/drawing/2014/main" val="2210060709"/>
                      </a:ext>
                    </a:extLst>
                  </a:tr>
                  <a:tr h="327756">
                    <a:tc>
                      <a:txBody>
                        <a:bodyPr/>
                        <a:lstStyle/>
                        <a:p>
                          <a:pPr algn="ctr"/>
                          <a:r>
                            <a:rPr lang="en-US" sz="1000" dirty="0">
                              <a:latin typeface="+mn-lt"/>
                            </a:rPr>
                            <a:t>15.0</a:t>
                          </a:r>
                        </a:p>
                      </a:txBody>
                      <a:tcPr marL="104978" marR="104978" anchor="ctr">
                        <a:solidFill>
                          <a:schemeClr val="bg1"/>
                        </a:solidFill>
                      </a:tcPr>
                    </a:tc>
                    <a:tc>
                      <a:txBody>
                        <a:bodyPr/>
                        <a:lstStyle/>
                        <a:p>
                          <a:pPr algn="ctr"/>
                          <a:r>
                            <a:rPr lang="en-US" sz="1000" dirty="0">
                              <a:latin typeface="+mn-lt"/>
                            </a:rPr>
                            <a:t>1.5</a:t>
                          </a:r>
                        </a:p>
                      </a:txBody>
                      <a:tcPr marL="104978" marR="104978" anchor="ctr">
                        <a:solidFill>
                          <a:schemeClr val="bg1"/>
                        </a:solidFill>
                      </a:tcPr>
                    </a:tc>
                    <a:tc>
                      <a:txBody>
                        <a:bodyPr/>
                        <a:lstStyle/>
                        <a:p>
                          <a:pPr algn="ctr"/>
                          <a:r>
                            <a:rPr lang="en-US" sz="1000" dirty="0">
                              <a:latin typeface="+mn-lt"/>
                            </a:rPr>
                            <a:t>1.0</a:t>
                          </a:r>
                        </a:p>
                      </a:txBody>
                      <a:tcPr marL="104978" marR="104978" anchor="ctr">
                        <a:solidFill>
                          <a:schemeClr val="bg1"/>
                        </a:solidFill>
                      </a:tcPr>
                    </a:tc>
                    <a:tc>
                      <a:txBody>
                        <a:bodyPr/>
                        <a:lstStyle/>
                        <a:p>
                          <a:pPr algn="ctr"/>
                          <a:r>
                            <a:rPr lang="en-US" sz="1000" dirty="0">
                              <a:latin typeface="+mn-lt"/>
                            </a:rPr>
                            <a:t>40.0</a:t>
                          </a:r>
                        </a:p>
                      </a:txBody>
                      <a:tcPr marL="104978" marR="104978" anchor="ctr">
                        <a:solidFill>
                          <a:schemeClr val="bg1"/>
                        </a:solidFill>
                      </a:tcPr>
                    </a:tc>
                    <a:tc>
                      <a:txBody>
                        <a:bodyPr/>
                        <a:lstStyle/>
                        <a:p>
                          <a:pPr algn="ctr"/>
                          <a:r>
                            <a:rPr lang="en-US" sz="1000" dirty="0">
                              <a:latin typeface="+mn-lt"/>
                            </a:rPr>
                            <a:t>0.0250</a:t>
                          </a:r>
                        </a:p>
                      </a:txBody>
                      <a:tcPr marL="104978" marR="104978" anchor="ctr">
                        <a:solidFill>
                          <a:schemeClr val="bg1"/>
                        </a:solidFill>
                      </a:tcPr>
                    </a:tc>
                    <a:tc>
                      <a:txBody>
                        <a:bodyPr/>
                        <a:lstStyle/>
                        <a:p>
                          <a:pPr algn="r"/>
                          <a:r>
                            <a:rPr lang="en-US" sz="1000" dirty="0">
                              <a:latin typeface="+mn-lt"/>
                            </a:rPr>
                            <a:t>1.602</a:t>
                          </a:r>
                        </a:p>
                      </a:txBody>
                      <a:tcPr marL="104978" marR="104978" anchor="ctr">
                        <a:solidFill>
                          <a:schemeClr val="bg1"/>
                        </a:solidFill>
                      </a:tcPr>
                    </a:tc>
                    <a:extLst>
                      <a:ext uri="{0D108BD9-81ED-4DB2-BD59-A6C34878D82A}">
                        <a16:rowId xmlns:a16="http://schemas.microsoft.com/office/drawing/2014/main" val="1652564458"/>
                      </a:ext>
                    </a:extLst>
                  </a:tr>
                  <a:tr h="327756">
                    <a:tc>
                      <a:txBody>
                        <a:bodyPr/>
                        <a:lstStyle/>
                        <a:p>
                          <a:pPr algn="ctr"/>
                          <a:r>
                            <a:rPr lang="en-US" sz="1000" dirty="0">
                              <a:latin typeface="+mn-lt"/>
                            </a:rPr>
                            <a:t>20.0</a:t>
                          </a:r>
                        </a:p>
                      </a:txBody>
                      <a:tcPr marL="104978" marR="104978" anchor="ctr">
                        <a:solidFill>
                          <a:schemeClr val="bg1"/>
                        </a:solidFill>
                      </a:tcPr>
                    </a:tc>
                    <a:tc>
                      <a:txBody>
                        <a:bodyPr/>
                        <a:lstStyle/>
                        <a:p>
                          <a:pPr algn="ctr"/>
                          <a:r>
                            <a:rPr lang="en-US" sz="1000" dirty="0">
                              <a:latin typeface="+mn-lt"/>
                            </a:rPr>
                            <a:t>2.0</a:t>
                          </a:r>
                        </a:p>
                      </a:txBody>
                      <a:tcPr marL="104978" marR="104978" anchor="ctr">
                        <a:solidFill>
                          <a:schemeClr val="bg1"/>
                        </a:solidFill>
                      </a:tcPr>
                    </a:tc>
                    <a:tc>
                      <a:txBody>
                        <a:bodyPr/>
                        <a:lstStyle/>
                        <a:p>
                          <a:pPr algn="ctr"/>
                          <a:r>
                            <a:rPr lang="en-US" sz="1000" dirty="0">
                              <a:latin typeface="+mn-lt"/>
                            </a:rPr>
                            <a:t>0.5</a:t>
                          </a:r>
                        </a:p>
                      </a:txBody>
                      <a:tcPr marL="104978" marR="104978" anchor="ctr">
                        <a:solidFill>
                          <a:schemeClr val="bg1"/>
                        </a:solidFill>
                      </a:tcPr>
                    </a:tc>
                    <a:tc>
                      <a:txBody>
                        <a:bodyPr/>
                        <a:lstStyle/>
                        <a:p>
                          <a:pPr algn="ctr"/>
                          <a:r>
                            <a:rPr lang="en-US" sz="1000" dirty="0">
                              <a:latin typeface="+mn-lt"/>
                            </a:rPr>
                            <a:t>45.0</a:t>
                          </a:r>
                        </a:p>
                      </a:txBody>
                      <a:tcPr marL="104978" marR="104978" anchor="ctr">
                        <a:solidFill>
                          <a:schemeClr val="bg1"/>
                        </a:solidFill>
                      </a:tcPr>
                    </a:tc>
                    <a:tc>
                      <a:txBody>
                        <a:bodyPr/>
                        <a:lstStyle/>
                        <a:p>
                          <a:pPr algn="ctr"/>
                          <a:r>
                            <a:rPr lang="en-US" sz="1000" dirty="0">
                              <a:latin typeface="+mn-lt"/>
                            </a:rPr>
                            <a:t>0.0111</a:t>
                          </a:r>
                        </a:p>
                      </a:txBody>
                      <a:tcPr marL="104978" marR="104978" anchor="ctr">
                        <a:solidFill>
                          <a:schemeClr val="bg1"/>
                        </a:solidFill>
                      </a:tcPr>
                    </a:tc>
                    <a:tc>
                      <a:txBody>
                        <a:bodyPr/>
                        <a:lstStyle/>
                        <a:p>
                          <a:pPr algn="r"/>
                          <a:r>
                            <a:rPr lang="en-US" sz="1000" dirty="0">
                              <a:latin typeface="+mn-lt"/>
                            </a:rPr>
                            <a:t>1.955</a:t>
                          </a:r>
                        </a:p>
                      </a:txBody>
                      <a:tcPr marL="104978" marR="104978" anchor="ctr">
                        <a:solidFill>
                          <a:schemeClr val="bg1"/>
                        </a:solidFill>
                      </a:tcPr>
                    </a:tc>
                    <a:extLst>
                      <a:ext uri="{0D108BD9-81ED-4DB2-BD59-A6C34878D82A}">
                        <a16:rowId xmlns:a16="http://schemas.microsoft.com/office/drawing/2014/main" val="101482255"/>
                      </a:ext>
                    </a:extLst>
                  </a:tr>
                  <a:tr h="327756">
                    <a:tc>
                      <a:txBody>
                        <a:bodyPr/>
                        <a:lstStyle/>
                        <a:p>
                          <a:pPr algn="ctr"/>
                          <a:r>
                            <a:rPr lang="en-US" sz="1000" dirty="0">
                              <a:latin typeface="+mn-lt"/>
                            </a:rPr>
                            <a:t>25.0</a:t>
                          </a:r>
                        </a:p>
                      </a:txBody>
                      <a:tcPr marL="104978" marR="104978" anchor="ctr">
                        <a:solidFill>
                          <a:schemeClr val="bg1"/>
                        </a:solidFill>
                      </a:tcPr>
                    </a:tc>
                    <a:tc>
                      <a:txBody>
                        <a:bodyPr/>
                        <a:lstStyle/>
                        <a:p>
                          <a:pPr algn="ctr"/>
                          <a:r>
                            <a:rPr lang="en-US" sz="1000" dirty="0">
                              <a:latin typeface="+mn-lt"/>
                            </a:rPr>
                            <a:t>2.5</a:t>
                          </a:r>
                        </a:p>
                      </a:txBody>
                      <a:tcPr marL="104978" marR="104978" anchor="ctr">
                        <a:solidFill>
                          <a:schemeClr val="bg1"/>
                        </a:solidFill>
                      </a:tcPr>
                    </a:tc>
                    <a:tc>
                      <a:txBody>
                        <a:bodyPr/>
                        <a:lstStyle/>
                        <a:p>
                          <a:pPr algn="ctr"/>
                          <a:r>
                            <a:rPr lang="en-US" sz="1000" dirty="0">
                              <a:latin typeface="+mn-lt"/>
                            </a:rPr>
                            <a:t>0</a:t>
                          </a:r>
                        </a:p>
                      </a:txBody>
                      <a:tcPr marL="104978" marR="104978" anchor="ctr">
                        <a:solidFill>
                          <a:schemeClr val="bg1"/>
                        </a:solidFill>
                      </a:tcPr>
                    </a:tc>
                    <a:tc>
                      <a:txBody>
                        <a:bodyPr/>
                        <a:lstStyle/>
                        <a:p>
                          <a:pPr algn="ctr"/>
                          <a:r>
                            <a:rPr lang="en-US" sz="1000" dirty="0">
                              <a:latin typeface="+mn-lt"/>
                            </a:rPr>
                            <a:t>50.0</a:t>
                          </a:r>
                        </a:p>
                      </a:txBody>
                      <a:tcPr marL="104978" marR="104978"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sz="1000" b="0" i="1" smtClean="0">
                                    <a:latin typeface="Cambria Math" panose="02040503050406030204" pitchFamily="18" charset="0"/>
                                  </a:rPr>
                                  <m:t>1.00</m:t>
                                </m:r>
                                <m:r>
                                  <a:rPr lang="en-US" sz="1000" b="0" i="1" smtClean="0">
                                    <a:latin typeface="Cambria Math" panose="02040503050406030204" pitchFamily="18" charset="0"/>
                                    <a:ea typeface="Cambria Math" panose="02040503050406030204" pitchFamily="18" charset="0"/>
                                  </a:rPr>
                                  <m:t>×</m:t>
                                </m:r>
                                <m:sSup>
                                  <m:sSupPr>
                                    <m:ctrlPr>
                                      <a:rPr lang="en-US" sz="1000" b="0" i="1" smtClean="0">
                                        <a:latin typeface="Cambria Math" panose="02040503050406030204" pitchFamily="18" charset="0"/>
                                        <a:ea typeface="Cambria Math" panose="02040503050406030204" pitchFamily="18" charset="0"/>
                                      </a:rPr>
                                    </m:ctrlPr>
                                  </m:sSupPr>
                                  <m:e>
                                    <m:r>
                                      <a:rPr lang="en-US" sz="1000" b="0" i="1" smtClean="0">
                                        <a:latin typeface="Cambria Math" panose="02040503050406030204" pitchFamily="18" charset="0"/>
                                        <a:ea typeface="Cambria Math" panose="02040503050406030204" pitchFamily="18" charset="0"/>
                                      </a:rPr>
                                      <m:t>10</m:t>
                                    </m:r>
                                  </m:e>
                                  <m:sup>
                                    <m:r>
                                      <a:rPr lang="en-US" sz="1000" b="0" i="1" smtClean="0">
                                        <a:latin typeface="Cambria Math" panose="02040503050406030204" pitchFamily="18" charset="0"/>
                                        <a:ea typeface="Cambria Math" panose="02040503050406030204" pitchFamily="18" charset="0"/>
                                      </a:rPr>
                                      <m:t>−7</m:t>
                                    </m:r>
                                  </m:sup>
                                </m:sSup>
                              </m:oMath>
                            </m:oMathPara>
                          </a14:m>
                          <a:endParaRPr lang="en-US" sz="1000" dirty="0">
                            <a:latin typeface="+mn-lt"/>
                          </a:endParaRPr>
                        </a:p>
                      </a:txBody>
                      <a:tcPr marL="104978" marR="104978" anchor="ctr">
                        <a:solidFill>
                          <a:schemeClr val="bg1"/>
                        </a:solidFill>
                      </a:tcPr>
                    </a:tc>
                    <a:tc>
                      <a:txBody>
                        <a:bodyPr/>
                        <a:lstStyle/>
                        <a:p>
                          <a:pPr algn="r"/>
                          <a:r>
                            <a:rPr lang="en-US" sz="1000" dirty="0">
                              <a:latin typeface="+mn-lt"/>
                            </a:rPr>
                            <a:t>7.000</a:t>
                          </a:r>
                        </a:p>
                      </a:txBody>
                      <a:tcPr marL="104978" marR="104978" anchor="ctr">
                        <a:solidFill>
                          <a:schemeClr val="bg1"/>
                        </a:solidFill>
                      </a:tcPr>
                    </a:tc>
                    <a:extLst>
                      <a:ext uri="{0D108BD9-81ED-4DB2-BD59-A6C34878D82A}">
                        <a16:rowId xmlns:a16="http://schemas.microsoft.com/office/drawing/2014/main" val="1016615992"/>
                      </a:ext>
                    </a:extLst>
                  </a:tr>
                </a:tbl>
              </a:graphicData>
            </a:graphic>
          </p:graphicFrame>
        </mc:Choice>
        <mc:Fallback xmlns="">
          <p:graphicFrame>
            <p:nvGraphicFramePr>
              <p:cNvPr id="12" name="Table Placeholder 11"/>
              <p:cNvGraphicFramePr>
                <a:graphicFrameLocks noGrp="1"/>
              </p:cNvGraphicFramePr>
              <p:nvPr>
                <p:ph type="tbl" sz="quarter" idx="17"/>
                <p:extLst>
                  <p:ext uri="{D42A27DB-BD31-4B8C-83A1-F6EECF244321}">
                    <p14:modId xmlns:p14="http://schemas.microsoft.com/office/powerpoint/2010/main" val="2763436308"/>
                  </p:ext>
                </p:extLst>
              </p:nvPr>
            </p:nvGraphicFramePr>
            <p:xfrm>
              <a:off x="67129" y="2035326"/>
              <a:ext cx="8763000" cy="2362776"/>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88119626"/>
                        </a:ext>
                      </a:extLst>
                    </a:gridCol>
                    <a:gridCol w="1295400">
                      <a:extLst>
                        <a:ext uri="{9D8B030D-6E8A-4147-A177-3AD203B41FA5}">
                          <a16:colId xmlns:a16="http://schemas.microsoft.com/office/drawing/2014/main" val="1507497633"/>
                        </a:ext>
                      </a:extLst>
                    </a:gridCol>
                    <a:gridCol w="1676400">
                      <a:extLst>
                        <a:ext uri="{9D8B030D-6E8A-4147-A177-3AD203B41FA5}">
                          <a16:colId xmlns:a16="http://schemas.microsoft.com/office/drawing/2014/main" val="467150185"/>
                        </a:ext>
                      </a:extLst>
                    </a:gridCol>
                    <a:gridCol w="1524000">
                      <a:extLst>
                        <a:ext uri="{9D8B030D-6E8A-4147-A177-3AD203B41FA5}">
                          <a16:colId xmlns:a16="http://schemas.microsoft.com/office/drawing/2014/main" val="488473750"/>
                        </a:ext>
                      </a:extLst>
                    </a:gridCol>
                    <a:gridCol w="1524000">
                      <a:extLst>
                        <a:ext uri="{9D8B030D-6E8A-4147-A177-3AD203B41FA5}">
                          <a16:colId xmlns:a16="http://schemas.microsoft.com/office/drawing/2014/main" val="1099916611"/>
                        </a:ext>
                      </a:extLst>
                    </a:gridCol>
                    <a:gridCol w="1219200">
                      <a:extLst>
                        <a:ext uri="{9D8B030D-6E8A-4147-A177-3AD203B41FA5}">
                          <a16:colId xmlns:a16="http://schemas.microsoft.com/office/drawing/2014/main" val="4275165099"/>
                        </a:ext>
                      </a:extLst>
                    </a:gridCol>
                  </a:tblGrid>
                  <a:tr h="396240">
                    <a:tc>
                      <a:txBody>
                        <a:bodyPr/>
                        <a:lstStyle/>
                        <a:p>
                          <a:endParaRPr lang="en-US"/>
                        </a:p>
                      </a:txBody>
                      <a:tcPr marL="104978" marR="104978" anchor="ctr">
                        <a:blipFill>
                          <a:blip r:embed="rId2"/>
                          <a:stretch>
                            <a:fillRect l="-800" t="-1538" r="-476800" b="-501538"/>
                          </a:stretch>
                        </a:blipFill>
                      </a:tcPr>
                    </a:tc>
                    <a:tc>
                      <a:txBody>
                        <a:bodyPr/>
                        <a:lstStyle/>
                        <a:p>
                          <a:endParaRPr lang="en-US"/>
                        </a:p>
                      </a:txBody>
                      <a:tcPr marL="104978" marR="104978" anchor="ctr">
                        <a:blipFill>
                          <a:blip r:embed="rId2"/>
                          <a:stretch>
                            <a:fillRect l="-118310" t="-1538" r="-459624" b="-501538"/>
                          </a:stretch>
                        </a:blipFill>
                      </a:tcPr>
                    </a:tc>
                    <a:tc>
                      <a:txBody>
                        <a:bodyPr/>
                        <a:lstStyle/>
                        <a:p>
                          <a:endParaRPr lang="en-US"/>
                        </a:p>
                      </a:txBody>
                      <a:tcPr marL="104978" marR="104978" anchor="ctr">
                        <a:blipFill>
                          <a:blip r:embed="rId2"/>
                          <a:stretch>
                            <a:fillRect l="-169091" t="-1538" r="-256000" b="-501538"/>
                          </a:stretch>
                        </a:blipFill>
                      </a:tcPr>
                    </a:tc>
                    <a:tc>
                      <a:txBody>
                        <a:bodyPr/>
                        <a:lstStyle/>
                        <a:p>
                          <a:endParaRPr lang="en-US"/>
                        </a:p>
                      </a:txBody>
                      <a:tcPr marL="104978" marR="104978" anchor="ctr">
                        <a:blipFill>
                          <a:blip r:embed="rId2"/>
                          <a:stretch>
                            <a:fillRect l="-296000" t="-1538" r="-181600" b="-501538"/>
                          </a:stretch>
                        </a:blipFill>
                      </a:tcPr>
                    </a:tc>
                    <a:tc>
                      <a:txBody>
                        <a:bodyPr/>
                        <a:lstStyle/>
                        <a:p>
                          <a:endParaRPr lang="en-US"/>
                        </a:p>
                      </a:txBody>
                      <a:tcPr marL="104978" marR="104978" anchor="ctr">
                        <a:blipFill>
                          <a:blip r:embed="rId2"/>
                          <a:stretch>
                            <a:fillRect l="-396000" t="-1538" r="-81600" b="-501538"/>
                          </a:stretch>
                        </a:blipFill>
                      </a:tcPr>
                    </a:tc>
                    <a:tc>
                      <a:txBody>
                        <a:bodyPr/>
                        <a:lstStyle/>
                        <a:p>
                          <a:pPr marL="0" indent="2006600" algn="r"/>
                          <a:r>
                            <a:rPr lang="en-US" sz="1000" b="1" i="0" dirty="0" err="1">
                              <a:solidFill>
                                <a:schemeClr val="tx1"/>
                              </a:solidFill>
                              <a:latin typeface="+mj-lt"/>
                            </a:rPr>
                            <a:t>ppH</a:t>
                          </a:r>
                          <a:endParaRPr lang="en-US" sz="1000" b="1" i="0" dirty="0">
                            <a:solidFill>
                              <a:schemeClr val="tx1"/>
                            </a:solidFill>
                          </a:endParaRPr>
                        </a:p>
                      </a:txBody>
                      <a:tcPr marL="104978" marR="104978" anchor="ctr">
                        <a:solidFill>
                          <a:schemeClr val="bg1"/>
                        </a:solidFill>
                      </a:tcPr>
                    </a:tc>
                    <a:extLst>
                      <a:ext uri="{0D108BD9-81ED-4DB2-BD59-A6C34878D82A}">
                        <a16:rowId xmlns:a16="http://schemas.microsoft.com/office/drawing/2014/main" val="3970674801"/>
                      </a:ext>
                    </a:extLst>
                  </a:tr>
                  <a:tr h="327756">
                    <a:tc>
                      <a:txBody>
                        <a:bodyPr/>
                        <a:lstStyle/>
                        <a:p>
                          <a:endParaRPr lang="en-US"/>
                        </a:p>
                      </a:txBody>
                      <a:tcPr marL="104978" marR="104978" anchor="ctr">
                        <a:blipFill>
                          <a:blip r:embed="rId2"/>
                          <a:stretch>
                            <a:fillRect l="-800" t="-122222" r="-476800" b="-503704"/>
                          </a:stretch>
                        </a:blipFill>
                      </a:tcPr>
                    </a:tc>
                    <a:tc>
                      <a:txBody>
                        <a:bodyPr/>
                        <a:lstStyle/>
                        <a:p>
                          <a:pPr algn="ctr"/>
                          <a:r>
                            <a:rPr lang="en-US" sz="1000" dirty="0">
                              <a:latin typeface="+mn-lt"/>
                            </a:rPr>
                            <a:t>0</a:t>
                          </a:r>
                        </a:p>
                      </a:txBody>
                      <a:tcPr marL="104978" marR="104978" anchor="ctr">
                        <a:solidFill>
                          <a:schemeClr val="bg1"/>
                        </a:solidFill>
                      </a:tcPr>
                    </a:tc>
                    <a:tc>
                      <a:txBody>
                        <a:bodyPr/>
                        <a:lstStyle/>
                        <a:p>
                          <a:pPr algn="ctr"/>
                          <a:r>
                            <a:rPr lang="en-US" sz="1000" dirty="0">
                              <a:latin typeface="+mn-lt"/>
                            </a:rPr>
                            <a:t>2.5</a:t>
                          </a:r>
                        </a:p>
                      </a:txBody>
                      <a:tcPr marL="104978" marR="104978" anchor="ctr">
                        <a:solidFill>
                          <a:schemeClr val="bg1"/>
                        </a:solidFill>
                      </a:tcPr>
                    </a:tc>
                    <a:tc>
                      <a:txBody>
                        <a:bodyPr/>
                        <a:lstStyle/>
                        <a:p>
                          <a:pPr algn="ctr"/>
                          <a:r>
                            <a:rPr lang="en-US" sz="1000" dirty="0">
                              <a:latin typeface="+mn-lt"/>
                            </a:rPr>
                            <a:t>25.0</a:t>
                          </a:r>
                        </a:p>
                      </a:txBody>
                      <a:tcPr marL="104978" marR="104978" anchor="ctr">
                        <a:solidFill>
                          <a:schemeClr val="bg1"/>
                        </a:solidFill>
                      </a:tcPr>
                    </a:tc>
                    <a:tc>
                      <a:txBody>
                        <a:bodyPr/>
                        <a:lstStyle/>
                        <a:p>
                          <a:pPr algn="ctr"/>
                          <a:r>
                            <a:rPr lang="en-US" sz="1000" dirty="0">
                              <a:latin typeface="+mn-lt"/>
                            </a:rPr>
                            <a:t>0.100</a:t>
                          </a:r>
                        </a:p>
                      </a:txBody>
                      <a:tcPr marL="104978" marR="104978" anchor="ctr">
                        <a:solidFill>
                          <a:schemeClr val="bg1"/>
                        </a:solidFill>
                      </a:tcPr>
                    </a:tc>
                    <a:tc>
                      <a:txBody>
                        <a:bodyPr/>
                        <a:lstStyle/>
                        <a:p>
                          <a:pPr algn="r"/>
                          <a:r>
                            <a:rPr lang="en-US" sz="1000" dirty="0">
                              <a:latin typeface="+mn-lt"/>
                            </a:rPr>
                            <a:t>1.000</a:t>
                          </a:r>
                        </a:p>
                      </a:txBody>
                      <a:tcPr marL="104978" marR="104978" anchor="ctr">
                        <a:solidFill>
                          <a:schemeClr val="bg1"/>
                        </a:solidFill>
                      </a:tcPr>
                    </a:tc>
                    <a:extLst>
                      <a:ext uri="{0D108BD9-81ED-4DB2-BD59-A6C34878D82A}">
                        <a16:rowId xmlns:a16="http://schemas.microsoft.com/office/drawing/2014/main" val="1938908664"/>
                      </a:ext>
                    </a:extLst>
                  </a:tr>
                  <a:tr h="327756">
                    <a:tc>
                      <a:txBody>
                        <a:bodyPr/>
                        <a:lstStyle/>
                        <a:p>
                          <a:pPr algn="ctr"/>
                          <a:r>
                            <a:rPr lang="en-US" sz="1000" dirty="0">
                              <a:latin typeface="+mn-lt"/>
                            </a:rPr>
                            <a:t>5.0</a:t>
                          </a:r>
                        </a:p>
                      </a:txBody>
                      <a:tcPr marL="104978" marR="104978" anchor="ctr">
                        <a:solidFill>
                          <a:schemeClr val="bg1"/>
                        </a:solidFill>
                      </a:tcPr>
                    </a:tc>
                    <a:tc>
                      <a:txBody>
                        <a:bodyPr/>
                        <a:lstStyle/>
                        <a:p>
                          <a:pPr algn="ctr"/>
                          <a:r>
                            <a:rPr lang="en-US" sz="1000" dirty="0">
                              <a:latin typeface="+mn-lt"/>
                            </a:rPr>
                            <a:t>0.50</a:t>
                          </a:r>
                        </a:p>
                      </a:txBody>
                      <a:tcPr marL="104978" marR="104978" anchor="ctr">
                        <a:solidFill>
                          <a:schemeClr val="bg1"/>
                        </a:solidFill>
                      </a:tcPr>
                    </a:tc>
                    <a:tc>
                      <a:txBody>
                        <a:bodyPr/>
                        <a:lstStyle/>
                        <a:p>
                          <a:pPr algn="ctr"/>
                          <a:r>
                            <a:rPr lang="en-US" sz="1000" dirty="0">
                              <a:latin typeface="+mn-lt"/>
                            </a:rPr>
                            <a:t>2.0</a:t>
                          </a:r>
                        </a:p>
                      </a:txBody>
                      <a:tcPr marL="104978" marR="104978" anchor="ctr">
                        <a:solidFill>
                          <a:schemeClr val="bg1"/>
                        </a:solidFill>
                      </a:tcPr>
                    </a:tc>
                    <a:tc>
                      <a:txBody>
                        <a:bodyPr/>
                        <a:lstStyle/>
                        <a:p>
                          <a:pPr algn="ctr"/>
                          <a:r>
                            <a:rPr lang="en-US" sz="1000" dirty="0">
                              <a:latin typeface="+mn-lt"/>
                            </a:rPr>
                            <a:t>30.0</a:t>
                          </a:r>
                        </a:p>
                      </a:txBody>
                      <a:tcPr marL="104978" marR="104978" anchor="ctr">
                        <a:solidFill>
                          <a:schemeClr val="bg1"/>
                        </a:solidFill>
                      </a:tcPr>
                    </a:tc>
                    <a:tc>
                      <a:txBody>
                        <a:bodyPr/>
                        <a:lstStyle/>
                        <a:p>
                          <a:pPr algn="ctr"/>
                          <a:r>
                            <a:rPr lang="en-US" sz="1000" dirty="0">
                              <a:latin typeface="+mn-lt"/>
                            </a:rPr>
                            <a:t>0.0667</a:t>
                          </a:r>
                        </a:p>
                      </a:txBody>
                      <a:tcPr marL="104978" marR="104978" anchor="ctr">
                        <a:solidFill>
                          <a:schemeClr val="bg1"/>
                        </a:solidFill>
                      </a:tcPr>
                    </a:tc>
                    <a:tc>
                      <a:txBody>
                        <a:bodyPr/>
                        <a:lstStyle/>
                        <a:p>
                          <a:pPr algn="r"/>
                          <a:r>
                            <a:rPr lang="en-US" sz="1000" dirty="0">
                              <a:latin typeface="+mn-lt"/>
                            </a:rPr>
                            <a:t>1.176</a:t>
                          </a:r>
                        </a:p>
                      </a:txBody>
                      <a:tcPr marL="104978" marR="104978" anchor="ctr">
                        <a:solidFill>
                          <a:schemeClr val="bg1"/>
                        </a:solidFill>
                      </a:tcPr>
                    </a:tc>
                    <a:extLst>
                      <a:ext uri="{0D108BD9-81ED-4DB2-BD59-A6C34878D82A}">
                        <a16:rowId xmlns:a16="http://schemas.microsoft.com/office/drawing/2014/main" val="1497422352"/>
                      </a:ext>
                    </a:extLst>
                  </a:tr>
                  <a:tr h="327756">
                    <a:tc>
                      <a:txBody>
                        <a:bodyPr/>
                        <a:lstStyle/>
                        <a:p>
                          <a:pPr algn="ctr"/>
                          <a:r>
                            <a:rPr lang="en-US" sz="1000" dirty="0">
                              <a:latin typeface="+mn-lt"/>
                            </a:rPr>
                            <a:t>10.0</a:t>
                          </a:r>
                        </a:p>
                      </a:txBody>
                      <a:tcPr marL="104978" marR="104978" anchor="ctr">
                        <a:solidFill>
                          <a:schemeClr val="bg1"/>
                        </a:solidFill>
                      </a:tcPr>
                    </a:tc>
                    <a:tc>
                      <a:txBody>
                        <a:bodyPr/>
                        <a:lstStyle/>
                        <a:p>
                          <a:pPr algn="ctr"/>
                          <a:r>
                            <a:rPr lang="en-US" sz="1000" dirty="0">
                              <a:latin typeface="+mn-lt"/>
                            </a:rPr>
                            <a:t>1.0</a:t>
                          </a:r>
                        </a:p>
                      </a:txBody>
                      <a:tcPr marL="104978" marR="104978" anchor="ctr">
                        <a:solidFill>
                          <a:schemeClr val="bg1"/>
                        </a:solidFill>
                      </a:tcPr>
                    </a:tc>
                    <a:tc>
                      <a:txBody>
                        <a:bodyPr/>
                        <a:lstStyle/>
                        <a:p>
                          <a:pPr algn="ctr"/>
                          <a:r>
                            <a:rPr lang="en-US" sz="1000" dirty="0">
                              <a:latin typeface="+mn-lt"/>
                            </a:rPr>
                            <a:t>1.5</a:t>
                          </a:r>
                        </a:p>
                      </a:txBody>
                      <a:tcPr marL="104978" marR="104978" anchor="ctr">
                        <a:solidFill>
                          <a:schemeClr val="bg1"/>
                        </a:solidFill>
                      </a:tcPr>
                    </a:tc>
                    <a:tc>
                      <a:txBody>
                        <a:bodyPr/>
                        <a:lstStyle/>
                        <a:p>
                          <a:pPr algn="ctr"/>
                          <a:r>
                            <a:rPr lang="en-US" sz="1000" dirty="0">
                              <a:latin typeface="+mn-lt"/>
                            </a:rPr>
                            <a:t>35.0</a:t>
                          </a:r>
                        </a:p>
                      </a:txBody>
                      <a:tcPr marL="104978" marR="104978" anchor="ctr">
                        <a:solidFill>
                          <a:schemeClr val="bg1"/>
                        </a:solidFill>
                      </a:tcPr>
                    </a:tc>
                    <a:tc>
                      <a:txBody>
                        <a:bodyPr/>
                        <a:lstStyle/>
                        <a:p>
                          <a:pPr algn="ctr"/>
                          <a:r>
                            <a:rPr lang="en-US" sz="1000" dirty="0">
                              <a:latin typeface="+mn-lt"/>
                            </a:rPr>
                            <a:t>0.0429</a:t>
                          </a:r>
                        </a:p>
                      </a:txBody>
                      <a:tcPr marL="104978" marR="104978" anchor="ctr">
                        <a:solidFill>
                          <a:schemeClr val="bg1"/>
                        </a:solidFill>
                      </a:tcPr>
                    </a:tc>
                    <a:tc>
                      <a:txBody>
                        <a:bodyPr/>
                        <a:lstStyle/>
                        <a:p>
                          <a:pPr algn="r"/>
                          <a:r>
                            <a:rPr lang="en-US" sz="1000" dirty="0">
                              <a:latin typeface="+mn-lt"/>
                            </a:rPr>
                            <a:t>1.364</a:t>
                          </a:r>
                        </a:p>
                      </a:txBody>
                      <a:tcPr marL="104978" marR="104978" anchor="ctr">
                        <a:solidFill>
                          <a:schemeClr val="bg1"/>
                        </a:solidFill>
                      </a:tcPr>
                    </a:tc>
                    <a:extLst>
                      <a:ext uri="{0D108BD9-81ED-4DB2-BD59-A6C34878D82A}">
                        <a16:rowId xmlns:a16="http://schemas.microsoft.com/office/drawing/2014/main" val="2210060709"/>
                      </a:ext>
                    </a:extLst>
                  </a:tr>
                  <a:tr h="327756">
                    <a:tc>
                      <a:txBody>
                        <a:bodyPr/>
                        <a:lstStyle/>
                        <a:p>
                          <a:pPr algn="ctr"/>
                          <a:r>
                            <a:rPr lang="en-US" sz="1000" dirty="0">
                              <a:latin typeface="+mn-lt"/>
                            </a:rPr>
                            <a:t>15.0</a:t>
                          </a:r>
                        </a:p>
                      </a:txBody>
                      <a:tcPr marL="104978" marR="104978" anchor="ctr">
                        <a:solidFill>
                          <a:schemeClr val="bg1"/>
                        </a:solidFill>
                      </a:tcPr>
                    </a:tc>
                    <a:tc>
                      <a:txBody>
                        <a:bodyPr/>
                        <a:lstStyle/>
                        <a:p>
                          <a:pPr algn="ctr"/>
                          <a:r>
                            <a:rPr lang="en-US" sz="1000" dirty="0">
                              <a:latin typeface="+mn-lt"/>
                            </a:rPr>
                            <a:t>1.5</a:t>
                          </a:r>
                        </a:p>
                      </a:txBody>
                      <a:tcPr marL="104978" marR="104978" anchor="ctr">
                        <a:solidFill>
                          <a:schemeClr val="bg1"/>
                        </a:solidFill>
                      </a:tcPr>
                    </a:tc>
                    <a:tc>
                      <a:txBody>
                        <a:bodyPr/>
                        <a:lstStyle/>
                        <a:p>
                          <a:pPr algn="ctr"/>
                          <a:r>
                            <a:rPr lang="en-US" sz="1000" dirty="0">
                              <a:latin typeface="+mn-lt"/>
                            </a:rPr>
                            <a:t>1.0</a:t>
                          </a:r>
                        </a:p>
                      </a:txBody>
                      <a:tcPr marL="104978" marR="104978" anchor="ctr">
                        <a:solidFill>
                          <a:schemeClr val="bg1"/>
                        </a:solidFill>
                      </a:tcPr>
                    </a:tc>
                    <a:tc>
                      <a:txBody>
                        <a:bodyPr/>
                        <a:lstStyle/>
                        <a:p>
                          <a:pPr algn="ctr"/>
                          <a:r>
                            <a:rPr lang="en-US" sz="1000" dirty="0">
                              <a:latin typeface="+mn-lt"/>
                            </a:rPr>
                            <a:t>40.0</a:t>
                          </a:r>
                        </a:p>
                      </a:txBody>
                      <a:tcPr marL="104978" marR="104978" anchor="ctr">
                        <a:solidFill>
                          <a:schemeClr val="bg1"/>
                        </a:solidFill>
                      </a:tcPr>
                    </a:tc>
                    <a:tc>
                      <a:txBody>
                        <a:bodyPr/>
                        <a:lstStyle/>
                        <a:p>
                          <a:pPr algn="ctr"/>
                          <a:r>
                            <a:rPr lang="en-US" sz="1000" dirty="0">
                              <a:latin typeface="+mn-lt"/>
                            </a:rPr>
                            <a:t>0.0250</a:t>
                          </a:r>
                        </a:p>
                      </a:txBody>
                      <a:tcPr marL="104978" marR="104978" anchor="ctr">
                        <a:solidFill>
                          <a:schemeClr val="bg1"/>
                        </a:solidFill>
                      </a:tcPr>
                    </a:tc>
                    <a:tc>
                      <a:txBody>
                        <a:bodyPr/>
                        <a:lstStyle/>
                        <a:p>
                          <a:pPr algn="r"/>
                          <a:r>
                            <a:rPr lang="en-US" sz="1000" dirty="0">
                              <a:latin typeface="+mn-lt"/>
                            </a:rPr>
                            <a:t>1.602</a:t>
                          </a:r>
                        </a:p>
                      </a:txBody>
                      <a:tcPr marL="104978" marR="104978" anchor="ctr">
                        <a:solidFill>
                          <a:schemeClr val="bg1"/>
                        </a:solidFill>
                      </a:tcPr>
                    </a:tc>
                    <a:extLst>
                      <a:ext uri="{0D108BD9-81ED-4DB2-BD59-A6C34878D82A}">
                        <a16:rowId xmlns:a16="http://schemas.microsoft.com/office/drawing/2014/main" val="1652564458"/>
                      </a:ext>
                    </a:extLst>
                  </a:tr>
                  <a:tr h="327756">
                    <a:tc>
                      <a:txBody>
                        <a:bodyPr/>
                        <a:lstStyle/>
                        <a:p>
                          <a:pPr algn="ctr"/>
                          <a:r>
                            <a:rPr lang="en-US" sz="1000" dirty="0">
                              <a:latin typeface="+mn-lt"/>
                            </a:rPr>
                            <a:t>20.0</a:t>
                          </a:r>
                        </a:p>
                      </a:txBody>
                      <a:tcPr marL="104978" marR="104978" anchor="ctr">
                        <a:solidFill>
                          <a:schemeClr val="bg1"/>
                        </a:solidFill>
                      </a:tcPr>
                    </a:tc>
                    <a:tc>
                      <a:txBody>
                        <a:bodyPr/>
                        <a:lstStyle/>
                        <a:p>
                          <a:pPr algn="ctr"/>
                          <a:r>
                            <a:rPr lang="en-US" sz="1000" dirty="0">
                              <a:latin typeface="+mn-lt"/>
                            </a:rPr>
                            <a:t>2.0</a:t>
                          </a:r>
                        </a:p>
                      </a:txBody>
                      <a:tcPr marL="104978" marR="104978" anchor="ctr">
                        <a:solidFill>
                          <a:schemeClr val="bg1"/>
                        </a:solidFill>
                      </a:tcPr>
                    </a:tc>
                    <a:tc>
                      <a:txBody>
                        <a:bodyPr/>
                        <a:lstStyle/>
                        <a:p>
                          <a:pPr algn="ctr"/>
                          <a:r>
                            <a:rPr lang="en-US" sz="1000" dirty="0">
                              <a:latin typeface="+mn-lt"/>
                            </a:rPr>
                            <a:t>0.5</a:t>
                          </a:r>
                        </a:p>
                      </a:txBody>
                      <a:tcPr marL="104978" marR="104978" anchor="ctr">
                        <a:solidFill>
                          <a:schemeClr val="bg1"/>
                        </a:solidFill>
                      </a:tcPr>
                    </a:tc>
                    <a:tc>
                      <a:txBody>
                        <a:bodyPr/>
                        <a:lstStyle/>
                        <a:p>
                          <a:pPr algn="ctr"/>
                          <a:r>
                            <a:rPr lang="en-US" sz="1000" dirty="0">
                              <a:latin typeface="+mn-lt"/>
                            </a:rPr>
                            <a:t>45.0</a:t>
                          </a:r>
                        </a:p>
                      </a:txBody>
                      <a:tcPr marL="104978" marR="104978" anchor="ctr">
                        <a:solidFill>
                          <a:schemeClr val="bg1"/>
                        </a:solidFill>
                      </a:tcPr>
                    </a:tc>
                    <a:tc>
                      <a:txBody>
                        <a:bodyPr/>
                        <a:lstStyle/>
                        <a:p>
                          <a:pPr algn="ctr"/>
                          <a:r>
                            <a:rPr lang="en-US" sz="1000" dirty="0">
                              <a:latin typeface="+mn-lt"/>
                            </a:rPr>
                            <a:t>0.0111</a:t>
                          </a:r>
                        </a:p>
                      </a:txBody>
                      <a:tcPr marL="104978" marR="104978" anchor="ctr">
                        <a:solidFill>
                          <a:schemeClr val="bg1"/>
                        </a:solidFill>
                      </a:tcPr>
                    </a:tc>
                    <a:tc>
                      <a:txBody>
                        <a:bodyPr/>
                        <a:lstStyle/>
                        <a:p>
                          <a:pPr algn="r"/>
                          <a:r>
                            <a:rPr lang="en-US" sz="1000" dirty="0">
                              <a:latin typeface="+mn-lt"/>
                            </a:rPr>
                            <a:t>1.955</a:t>
                          </a:r>
                        </a:p>
                      </a:txBody>
                      <a:tcPr marL="104978" marR="104978" anchor="ctr">
                        <a:solidFill>
                          <a:schemeClr val="bg1"/>
                        </a:solidFill>
                      </a:tcPr>
                    </a:tc>
                    <a:extLst>
                      <a:ext uri="{0D108BD9-81ED-4DB2-BD59-A6C34878D82A}">
                        <a16:rowId xmlns:a16="http://schemas.microsoft.com/office/drawing/2014/main" val="101482255"/>
                      </a:ext>
                    </a:extLst>
                  </a:tr>
                  <a:tr h="327756">
                    <a:tc>
                      <a:txBody>
                        <a:bodyPr/>
                        <a:lstStyle/>
                        <a:p>
                          <a:pPr algn="ctr"/>
                          <a:r>
                            <a:rPr lang="en-US" sz="1000" dirty="0">
                              <a:latin typeface="+mn-lt"/>
                            </a:rPr>
                            <a:t>25.0</a:t>
                          </a:r>
                        </a:p>
                      </a:txBody>
                      <a:tcPr marL="104978" marR="104978" anchor="ctr">
                        <a:solidFill>
                          <a:schemeClr val="bg1"/>
                        </a:solidFill>
                      </a:tcPr>
                    </a:tc>
                    <a:tc>
                      <a:txBody>
                        <a:bodyPr/>
                        <a:lstStyle/>
                        <a:p>
                          <a:pPr algn="ctr"/>
                          <a:r>
                            <a:rPr lang="en-US" sz="1000" dirty="0">
                              <a:latin typeface="+mn-lt"/>
                            </a:rPr>
                            <a:t>2.5</a:t>
                          </a:r>
                        </a:p>
                      </a:txBody>
                      <a:tcPr marL="104978" marR="104978" anchor="ctr">
                        <a:solidFill>
                          <a:schemeClr val="bg1"/>
                        </a:solidFill>
                      </a:tcPr>
                    </a:tc>
                    <a:tc>
                      <a:txBody>
                        <a:bodyPr/>
                        <a:lstStyle/>
                        <a:p>
                          <a:pPr algn="ctr"/>
                          <a:r>
                            <a:rPr lang="en-US" sz="1000" dirty="0">
                              <a:latin typeface="+mn-lt"/>
                            </a:rPr>
                            <a:t>0</a:t>
                          </a:r>
                        </a:p>
                      </a:txBody>
                      <a:tcPr marL="104978" marR="104978" anchor="ctr">
                        <a:solidFill>
                          <a:schemeClr val="bg1"/>
                        </a:solidFill>
                      </a:tcPr>
                    </a:tc>
                    <a:tc>
                      <a:txBody>
                        <a:bodyPr/>
                        <a:lstStyle/>
                        <a:p>
                          <a:pPr algn="ctr"/>
                          <a:r>
                            <a:rPr lang="en-US" sz="1000" dirty="0">
                              <a:latin typeface="+mn-lt"/>
                            </a:rPr>
                            <a:t>50.0</a:t>
                          </a:r>
                        </a:p>
                      </a:txBody>
                      <a:tcPr marL="104978" marR="104978" anchor="ctr">
                        <a:solidFill>
                          <a:schemeClr val="bg1"/>
                        </a:solidFill>
                      </a:tcPr>
                    </a:tc>
                    <a:tc>
                      <a:txBody>
                        <a:bodyPr/>
                        <a:lstStyle/>
                        <a:p>
                          <a:endParaRPr lang="en-US"/>
                        </a:p>
                      </a:txBody>
                      <a:tcPr marL="104978" marR="104978" anchor="ctr">
                        <a:blipFill>
                          <a:blip r:embed="rId2"/>
                          <a:stretch>
                            <a:fillRect l="-396000" t="-622222" r="-81600" b="-3704"/>
                          </a:stretch>
                        </a:blipFill>
                      </a:tcPr>
                    </a:tc>
                    <a:tc>
                      <a:txBody>
                        <a:bodyPr/>
                        <a:lstStyle/>
                        <a:p>
                          <a:pPr algn="r"/>
                          <a:r>
                            <a:rPr lang="en-US" sz="1000" dirty="0">
                              <a:latin typeface="+mn-lt"/>
                            </a:rPr>
                            <a:t>7.000</a:t>
                          </a:r>
                        </a:p>
                      </a:txBody>
                      <a:tcPr marL="104978" marR="104978" anchor="ctr">
                        <a:solidFill>
                          <a:schemeClr val="bg1"/>
                        </a:solidFill>
                      </a:tcPr>
                    </a:tc>
                    <a:extLst>
                      <a:ext uri="{0D108BD9-81ED-4DB2-BD59-A6C34878D82A}">
                        <a16:rowId xmlns:a16="http://schemas.microsoft.com/office/drawing/2014/main" val="1016615992"/>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10" name="Table Placeholder 9"/>
              <p:cNvGraphicFramePr>
                <a:graphicFrameLocks noGrp="1"/>
              </p:cNvGraphicFramePr>
              <p:nvPr>
                <p:ph type="tbl" sz="quarter" idx="16"/>
                <p:extLst>
                  <p:ext uri="{D42A27DB-BD31-4B8C-83A1-F6EECF244321}">
                    <p14:modId xmlns:p14="http://schemas.microsoft.com/office/powerpoint/2010/main" val="3541216596"/>
                  </p:ext>
                </p:extLst>
              </p:nvPr>
            </p:nvGraphicFramePr>
            <p:xfrm>
              <a:off x="67129" y="4343400"/>
              <a:ext cx="8763000" cy="1018378"/>
            </p:xfrm>
            <a:graphic>
              <a:graphicData uri="http://schemas.openxmlformats.org/drawingml/2006/table">
                <a:tbl>
                  <a:tblPr firstRow="1" bandRow="1">
                    <a:tableStyleId>{5C22544A-7EE6-4342-B048-85BDC9FD1C3A}</a:tableStyleId>
                  </a:tblPr>
                  <a:tblGrid>
                    <a:gridCol w="1476705">
                      <a:extLst>
                        <a:ext uri="{9D8B030D-6E8A-4147-A177-3AD203B41FA5}">
                          <a16:colId xmlns:a16="http://schemas.microsoft.com/office/drawing/2014/main" val="1102399491"/>
                        </a:ext>
                      </a:extLst>
                    </a:gridCol>
                    <a:gridCol w="990546">
                      <a:extLst>
                        <a:ext uri="{9D8B030D-6E8A-4147-A177-3AD203B41FA5}">
                          <a16:colId xmlns:a16="http://schemas.microsoft.com/office/drawing/2014/main" val="2434279707"/>
                        </a:ext>
                      </a:extLst>
                    </a:gridCol>
                    <a:gridCol w="1361243">
                      <a:extLst>
                        <a:ext uri="{9D8B030D-6E8A-4147-A177-3AD203B41FA5}">
                          <a16:colId xmlns:a16="http://schemas.microsoft.com/office/drawing/2014/main" val="3358436749"/>
                        </a:ext>
                      </a:extLst>
                    </a:gridCol>
                    <a:gridCol w="1361243">
                      <a:extLst>
                        <a:ext uri="{9D8B030D-6E8A-4147-A177-3AD203B41FA5}">
                          <a16:colId xmlns:a16="http://schemas.microsoft.com/office/drawing/2014/main" val="3528470779"/>
                        </a:ext>
                      </a:extLst>
                    </a:gridCol>
                    <a:gridCol w="1276165">
                      <a:extLst>
                        <a:ext uri="{9D8B030D-6E8A-4147-A177-3AD203B41FA5}">
                          <a16:colId xmlns:a16="http://schemas.microsoft.com/office/drawing/2014/main" val="3696989718"/>
                        </a:ext>
                      </a:extLst>
                    </a:gridCol>
                    <a:gridCol w="1191088">
                      <a:extLst>
                        <a:ext uri="{9D8B030D-6E8A-4147-A177-3AD203B41FA5}">
                          <a16:colId xmlns:a16="http://schemas.microsoft.com/office/drawing/2014/main" val="4262362205"/>
                        </a:ext>
                      </a:extLst>
                    </a:gridCol>
                    <a:gridCol w="1106010">
                      <a:extLst>
                        <a:ext uri="{9D8B030D-6E8A-4147-A177-3AD203B41FA5}">
                          <a16:colId xmlns:a16="http://schemas.microsoft.com/office/drawing/2014/main" val="2950790680"/>
                        </a:ext>
                      </a:extLst>
                    </a:gridCol>
                  </a:tblGrid>
                  <a:tr h="362164">
                    <a:tc>
                      <a:txBody>
                        <a:bodyPr/>
                        <a:lstStyle/>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𝐕𝐨𝐥𝐮𝐦𝐞</m:t>
                                </m:r>
                                <m:r>
                                  <a:rPr lang="en-US" sz="1000" b="1" i="0" smtClean="0">
                                    <a:solidFill>
                                      <a:schemeClr val="tx1"/>
                                    </a:solidFill>
                                    <a:latin typeface="Cambria Math" panose="02040503050406030204" pitchFamily="18" charset="0"/>
                                  </a:rPr>
                                  <m:t> </m:t>
                                </m:r>
                                <m:sSup>
                                  <m:sSupPr>
                                    <m:ctrlPr>
                                      <a:rPr lang="en-US" sz="1000" b="1" i="1" smtClean="0">
                                        <a:solidFill>
                                          <a:schemeClr val="tx1"/>
                                        </a:solidFill>
                                        <a:latin typeface="Cambria Math" panose="02040503050406030204" pitchFamily="18" charset="0"/>
                                      </a:rPr>
                                    </m:ctrlPr>
                                  </m:sSupPr>
                                  <m:e>
                                    <m:r>
                                      <a:rPr lang="en-US" sz="1000" b="1" i="0" smtClean="0">
                                        <a:solidFill>
                                          <a:schemeClr val="tx1"/>
                                        </a:solidFill>
                                        <a:latin typeface="Cambria Math" panose="02040503050406030204" pitchFamily="18" charset="0"/>
                                      </a:rPr>
                                      <m:t>𝐎𝐇</m:t>
                                    </m:r>
                                  </m:e>
                                  <m:sup>
                                    <m:r>
                                      <a:rPr lang="en-US" sz="1000" b="1" i="0" smtClean="0">
                                        <a:solidFill>
                                          <a:schemeClr val="tx1"/>
                                        </a:solidFill>
                                        <a:latin typeface="Cambria Math" panose="02040503050406030204" pitchFamily="18" charset="0"/>
                                      </a:rPr>
                                      <m:t>−</m:t>
                                    </m:r>
                                  </m:sup>
                                </m:sSup>
                                <m:r>
                                  <a:rPr lang="en-US" sz="1000" b="1" i="0" smtClean="0">
                                    <a:solidFill>
                                      <a:schemeClr val="tx1"/>
                                    </a:solidFill>
                                    <a:latin typeface="Cambria Math" panose="02040503050406030204" pitchFamily="18" charset="0"/>
                                  </a:rPr>
                                  <m:t> </m:t>
                                </m:r>
                                <m:r>
                                  <a:rPr lang="en-US" sz="1000" b="1" i="0" smtClean="0">
                                    <a:solidFill>
                                      <a:schemeClr val="tx1"/>
                                    </a:solidFill>
                                    <a:latin typeface="Cambria Math" panose="02040503050406030204" pitchFamily="18" charset="0"/>
                                  </a:rPr>
                                  <m:t>𝐚𝐝𝐝𝐞𝐝</m:t>
                                </m:r>
                              </m:oMath>
                            </m:oMathPara>
                          </a14:m>
                          <a:endParaRPr lang="en-US" sz="1000" b="1" i="0" dirty="0">
                            <a:solidFill>
                              <a:schemeClr val="tx1"/>
                            </a:solidFill>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m:t>
                                </m:r>
                                <m:r>
                                  <a:rPr lang="en-US" sz="1000" b="1" i="0" smtClean="0">
                                    <a:solidFill>
                                      <a:schemeClr val="tx1"/>
                                    </a:solidFill>
                                    <a:latin typeface="Cambria Math" panose="02040503050406030204" pitchFamily="18" charset="0"/>
                                  </a:rPr>
                                  <m:t>𝐦𝐋</m:t>
                                </m:r>
                                <m:r>
                                  <a:rPr lang="en-US" sz="1000" b="1" i="0" smtClean="0">
                                    <a:solidFill>
                                      <a:schemeClr val="tx1"/>
                                    </a:solidFill>
                                    <a:latin typeface="Cambria Math" panose="02040503050406030204" pitchFamily="18" charset="0"/>
                                  </a:rPr>
                                  <m:t>)</m:t>
                                </m:r>
                              </m:oMath>
                            </m:oMathPara>
                          </a14:m>
                          <a:endParaRPr lang="en-US" sz="1000" b="1" i="0" dirty="0">
                            <a:solidFill>
                              <a:schemeClr val="tx1"/>
                            </a:solidFill>
                          </a:endParaRPr>
                        </a:p>
                      </a:txBody>
                      <a:tcPr marL="31493" marR="31493"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1000" b="1" i="1" smtClean="0">
                                        <a:solidFill>
                                          <a:schemeClr val="tx1"/>
                                        </a:solidFill>
                                        <a:latin typeface="Cambria Math" panose="02040503050406030204" pitchFamily="18" charset="0"/>
                                      </a:rPr>
                                    </m:ctrlPr>
                                  </m:sSupPr>
                                  <m:e>
                                    <m:r>
                                      <a:rPr lang="en-US" sz="1000" b="1" i="0" smtClean="0">
                                        <a:solidFill>
                                          <a:schemeClr val="tx1"/>
                                        </a:solidFill>
                                        <a:latin typeface="Cambria Math" panose="02040503050406030204" pitchFamily="18" charset="0"/>
                                      </a:rPr>
                                      <m:t>𝐎𝐇</m:t>
                                    </m:r>
                                  </m:e>
                                  <m:sup>
                                    <m:r>
                                      <a:rPr lang="en-US" sz="1000" b="1" i="0" smtClean="0">
                                        <a:solidFill>
                                          <a:schemeClr val="tx1"/>
                                        </a:solidFill>
                                        <a:latin typeface="Cambria Math" panose="02040503050406030204" pitchFamily="18" charset="0"/>
                                      </a:rPr>
                                      <m:t>−</m:t>
                                    </m:r>
                                  </m:sup>
                                </m:sSup>
                                <m:r>
                                  <a:rPr lang="en-US" sz="1000" b="1" i="0" smtClean="0">
                                    <a:solidFill>
                                      <a:schemeClr val="tx1"/>
                                    </a:solidFill>
                                    <a:latin typeface="Cambria Math" panose="02040503050406030204" pitchFamily="18" charset="0"/>
                                  </a:rPr>
                                  <m:t> </m:t>
                                </m:r>
                                <m:r>
                                  <a:rPr lang="en-US" sz="1000" b="1" i="0" smtClean="0">
                                    <a:solidFill>
                                      <a:schemeClr val="tx1"/>
                                    </a:solidFill>
                                    <a:latin typeface="Cambria Math" panose="02040503050406030204" pitchFamily="18" charset="0"/>
                                  </a:rPr>
                                  <m:t>𝐚𝐝𝐝𝐞𝐝</m:t>
                                </m:r>
                                <m:r>
                                  <a:rPr lang="en-US" sz="1000" b="1" i="0" smtClean="0">
                                    <a:solidFill>
                                      <a:schemeClr val="tx1"/>
                                    </a:solidFill>
                                    <a:latin typeface="Cambria Math" panose="02040503050406030204" pitchFamily="18" charset="0"/>
                                  </a:rPr>
                                  <m:t> </m:t>
                                </m:r>
                              </m:oMath>
                            </m:oMathPara>
                          </a14:m>
                          <a:endParaRPr lang="en-US" sz="1000" b="1" i="0" dirty="0">
                            <a:solidFill>
                              <a:schemeClr val="tx1"/>
                            </a:solidFill>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m:t>
                                </m:r>
                                <m:r>
                                  <a:rPr lang="en-US" sz="1000" b="1" i="0" smtClean="0">
                                    <a:solidFill>
                                      <a:schemeClr val="tx1"/>
                                    </a:solidFill>
                                    <a:latin typeface="Cambria Math" panose="02040503050406030204" pitchFamily="18" charset="0"/>
                                  </a:rPr>
                                  <m:t>𝐦𝐦𝐨𝐥</m:t>
                                </m:r>
                                <m:r>
                                  <a:rPr lang="en-US" sz="1000" b="1" i="0" smtClean="0">
                                    <a:solidFill>
                                      <a:schemeClr val="tx1"/>
                                    </a:solidFill>
                                    <a:latin typeface="Cambria Math" panose="02040503050406030204" pitchFamily="18" charset="0"/>
                                  </a:rPr>
                                  <m:t>)</m:t>
                                </m:r>
                              </m:oMath>
                            </m:oMathPara>
                          </a14:m>
                          <a:endParaRPr lang="en-US" sz="1000" b="1" i="0" dirty="0">
                            <a:solidFill>
                              <a:schemeClr val="tx1"/>
                            </a:solidFill>
                          </a:endParaRPr>
                        </a:p>
                      </a:txBody>
                      <a:tcPr marL="31493" marR="31493"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𝐄𝐱𝐜𝐞𝐬𝐬</m:t>
                                </m:r>
                                <m:r>
                                  <a:rPr lang="en-US" sz="1000" b="1" i="0" smtClean="0">
                                    <a:solidFill>
                                      <a:schemeClr val="tx1"/>
                                    </a:solidFill>
                                    <a:latin typeface="Cambria Math" panose="02040503050406030204" pitchFamily="18" charset="0"/>
                                  </a:rPr>
                                  <m:t> </m:t>
                                </m:r>
                                <m:sSup>
                                  <m:sSupPr>
                                    <m:ctrlPr>
                                      <a:rPr lang="en-US" sz="1000" b="1" i="1" smtClean="0">
                                        <a:solidFill>
                                          <a:schemeClr val="tx1"/>
                                        </a:solidFill>
                                        <a:latin typeface="Cambria Math" panose="02040503050406030204" pitchFamily="18" charset="0"/>
                                      </a:rPr>
                                    </m:ctrlPr>
                                  </m:sSupPr>
                                  <m:e>
                                    <m:r>
                                      <a:rPr lang="en-US" sz="1000" b="1" i="0" smtClean="0">
                                        <a:solidFill>
                                          <a:schemeClr val="tx1"/>
                                        </a:solidFill>
                                        <a:latin typeface="Cambria Math" panose="02040503050406030204" pitchFamily="18" charset="0"/>
                                      </a:rPr>
                                      <m:t>𝐎𝐇</m:t>
                                    </m:r>
                                  </m:e>
                                  <m:sup>
                                    <m:r>
                                      <a:rPr lang="en-US" sz="1000" b="1" i="0" smtClean="0">
                                        <a:solidFill>
                                          <a:schemeClr val="tx1"/>
                                        </a:solidFill>
                                        <a:latin typeface="Cambria Math" panose="02040503050406030204" pitchFamily="18" charset="0"/>
                                      </a:rPr>
                                      <m:t>−</m:t>
                                    </m:r>
                                  </m:sup>
                                </m:sSup>
                              </m:oMath>
                            </m:oMathPara>
                          </a14:m>
                          <a:endParaRPr lang="en-US" sz="1000" b="1" i="0" dirty="0">
                            <a:solidFill>
                              <a:schemeClr val="tx1"/>
                            </a:solidFill>
                          </a:endParaRPr>
                        </a:p>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m:t>
                                </m:r>
                                <m:r>
                                  <a:rPr lang="en-US" sz="1000" b="1" i="0" smtClean="0">
                                    <a:solidFill>
                                      <a:schemeClr val="tx1"/>
                                    </a:solidFill>
                                    <a:latin typeface="Cambria Math" panose="02040503050406030204" pitchFamily="18" charset="0"/>
                                  </a:rPr>
                                  <m:t>𝐦𝐦𝐨𝐥</m:t>
                                </m:r>
                                <m:r>
                                  <a:rPr lang="en-US" sz="1000" b="1" i="0" smtClean="0">
                                    <a:solidFill>
                                      <a:schemeClr val="tx1"/>
                                    </a:solidFill>
                                    <a:latin typeface="Cambria Math" panose="02040503050406030204" pitchFamily="18" charset="0"/>
                                  </a:rPr>
                                  <m:t>)</m:t>
                                </m:r>
                              </m:oMath>
                            </m:oMathPara>
                          </a14:m>
                          <a:endParaRPr lang="en-US" sz="1000" b="1" i="0" dirty="0">
                            <a:solidFill>
                              <a:schemeClr val="tx1"/>
                            </a:solidFill>
                          </a:endParaRPr>
                        </a:p>
                      </a:txBody>
                      <a:tcPr marL="31493" marR="31493"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𝐓𝐨𝐭𝐚𝐥</m:t>
                                </m:r>
                                <m:r>
                                  <a:rPr lang="en-US" sz="1000" b="1" i="0" smtClean="0">
                                    <a:solidFill>
                                      <a:schemeClr val="tx1"/>
                                    </a:solidFill>
                                    <a:latin typeface="Cambria Math" panose="02040503050406030204" pitchFamily="18" charset="0"/>
                                  </a:rPr>
                                  <m:t> </m:t>
                                </m:r>
                                <m:r>
                                  <a:rPr lang="en-US" sz="1000" b="1" i="0" smtClean="0">
                                    <a:solidFill>
                                      <a:schemeClr val="tx1"/>
                                    </a:solidFill>
                                    <a:latin typeface="Cambria Math" panose="02040503050406030204" pitchFamily="18" charset="0"/>
                                  </a:rPr>
                                  <m:t>𝐯𝐨𝐥𝐮𝐦𝐞</m:t>
                                </m:r>
                                <m:r>
                                  <a:rPr lang="en-US" sz="1000" b="1" i="0" smtClean="0">
                                    <a:solidFill>
                                      <a:schemeClr val="tx1"/>
                                    </a:solidFill>
                                    <a:latin typeface="Cambria Math" panose="02040503050406030204" pitchFamily="18" charset="0"/>
                                  </a:rPr>
                                  <m:t> </m:t>
                                </m:r>
                              </m:oMath>
                            </m:oMathPara>
                          </a14:m>
                          <a:endParaRPr lang="en-US" sz="1000" b="1" i="0" dirty="0">
                            <a:solidFill>
                              <a:schemeClr val="tx1"/>
                            </a:solidFill>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m:t>
                                </m:r>
                                <m:r>
                                  <a:rPr lang="en-US" sz="1000" b="1" i="0" smtClean="0">
                                    <a:solidFill>
                                      <a:schemeClr val="tx1"/>
                                    </a:solidFill>
                                    <a:latin typeface="Cambria Math" panose="02040503050406030204" pitchFamily="18" charset="0"/>
                                  </a:rPr>
                                  <m:t>𝐦𝐋</m:t>
                                </m:r>
                                <m:r>
                                  <a:rPr lang="en-US" sz="1000" b="1" i="0" smtClean="0">
                                    <a:solidFill>
                                      <a:schemeClr val="tx1"/>
                                    </a:solidFill>
                                    <a:latin typeface="Cambria Math" panose="02040503050406030204" pitchFamily="18" charset="0"/>
                                  </a:rPr>
                                  <m:t>)</m:t>
                                </m:r>
                              </m:oMath>
                            </m:oMathPara>
                          </a14:m>
                          <a:endParaRPr lang="en-US" sz="1000" b="1" i="0" dirty="0">
                            <a:solidFill>
                              <a:schemeClr val="tx1"/>
                            </a:solidFill>
                          </a:endParaRPr>
                        </a:p>
                      </a:txBody>
                      <a:tcPr marL="31493" marR="31493"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d>
                                  <m:dPr>
                                    <m:begChr m:val="["/>
                                    <m:endChr m:val="]"/>
                                    <m:ctrlPr>
                                      <a:rPr lang="en-US" sz="1000" b="1" i="1" smtClean="0">
                                        <a:solidFill>
                                          <a:schemeClr val="tx1"/>
                                        </a:solidFill>
                                        <a:latin typeface="Cambria Math" panose="02040503050406030204" pitchFamily="18" charset="0"/>
                                      </a:rPr>
                                    </m:ctrlPr>
                                  </m:dPr>
                                  <m:e>
                                    <m:sSup>
                                      <m:sSupPr>
                                        <m:ctrlPr>
                                          <a:rPr lang="en-US" sz="1000" b="1" i="1" smtClean="0">
                                            <a:solidFill>
                                              <a:schemeClr val="tx1"/>
                                            </a:solidFill>
                                            <a:latin typeface="Cambria Math" panose="02040503050406030204" pitchFamily="18" charset="0"/>
                                          </a:rPr>
                                        </m:ctrlPr>
                                      </m:sSupPr>
                                      <m:e>
                                        <m:r>
                                          <a:rPr lang="en-US" sz="1000" b="1" i="0" smtClean="0">
                                            <a:solidFill>
                                              <a:schemeClr val="tx1"/>
                                            </a:solidFill>
                                            <a:latin typeface="Cambria Math" panose="02040503050406030204" pitchFamily="18" charset="0"/>
                                          </a:rPr>
                                          <m:t>𝐎𝐇</m:t>
                                        </m:r>
                                      </m:e>
                                      <m:sup>
                                        <m:r>
                                          <a:rPr lang="en-US" sz="1000" b="1" i="0" smtClean="0">
                                            <a:solidFill>
                                              <a:schemeClr val="tx1"/>
                                            </a:solidFill>
                                            <a:latin typeface="Cambria Math" panose="02040503050406030204" pitchFamily="18" charset="0"/>
                                          </a:rPr>
                                          <m:t>−</m:t>
                                        </m:r>
                                      </m:sup>
                                    </m:sSup>
                                  </m:e>
                                </m:d>
                              </m:oMath>
                            </m:oMathPara>
                          </a14:m>
                          <a:endParaRPr lang="en-US" sz="1000" b="1" i="0" dirty="0">
                            <a:solidFill>
                              <a:schemeClr val="tx1"/>
                            </a:solidFill>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1000" b="1" i="0" smtClean="0">
                                    <a:solidFill>
                                      <a:schemeClr val="tx1"/>
                                    </a:solidFill>
                                    <a:latin typeface="Cambria Math" panose="02040503050406030204" pitchFamily="18" charset="0"/>
                                  </a:rPr>
                                  <m:t> (</m:t>
                                </m:r>
                                <m:r>
                                  <a:rPr lang="en-US" sz="1000" b="1" i="0" smtClean="0">
                                    <a:solidFill>
                                      <a:schemeClr val="tx1"/>
                                    </a:solidFill>
                                    <a:latin typeface="Cambria Math" panose="02040503050406030204" pitchFamily="18" charset="0"/>
                                  </a:rPr>
                                  <m:t>𝐦𝐨𝐥</m:t>
                                </m:r>
                                <m:r>
                                  <a:rPr lang="en-US" sz="1000" b="1" i="0" smtClean="0">
                                    <a:solidFill>
                                      <a:schemeClr val="tx1"/>
                                    </a:solidFill>
                                    <a:latin typeface="Cambria Math" panose="02040503050406030204" pitchFamily="18" charset="0"/>
                                  </a:rPr>
                                  <m:t>/</m:t>
                                </m:r>
                                <m:r>
                                  <a:rPr lang="en-US" sz="1000" b="1" i="0" smtClean="0">
                                    <a:solidFill>
                                      <a:schemeClr val="tx1"/>
                                    </a:solidFill>
                                    <a:latin typeface="Cambria Math" panose="02040503050406030204" pitchFamily="18" charset="0"/>
                                  </a:rPr>
                                  <m:t>𝐋</m:t>
                                </m:r>
                                <m:r>
                                  <a:rPr lang="en-US" sz="1000" b="1" i="0" smtClean="0">
                                    <a:solidFill>
                                      <a:schemeClr val="tx1"/>
                                    </a:solidFill>
                                    <a:latin typeface="Cambria Math" panose="02040503050406030204" pitchFamily="18" charset="0"/>
                                  </a:rPr>
                                  <m:t>)</m:t>
                                </m:r>
                              </m:oMath>
                            </m:oMathPara>
                          </a14:m>
                          <a:endParaRPr lang="en-US" sz="1000" b="1" i="0" dirty="0">
                            <a:solidFill>
                              <a:schemeClr val="tx1"/>
                            </a:solidFill>
                          </a:endParaRPr>
                        </a:p>
                      </a:txBody>
                      <a:tcPr marL="31493" marR="31493" anchor="ctr">
                        <a:solidFill>
                          <a:schemeClr val="bg1"/>
                        </a:solidFill>
                      </a:tcPr>
                    </a:tc>
                    <a:tc>
                      <a:txBody>
                        <a:bodyPr/>
                        <a:lstStyle/>
                        <a:p>
                          <a:pPr algn="ctr"/>
                          <a:r>
                            <a:rPr lang="en-US" sz="1000" b="1" i="0" dirty="0">
                              <a:solidFill>
                                <a:schemeClr val="tx1"/>
                              </a:solidFill>
                              <a:latin typeface="+mj-lt"/>
                            </a:rPr>
                            <a:t>pOH</a:t>
                          </a:r>
                          <a:endParaRPr lang="en-US" sz="1000" b="1" i="0" dirty="0">
                            <a:solidFill>
                              <a:schemeClr val="tx1"/>
                            </a:solidFill>
                          </a:endParaRPr>
                        </a:p>
                      </a:txBody>
                      <a:tcPr marL="31493" marR="31493" anchor="ctr">
                        <a:solidFill>
                          <a:schemeClr val="bg1"/>
                        </a:solidFill>
                      </a:tcPr>
                    </a:tc>
                    <a:tc>
                      <a:txBody>
                        <a:bodyPr/>
                        <a:lstStyle/>
                        <a:p>
                          <a:pPr algn="ctr"/>
                          <a:r>
                            <a:rPr lang="en-US" sz="1000" b="1" i="0" dirty="0">
                              <a:solidFill>
                                <a:schemeClr val="tx1"/>
                              </a:solidFill>
                              <a:latin typeface="+mj-lt"/>
                            </a:rPr>
                            <a:t>pH</a:t>
                          </a:r>
                          <a:endParaRPr lang="en-US" sz="1000" b="1" i="0" dirty="0">
                            <a:solidFill>
                              <a:schemeClr val="tx1"/>
                            </a:solidFill>
                          </a:endParaRPr>
                        </a:p>
                      </a:txBody>
                      <a:tcPr marL="31493" marR="31493" anchor="ctr">
                        <a:solidFill>
                          <a:schemeClr val="bg1"/>
                        </a:solidFill>
                      </a:tcPr>
                    </a:tc>
                    <a:extLst>
                      <a:ext uri="{0D108BD9-81ED-4DB2-BD59-A6C34878D82A}">
                        <a16:rowId xmlns:a16="http://schemas.microsoft.com/office/drawing/2014/main" val="2900768689"/>
                      </a:ext>
                    </a:extLst>
                  </a:tr>
                  <a:tr h="311069">
                    <a:tc>
                      <a:txBody>
                        <a:bodyPr/>
                        <a:lstStyle/>
                        <a:p>
                          <a:pPr algn="ctr"/>
                          <a:r>
                            <a:rPr lang="en-US" sz="1000" dirty="0">
                              <a:solidFill>
                                <a:schemeClr val="tx1"/>
                              </a:solidFill>
                            </a:rPr>
                            <a:t>30.0</a:t>
                          </a:r>
                        </a:p>
                      </a:txBody>
                      <a:tcPr marL="31493" marR="31493" anchor="ctr">
                        <a:solidFill>
                          <a:schemeClr val="bg1"/>
                        </a:solidFill>
                      </a:tcPr>
                    </a:tc>
                    <a:tc>
                      <a:txBody>
                        <a:bodyPr/>
                        <a:lstStyle/>
                        <a:p>
                          <a:pPr algn="ctr"/>
                          <a:r>
                            <a:rPr lang="en-US" sz="1000" dirty="0">
                              <a:solidFill>
                                <a:schemeClr val="tx1"/>
                              </a:solidFill>
                            </a:rPr>
                            <a:t>3.0</a:t>
                          </a:r>
                        </a:p>
                      </a:txBody>
                      <a:tcPr marL="31493" marR="31493" anchor="ctr">
                        <a:solidFill>
                          <a:schemeClr val="bg1"/>
                        </a:solidFill>
                      </a:tcPr>
                    </a:tc>
                    <a:tc>
                      <a:txBody>
                        <a:bodyPr/>
                        <a:lstStyle/>
                        <a:p>
                          <a:pPr algn="ctr"/>
                          <a:r>
                            <a:rPr lang="en-US" sz="1000" dirty="0">
                              <a:solidFill>
                                <a:schemeClr val="tx1"/>
                              </a:solidFill>
                            </a:rPr>
                            <a:t>0.5</a:t>
                          </a:r>
                        </a:p>
                      </a:txBody>
                      <a:tcPr marL="31493" marR="31493" anchor="ctr">
                        <a:solidFill>
                          <a:schemeClr val="bg1"/>
                        </a:solidFill>
                      </a:tcPr>
                    </a:tc>
                    <a:tc>
                      <a:txBody>
                        <a:bodyPr/>
                        <a:lstStyle/>
                        <a:p>
                          <a:pPr algn="ctr"/>
                          <a:r>
                            <a:rPr lang="en-US" sz="1000" dirty="0">
                              <a:solidFill>
                                <a:schemeClr val="tx1"/>
                              </a:solidFill>
                            </a:rPr>
                            <a:t>55.0</a:t>
                          </a:r>
                        </a:p>
                      </a:txBody>
                      <a:tcPr marL="31493" marR="31493" anchor="ctr">
                        <a:solidFill>
                          <a:schemeClr val="bg1"/>
                        </a:solidFill>
                      </a:tcPr>
                    </a:tc>
                    <a:tc>
                      <a:txBody>
                        <a:bodyPr/>
                        <a:lstStyle/>
                        <a:p>
                          <a:pPr algn="ctr"/>
                          <a:r>
                            <a:rPr lang="en-US" sz="1000" dirty="0">
                              <a:solidFill>
                                <a:schemeClr val="tx1"/>
                              </a:solidFill>
                            </a:rPr>
                            <a:t>0.0091</a:t>
                          </a:r>
                        </a:p>
                      </a:txBody>
                      <a:tcPr marL="31493" marR="31493" anchor="ctr">
                        <a:solidFill>
                          <a:schemeClr val="bg1"/>
                        </a:solidFill>
                      </a:tcPr>
                    </a:tc>
                    <a:tc>
                      <a:txBody>
                        <a:bodyPr/>
                        <a:lstStyle/>
                        <a:p>
                          <a:pPr algn="ctr"/>
                          <a:r>
                            <a:rPr lang="en-US" sz="1000" dirty="0">
                              <a:solidFill>
                                <a:schemeClr val="tx1"/>
                              </a:solidFill>
                            </a:rPr>
                            <a:t>2.04</a:t>
                          </a:r>
                        </a:p>
                      </a:txBody>
                      <a:tcPr marL="31493" marR="31493" anchor="ctr">
                        <a:solidFill>
                          <a:schemeClr val="bg1"/>
                        </a:solidFill>
                      </a:tcPr>
                    </a:tc>
                    <a:tc>
                      <a:txBody>
                        <a:bodyPr/>
                        <a:lstStyle/>
                        <a:p>
                          <a:pPr algn="ctr"/>
                          <a:r>
                            <a:rPr lang="en-US" sz="1000" dirty="0">
                              <a:solidFill>
                                <a:schemeClr val="tx1"/>
                              </a:solidFill>
                            </a:rPr>
                            <a:t>11.96</a:t>
                          </a:r>
                        </a:p>
                      </a:txBody>
                      <a:tcPr marL="31493" marR="31493" anchor="ctr">
                        <a:solidFill>
                          <a:schemeClr val="bg1"/>
                        </a:solidFill>
                      </a:tcPr>
                    </a:tc>
                    <a:extLst>
                      <a:ext uri="{0D108BD9-81ED-4DB2-BD59-A6C34878D82A}">
                        <a16:rowId xmlns:a16="http://schemas.microsoft.com/office/drawing/2014/main" val="2340990415"/>
                      </a:ext>
                    </a:extLst>
                  </a:tr>
                  <a:tr h="311069">
                    <a:tc>
                      <a:txBody>
                        <a:bodyPr/>
                        <a:lstStyle/>
                        <a:p>
                          <a:pPr algn="ctr"/>
                          <a:r>
                            <a:rPr lang="en-US" sz="1000" dirty="0">
                              <a:solidFill>
                                <a:schemeClr val="tx1"/>
                              </a:solidFill>
                            </a:rPr>
                            <a:t>35.0</a:t>
                          </a:r>
                        </a:p>
                      </a:txBody>
                      <a:tcPr marL="31493" marR="31493" anchor="ctr">
                        <a:solidFill>
                          <a:schemeClr val="bg1"/>
                        </a:solidFill>
                      </a:tcPr>
                    </a:tc>
                    <a:tc>
                      <a:txBody>
                        <a:bodyPr/>
                        <a:lstStyle/>
                        <a:p>
                          <a:pPr algn="ctr"/>
                          <a:r>
                            <a:rPr lang="en-US" sz="1000" dirty="0">
                              <a:solidFill>
                                <a:schemeClr val="tx1"/>
                              </a:solidFill>
                            </a:rPr>
                            <a:t>3.5</a:t>
                          </a:r>
                        </a:p>
                      </a:txBody>
                      <a:tcPr marL="31493" marR="31493" anchor="ctr">
                        <a:solidFill>
                          <a:schemeClr val="bg1"/>
                        </a:solidFill>
                      </a:tcPr>
                    </a:tc>
                    <a:tc>
                      <a:txBody>
                        <a:bodyPr/>
                        <a:lstStyle/>
                        <a:p>
                          <a:pPr algn="ctr"/>
                          <a:r>
                            <a:rPr lang="en-US" sz="1000" dirty="0">
                              <a:solidFill>
                                <a:schemeClr val="tx1"/>
                              </a:solidFill>
                            </a:rPr>
                            <a:t>1.0</a:t>
                          </a:r>
                        </a:p>
                      </a:txBody>
                      <a:tcPr marL="31493" marR="31493" anchor="ctr">
                        <a:solidFill>
                          <a:schemeClr val="bg1"/>
                        </a:solidFill>
                      </a:tcPr>
                    </a:tc>
                    <a:tc>
                      <a:txBody>
                        <a:bodyPr/>
                        <a:lstStyle/>
                        <a:p>
                          <a:pPr algn="ctr"/>
                          <a:r>
                            <a:rPr lang="en-US" sz="1000" dirty="0">
                              <a:solidFill>
                                <a:schemeClr val="tx1"/>
                              </a:solidFill>
                            </a:rPr>
                            <a:t>60.0</a:t>
                          </a:r>
                        </a:p>
                      </a:txBody>
                      <a:tcPr marL="31493" marR="31493" anchor="ctr">
                        <a:solidFill>
                          <a:schemeClr val="bg1"/>
                        </a:solidFill>
                      </a:tcPr>
                    </a:tc>
                    <a:tc>
                      <a:txBody>
                        <a:bodyPr/>
                        <a:lstStyle/>
                        <a:p>
                          <a:pPr algn="ctr"/>
                          <a:r>
                            <a:rPr lang="en-US" sz="1000" dirty="0">
                              <a:solidFill>
                                <a:schemeClr val="tx1"/>
                              </a:solidFill>
                            </a:rPr>
                            <a:t>0.0167</a:t>
                          </a:r>
                        </a:p>
                      </a:txBody>
                      <a:tcPr marL="31493" marR="31493" anchor="ctr">
                        <a:solidFill>
                          <a:schemeClr val="bg1"/>
                        </a:solidFill>
                      </a:tcPr>
                    </a:tc>
                    <a:tc>
                      <a:txBody>
                        <a:bodyPr/>
                        <a:lstStyle/>
                        <a:p>
                          <a:pPr algn="ctr"/>
                          <a:r>
                            <a:rPr lang="en-US" sz="1000" dirty="0">
                              <a:solidFill>
                                <a:schemeClr val="tx1"/>
                              </a:solidFill>
                            </a:rPr>
                            <a:t>1.78</a:t>
                          </a:r>
                        </a:p>
                      </a:txBody>
                      <a:tcPr marL="31493" marR="31493" anchor="ctr">
                        <a:solidFill>
                          <a:schemeClr val="bg1"/>
                        </a:solidFill>
                      </a:tcPr>
                    </a:tc>
                    <a:tc>
                      <a:txBody>
                        <a:bodyPr/>
                        <a:lstStyle/>
                        <a:p>
                          <a:pPr algn="ctr"/>
                          <a:r>
                            <a:rPr lang="en-US" sz="1000" dirty="0">
                              <a:solidFill>
                                <a:schemeClr val="tx1"/>
                              </a:solidFill>
                            </a:rPr>
                            <a:t>12.223</a:t>
                          </a:r>
                        </a:p>
                      </a:txBody>
                      <a:tcPr marL="31493" marR="31493" anchor="ctr">
                        <a:solidFill>
                          <a:schemeClr val="bg1"/>
                        </a:solidFill>
                      </a:tcPr>
                    </a:tc>
                    <a:extLst>
                      <a:ext uri="{0D108BD9-81ED-4DB2-BD59-A6C34878D82A}">
                        <a16:rowId xmlns:a16="http://schemas.microsoft.com/office/drawing/2014/main" val="3315460844"/>
                      </a:ext>
                    </a:extLst>
                  </a:tr>
                </a:tbl>
              </a:graphicData>
            </a:graphic>
          </p:graphicFrame>
        </mc:Choice>
        <mc:Fallback xmlns="">
          <p:graphicFrame>
            <p:nvGraphicFramePr>
              <p:cNvPr id="10" name="Table Placeholder 9"/>
              <p:cNvGraphicFramePr>
                <a:graphicFrameLocks noGrp="1"/>
              </p:cNvGraphicFramePr>
              <p:nvPr>
                <p:ph type="tbl" sz="quarter" idx="16"/>
                <p:extLst>
                  <p:ext uri="{D42A27DB-BD31-4B8C-83A1-F6EECF244321}">
                    <p14:modId xmlns:p14="http://schemas.microsoft.com/office/powerpoint/2010/main" val="3541216596"/>
                  </p:ext>
                </p:extLst>
              </p:nvPr>
            </p:nvGraphicFramePr>
            <p:xfrm>
              <a:off x="67129" y="4343400"/>
              <a:ext cx="8763000" cy="1018378"/>
            </p:xfrm>
            <a:graphic>
              <a:graphicData uri="http://schemas.openxmlformats.org/drawingml/2006/table">
                <a:tbl>
                  <a:tblPr firstRow="1" bandRow="1">
                    <a:tableStyleId>{5C22544A-7EE6-4342-B048-85BDC9FD1C3A}</a:tableStyleId>
                  </a:tblPr>
                  <a:tblGrid>
                    <a:gridCol w="1476705">
                      <a:extLst>
                        <a:ext uri="{9D8B030D-6E8A-4147-A177-3AD203B41FA5}">
                          <a16:colId xmlns:a16="http://schemas.microsoft.com/office/drawing/2014/main" val="1102399491"/>
                        </a:ext>
                      </a:extLst>
                    </a:gridCol>
                    <a:gridCol w="990546">
                      <a:extLst>
                        <a:ext uri="{9D8B030D-6E8A-4147-A177-3AD203B41FA5}">
                          <a16:colId xmlns:a16="http://schemas.microsoft.com/office/drawing/2014/main" val="2434279707"/>
                        </a:ext>
                      </a:extLst>
                    </a:gridCol>
                    <a:gridCol w="1361243">
                      <a:extLst>
                        <a:ext uri="{9D8B030D-6E8A-4147-A177-3AD203B41FA5}">
                          <a16:colId xmlns:a16="http://schemas.microsoft.com/office/drawing/2014/main" val="3358436749"/>
                        </a:ext>
                      </a:extLst>
                    </a:gridCol>
                    <a:gridCol w="1361243">
                      <a:extLst>
                        <a:ext uri="{9D8B030D-6E8A-4147-A177-3AD203B41FA5}">
                          <a16:colId xmlns:a16="http://schemas.microsoft.com/office/drawing/2014/main" val="3528470779"/>
                        </a:ext>
                      </a:extLst>
                    </a:gridCol>
                    <a:gridCol w="1276165">
                      <a:extLst>
                        <a:ext uri="{9D8B030D-6E8A-4147-A177-3AD203B41FA5}">
                          <a16:colId xmlns:a16="http://schemas.microsoft.com/office/drawing/2014/main" val="3696989718"/>
                        </a:ext>
                      </a:extLst>
                    </a:gridCol>
                    <a:gridCol w="1191088">
                      <a:extLst>
                        <a:ext uri="{9D8B030D-6E8A-4147-A177-3AD203B41FA5}">
                          <a16:colId xmlns:a16="http://schemas.microsoft.com/office/drawing/2014/main" val="4262362205"/>
                        </a:ext>
                      </a:extLst>
                    </a:gridCol>
                    <a:gridCol w="1106010">
                      <a:extLst>
                        <a:ext uri="{9D8B030D-6E8A-4147-A177-3AD203B41FA5}">
                          <a16:colId xmlns:a16="http://schemas.microsoft.com/office/drawing/2014/main" val="2950790680"/>
                        </a:ext>
                      </a:extLst>
                    </a:gridCol>
                  </a:tblGrid>
                  <a:tr h="396240">
                    <a:tc>
                      <a:txBody>
                        <a:bodyPr/>
                        <a:lstStyle/>
                        <a:p>
                          <a:endParaRPr lang="en-US"/>
                        </a:p>
                      </a:txBody>
                      <a:tcPr marL="31493" marR="31493" anchor="ctr">
                        <a:blipFill>
                          <a:blip r:embed="rId3"/>
                          <a:stretch>
                            <a:fillRect l="-826" t="-1538" r="-495868" b="-161538"/>
                          </a:stretch>
                        </a:blipFill>
                      </a:tcPr>
                    </a:tc>
                    <a:tc>
                      <a:txBody>
                        <a:bodyPr/>
                        <a:lstStyle/>
                        <a:p>
                          <a:endParaRPr lang="en-US"/>
                        </a:p>
                      </a:txBody>
                      <a:tcPr marL="31493" marR="31493" anchor="ctr">
                        <a:blipFill>
                          <a:blip r:embed="rId3"/>
                          <a:stretch>
                            <a:fillRect l="-149693" t="-1538" r="-636196" b="-161538"/>
                          </a:stretch>
                        </a:blipFill>
                      </a:tcPr>
                    </a:tc>
                    <a:tc>
                      <a:txBody>
                        <a:bodyPr/>
                        <a:lstStyle/>
                        <a:p>
                          <a:endParaRPr lang="en-US"/>
                        </a:p>
                      </a:txBody>
                      <a:tcPr marL="31493" marR="31493" anchor="ctr">
                        <a:blipFill>
                          <a:blip r:embed="rId3"/>
                          <a:stretch>
                            <a:fillRect l="-182511" t="-1538" r="-365022" b="-161538"/>
                          </a:stretch>
                        </a:blipFill>
                      </a:tcPr>
                    </a:tc>
                    <a:tc>
                      <a:txBody>
                        <a:bodyPr/>
                        <a:lstStyle/>
                        <a:p>
                          <a:endParaRPr lang="en-US"/>
                        </a:p>
                      </a:txBody>
                      <a:tcPr marL="31493" marR="31493" anchor="ctr">
                        <a:blipFill>
                          <a:blip r:embed="rId3"/>
                          <a:stretch>
                            <a:fillRect l="-281250" t="-1538" r="-263393" b="-161538"/>
                          </a:stretch>
                        </a:blipFill>
                      </a:tcPr>
                    </a:tc>
                    <a:tc>
                      <a:txBody>
                        <a:bodyPr/>
                        <a:lstStyle/>
                        <a:p>
                          <a:endParaRPr lang="en-US"/>
                        </a:p>
                      </a:txBody>
                      <a:tcPr marL="31493" marR="31493" anchor="ctr">
                        <a:blipFill>
                          <a:blip r:embed="rId3"/>
                          <a:stretch>
                            <a:fillRect l="-408612" t="-1538" r="-182297" b="-161538"/>
                          </a:stretch>
                        </a:blipFill>
                      </a:tcPr>
                    </a:tc>
                    <a:tc>
                      <a:txBody>
                        <a:bodyPr/>
                        <a:lstStyle/>
                        <a:p>
                          <a:pPr algn="ctr"/>
                          <a:r>
                            <a:rPr lang="en-US" sz="1000" b="1" i="0" dirty="0">
                              <a:solidFill>
                                <a:schemeClr val="tx1"/>
                              </a:solidFill>
                              <a:latin typeface="+mj-lt"/>
                            </a:rPr>
                            <a:t>pOH</a:t>
                          </a:r>
                          <a:endParaRPr lang="en-US" sz="1000" b="1" i="0" dirty="0">
                            <a:solidFill>
                              <a:schemeClr val="tx1"/>
                            </a:solidFill>
                          </a:endParaRPr>
                        </a:p>
                      </a:txBody>
                      <a:tcPr marL="31493" marR="31493" anchor="ctr">
                        <a:solidFill>
                          <a:schemeClr val="bg1"/>
                        </a:solidFill>
                      </a:tcPr>
                    </a:tc>
                    <a:tc>
                      <a:txBody>
                        <a:bodyPr/>
                        <a:lstStyle/>
                        <a:p>
                          <a:pPr algn="ctr"/>
                          <a:r>
                            <a:rPr lang="en-US" sz="1000" b="1" i="0" dirty="0">
                              <a:solidFill>
                                <a:schemeClr val="tx1"/>
                              </a:solidFill>
                              <a:latin typeface="+mj-lt"/>
                            </a:rPr>
                            <a:t>pH</a:t>
                          </a:r>
                          <a:endParaRPr lang="en-US" sz="1000" b="1" i="0" dirty="0">
                            <a:solidFill>
                              <a:schemeClr val="tx1"/>
                            </a:solidFill>
                          </a:endParaRPr>
                        </a:p>
                      </a:txBody>
                      <a:tcPr marL="31493" marR="31493" anchor="ctr">
                        <a:solidFill>
                          <a:schemeClr val="bg1"/>
                        </a:solidFill>
                      </a:tcPr>
                    </a:tc>
                    <a:extLst>
                      <a:ext uri="{0D108BD9-81ED-4DB2-BD59-A6C34878D82A}">
                        <a16:rowId xmlns:a16="http://schemas.microsoft.com/office/drawing/2014/main" val="2900768689"/>
                      </a:ext>
                    </a:extLst>
                  </a:tr>
                  <a:tr h="311069">
                    <a:tc>
                      <a:txBody>
                        <a:bodyPr/>
                        <a:lstStyle/>
                        <a:p>
                          <a:pPr algn="ctr"/>
                          <a:r>
                            <a:rPr lang="en-US" sz="1000" dirty="0">
                              <a:solidFill>
                                <a:schemeClr val="tx1"/>
                              </a:solidFill>
                            </a:rPr>
                            <a:t>30.0</a:t>
                          </a:r>
                        </a:p>
                      </a:txBody>
                      <a:tcPr marL="31493" marR="31493" anchor="ctr">
                        <a:solidFill>
                          <a:schemeClr val="bg1"/>
                        </a:solidFill>
                      </a:tcPr>
                    </a:tc>
                    <a:tc>
                      <a:txBody>
                        <a:bodyPr/>
                        <a:lstStyle/>
                        <a:p>
                          <a:pPr algn="ctr"/>
                          <a:r>
                            <a:rPr lang="en-US" sz="1000" dirty="0">
                              <a:solidFill>
                                <a:schemeClr val="tx1"/>
                              </a:solidFill>
                            </a:rPr>
                            <a:t>3.0</a:t>
                          </a:r>
                        </a:p>
                      </a:txBody>
                      <a:tcPr marL="31493" marR="31493" anchor="ctr">
                        <a:solidFill>
                          <a:schemeClr val="bg1"/>
                        </a:solidFill>
                      </a:tcPr>
                    </a:tc>
                    <a:tc>
                      <a:txBody>
                        <a:bodyPr/>
                        <a:lstStyle/>
                        <a:p>
                          <a:pPr algn="ctr"/>
                          <a:r>
                            <a:rPr lang="en-US" sz="1000" dirty="0">
                              <a:solidFill>
                                <a:schemeClr val="tx1"/>
                              </a:solidFill>
                            </a:rPr>
                            <a:t>0.5</a:t>
                          </a:r>
                        </a:p>
                      </a:txBody>
                      <a:tcPr marL="31493" marR="31493" anchor="ctr">
                        <a:solidFill>
                          <a:schemeClr val="bg1"/>
                        </a:solidFill>
                      </a:tcPr>
                    </a:tc>
                    <a:tc>
                      <a:txBody>
                        <a:bodyPr/>
                        <a:lstStyle/>
                        <a:p>
                          <a:pPr algn="ctr"/>
                          <a:r>
                            <a:rPr lang="en-US" sz="1000" dirty="0">
                              <a:solidFill>
                                <a:schemeClr val="tx1"/>
                              </a:solidFill>
                            </a:rPr>
                            <a:t>55.0</a:t>
                          </a:r>
                        </a:p>
                      </a:txBody>
                      <a:tcPr marL="31493" marR="31493" anchor="ctr">
                        <a:solidFill>
                          <a:schemeClr val="bg1"/>
                        </a:solidFill>
                      </a:tcPr>
                    </a:tc>
                    <a:tc>
                      <a:txBody>
                        <a:bodyPr/>
                        <a:lstStyle/>
                        <a:p>
                          <a:pPr algn="ctr"/>
                          <a:r>
                            <a:rPr lang="en-US" sz="1000" dirty="0">
                              <a:solidFill>
                                <a:schemeClr val="tx1"/>
                              </a:solidFill>
                            </a:rPr>
                            <a:t>0.0091</a:t>
                          </a:r>
                        </a:p>
                      </a:txBody>
                      <a:tcPr marL="31493" marR="31493" anchor="ctr">
                        <a:solidFill>
                          <a:schemeClr val="bg1"/>
                        </a:solidFill>
                      </a:tcPr>
                    </a:tc>
                    <a:tc>
                      <a:txBody>
                        <a:bodyPr/>
                        <a:lstStyle/>
                        <a:p>
                          <a:pPr algn="ctr"/>
                          <a:r>
                            <a:rPr lang="en-US" sz="1000" dirty="0">
                              <a:solidFill>
                                <a:schemeClr val="tx1"/>
                              </a:solidFill>
                            </a:rPr>
                            <a:t>2.04</a:t>
                          </a:r>
                        </a:p>
                      </a:txBody>
                      <a:tcPr marL="31493" marR="31493" anchor="ctr">
                        <a:solidFill>
                          <a:schemeClr val="bg1"/>
                        </a:solidFill>
                      </a:tcPr>
                    </a:tc>
                    <a:tc>
                      <a:txBody>
                        <a:bodyPr/>
                        <a:lstStyle/>
                        <a:p>
                          <a:pPr algn="ctr"/>
                          <a:r>
                            <a:rPr lang="en-US" sz="1000" dirty="0">
                              <a:solidFill>
                                <a:schemeClr val="tx1"/>
                              </a:solidFill>
                            </a:rPr>
                            <a:t>11.96</a:t>
                          </a:r>
                        </a:p>
                      </a:txBody>
                      <a:tcPr marL="31493" marR="31493" anchor="ctr">
                        <a:solidFill>
                          <a:schemeClr val="bg1"/>
                        </a:solidFill>
                      </a:tcPr>
                    </a:tc>
                    <a:extLst>
                      <a:ext uri="{0D108BD9-81ED-4DB2-BD59-A6C34878D82A}">
                        <a16:rowId xmlns:a16="http://schemas.microsoft.com/office/drawing/2014/main" val="2340990415"/>
                      </a:ext>
                    </a:extLst>
                  </a:tr>
                  <a:tr h="311069">
                    <a:tc>
                      <a:txBody>
                        <a:bodyPr/>
                        <a:lstStyle/>
                        <a:p>
                          <a:pPr algn="ctr"/>
                          <a:r>
                            <a:rPr lang="en-US" sz="1000" dirty="0">
                              <a:solidFill>
                                <a:schemeClr val="tx1"/>
                              </a:solidFill>
                            </a:rPr>
                            <a:t>35.0</a:t>
                          </a:r>
                        </a:p>
                      </a:txBody>
                      <a:tcPr marL="31493" marR="31493" anchor="ctr">
                        <a:solidFill>
                          <a:schemeClr val="bg1"/>
                        </a:solidFill>
                      </a:tcPr>
                    </a:tc>
                    <a:tc>
                      <a:txBody>
                        <a:bodyPr/>
                        <a:lstStyle/>
                        <a:p>
                          <a:pPr algn="ctr"/>
                          <a:r>
                            <a:rPr lang="en-US" sz="1000" dirty="0">
                              <a:solidFill>
                                <a:schemeClr val="tx1"/>
                              </a:solidFill>
                            </a:rPr>
                            <a:t>3.5</a:t>
                          </a:r>
                        </a:p>
                      </a:txBody>
                      <a:tcPr marL="31493" marR="31493" anchor="ctr">
                        <a:solidFill>
                          <a:schemeClr val="bg1"/>
                        </a:solidFill>
                      </a:tcPr>
                    </a:tc>
                    <a:tc>
                      <a:txBody>
                        <a:bodyPr/>
                        <a:lstStyle/>
                        <a:p>
                          <a:pPr algn="ctr"/>
                          <a:r>
                            <a:rPr lang="en-US" sz="1000" dirty="0">
                              <a:solidFill>
                                <a:schemeClr val="tx1"/>
                              </a:solidFill>
                            </a:rPr>
                            <a:t>1.0</a:t>
                          </a:r>
                        </a:p>
                      </a:txBody>
                      <a:tcPr marL="31493" marR="31493" anchor="ctr">
                        <a:solidFill>
                          <a:schemeClr val="bg1"/>
                        </a:solidFill>
                      </a:tcPr>
                    </a:tc>
                    <a:tc>
                      <a:txBody>
                        <a:bodyPr/>
                        <a:lstStyle/>
                        <a:p>
                          <a:pPr algn="ctr"/>
                          <a:r>
                            <a:rPr lang="en-US" sz="1000" dirty="0">
                              <a:solidFill>
                                <a:schemeClr val="tx1"/>
                              </a:solidFill>
                            </a:rPr>
                            <a:t>60.0</a:t>
                          </a:r>
                        </a:p>
                      </a:txBody>
                      <a:tcPr marL="31493" marR="31493" anchor="ctr">
                        <a:solidFill>
                          <a:schemeClr val="bg1"/>
                        </a:solidFill>
                      </a:tcPr>
                    </a:tc>
                    <a:tc>
                      <a:txBody>
                        <a:bodyPr/>
                        <a:lstStyle/>
                        <a:p>
                          <a:pPr algn="ctr"/>
                          <a:r>
                            <a:rPr lang="en-US" sz="1000" dirty="0">
                              <a:solidFill>
                                <a:schemeClr val="tx1"/>
                              </a:solidFill>
                            </a:rPr>
                            <a:t>0.0167</a:t>
                          </a:r>
                        </a:p>
                      </a:txBody>
                      <a:tcPr marL="31493" marR="31493" anchor="ctr">
                        <a:solidFill>
                          <a:schemeClr val="bg1"/>
                        </a:solidFill>
                      </a:tcPr>
                    </a:tc>
                    <a:tc>
                      <a:txBody>
                        <a:bodyPr/>
                        <a:lstStyle/>
                        <a:p>
                          <a:pPr algn="ctr"/>
                          <a:r>
                            <a:rPr lang="en-US" sz="1000" dirty="0">
                              <a:solidFill>
                                <a:schemeClr val="tx1"/>
                              </a:solidFill>
                            </a:rPr>
                            <a:t>1.78</a:t>
                          </a:r>
                        </a:p>
                      </a:txBody>
                      <a:tcPr marL="31493" marR="31493" anchor="ctr">
                        <a:solidFill>
                          <a:schemeClr val="bg1"/>
                        </a:solidFill>
                      </a:tcPr>
                    </a:tc>
                    <a:tc>
                      <a:txBody>
                        <a:bodyPr/>
                        <a:lstStyle/>
                        <a:p>
                          <a:pPr algn="ctr"/>
                          <a:r>
                            <a:rPr lang="en-US" sz="1000" dirty="0">
                              <a:solidFill>
                                <a:schemeClr val="tx1"/>
                              </a:solidFill>
                            </a:rPr>
                            <a:t>12.223</a:t>
                          </a:r>
                        </a:p>
                      </a:txBody>
                      <a:tcPr marL="31493" marR="31493" anchor="ctr">
                        <a:solidFill>
                          <a:schemeClr val="bg1"/>
                        </a:solidFill>
                      </a:tcPr>
                    </a:tc>
                    <a:extLst>
                      <a:ext uri="{0D108BD9-81ED-4DB2-BD59-A6C34878D82A}">
                        <a16:rowId xmlns:a16="http://schemas.microsoft.com/office/drawing/2014/main" val="3315460844"/>
                      </a:ext>
                    </a:extLst>
                  </a:tr>
                </a:tbl>
              </a:graphicData>
            </a:graphic>
          </p:graphicFrame>
        </mc:Fallback>
      </mc:AlternateContent>
      <p:sp>
        <p:nvSpPr>
          <p:cNvPr id="7" name="Content Placeholder 6"/>
          <p:cNvSpPr>
            <a:spLocks noGrp="1"/>
          </p:cNvSpPr>
          <p:nvPr>
            <p:ph sz="quarter" idx="14"/>
          </p:nvPr>
        </p:nvSpPr>
        <p:spPr>
          <a:xfrm>
            <a:off x="2539448" y="1502014"/>
            <a:ext cx="5156752" cy="250586"/>
          </a:xfrm>
        </p:spPr>
        <p:txBody>
          <a:bodyPr/>
          <a:lstStyle/>
          <a:p>
            <a:pPr algn="ctr"/>
            <a:r>
              <a:rPr lang="en-US" sz="800" b="1" dirty="0"/>
              <a:t>Copyright © The McGraw Hill Companies. Inc. Permission required for reproduction or display</a:t>
            </a:r>
            <a:endParaRPr lang="en-US" sz="800" dirty="0"/>
          </a:p>
        </p:txBody>
      </p:sp>
    </p:spTree>
    <p:extLst>
      <p:ext uri="{BB962C8B-B14F-4D97-AF65-F5344CB8AC3E}">
        <p14:creationId xmlns:p14="http://schemas.microsoft.com/office/powerpoint/2010/main" val="14281014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52400" y="-3314"/>
            <a:ext cx="5753100" cy="1115217"/>
          </a:xfrm>
        </p:spPr>
        <p:txBody>
          <a:bodyPr/>
          <a:lstStyle/>
          <a:p>
            <a:pPr marL="1200150" indent="-1200150"/>
            <a:r>
              <a:rPr lang="en-US" dirty="0">
                <a:solidFill>
                  <a:schemeClr val="bg1"/>
                </a:solidFill>
              </a:rPr>
              <a:t>17.3	</a:t>
            </a:r>
            <a:r>
              <a:rPr lang="en-US" dirty="0"/>
              <a:t>Acid‒Base Titrations (14)</a:t>
            </a:r>
          </a:p>
        </p:txBody>
      </p:sp>
      <p:sp>
        <p:nvSpPr>
          <p:cNvPr id="2" name="Text Placeholder 1"/>
          <p:cNvSpPr>
            <a:spLocks noGrp="1"/>
          </p:cNvSpPr>
          <p:nvPr>
            <p:ph type="body" sz="quarter" idx="11"/>
          </p:nvPr>
        </p:nvSpPr>
        <p:spPr>
          <a:xfrm>
            <a:off x="0" y="1066800"/>
            <a:ext cx="5299272" cy="533400"/>
          </a:xfrm>
        </p:spPr>
        <p:txBody>
          <a:bodyPr/>
          <a:lstStyle/>
          <a:p>
            <a:r>
              <a:rPr lang="en-US" dirty="0"/>
              <a:t>Weak Acid-Strong Base Titrations</a:t>
            </a:r>
          </a:p>
        </p:txBody>
      </p:sp>
      <p:sp>
        <p:nvSpPr>
          <p:cNvPr id="3" name="Content Placeholder 2"/>
          <p:cNvSpPr>
            <a:spLocks noGrp="1"/>
          </p:cNvSpPr>
          <p:nvPr>
            <p:ph sz="quarter" idx="12"/>
          </p:nvPr>
        </p:nvSpPr>
        <p:spPr>
          <a:xfrm>
            <a:off x="9525" y="1600200"/>
            <a:ext cx="5172075" cy="1066800"/>
          </a:xfrm>
        </p:spPr>
        <p:txBody>
          <a:bodyPr/>
          <a:lstStyle/>
          <a:p>
            <a:pPr>
              <a:spcBef>
                <a:spcPts val="0"/>
              </a:spcBef>
            </a:pPr>
            <a:r>
              <a:rPr lang="en-US" dirty="0"/>
              <a:t>Titration curve of a</a:t>
            </a:r>
          </a:p>
          <a:p>
            <a:pPr>
              <a:spcBef>
                <a:spcPts val="0"/>
              </a:spcBef>
            </a:pPr>
            <a:r>
              <a:rPr lang="en-US" dirty="0"/>
              <a:t>weak acid-strong base titration:</a:t>
            </a:r>
          </a:p>
        </p:txBody>
      </p:sp>
      <p:pic>
        <p:nvPicPr>
          <p:cNvPr id="19" name="Picture 3" descr="The titration curve of a weak acid with a strong base is shown. "/>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83140" y="2698097"/>
            <a:ext cx="4491519" cy="3778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3"/>
          <p:cNvSpPr>
            <a:spLocks noGrp="1"/>
          </p:cNvSpPr>
          <p:nvPr>
            <p:ph sz="quarter" idx="13"/>
          </p:nvPr>
        </p:nvSpPr>
        <p:spPr>
          <a:xfrm>
            <a:off x="5905500" y="2743200"/>
            <a:ext cx="3238500" cy="954424"/>
          </a:xfrm>
        </p:spPr>
        <p:txBody>
          <a:bodyPr/>
          <a:lstStyle/>
          <a:p>
            <a:r>
              <a:rPr lang="en-US" dirty="0"/>
              <a:t>Strong-acid/strong-base curve, for comparison)</a:t>
            </a:r>
          </a:p>
        </p:txBody>
      </p:sp>
      <p:pic>
        <p:nvPicPr>
          <p:cNvPr id="18" name="Picture 3" descr="A titration curve of a strong acid–strong base titration is shown."/>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669554" y="58769"/>
            <a:ext cx="3291292" cy="2760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59825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6808304" cy="460513"/>
          </a:xfrm>
        </p:spPr>
        <p:txBody>
          <a:bodyPr/>
          <a:lstStyle/>
          <a:p>
            <a:pPr marL="1268413" indent="-1268413"/>
            <a:r>
              <a:rPr lang="en-US" dirty="0">
                <a:solidFill>
                  <a:schemeClr val="bg1"/>
                </a:solidFill>
              </a:rPr>
              <a:t>17.3	</a:t>
            </a:r>
            <a:r>
              <a:rPr lang="en-US" dirty="0"/>
              <a:t>Acid‒Base Titrations (15)</a:t>
            </a:r>
          </a:p>
        </p:txBody>
      </p:sp>
      <p:sp>
        <p:nvSpPr>
          <p:cNvPr id="2" name="Text Placeholder 1"/>
          <p:cNvSpPr>
            <a:spLocks noGrp="1"/>
          </p:cNvSpPr>
          <p:nvPr>
            <p:ph type="body" sz="quarter" idx="11"/>
          </p:nvPr>
        </p:nvSpPr>
        <p:spPr>
          <a:xfrm>
            <a:off x="0" y="1066800"/>
            <a:ext cx="8686800" cy="533400"/>
          </a:xfrm>
        </p:spPr>
        <p:txBody>
          <a:bodyPr/>
          <a:lstStyle/>
          <a:p>
            <a:r>
              <a:rPr lang="en-US" dirty="0"/>
              <a:t>Weak Acid-Strong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905000"/>
                <a:ext cx="9144000" cy="1981200"/>
              </a:xfrm>
            </p:spPr>
            <p:txBody>
              <a:bodyPr/>
              <a:lstStyle/>
              <a:p>
                <a:pPr>
                  <a:spcAft>
                    <a:spcPts val="3600"/>
                  </a:spcAft>
                </a:pPr>
                <a:r>
                  <a:rPr lang="en-US" dirty="0"/>
                  <a:t>Consider the neutralization reaction between acetic acid (a weak acid) and sodium hydroxide (a strong base):</a:t>
                </a:r>
              </a:p>
              <a:p>
                <a:pPr marL="166688"/>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C</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COOH</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rPr>
                        <m:t>+</m:t>
                      </m:r>
                      <m:r>
                        <m:rPr>
                          <m:sty m:val="p"/>
                        </m:rPr>
                        <a:rPr lang="en-US" b="0" i="0" smtClean="0">
                          <a:latin typeface="Cambria Math" panose="02040503050406030204" pitchFamily="18" charset="0"/>
                        </a:rPr>
                        <m:t>NaOH</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CH</m:t>
                          </m:r>
                        </m:e>
                        <m:sub>
                          <m:r>
                            <a:rPr lang="en-US" b="0" i="0" smtClean="0">
                              <a:latin typeface="Cambria Math" panose="02040503050406030204" pitchFamily="18" charset="0"/>
                              <a:ea typeface="Cambria Math" panose="02040503050406030204" pitchFamily="18" charset="0"/>
                            </a:rPr>
                            <m:t>3</m:t>
                          </m:r>
                        </m:sub>
                      </m:sSub>
                      <m:r>
                        <m:rPr>
                          <m:sty m:val="p"/>
                        </m:rPr>
                        <a:rPr lang="en-US" b="0" i="0" smtClean="0">
                          <a:latin typeface="Cambria Math" panose="02040503050406030204" pitchFamily="18" charset="0"/>
                          <a:ea typeface="Cambria Math" panose="02040503050406030204" pitchFamily="18" charset="0"/>
                        </a:rPr>
                        <m:t>COONa</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𝑙</m:t>
                      </m:r>
                      <m:r>
                        <a:rPr lang="en-US" b="0" i="1" smtClean="0">
                          <a:latin typeface="Cambria Math" panose="02040503050406030204" pitchFamily="18" charset="0"/>
                          <a:ea typeface="Cambria Math" panose="02040503050406030204" pitchFamily="18" charset="0"/>
                        </a:rPr>
                        <m:t>)</m:t>
                      </m:r>
                    </m:oMath>
                  </m:oMathPara>
                </a14:m>
                <a:endParaRPr lang="en-US" i="1"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905000"/>
                <a:ext cx="9144000" cy="1981200"/>
              </a:xfrm>
              <a:blipFill>
                <a:blip r:embed="rId2"/>
                <a:stretch>
                  <a:fillRect l="-1333" t="-3077"/>
                </a:stretch>
              </a:blipFill>
            </p:spPr>
            <p:txBody>
              <a:bodyPr/>
              <a:lstStyle/>
              <a:p>
                <a:r>
                  <a:rPr lang="en-US">
                    <a:noFill/>
                  </a:rPr>
                  <a:t> </a:t>
                </a:r>
              </a:p>
            </p:txBody>
          </p:sp>
        </mc:Fallback>
      </mc:AlternateContent>
    </p:spTree>
    <p:extLst>
      <p:ext uri="{BB962C8B-B14F-4D97-AF65-F5344CB8AC3E}">
        <p14:creationId xmlns:p14="http://schemas.microsoft.com/office/powerpoint/2010/main" val="19956244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808304" cy="460513"/>
          </a:xfrm>
        </p:spPr>
        <p:txBody>
          <a:bodyPr/>
          <a:lstStyle/>
          <a:p>
            <a:pPr marL="1262063" indent="-1262063"/>
            <a:r>
              <a:rPr lang="en-US" dirty="0">
                <a:solidFill>
                  <a:schemeClr val="bg1"/>
                </a:solidFill>
              </a:rPr>
              <a:t>17.3	</a:t>
            </a:r>
            <a:r>
              <a:rPr lang="en-US" dirty="0"/>
              <a:t>Acid‒Base Titrations (16)</a:t>
            </a:r>
          </a:p>
        </p:txBody>
      </p:sp>
      <p:sp>
        <p:nvSpPr>
          <p:cNvPr id="2" name="Text Placeholder 1"/>
          <p:cNvSpPr>
            <a:spLocks noGrp="1"/>
          </p:cNvSpPr>
          <p:nvPr>
            <p:ph type="body" sz="quarter" idx="11"/>
          </p:nvPr>
        </p:nvSpPr>
        <p:spPr>
          <a:xfrm>
            <a:off x="0" y="1066800"/>
            <a:ext cx="5029200" cy="533400"/>
          </a:xfrm>
        </p:spPr>
        <p:txBody>
          <a:bodyPr/>
          <a:lstStyle/>
          <a:p>
            <a:r>
              <a:rPr lang="en-US" dirty="0"/>
              <a:t>Weak Acid-Strong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752600"/>
                <a:ext cx="9144000" cy="3153508"/>
              </a:xfrm>
            </p:spPr>
            <p:txBody>
              <a:bodyPr/>
              <a:lstStyle/>
              <a:p>
                <a:pPr>
                  <a:spcAft>
                    <a:spcPts val="1200"/>
                  </a:spcAft>
                </a:pPr>
                <a:r>
                  <a:rPr lang="en-US" b="1" dirty="0"/>
                  <a:t>Prior to the addition of base:</a:t>
                </a:r>
              </a:p>
              <a:p>
                <a:r>
                  <a:rPr lang="en-US" dirty="0"/>
                  <a:t>The pH is determined by the </a:t>
                </a:r>
              </a:p>
              <a:p>
                <a:pPr>
                  <a:spcAft>
                    <a:spcPts val="3350"/>
                  </a:spcAft>
                </a:pPr>
                <a:r>
                  <a:rPr lang="en-US" dirty="0"/>
                  <a:t>ionization of acetic acid. </a:t>
                </a:r>
              </a:p>
              <a:p>
                <a:pPr>
                  <a:spcAft>
                    <a:spcPts val="1300"/>
                  </a:spcAft>
                </a:pPr>
                <a:r>
                  <a:rPr lang="en-US" dirty="0"/>
                  <a:t>Use concentration (0.10 </a:t>
                </a:r>
                <a:r>
                  <a:rPr lang="en-US" i="1" dirty="0"/>
                  <a:t>M</a:t>
                </a:r>
                <a:r>
                  <a:rPr lang="en-US" dirty="0"/>
                  <a:t>) and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a</m:t>
                    </m:r>
                    <m:r>
                      <a:rPr lang="en-US" i="1" dirty="0">
                        <a:latin typeface="Cambria Math" panose="02040503050406030204" pitchFamily="18" charset="0"/>
                      </a:rPr>
                      <m:t> (1.8×</m:t>
                    </m:r>
                    <m:sSup>
                      <m:sSupPr>
                        <m:ctrlPr>
                          <a:rPr lang="en-US" i="1">
                            <a:latin typeface="Cambria Math" panose="02040503050406030204" pitchFamily="18" charset="0"/>
                          </a:rPr>
                        </m:ctrlPr>
                      </m:sSupPr>
                      <m:e>
                        <m:r>
                          <a:rPr lang="en-US" b="0" i="1" smtClean="0">
                            <a:latin typeface="Cambria Math" panose="02040503050406030204" pitchFamily="18" charset="0"/>
                          </a:rPr>
                          <m:t>1</m:t>
                        </m:r>
                        <m:r>
                          <a:rPr lang="en-US" b="0" i="0" smtClean="0">
                            <a:latin typeface="Cambria Math" panose="02040503050406030204" pitchFamily="18" charset="0"/>
                          </a:rPr>
                          <m:t>0</m:t>
                        </m:r>
                      </m:e>
                      <m:sup>
                        <m:r>
                          <a:rPr lang="en-US" b="0" i="0" smtClean="0">
                            <a:latin typeface="Cambria Math" panose="02040503050406030204" pitchFamily="18" charset="0"/>
                          </a:rPr>
                          <m:t>−5</m:t>
                        </m:r>
                      </m:sup>
                    </m:sSup>
                    <m:r>
                      <a:rPr lang="en-US" i="1" dirty="0">
                        <a:latin typeface="Cambria Math" panose="02040503050406030204" pitchFamily="18" charset="0"/>
                      </a:rPr>
                      <m:t>)</m:t>
                    </m:r>
                  </m:oMath>
                </a14:m>
                <a:r>
                  <a:rPr lang="en-US" dirty="0"/>
                  <a:t> to calculate the </a:t>
                </a:r>
                <a14:m>
                  <m:oMath xmlns:m="http://schemas.openxmlformats.org/officeDocument/2006/math">
                    <m:r>
                      <a:rPr lang="en-US" i="0" dirty="0" smtClean="0">
                        <a:latin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3</m:t>
                        </m:r>
                      </m:sub>
                    </m:sSub>
                    <m:sSup>
                      <m:sSupPr>
                        <m:ctrlPr>
                          <a:rPr lang="en-US" i="1">
                            <a:latin typeface="Cambria Math" panose="02040503050406030204" pitchFamily="18" charset="0"/>
                          </a:rPr>
                        </m:ctrlPr>
                      </m:sSupPr>
                      <m:e>
                        <m:r>
                          <m:rPr>
                            <m:sty m:val="p"/>
                          </m:rPr>
                          <a:rPr lang="en-US">
                            <a:latin typeface="Cambria Math" panose="02040503050406030204" pitchFamily="18" charset="0"/>
                          </a:rPr>
                          <m:t>O</m:t>
                        </m:r>
                      </m:e>
                      <m:sup>
                        <m:r>
                          <a:rPr lang="en-US">
                            <a:latin typeface="Cambria Math" panose="02040503050406030204" pitchFamily="18" charset="0"/>
                          </a:rPr>
                          <m:t>+</m:t>
                        </m:r>
                      </m:sup>
                    </m:sSup>
                    <m:r>
                      <a:rPr lang="en-US" i="0" dirty="0" smtClean="0">
                        <a:latin typeface="Cambria Math" panose="02040503050406030204" pitchFamily="18" charset="0"/>
                      </a:rPr>
                      <m:t>]</m:t>
                    </m:r>
                  </m:oMath>
                </a14:m>
                <a:r>
                  <a:rPr lang="en-US" dirty="0"/>
                  <a:t>:</a:t>
                </a:r>
              </a:p>
              <a:p>
                <a:pPr marL="3376613" indent="2286000"/>
                <a14:m>
                  <m:oMathPara xmlns:m="http://schemas.openxmlformats.org/officeDocument/2006/math">
                    <m:oMathParaPr>
                      <m:jc m:val="left"/>
                    </m:oMathParaPr>
                    <m:oMath xmlns:m="http://schemas.openxmlformats.org/officeDocument/2006/math">
                      <m:sSub>
                        <m:sSubPr>
                          <m:ctrlPr>
                            <a:rPr lang="en-US" sz="1850" i="1">
                              <a:latin typeface="Cambria Math" panose="02040503050406030204" pitchFamily="18" charset="0"/>
                            </a:rPr>
                          </m:ctrlPr>
                        </m:sSubPr>
                        <m:e>
                          <m:r>
                            <m:rPr>
                              <m:sty m:val="p"/>
                            </m:rPr>
                            <a:rPr lang="en-US" sz="1850">
                              <a:latin typeface="Cambria Math" panose="02040503050406030204" pitchFamily="18" charset="0"/>
                            </a:rPr>
                            <m:t>CH</m:t>
                          </m:r>
                        </m:e>
                        <m:sub>
                          <m:r>
                            <a:rPr lang="en-US" sz="1850">
                              <a:latin typeface="Cambria Math" panose="02040503050406030204" pitchFamily="18" charset="0"/>
                            </a:rPr>
                            <m:t>3</m:t>
                          </m:r>
                        </m:sub>
                      </m:sSub>
                      <m:r>
                        <m:rPr>
                          <m:sty m:val="p"/>
                        </m:rPr>
                        <a:rPr lang="en-US" sz="1850">
                          <a:latin typeface="Cambria Math" panose="02040503050406030204" pitchFamily="18" charset="0"/>
                        </a:rPr>
                        <m:t>COOH</m:t>
                      </m:r>
                      <m:d>
                        <m:dPr>
                          <m:ctrlPr>
                            <a:rPr lang="en-US" sz="1850" i="1">
                              <a:latin typeface="Cambria Math" panose="02040503050406030204" pitchFamily="18" charset="0"/>
                            </a:rPr>
                          </m:ctrlPr>
                        </m:dPr>
                        <m:e>
                          <m:r>
                            <a:rPr lang="en-US" sz="1850" i="1">
                              <a:latin typeface="Cambria Math" panose="02040503050406030204" pitchFamily="18" charset="0"/>
                            </a:rPr>
                            <m:t>𝑎𝑞</m:t>
                          </m:r>
                        </m:e>
                      </m:d>
                      <m:r>
                        <a:rPr lang="en-US" sz="1850">
                          <a:latin typeface="Cambria Math" panose="02040503050406030204" pitchFamily="18" charset="0"/>
                        </a:rPr>
                        <m:t>+</m:t>
                      </m:r>
                      <m:sSub>
                        <m:sSubPr>
                          <m:ctrlPr>
                            <a:rPr lang="en-US" sz="1850" i="1">
                              <a:latin typeface="Cambria Math" panose="02040503050406030204" pitchFamily="18" charset="0"/>
                            </a:rPr>
                          </m:ctrlPr>
                        </m:sSubPr>
                        <m:e>
                          <m:r>
                            <m:rPr>
                              <m:sty m:val="p"/>
                            </m:rPr>
                            <a:rPr lang="en-US" sz="1850">
                              <a:latin typeface="Cambria Math" panose="02040503050406030204" pitchFamily="18" charset="0"/>
                            </a:rPr>
                            <m:t>H</m:t>
                          </m:r>
                        </m:e>
                        <m:sub>
                          <m:r>
                            <a:rPr lang="en-US" sz="1850">
                              <a:latin typeface="Cambria Math" panose="02040503050406030204" pitchFamily="18" charset="0"/>
                            </a:rPr>
                            <m:t>2</m:t>
                          </m:r>
                        </m:sub>
                      </m:sSub>
                      <m:r>
                        <m:rPr>
                          <m:sty m:val="p"/>
                        </m:rPr>
                        <a:rPr lang="en-US" sz="1850">
                          <a:latin typeface="Cambria Math" panose="02040503050406030204" pitchFamily="18" charset="0"/>
                        </a:rPr>
                        <m:t>O</m:t>
                      </m:r>
                      <m:d>
                        <m:dPr>
                          <m:ctrlPr>
                            <a:rPr lang="en-US" sz="1850" i="1">
                              <a:latin typeface="Cambria Math" panose="02040503050406030204" pitchFamily="18" charset="0"/>
                            </a:rPr>
                          </m:ctrlPr>
                        </m:dPr>
                        <m:e>
                          <m:r>
                            <a:rPr lang="en-US" sz="1850" i="1">
                              <a:latin typeface="Cambria Math" panose="02040503050406030204" pitchFamily="18" charset="0"/>
                            </a:rPr>
                            <m:t>𝑙</m:t>
                          </m:r>
                        </m:e>
                      </m:d>
                      <m:r>
                        <a:rPr lang="en-US" sz="1850">
                          <a:latin typeface="Cambria Math" panose="02040503050406030204" pitchFamily="18" charset="0"/>
                          <a:ea typeface="Cambria Math" panose="02040503050406030204" pitchFamily="18" charset="0"/>
                        </a:rPr>
                        <m:t>⇄</m:t>
                      </m:r>
                      <m:sSub>
                        <m:sSubPr>
                          <m:ctrlPr>
                            <a:rPr lang="en-US" sz="1850" i="1">
                              <a:latin typeface="Cambria Math" panose="02040503050406030204" pitchFamily="18" charset="0"/>
                              <a:ea typeface="Cambria Math" panose="02040503050406030204" pitchFamily="18" charset="0"/>
                            </a:rPr>
                          </m:ctrlPr>
                        </m:sSubPr>
                        <m:e>
                          <m:r>
                            <m:rPr>
                              <m:sty m:val="p"/>
                            </m:rPr>
                            <a:rPr lang="en-US" sz="1850">
                              <a:latin typeface="Cambria Math" panose="02040503050406030204" pitchFamily="18" charset="0"/>
                              <a:ea typeface="Cambria Math" panose="02040503050406030204" pitchFamily="18" charset="0"/>
                            </a:rPr>
                            <m:t>H</m:t>
                          </m:r>
                        </m:e>
                        <m:sub>
                          <m:r>
                            <a:rPr lang="en-US" sz="1850">
                              <a:latin typeface="Cambria Math" panose="02040503050406030204" pitchFamily="18" charset="0"/>
                              <a:ea typeface="Cambria Math" panose="02040503050406030204" pitchFamily="18" charset="0"/>
                            </a:rPr>
                            <m:t>3</m:t>
                          </m:r>
                        </m:sub>
                      </m:sSub>
                      <m:sSup>
                        <m:sSupPr>
                          <m:ctrlPr>
                            <a:rPr lang="en-US" sz="1850" i="1">
                              <a:latin typeface="Cambria Math" panose="02040503050406030204" pitchFamily="18" charset="0"/>
                              <a:ea typeface="Cambria Math" panose="02040503050406030204" pitchFamily="18" charset="0"/>
                            </a:rPr>
                          </m:ctrlPr>
                        </m:sSupPr>
                        <m:e>
                          <m:r>
                            <m:rPr>
                              <m:sty m:val="p"/>
                            </m:rPr>
                            <a:rPr lang="en-US" sz="1850">
                              <a:latin typeface="Cambria Math" panose="02040503050406030204" pitchFamily="18" charset="0"/>
                              <a:ea typeface="Cambria Math" panose="02040503050406030204" pitchFamily="18" charset="0"/>
                            </a:rPr>
                            <m:t>O</m:t>
                          </m:r>
                        </m:e>
                        <m:sup>
                          <m:r>
                            <a:rPr lang="en-US" sz="1850">
                              <a:latin typeface="Cambria Math" panose="02040503050406030204" pitchFamily="18" charset="0"/>
                              <a:ea typeface="Cambria Math" panose="02040503050406030204" pitchFamily="18" charset="0"/>
                            </a:rPr>
                            <m:t>+</m:t>
                          </m:r>
                        </m:sup>
                      </m:sSup>
                      <m:d>
                        <m:dPr>
                          <m:ctrlPr>
                            <a:rPr lang="en-US" sz="1850" i="1">
                              <a:latin typeface="Cambria Math" panose="02040503050406030204" pitchFamily="18" charset="0"/>
                              <a:ea typeface="Cambria Math" panose="02040503050406030204" pitchFamily="18" charset="0"/>
                            </a:rPr>
                          </m:ctrlPr>
                        </m:dPr>
                        <m:e>
                          <m:r>
                            <a:rPr lang="en-US" sz="1850" i="1">
                              <a:latin typeface="Cambria Math" panose="02040503050406030204" pitchFamily="18" charset="0"/>
                              <a:ea typeface="Cambria Math" panose="02040503050406030204" pitchFamily="18" charset="0"/>
                            </a:rPr>
                            <m:t>𝑎𝑞</m:t>
                          </m:r>
                        </m:e>
                      </m:d>
                      <m:r>
                        <a:rPr lang="en-US" sz="1850">
                          <a:latin typeface="Cambria Math" panose="02040503050406030204" pitchFamily="18" charset="0"/>
                          <a:ea typeface="Cambria Math" panose="02040503050406030204" pitchFamily="18" charset="0"/>
                        </a:rPr>
                        <m:t>+</m:t>
                      </m:r>
                      <m:sSub>
                        <m:sSubPr>
                          <m:ctrlPr>
                            <a:rPr lang="en-US" sz="1850" i="1">
                              <a:latin typeface="Cambria Math" panose="02040503050406030204" pitchFamily="18" charset="0"/>
                              <a:ea typeface="Cambria Math" panose="02040503050406030204" pitchFamily="18" charset="0"/>
                            </a:rPr>
                          </m:ctrlPr>
                        </m:sSubPr>
                        <m:e>
                          <m:r>
                            <m:rPr>
                              <m:sty m:val="p"/>
                            </m:rPr>
                            <a:rPr lang="en-US" sz="1850">
                              <a:latin typeface="Cambria Math" panose="02040503050406030204" pitchFamily="18" charset="0"/>
                              <a:ea typeface="Cambria Math" panose="02040503050406030204" pitchFamily="18" charset="0"/>
                            </a:rPr>
                            <m:t>CH</m:t>
                          </m:r>
                        </m:e>
                        <m:sub>
                          <m:r>
                            <a:rPr lang="en-US" sz="1850">
                              <a:latin typeface="Cambria Math" panose="02040503050406030204" pitchFamily="18" charset="0"/>
                              <a:ea typeface="Cambria Math" panose="02040503050406030204" pitchFamily="18" charset="0"/>
                            </a:rPr>
                            <m:t>3</m:t>
                          </m:r>
                        </m:sub>
                      </m:sSub>
                      <m:r>
                        <m:rPr>
                          <m:sty m:val="p"/>
                        </m:rPr>
                        <a:rPr lang="en-US" sz="1850">
                          <a:latin typeface="Cambria Math" panose="02040503050406030204" pitchFamily="18" charset="0"/>
                          <a:ea typeface="Cambria Math" panose="02040503050406030204" pitchFamily="18" charset="0"/>
                        </a:rPr>
                        <m:t>CO</m:t>
                      </m:r>
                      <m:sSup>
                        <m:sSupPr>
                          <m:ctrlPr>
                            <a:rPr lang="en-US" sz="1850" i="1">
                              <a:latin typeface="Cambria Math" panose="02040503050406030204" pitchFamily="18" charset="0"/>
                              <a:ea typeface="Cambria Math" panose="02040503050406030204" pitchFamily="18" charset="0"/>
                            </a:rPr>
                          </m:ctrlPr>
                        </m:sSupPr>
                        <m:e>
                          <m:r>
                            <m:rPr>
                              <m:sty m:val="p"/>
                            </m:rPr>
                            <a:rPr lang="en-US" sz="1850">
                              <a:latin typeface="Cambria Math" panose="02040503050406030204" pitchFamily="18" charset="0"/>
                              <a:ea typeface="Cambria Math" panose="02040503050406030204" pitchFamily="18" charset="0"/>
                            </a:rPr>
                            <m:t>O</m:t>
                          </m:r>
                        </m:e>
                        <m:sup>
                          <m:r>
                            <a:rPr lang="en-US" sz="1850">
                              <a:latin typeface="Cambria Math" panose="02040503050406030204" pitchFamily="18" charset="0"/>
                              <a:ea typeface="Cambria Math" panose="02040503050406030204" pitchFamily="18" charset="0"/>
                            </a:rPr>
                            <m:t>−</m:t>
                          </m:r>
                        </m:sup>
                      </m:sSup>
                      <m:r>
                        <a:rPr lang="en-US" sz="1850" i="1">
                          <a:latin typeface="Cambria Math" panose="02040503050406030204" pitchFamily="18" charset="0"/>
                          <a:ea typeface="Cambria Math" panose="02040503050406030204" pitchFamily="18" charset="0"/>
                        </a:rPr>
                        <m:t>(</m:t>
                      </m:r>
                      <m:r>
                        <a:rPr lang="en-US" sz="1850" i="1">
                          <a:latin typeface="Cambria Math" panose="02040503050406030204" pitchFamily="18" charset="0"/>
                          <a:ea typeface="Cambria Math" panose="02040503050406030204" pitchFamily="18" charset="0"/>
                        </a:rPr>
                        <m:t>𝑎𝑞</m:t>
                      </m:r>
                      <m:r>
                        <a:rPr lang="en-US" sz="1850" i="1">
                          <a:latin typeface="Cambria Math" panose="02040503050406030204" pitchFamily="18" charset="0"/>
                          <a:ea typeface="Cambria Math" panose="02040503050406030204" pitchFamily="18" charset="0"/>
                        </a:rPr>
                        <m:t>)</m:t>
                      </m:r>
                    </m:oMath>
                  </m:oMathPara>
                </a14:m>
                <a:endParaRPr lang="en-US" sz="1850"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752600"/>
                <a:ext cx="9144000" cy="3153508"/>
              </a:xfrm>
              <a:blipFill>
                <a:blip r:embed="rId3"/>
                <a:stretch>
                  <a:fillRect l="-1333" t="-1934" r="-67" b="-54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7" name="Content Placeholder 3"/>
              <p:cNvGraphicFramePr>
                <a:graphicFrameLocks/>
              </p:cNvGraphicFramePr>
              <p:nvPr>
                <p:extLst>
                  <p:ext uri="{D42A27DB-BD31-4B8C-83A1-F6EECF244321}">
                    <p14:modId xmlns:p14="http://schemas.microsoft.com/office/powerpoint/2010/main" val="940209794"/>
                  </p:ext>
                </p:extLst>
              </p:nvPr>
            </p:nvGraphicFramePr>
            <p:xfrm>
              <a:off x="-27213" y="5074920"/>
              <a:ext cx="9171213"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720723">
                      <a:extLst>
                        <a:ext uri="{9D8B030D-6E8A-4147-A177-3AD203B41FA5}">
                          <a16:colId xmlns:a16="http://schemas.microsoft.com/office/drawing/2014/main" val="2247387870"/>
                        </a:ext>
                      </a:extLst>
                    </a:gridCol>
                    <a:gridCol w="1504270">
                      <a:extLst>
                        <a:ext uri="{9D8B030D-6E8A-4147-A177-3AD203B41FA5}">
                          <a16:colId xmlns:a16="http://schemas.microsoft.com/office/drawing/2014/main" val="3868239168"/>
                        </a:ext>
                      </a:extLst>
                    </a:gridCol>
                    <a:gridCol w="1050621">
                      <a:extLst>
                        <a:ext uri="{9D8B030D-6E8A-4147-A177-3AD203B41FA5}">
                          <a16:colId xmlns:a16="http://schemas.microsoft.com/office/drawing/2014/main" val="1516186521"/>
                        </a:ext>
                      </a:extLst>
                    </a:gridCol>
                    <a:gridCol w="1219200">
                      <a:extLst>
                        <a:ext uri="{9D8B030D-6E8A-4147-A177-3AD203B41FA5}">
                          <a16:colId xmlns:a16="http://schemas.microsoft.com/office/drawing/2014/main" val="3887623133"/>
                        </a:ext>
                      </a:extLst>
                    </a:gridCol>
                    <a:gridCol w="1676399">
                      <a:extLst>
                        <a:ext uri="{9D8B030D-6E8A-4147-A177-3AD203B41FA5}">
                          <a16:colId xmlns:a16="http://schemas.microsoft.com/office/drawing/2014/main" val="2195469349"/>
                        </a:ext>
                      </a:extLst>
                    </a:gridCol>
                  </a:tblGrid>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b="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0"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0.10</m:t>
                                </m:r>
                              </m:oMath>
                            </m:oMathPara>
                          </a14:m>
                          <a:endParaRPr lang="en-US" b="0"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b="0"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679770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471374"/>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𝐸𝑞𝑢𝑖𝑙𝑖𝑏𝑟𝑖𝑢𝑚</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0.10−</m:t>
                                </m:r>
                                <m:r>
                                  <a:rPr lang="en-US" b="0" i="1" smtClean="0">
                                    <a:latin typeface="Cambria Math" panose="02040503050406030204" pitchFamily="18" charset="0"/>
                                    <a:ea typeface="Cambria Math" panose="02040503050406030204" pitchFamily="18" charset="0"/>
                                  </a:rPr>
                                  <m:t>𝑥</m:t>
                                </m:r>
                              </m:oMath>
                            </m:oMathPara>
                          </a14:m>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092655"/>
                      </a:ext>
                    </a:extLst>
                  </a:tr>
                </a:tbl>
              </a:graphicData>
            </a:graphic>
          </p:graphicFrame>
        </mc:Choice>
        <mc:Fallback xmlns="">
          <p:graphicFrame>
            <p:nvGraphicFramePr>
              <p:cNvPr id="7" name="Content Placeholder 3"/>
              <p:cNvGraphicFramePr>
                <a:graphicFrameLocks/>
              </p:cNvGraphicFramePr>
              <p:nvPr>
                <p:extLst>
                  <p:ext uri="{D42A27DB-BD31-4B8C-83A1-F6EECF244321}">
                    <p14:modId xmlns:p14="http://schemas.microsoft.com/office/powerpoint/2010/main" val="940209794"/>
                  </p:ext>
                </p:extLst>
              </p:nvPr>
            </p:nvGraphicFramePr>
            <p:xfrm>
              <a:off x="-27213" y="5074920"/>
              <a:ext cx="9171213"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720723">
                      <a:extLst>
                        <a:ext uri="{9D8B030D-6E8A-4147-A177-3AD203B41FA5}">
                          <a16:colId xmlns:a16="http://schemas.microsoft.com/office/drawing/2014/main" val="2247387870"/>
                        </a:ext>
                      </a:extLst>
                    </a:gridCol>
                    <a:gridCol w="1504270">
                      <a:extLst>
                        <a:ext uri="{9D8B030D-6E8A-4147-A177-3AD203B41FA5}">
                          <a16:colId xmlns:a16="http://schemas.microsoft.com/office/drawing/2014/main" val="3868239168"/>
                        </a:ext>
                      </a:extLst>
                    </a:gridCol>
                    <a:gridCol w="1050621">
                      <a:extLst>
                        <a:ext uri="{9D8B030D-6E8A-4147-A177-3AD203B41FA5}">
                          <a16:colId xmlns:a16="http://schemas.microsoft.com/office/drawing/2014/main" val="1516186521"/>
                        </a:ext>
                      </a:extLst>
                    </a:gridCol>
                    <a:gridCol w="1219200">
                      <a:extLst>
                        <a:ext uri="{9D8B030D-6E8A-4147-A177-3AD203B41FA5}">
                          <a16:colId xmlns:a16="http://schemas.microsoft.com/office/drawing/2014/main" val="3887623133"/>
                        </a:ext>
                      </a:extLst>
                    </a:gridCol>
                    <a:gridCol w="1676399">
                      <a:extLst>
                        <a:ext uri="{9D8B030D-6E8A-4147-A177-3AD203B41FA5}">
                          <a16:colId xmlns:a16="http://schemas.microsoft.com/office/drawing/2014/main" val="2195469349"/>
                        </a:ext>
                      </a:extLst>
                    </a:gridCol>
                  </a:tblGrid>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309" t="-8333" r="-147954" b="-231667"/>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251626" t="-8333" r="-267480" b="-231667"/>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00000" t="-8333" r="-280347" b="-231667"/>
                          </a:stretch>
                        </a:blipFill>
                      </a:tcPr>
                    </a:tc>
                    <a:tc>
                      <a:txBody>
                        <a:bodyPr/>
                        <a:lstStyle/>
                        <a:p>
                          <a:pPr algn="ctr"/>
                          <a:r>
                            <a:rPr lang="en-US" b="0"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450182" t="-8333" r="-3636" b="-231667"/>
                          </a:stretch>
                        </a:blipFill>
                      </a:tcPr>
                    </a:tc>
                    <a:extLst>
                      <a:ext uri="{0D108BD9-81ED-4DB2-BD59-A6C34878D82A}">
                        <a16:rowId xmlns:a16="http://schemas.microsoft.com/office/drawing/2014/main" val="40679770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309" t="-106557" r="-147954" b="-127869"/>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251626" t="-106557" r="-267480" b="-127869"/>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00000" t="-106557" r="-280347" b="-127869"/>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19000" t="-106557" r="-142500" b="-127869"/>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450182" t="-106557" r="-3636" b="-127869"/>
                          </a:stretch>
                        </a:blipFill>
                      </a:tcPr>
                    </a:tc>
                    <a:extLst>
                      <a:ext uri="{0D108BD9-81ED-4DB2-BD59-A6C34878D82A}">
                        <a16:rowId xmlns:a16="http://schemas.microsoft.com/office/drawing/2014/main" val="388471374"/>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309" t="-210000" r="-147954" b="-30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251626" t="-210000" r="-267480"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500000" t="-210000" r="-280347"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519000" t="-210000" r="-142500"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450182" t="-210000" r="-3636" b="-30000"/>
                          </a:stretch>
                        </a:blipFill>
                      </a:tcPr>
                    </a:tc>
                    <a:extLst>
                      <a:ext uri="{0D108BD9-81ED-4DB2-BD59-A6C34878D82A}">
                        <a16:rowId xmlns:a16="http://schemas.microsoft.com/office/drawing/2014/main" val="87092655"/>
                      </a:ext>
                    </a:extLst>
                  </a:tr>
                </a:tbl>
              </a:graphicData>
            </a:graphic>
          </p:graphicFrame>
        </mc:Fallback>
      </mc:AlternateContent>
      <p:pic>
        <p:nvPicPr>
          <p:cNvPr id="18" name="Picture 3" descr="The titration curve of a weak acid with a strong base is shown. "/>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5201047" y="457200"/>
            <a:ext cx="3618705" cy="3044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60762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6808304" cy="460513"/>
          </a:xfrm>
        </p:spPr>
        <p:txBody>
          <a:bodyPr/>
          <a:lstStyle/>
          <a:p>
            <a:pPr marL="1254125" indent="-1254125"/>
            <a:r>
              <a:rPr lang="en-US" dirty="0">
                <a:solidFill>
                  <a:schemeClr val="bg1"/>
                </a:solidFill>
              </a:rPr>
              <a:t>17.3	</a:t>
            </a:r>
            <a:r>
              <a:rPr lang="en-US" dirty="0"/>
              <a:t>Acid‒Base Titrations (17)</a:t>
            </a:r>
          </a:p>
        </p:txBody>
      </p:sp>
      <p:sp>
        <p:nvSpPr>
          <p:cNvPr id="2" name="Text Placeholder 1"/>
          <p:cNvSpPr>
            <a:spLocks noGrp="1"/>
          </p:cNvSpPr>
          <p:nvPr>
            <p:ph type="body" sz="quarter" idx="11"/>
          </p:nvPr>
        </p:nvSpPr>
        <p:spPr>
          <a:xfrm>
            <a:off x="0" y="1066800"/>
            <a:ext cx="8686800" cy="533400"/>
          </a:xfrm>
        </p:spPr>
        <p:txBody>
          <a:bodyPr/>
          <a:lstStyle/>
          <a:p>
            <a:r>
              <a:rPr lang="en-US" dirty="0"/>
              <a:t>Weak Acid-Strong Base Titrations</a:t>
            </a:r>
          </a:p>
        </p:txBody>
      </p:sp>
      <mc:AlternateContent xmlns:mc="http://schemas.openxmlformats.org/markup-compatibility/2006" xmlns:a14="http://schemas.microsoft.com/office/drawing/2010/main">
        <mc:Choice Requires="a14">
          <p:sp>
            <p:nvSpPr>
              <p:cNvPr id="4" name="Content Placeholder 3"/>
              <p:cNvSpPr>
                <a:spLocks noGrp="1"/>
              </p:cNvSpPr>
              <p:nvPr>
                <p:ph sz="quarter" idx="13"/>
              </p:nvPr>
            </p:nvSpPr>
            <p:spPr>
              <a:xfrm>
                <a:off x="3429000" y="1828799"/>
                <a:ext cx="5715000" cy="514713"/>
              </a:xfrm>
            </p:spPr>
            <p:txBody>
              <a:bodyPr/>
              <a:lstStyle/>
              <a:p>
                <a:pPr/>
                <a14:m>
                  <m:oMathPara xmlns:m="http://schemas.openxmlformats.org/officeDocument/2006/math">
                    <m:oMathParaPr>
                      <m:jc m:val="left"/>
                    </m:oMathParaPr>
                    <m:oMath xmlns:m="http://schemas.openxmlformats.org/officeDocument/2006/math">
                      <m:sSub>
                        <m:sSubPr>
                          <m:ctrlPr>
                            <a:rPr lang="en-US" sz="1850" i="1">
                              <a:latin typeface="Cambria Math" panose="02040503050406030204" pitchFamily="18" charset="0"/>
                            </a:rPr>
                          </m:ctrlPr>
                        </m:sSubPr>
                        <m:e>
                          <m:r>
                            <m:rPr>
                              <m:sty m:val="p"/>
                            </m:rPr>
                            <a:rPr lang="en-US" sz="1850">
                              <a:latin typeface="Cambria Math" panose="02040503050406030204" pitchFamily="18" charset="0"/>
                            </a:rPr>
                            <m:t>CH</m:t>
                          </m:r>
                        </m:e>
                        <m:sub>
                          <m:r>
                            <a:rPr lang="en-US" sz="1850">
                              <a:latin typeface="Cambria Math" panose="02040503050406030204" pitchFamily="18" charset="0"/>
                            </a:rPr>
                            <m:t>3</m:t>
                          </m:r>
                        </m:sub>
                      </m:sSub>
                      <m:r>
                        <m:rPr>
                          <m:sty m:val="p"/>
                        </m:rPr>
                        <a:rPr lang="en-US" sz="1850">
                          <a:latin typeface="Cambria Math" panose="02040503050406030204" pitchFamily="18" charset="0"/>
                        </a:rPr>
                        <m:t>COOH</m:t>
                      </m:r>
                      <m:d>
                        <m:dPr>
                          <m:ctrlPr>
                            <a:rPr lang="en-US" sz="1850" i="1">
                              <a:latin typeface="Cambria Math" panose="02040503050406030204" pitchFamily="18" charset="0"/>
                            </a:rPr>
                          </m:ctrlPr>
                        </m:dPr>
                        <m:e>
                          <m:r>
                            <a:rPr lang="en-US" sz="1850" i="1">
                              <a:latin typeface="Cambria Math" panose="02040503050406030204" pitchFamily="18" charset="0"/>
                            </a:rPr>
                            <m:t>𝑎𝑞</m:t>
                          </m:r>
                        </m:e>
                      </m:d>
                      <m:r>
                        <a:rPr lang="en-US" sz="1850">
                          <a:latin typeface="Cambria Math" panose="02040503050406030204" pitchFamily="18" charset="0"/>
                        </a:rPr>
                        <m:t>+</m:t>
                      </m:r>
                      <m:sSub>
                        <m:sSubPr>
                          <m:ctrlPr>
                            <a:rPr lang="en-US" sz="1850" i="1">
                              <a:latin typeface="Cambria Math" panose="02040503050406030204" pitchFamily="18" charset="0"/>
                            </a:rPr>
                          </m:ctrlPr>
                        </m:sSubPr>
                        <m:e>
                          <m:r>
                            <m:rPr>
                              <m:sty m:val="p"/>
                            </m:rPr>
                            <a:rPr lang="en-US" sz="1850">
                              <a:latin typeface="Cambria Math" panose="02040503050406030204" pitchFamily="18" charset="0"/>
                            </a:rPr>
                            <m:t>H</m:t>
                          </m:r>
                        </m:e>
                        <m:sub>
                          <m:r>
                            <a:rPr lang="en-US" sz="1850">
                              <a:latin typeface="Cambria Math" panose="02040503050406030204" pitchFamily="18" charset="0"/>
                            </a:rPr>
                            <m:t>2</m:t>
                          </m:r>
                        </m:sub>
                      </m:sSub>
                      <m:r>
                        <m:rPr>
                          <m:sty m:val="p"/>
                        </m:rPr>
                        <a:rPr lang="en-US" sz="1850">
                          <a:latin typeface="Cambria Math" panose="02040503050406030204" pitchFamily="18" charset="0"/>
                        </a:rPr>
                        <m:t>O</m:t>
                      </m:r>
                      <m:d>
                        <m:dPr>
                          <m:ctrlPr>
                            <a:rPr lang="en-US" sz="1850" i="1">
                              <a:latin typeface="Cambria Math" panose="02040503050406030204" pitchFamily="18" charset="0"/>
                            </a:rPr>
                          </m:ctrlPr>
                        </m:dPr>
                        <m:e>
                          <m:r>
                            <a:rPr lang="en-US" sz="1850" i="1">
                              <a:latin typeface="Cambria Math" panose="02040503050406030204" pitchFamily="18" charset="0"/>
                            </a:rPr>
                            <m:t>𝑙</m:t>
                          </m:r>
                        </m:e>
                      </m:d>
                      <m:r>
                        <a:rPr lang="en-US" sz="1850">
                          <a:latin typeface="Cambria Math" panose="02040503050406030204" pitchFamily="18" charset="0"/>
                          <a:ea typeface="Cambria Math" panose="02040503050406030204" pitchFamily="18" charset="0"/>
                        </a:rPr>
                        <m:t>⇄</m:t>
                      </m:r>
                      <m:sSub>
                        <m:sSubPr>
                          <m:ctrlPr>
                            <a:rPr lang="en-US" sz="1850" i="1">
                              <a:latin typeface="Cambria Math" panose="02040503050406030204" pitchFamily="18" charset="0"/>
                              <a:ea typeface="Cambria Math" panose="02040503050406030204" pitchFamily="18" charset="0"/>
                            </a:rPr>
                          </m:ctrlPr>
                        </m:sSubPr>
                        <m:e>
                          <m:r>
                            <m:rPr>
                              <m:sty m:val="p"/>
                            </m:rPr>
                            <a:rPr lang="en-US" sz="1850">
                              <a:latin typeface="Cambria Math" panose="02040503050406030204" pitchFamily="18" charset="0"/>
                              <a:ea typeface="Cambria Math" panose="02040503050406030204" pitchFamily="18" charset="0"/>
                            </a:rPr>
                            <m:t>H</m:t>
                          </m:r>
                        </m:e>
                        <m:sub>
                          <m:r>
                            <a:rPr lang="en-US" sz="1850">
                              <a:latin typeface="Cambria Math" panose="02040503050406030204" pitchFamily="18" charset="0"/>
                              <a:ea typeface="Cambria Math" panose="02040503050406030204" pitchFamily="18" charset="0"/>
                            </a:rPr>
                            <m:t>3</m:t>
                          </m:r>
                        </m:sub>
                      </m:sSub>
                      <m:sSup>
                        <m:sSupPr>
                          <m:ctrlPr>
                            <a:rPr lang="en-US" sz="1850" i="1">
                              <a:latin typeface="Cambria Math" panose="02040503050406030204" pitchFamily="18" charset="0"/>
                              <a:ea typeface="Cambria Math" panose="02040503050406030204" pitchFamily="18" charset="0"/>
                            </a:rPr>
                          </m:ctrlPr>
                        </m:sSupPr>
                        <m:e>
                          <m:r>
                            <m:rPr>
                              <m:sty m:val="p"/>
                            </m:rPr>
                            <a:rPr lang="en-US" sz="1850">
                              <a:latin typeface="Cambria Math" panose="02040503050406030204" pitchFamily="18" charset="0"/>
                              <a:ea typeface="Cambria Math" panose="02040503050406030204" pitchFamily="18" charset="0"/>
                            </a:rPr>
                            <m:t>O</m:t>
                          </m:r>
                        </m:e>
                        <m:sup>
                          <m:r>
                            <a:rPr lang="en-US" sz="1850">
                              <a:latin typeface="Cambria Math" panose="02040503050406030204" pitchFamily="18" charset="0"/>
                              <a:ea typeface="Cambria Math" panose="02040503050406030204" pitchFamily="18" charset="0"/>
                            </a:rPr>
                            <m:t>+</m:t>
                          </m:r>
                        </m:sup>
                      </m:sSup>
                      <m:d>
                        <m:dPr>
                          <m:ctrlPr>
                            <a:rPr lang="en-US" sz="1850" i="1">
                              <a:latin typeface="Cambria Math" panose="02040503050406030204" pitchFamily="18" charset="0"/>
                              <a:ea typeface="Cambria Math" panose="02040503050406030204" pitchFamily="18" charset="0"/>
                            </a:rPr>
                          </m:ctrlPr>
                        </m:dPr>
                        <m:e>
                          <m:r>
                            <a:rPr lang="en-US" sz="1850" i="1">
                              <a:latin typeface="Cambria Math" panose="02040503050406030204" pitchFamily="18" charset="0"/>
                              <a:ea typeface="Cambria Math" panose="02040503050406030204" pitchFamily="18" charset="0"/>
                            </a:rPr>
                            <m:t>𝑎𝑞</m:t>
                          </m:r>
                        </m:e>
                      </m:d>
                      <m:r>
                        <a:rPr lang="en-US" sz="1850">
                          <a:latin typeface="Cambria Math" panose="02040503050406030204" pitchFamily="18" charset="0"/>
                          <a:ea typeface="Cambria Math" panose="02040503050406030204" pitchFamily="18" charset="0"/>
                        </a:rPr>
                        <m:t>+</m:t>
                      </m:r>
                      <m:sSub>
                        <m:sSubPr>
                          <m:ctrlPr>
                            <a:rPr lang="en-US" sz="1850" i="1">
                              <a:latin typeface="Cambria Math" panose="02040503050406030204" pitchFamily="18" charset="0"/>
                              <a:ea typeface="Cambria Math" panose="02040503050406030204" pitchFamily="18" charset="0"/>
                            </a:rPr>
                          </m:ctrlPr>
                        </m:sSubPr>
                        <m:e>
                          <m:r>
                            <m:rPr>
                              <m:sty m:val="p"/>
                            </m:rPr>
                            <a:rPr lang="en-US" sz="1850">
                              <a:latin typeface="Cambria Math" panose="02040503050406030204" pitchFamily="18" charset="0"/>
                              <a:ea typeface="Cambria Math" panose="02040503050406030204" pitchFamily="18" charset="0"/>
                            </a:rPr>
                            <m:t>CH</m:t>
                          </m:r>
                        </m:e>
                        <m:sub>
                          <m:r>
                            <a:rPr lang="en-US" sz="1850">
                              <a:latin typeface="Cambria Math" panose="02040503050406030204" pitchFamily="18" charset="0"/>
                              <a:ea typeface="Cambria Math" panose="02040503050406030204" pitchFamily="18" charset="0"/>
                            </a:rPr>
                            <m:t>3</m:t>
                          </m:r>
                        </m:sub>
                      </m:sSub>
                      <m:r>
                        <m:rPr>
                          <m:sty m:val="p"/>
                        </m:rPr>
                        <a:rPr lang="en-US" sz="1850">
                          <a:latin typeface="Cambria Math" panose="02040503050406030204" pitchFamily="18" charset="0"/>
                          <a:ea typeface="Cambria Math" panose="02040503050406030204" pitchFamily="18" charset="0"/>
                        </a:rPr>
                        <m:t>CO</m:t>
                      </m:r>
                      <m:sSup>
                        <m:sSupPr>
                          <m:ctrlPr>
                            <a:rPr lang="en-US" sz="1850" i="1">
                              <a:latin typeface="Cambria Math" panose="02040503050406030204" pitchFamily="18" charset="0"/>
                              <a:ea typeface="Cambria Math" panose="02040503050406030204" pitchFamily="18" charset="0"/>
                            </a:rPr>
                          </m:ctrlPr>
                        </m:sSupPr>
                        <m:e>
                          <m:r>
                            <m:rPr>
                              <m:sty m:val="p"/>
                            </m:rPr>
                            <a:rPr lang="en-US" sz="1850">
                              <a:latin typeface="Cambria Math" panose="02040503050406030204" pitchFamily="18" charset="0"/>
                              <a:ea typeface="Cambria Math" panose="02040503050406030204" pitchFamily="18" charset="0"/>
                            </a:rPr>
                            <m:t>O</m:t>
                          </m:r>
                        </m:e>
                        <m:sup>
                          <m:r>
                            <a:rPr lang="en-US" sz="1850">
                              <a:latin typeface="Cambria Math" panose="02040503050406030204" pitchFamily="18" charset="0"/>
                              <a:ea typeface="Cambria Math" panose="02040503050406030204" pitchFamily="18" charset="0"/>
                            </a:rPr>
                            <m:t>−</m:t>
                          </m:r>
                        </m:sup>
                      </m:sSup>
                      <m:r>
                        <a:rPr lang="en-US" sz="1850" i="1">
                          <a:latin typeface="Cambria Math" panose="02040503050406030204" pitchFamily="18" charset="0"/>
                          <a:ea typeface="Cambria Math" panose="02040503050406030204" pitchFamily="18" charset="0"/>
                        </a:rPr>
                        <m:t>(</m:t>
                      </m:r>
                      <m:r>
                        <a:rPr lang="en-US" sz="1850" i="1">
                          <a:latin typeface="Cambria Math" panose="02040503050406030204" pitchFamily="18" charset="0"/>
                          <a:ea typeface="Cambria Math" panose="02040503050406030204" pitchFamily="18" charset="0"/>
                        </a:rPr>
                        <m:t>𝑎𝑞</m:t>
                      </m:r>
                      <m:r>
                        <a:rPr lang="en-US" sz="1850" i="1">
                          <a:latin typeface="Cambria Math" panose="02040503050406030204" pitchFamily="18" charset="0"/>
                          <a:ea typeface="Cambria Math" panose="02040503050406030204" pitchFamily="18" charset="0"/>
                        </a:rPr>
                        <m:t>)</m:t>
                      </m:r>
                    </m:oMath>
                  </m:oMathPara>
                </a14:m>
                <a:endParaRPr lang="en-US" sz="1850" dirty="0"/>
              </a:p>
            </p:txBody>
          </p:sp>
        </mc:Choice>
        <mc:Fallback xmlns="">
          <p:sp>
            <p:nvSpPr>
              <p:cNvPr id="4" name="Content Placeholder 3"/>
              <p:cNvSpPr>
                <a:spLocks noGrp="1" noRot="1" noChangeAspect="1" noMove="1" noResize="1" noEditPoints="1" noAdjustHandles="1" noChangeArrowheads="1" noChangeShapeType="1" noTextEdit="1"/>
              </p:cNvSpPr>
              <p:nvPr>
                <p:ph sz="quarter" idx="13"/>
              </p:nvPr>
            </p:nvSpPr>
            <p:spPr>
              <a:xfrm>
                <a:off x="3429000" y="1828799"/>
                <a:ext cx="5715000" cy="514713"/>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7" name="Content Placeholder 3"/>
              <p:cNvGraphicFramePr>
                <a:graphicFrameLocks/>
              </p:cNvGraphicFramePr>
              <p:nvPr>
                <p:extLst>
                  <p:ext uri="{D42A27DB-BD31-4B8C-83A1-F6EECF244321}">
                    <p14:modId xmlns:p14="http://schemas.microsoft.com/office/powerpoint/2010/main" val="2739311400"/>
                  </p:ext>
                </p:extLst>
              </p:nvPr>
            </p:nvGraphicFramePr>
            <p:xfrm>
              <a:off x="-27213" y="2286000"/>
              <a:ext cx="9171213"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720723">
                      <a:extLst>
                        <a:ext uri="{9D8B030D-6E8A-4147-A177-3AD203B41FA5}">
                          <a16:colId xmlns:a16="http://schemas.microsoft.com/office/drawing/2014/main" val="2247387870"/>
                        </a:ext>
                      </a:extLst>
                    </a:gridCol>
                    <a:gridCol w="1504270">
                      <a:extLst>
                        <a:ext uri="{9D8B030D-6E8A-4147-A177-3AD203B41FA5}">
                          <a16:colId xmlns:a16="http://schemas.microsoft.com/office/drawing/2014/main" val="3868239168"/>
                        </a:ext>
                      </a:extLst>
                    </a:gridCol>
                    <a:gridCol w="1050621">
                      <a:extLst>
                        <a:ext uri="{9D8B030D-6E8A-4147-A177-3AD203B41FA5}">
                          <a16:colId xmlns:a16="http://schemas.microsoft.com/office/drawing/2014/main" val="1516186521"/>
                        </a:ext>
                      </a:extLst>
                    </a:gridCol>
                    <a:gridCol w="1219200">
                      <a:extLst>
                        <a:ext uri="{9D8B030D-6E8A-4147-A177-3AD203B41FA5}">
                          <a16:colId xmlns:a16="http://schemas.microsoft.com/office/drawing/2014/main" val="3887623133"/>
                        </a:ext>
                      </a:extLst>
                    </a:gridCol>
                    <a:gridCol w="1676399">
                      <a:extLst>
                        <a:ext uri="{9D8B030D-6E8A-4147-A177-3AD203B41FA5}">
                          <a16:colId xmlns:a16="http://schemas.microsoft.com/office/drawing/2014/main" val="2195469349"/>
                        </a:ext>
                      </a:extLst>
                    </a:gridCol>
                  </a:tblGrid>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0"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0.10</m:t>
                                </m:r>
                              </m:oMath>
                            </m:oMathPara>
                          </a14:m>
                          <a:endParaRPr lang="en-US"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679770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471374"/>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𝐸𝑞𝑢𝑖𝑙𝑖𝑏𝑟𝑖𝑢𝑚</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0.10−</m:t>
                                </m:r>
                                <m:r>
                                  <a:rPr lang="en-US" b="0" i="1" smtClean="0">
                                    <a:latin typeface="Cambria Math" panose="02040503050406030204" pitchFamily="18" charset="0"/>
                                    <a:ea typeface="Cambria Math" panose="02040503050406030204" pitchFamily="18" charset="0"/>
                                  </a:rPr>
                                  <m:t>𝑥</m:t>
                                </m:r>
                              </m:oMath>
                            </m:oMathPara>
                          </a14:m>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5275788"/>
                      </a:ext>
                    </a:extLst>
                  </a:tr>
                </a:tbl>
              </a:graphicData>
            </a:graphic>
          </p:graphicFrame>
        </mc:Choice>
        <mc:Fallback xmlns="">
          <p:graphicFrame>
            <p:nvGraphicFramePr>
              <p:cNvPr id="7" name="Content Placeholder 3"/>
              <p:cNvGraphicFramePr>
                <a:graphicFrameLocks/>
              </p:cNvGraphicFramePr>
              <p:nvPr>
                <p:extLst>
                  <p:ext uri="{D42A27DB-BD31-4B8C-83A1-F6EECF244321}">
                    <p14:modId xmlns:p14="http://schemas.microsoft.com/office/powerpoint/2010/main" val="2739311400"/>
                  </p:ext>
                </p:extLst>
              </p:nvPr>
            </p:nvGraphicFramePr>
            <p:xfrm>
              <a:off x="-27213" y="2286000"/>
              <a:ext cx="9171213"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720723">
                      <a:extLst>
                        <a:ext uri="{9D8B030D-6E8A-4147-A177-3AD203B41FA5}">
                          <a16:colId xmlns:a16="http://schemas.microsoft.com/office/drawing/2014/main" val="2247387870"/>
                        </a:ext>
                      </a:extLst>
                    </a:gridCol>
                    <a:gridCol w="1504270">
                      <a:extLst>
                        <a:ext uri="{9D8B030D-6E8A-4147-A177-3AD203B41FA5}">
                          <a16:colId xmlns:a16="http://schemas.microsoft.com/office/drawing/2014/main" val="3868239168"/>
                        </a:ext>
                      </a:extLst>
                    </a:gridCol>
                    <a:gridCol w="1050621">
                      <a:extLst>
                        <a:ext uri="{9D8B030D-6E8A-4147-A177-3AD203B41FA5}">
                          <a16:colId xmlns:a16="http://schemas.microsoft.com/office/drawing/2014/main" val="1516186521"/>
                        </a:ext>
                      </a:extLst>
                    </a:gridCol>
                    <a:gridCol w="1219200">
                      <a:extLst>
                        <a:ext uri="{9D8B030D-6E8A-4147-A177-3AD203B41FA5}">
                          <a16:colId xmlns:a16="http://schemas.microsoft.com/office/drawing/2014/main" val="3887623133"/>
                        </a:ext>
                      </a:extLst>
                    </a:gridCol>
                    <a:gridCol w="1676399">
                      <a:extLst>
                        <a:ext uri="{9D8B030D-6E8A-4147-A177-3AD203B41FA5}">
                          <a16:colId xmlns:a16="http://schemas.microsoft.com/office/drawing/2014/main" val="2195469349"/>
                        </a:ext>
                      </a:extLst>
                    </a:gridCol>
                  </a:tblGrid>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309" t="-8333" r="-147954" b="-230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51626" t="-8333" r="-267480" b="-2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00000" t="-8333" r="-280347" b="-230000"/>
                          </a:stretch>
                        </a:blip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0182" t="-8333" r="-3636" b="-230000"/>
                          </a:stretch>
                        </a:blipFill>
                      </a:tcPr>
                    </a:tc>
                    <a:extLst>
                      <a:ext uri="{0D108BD9-81ED-4DB2-BD59-A6C34878D82A}">
                        <a16:rowId xmlns:a16="http://schemas.microsoft.com/office/drawing/2014/main" val="40679770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309" t="-108333" r="-147954" b="-130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51626" t="-108333" r="-267480" b="-1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00000" t="-108333" r="-280347" b="-1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19000" t="-108333" r="-142500" b="-1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0182" t="-108333" r="-3636" b="-130000"/>
                          </a:stretch>
                        </a:blipFill>
                      </a:tcPr>
                    </a:tc>
                    <a:extLst>
                      <a:ext uri="{0D108BD9-81ED-4DB2-BD59-A6C34878D82A}">
                        <a16:rowId xmlns:a16="http://schemas.microsoft.com/office/drawing/2014/main" val="388471374"/>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309" t="-208333" r="-147954" b="-30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251626" t="-208333" r="-267480"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500000" t="-208333" r="-280347"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519000" t="-208333" r="-142500"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450182" t="-208333" r="-3636" b="-30000"/>
                          </a:stretch>
                        </a:blipFill>
                      </a:tcPr>
                    </a:tc>
                    <a:extLst>
                      <a:ext uri="{0D108BD9-81ED-4DB2-BD59-A6C34878D82A}">
                        <a16:rowId xmlns:a16="http://schemas.microsoft.com/office/drawing/2014/main" val="3705275788"/>
                      </a:ext>
                    </a:extLst>
                  </a:tr>
                </a:tbl>
              </a:graphicData>
            </a:graphic>
          </p:graphicFrame>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27213" y="4126593"/>
                <a:ext cx="9144000" cy="1143000"/>
              </a:xfrm>
            </p:spPr>
            <p:txBody>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b="0" i="0" smtClean="0">
                          <a:latin typeface="Cambria Math" panose="02040503050406030204" pitchFamily="18" charset="0"/>
                        </a:rPr>
                        <m:t>=</m:t>
                      </m:r>
                      <m:f>
                        <m:fPr>
                          <m:ctrlPr>
                            <a:rPr lang="en-US" b="0" i="1" smtClean="0">
                              <a:latin typeface="Cambria Math" panose="02040503050406030204" pitchFamily="18" charset="0"/>
                            </a:rPr>
                          </m:ctrlPr>
                        </m:fPr>
                        <m:num>
                          <m:d>
                            <m:dPr>
                              <m:begChr m:val="["/>
                              <m:endChr m:val="]"/>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e>
                          </m:d>
                          <m:r>
                            <a:rPr lang="en-US" b="0" i="0" smtClean="0">
                              <a:latin typeface="Cambria Math" panose="02040503050406030204" pitchFamily="18" charset="0"/>
                            </a:rPr>
                            <m:t>[</m:t>
                          </m:r>
                          <m:r>
                            <m:rPr>
                              <m:sty m:val="p"/>
                            </m:rPr>
                            <a:rPr lang="en-US" b="0" i="0" smtClean="0">
                              <a:latin typeface="Cambria Math" panose="02040503050406030204" pitchFamily="18" charset="0"/>
                            </a:rPr>
                            <m:t>C</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r>
                            <a:rPr lang="en-US" b="0" i="0" smtClean="0">
                              <a:latin typeface="Cambria Math" panose="02040503050406030204" pitchFamily="18" charset="0"/>
                            </a:rPr>
                            <m:t>]</m:t>
                          </m:r>
                        </m:num>
                        <m:den>
                          <m:r>
                            <a:rPr lang="en-US" b="0" i="0" smtClean="0">
                              <a:latin typeface="Cambria Math" panose="02040503050406030204" pitchFamily="18" charset="0"/>
                            </a:rPr>
                            <m:t>[</m:t>
                          </m:r>
                          <m:r>
                            <m:rPr>
                              <m:sty m:val="p"/>
                            </m:rPr>
                            <a:rPr lang="en-US" b="0" i="0" smtClean="0">
                              <a:latin typeface="Cambria Math" panose="02040503050406030204" pitchFamily="18" charset="0"/>
                            </a:rPr>
                            <m:t>C</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COOH</m:t>
                          </m:r>
                          <m:r>
                            <a:rPr lang="en-US" b="0" i="0" smtClean="0">
                              <a:latin typeface="Cambria Math" panose="02040503050406030204" pitchFamily="18" charset="0"/>
                            </a:rPr>
                            <m:t>]</m:t>
                          </m:r>
                        </m:den>
                      </m:f>
                      <m:r>
                        <a:rPr lang="en-US" b="0" i="0" smtClean="0">
                          <a:latin typeface="Cambria Math" panose="02040503050406030204" pitchFamily="18" charset="0"/>
                        </a:rPr>
                        <m:t>=</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0" smtClean="0">
                                  <a:latin typeface="Cambria Math" panose="02040503050406030204" pitchFamily="18" charset="0"/>
                                </a:rPr>
                                <m:t>2</m:t>
                              </m:r>
                            </m:sup>
                          </m:sSup>
                        </m:num>
                        <m:den>
                          <m:r>
                            <a:rPr lang="en-US" b="0" i="0" smtClean="0">
                              <a:latin typeface="Cambria Math" panose="02040503050406030204" pitchFamily="18" charset="0"/>
                            </a:rPr>
                            <m:t>0.10−</m:t>
                          </m:r>
                          <m:r>
                            <a:rPr lang="en-US" b="0" i="1" smtClean="0">
                              <a:latin typeface="Cambria Math" panose="02040503050406030204" pitchFamily="18" charset="0"/>
                            </a:rPr>
                            <m:t>𝑥</m:t>
                          </m:r>
                        </m:den>
                      </m:f>
                      <m:r>
                        <a:rPr lang="en-US" b="0" i="0" smtClean="0">
                          <a:latin typeface="Cambria Math" panose="02040503050406030204" pitchFamily="18" charset="0"/>
                        </a:rPr>
                        <m:t>=1.8</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−5</m:t>
                          </m:r>
                        </m:sup>
                      </m:sSup>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27213" y="4126593"/>
                <a:ext cx="9144000" cy="1143000"/>
              </a:xfr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050495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3313"/>
            <a:ext cx="6808304" cy="460513"/>
          </a:xfrm>
        </p:spPr>
        <p:txBody>
          <a:bodyPr/>
          <a:lstStyle/>
          <a:p>
            <a:pPr marL="1257300" indent="-1257300"/>
            <a:r>
              <a:rPr lang="en-US" dirty="0">
                <a:solidFill>
                  <a:schemeClr val="bg1"/>
                </a:solidFill>
              </a:rPr>
              <a:t>17.3	</a:t>
            </a:r>
            <a:r>
              <a:rPr lang="en-US" dirty="0"/>
              <a:t>Acid‒Base Titrations (18)</a:t>
            </a:r>
          </a:p>
        </p:txBody>
      </p:sp>
      <p:sp>
        <p:nvSpPr>
          <p:cNvPr id="2" name="Text Placeholder 1"/>
          <p:cNvSpPr>
            <a:spLocks noGrp="1"/>
          </p:cNvSpPr>
          <p:nvPr>
            <p:ph type="body" sz="quarter" idx="11"/>
          </p:nvPr>
        </p:nvSpPr>
        <p:spPr>
          <a:xfrm>
            <a:off x="0" y="1066800"/>
            <a:ext cx="5029200" cy="533400"/>
          </a:xfrm>
        </p:spPr>
        <p:txBody>
          <a:bodyPr/>
          <a:lstStyle/>
          <a:p>
            <a:r>
              <a:rPr lang="en-US" dirty="0"/>
              <a:t>Weak Acid-Strong Base Titrations</a:t>
            </a:r>
          </a:p>
        </p:txBody>
      </p:sp>
      <p:pic>
        <p:nvPicPr>
          <p:cNvPr id="19" name="Picture 3" descr="The titration curve of a weak acid with a strong base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156757" y="462305"/>
            <a:ext cx="3707286" cy="3119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2514600"/>
                <a:ext cx="9144000" cy="3886200"/>
              </a:xfrm>
            </p:spPr>
            <p:txBody>
              <a:bodyPr/>
              <a:lstStyle/>
              <a:p>
                <a:r>
                  <a:rPr lang="en-US" dirty="0">
                    <a:solidFill>
                      <a:prstClr val="black"/>
                    </a:solidFill>
                  </a:rPr>
                  <a:t>Solving for </a:t>
                </a:r>
                <a:r>
                  <a:rPr lang="en-US" i="1" dirty="0">
                    <a:solidFill>
                      <a:prstClr val="black"/>
                    </a:solidFill>
                  </a:rPr>
                  <a:t>x, </a:t>
                </a:r>
              </a:p>
              <a:p>
                <a:pPr marL="976313" indent="1198563">
                  <a:spcAft>
                    <a:spcPts val="2800"/>
                  </a:spcAft>
                  <a:tabLst>
                    <a:tab pos="1143000" algn="l"/>
                  </a:tabLst>
                </a:pPr>
                <a14:m>
                  <m:oMathPara xmlns:m="http://schemas.openxmlformats.org/officeDocument/2006/math">
                    <m:oMathParaPr>
                      <m:jc m:val="centerGroup"/>
                    </m:oMathParaPr>
                    <m:oMath xmlns:m="http://schemas.openxmlformats.org/officeDocument/2006/math">
                      <m:f>
                        <m:fPr>
                          <m:ctrlPr>
                            <a:rPr lang="en-US" i="1" smtClean="0">
                              <a:solidFill>
                                <a:prstClr val="black"/>
                              </a:solidFill>
                              <a:latin typeface="Cambria Math" panose="02040503050406030204" pitchFamily="18" charset="0"/>
                            </a:rPr>
                          </m:ctrlPr>
                        </m:fPr>
                        <m:num>
                          <m:sSup>
                            <m:sSupPr>
                              <m:ctrlPr>
                                <a:rPr lang="en-US" i="1" smtClean="0">
                                  <a:solidFill>
                                    <a:prstClr val="black"/>
                                  </a:solidFill>
                                  <a:latin typeface="Cambria Math" panose="02040503050406030204" pitchFamily="18" charset="0"/>
                                </a:rPr>
                              </m:ctrlPr>
                            </m:sSupPr>
                            <m:e>
                              <m:r>
                                <a:rPr lang="en-US" b="0" i="1" smtClean="0">
                                  <a:solidFill>
                                    <a:prstClr val="black"/>
                                  </a:solidFill>
                                  <a:latin typeface="Cambria Math" panose="02040503050406030204" pitchFamily="18" charset="0"/>
                                </a:rPr>
                                <m:t>𝑥</m:t>
                              </m:r>
                            </m:e>
                            <m:sup>
                              <m:r>
                                <a:rPr lang="en-US" b="0" i="0" smtClean="0">
                                  <a:solidFill>
                                    <a:prstClr val="black"/>
                                  </a:solidFill>
                                  <a:latin typeface="Cambria Math" panose="02040503050406030204" pitchFamily="18" charset="0"/>
                                </a:rPr>
                                <m:t>2</m:t>
                              </m:r>
                            </m:sup>
                          </m:sSup>
                        </m:num>
                        <m:den>
                          <m:r>
                            <a:rPr lang="en-US" b="0" i="0" smtClean="0">
                              <a:solidFill>
                                <a:prstClr val="black"/>
                              </a:solidFill>
                              <a:latin typeface="Cambria Math" panose="02040503050406030204" pitchFamily="18" charset="0"/>
                            </a:rPr>
                            <m:t>0.10</m:t>
                          </m:r>
                        </m:den>
                      </m:f>
                      <m:r>
                        <a:rPr lang="en-US" b="0" i="0" smtClean="0">
                          <a:solidFill>
                            <a:prstClr val="black"/>
                          </a:solidFill>
                          <a:latin typeface="Cambria Math" panose="02040503050406030204" pitchFamily="18" charset="0"/>
                        </a:rPr>
                        <m:t>=1.8</m:t>
                      </m:r>
                      <m:r>
                        <a:rPr lang="en-US" b="0" i="0" smtClean="0">
                          <a:solidFill>
                            <a:prstClr val="black"/>
                          </a:solidFill>
                          <a:latin typeface="Cambria Math" panose="02040503050406030204" pitchFamily="18" charset="0"/>
                          <a:ea typeface="Cambria Math" panose="02040503050406030204" pitchFamily="18" charset="0"/>
                        </a:rPr>
                        <m:t>×</m:t>
                      </m:r>
                      <m:sSup>
                        <m:sSupPr>
                          <m:ctrlPr>
                            <a:rPr lang="en-US" b="0" i="1" smtClean="0">
                              <a:solidFill>
                                <a:prstClr val="black"/>
                              </a:solidFill>
                              <a:latin typeface="Cambria Math" panose="02040503050406030204" pitchFamily="18" charset="0"/>
                              <a:ea typeface="Cambria Math" panose="02040503050406030204" pitchFamily="18" charset="0"/>
                            </a:rPr>
                          </m:ctrlPr>
                        </m:sSupPr>
                        <m:e>
                          <m:r>
                            <a:rPr lang="en-US" b="0" i="0" smtClean="0">
                              <a:solidFill>
                                <a:prstClr val="black"/>
                              </a:solidFill>
                              <a:latin typeface="Cambria Math" panose="02040503050406030204" pitchFamily="18" charset="0"/>
                              <a:ea typeface="Cambria Math" panose="02040503050406030204" pitchFamily="18" charset="0"/>
                            </a:rPr>
                            <m:t>10</m:t>
                          </m:r>
                        </m:e>
                        <m:sup>
                          <m:r>
                            <a:rPr lang="en-US" b="0" i="0" smtClean="0">
                              <a:solidFill>
                                <a:prstClr val="black"/>
                              </a:solidFill>
                              <a:latin typeface="Cambria Math" panose="02040503050406030204" pitchFamily="18" charset="0"/>
                              <a:ea typeface="Cambria Math" panose="02040503050406030204" pitchFamily="18" charset="0"/>
                            </a:rPr>
                            <m:t>−5</m:t>
                          </m:r>
                        </m:sup>
                      </m:sSup>
                    </m:oMath>
                  </m:oMathPara>
                </a14:m>
                <a:endParaRPr lang="en-US" b="0" dirty="0">
                  <a:solidFill>
                    <a:prstClr val="black"/>
                  </a:solidFill>
                  <a:ea typeface="Cambria Math" panose="02040503050406030204" pitchFamily="18" charset="0"/>
                </a:endParaRPr>
              </a:p>
              <a:p>
                <a:pPr marL="2452688" indent="-2452688">
                  <a:spcAft>
                    <a:spcPts val="2000"/>
                  </a:spcAft>
                </a:pPr>
                <a14:m>
                  <m:oMathPara xmlns:m="http://schemas.openxmlformats.org/officeDocument/2006/math">
                    <m:oMathParaPr>
                      <m:jc m:val="centerGroup"/>
                    </m:oMathParaPr>
                    <m:oMath xmlns:m="http://schemas.openxmlformats.org/officeDocument/2006/math">
                      <m:sSup>
                        <m:sSupPr>
                          <m:ctrlPr>
                            <a:rPr lang="en-US" i="1" smtClean="0">
                              <a:solidFill>
                                <a:prstClr val="black"/>
                              </a:solidFill>
                              <a:latin typeface="Cambria Math" panose="02040503050406030204" pitchFamily="18" charset="0"/>
                            </a:rPr>
                          </m:ctrlPr>
                        </m:sSupPr>
                        <m:e>
                          <m:r>
                            <a:rPr lang="en-US" b="0" i="1" smtClean="0">
                              <a:solidFill>
                                <a:prstClr val="black"/>
                              </a:solidFill>
                              <a:latin typeface="Cambria Math" panose="02040503050406030204" pitchFamily="18" charset="0"/>
                            </a:rPr>
                            <m:t>𝑥</m:t>
                          </m:r>
                        </m:e>
                        <m:sup>
                          <m:r>
                            <a:rPr lang="en-US" b="0" i="0" smtClean="0">
                              <a:solidFill>
                                <a:prstClr val="black"/>
                              </a:solidFill>
                              <a:latin typeface="Cambria Math" panose="02040503050406030204" pitchFamily="18" charset="0"/>
                            </a:rPr>
                            <m:t>2</m:t>
                          </m:r>
                        </m:sup>
                      </m:sSup>
                      <m:r>
                        <a:rPr lang="en-US" b="0" i="0" smtClean="0">
                          <a:solidFill>
                            <a:prstClr val="black"/>
                          </a:solidFill>
                          <a:latin typeface="Cambria Math" panose="02040503050406030204" pitchFamily="18" charset="0"/>
                        </a:rPr>
                        <m:t>=</m:t>
                      </m:r>
                      <m:d>
                        <m:dPr>
                          <m:ctrlPr>
                            <a:rPr lang="en-US" b="0" i="1" smtClean="0">
                              <a:solidFill>
                                <a:prstClr val="black"/>
                              </a:solidFill>
                              <a:latin typeface="Cambria Math" panose="02040503050406030204" pitchFamily="18" charset="0"/>
                            </a:rPr>
                          </m:ctrlPr>
                        </m:dPr>
                        <m:e>
                          <m:r>
                            <a:rPr lang="en-US" b="0" i="0" smtClean="0">
                              <a:solidFill>
                                <a:prstClr val="black"/>
                              </a:solidFill>
                              <a:latin typeface="Cambria Math" panose="02040503050406030204" pitchFamily="18" charset="0"/>
                            </a:rPr>
                            <m:t>1.8</m:t>
                          </m:r>
                          <m:r>
                            <a:rPr lang="en-US" b="0" i="0" smtClean="0">
                              <a:solidFill>
                                <a:prstClr val="black"/>
                              </a:solidFill>
                              <a:latin typeface="Cambria Math" panose="02040503050406030204" pitchFamily="18" charset="0"/>
                              <a:ea typeface="Cambria Math" panose="02040503050406030204" pitchFamily="18" charset="0"/>
                            </a:rPr>
                            <m:t>×</m:t>
                          </m:r>
                          <m:sSup>
                            <m:sSupPr>
                              <m:ctrlPr>
                                <a:rPr lang="en-US" b="0" i="1" smtClean="0">
                                  <a:solidFill>
                                    <a:prstClr val="black"/>
                                  </a:solidFill>
                                  <a:latin typeface="Cambria Math" panose="02040503050406030204" pitchFamily="18" charset="0"/>
                                  <a:ea typeface="Cambria Math" panose="02040503050406030204" pitchFamily="18" charset="0"/>
                                </a:rPr>
                              </m:ctrlPr>
                            </m:sSupPr>
                            <m:e>
                              <m:r>
                                <a:rPr lang="en-US" b="0" i="0" smtClean="0">
                                  <a:solidFill>
                                    <a:prstClr val="black"/>
                                  </a:solidFill>
                                  <a:latin typeface="Cambria Math" panose="02040503050406030204" pitchFamily="18" charset="0"/>
                                  <a:ea typeface="Cambria Math" panose="02040503050406030204" pitchFamily="18" charset="0"/>
                                </a:rPr>
                                <m:t>10</m:t>
                              </m:r>
                            </m:e>
                            <m:sup>
                              <m:r>
                                <a:rPr lang="en-US" b="0" i="0" smtClean="0">
                                  <a:solidFill>
                                    <a:prstClr val="black"/>
                                  </a:solidFill>
                                  <a:latin typeface="Cambria Math" panose="02040503050406030204" pitchFamily="18" charset="0"/>
                                  <a:ea typeface="Cambria Math" panose="02040503050406030204" pitchFamily="18" charset="0"/>
                                </a:rPr>
                                <m:t>−5</m:t>
                              </m:r>
                            </m:sup>
                          </m:sSup>
                        </m:e>
                      </m:d>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0" smtClean="0">
                              <a:solidFill>
                                <a:prstClr val="black"/>
                              </a:solidFill>
                              <a:latin typeface="Cambria Math" panose="02040503050406030204" pitchFamily="18" charset="0"/>
                              <a:ea typeface="Cambria Math" panose="02040503050406030204" pitchFamily="18" charset="0"/>
                            </a:rPr>
                            <m:t>0.10</m:t>
                          </m:r>
                        </m:e>
                      </m:d>
                      <m:r>
                        <a:rPr lang="en-US" b="0" i="0" smtClean="0">
                          <a:solidFill>
                            <a:prstClr val="black"/>
                          </a:solidFill>
                          <a:latin typeface="Cambria Math" panose="02040503050406030204" pitchFamily="18" charset="0"/>
                          <a:ea typeface="Cambria Math" panose="02040503050406030204" pitchFamily="18" charset="0"/>
                        </a:rPr>
                        <m:t>=1.8×</m:t>
                      </m:r>
                      <m:sSup>
                        <m:sSupPr>
                          <m:ctrlPr>
                            <a:rPr lang="en-US" b="0" i="1" smtClean="0">
                              <a:solidFill>
                                <a:prstClr val="black"/>
                              </a:solidFill>
                              <a:latin typeface="Cambria Math" panose="02040503050406030204" pitchFamily="18" charset="0"/>
                              <a:ea typeface="Cambria Math" panose="02040503050406030204" pitchFamily="18" charset="0"/>
                            </a:rPr>
                          </m:ctrlPr>
                        </m:sSupPr>
                        <m:e>
                          <m:r>
                            <a:rPr lang="en-US" b="0" i="0" smtClean="0">
                              <a:solidFill>
                                <a:prstClr val="black"/>
                              </a:solidFill>
                              <a:latin typeface="Cambria Math" panose="02040503050406030204" pitchFamily="18" charset="0"/>
                              <a:ea typeface="Cambria Math" panose="02040503050406030204" pitchFamily="18" charset="0"/>
                            </a:rPr>
                            <m:t>10</m:t>
                          </m:r>
                        </m:e>
                        <m:sup>
                          <m:r>
                            <a:rPr lang="en-US" b="0" i="0" smtClean="0">
                              <a:solidFill>
                                <a:prstClr val="black"/>
                              </a:solidFill>
                              <a:latin typeface="Cambria Math" panose="02040503050406030204" pitchFamily="18" charset="0"/>
                              <a:ea typeface="Cambria Math" panose="02040503050406030204" pitchFamily="18" charset="0"/>
                            </a:rPr>
                            <m:t>−6</m:t>
                          </m:r>
                        </m:sup>
                      </m:sSup>
                    </m:oMath>
                  </m:oMathPara>
                </a14:m>
                <a:endParaRPr lang="en-US" b="0" dirty="0">
                  <a:solidFill>
                    <a:prstClr val="black"/>
                  </a:solidFill>
                  <a:ea typeface="Cambria Math" panose="02040503050406030204" pitchFamily="18" charset="0"/>
                </a:endParaRPr>
              </a:p>
              <a:p>
                <a:pPr marL="2347913" indent="-2347913">
                  <a:spcAft>
                    <a:spcPts val="1000"/>
                  </a:spcAft>
                </a:pPr>
                <a14:m>
                  <m:oMathPara xmlns:m="http://schemas.openxmlformats.org/officeDocument/2006/math">
                    <m:oMathParaPr>
                      <m:jc m:val="centerGroup"/>
                    </m:oMathParaPr>
                    <m:oMath xmlns:m="http://schemas.openxmlformats.org/officeDocument/2006/math">
                      <m:r>
                        <a:rPr lang="en-US" b="0" i="1" smtClean="0">
                          <a:solidFill>
                            <a:prstClr val="black"/>
                          </a:solidFill>
                          <a:latin typeface="Cambria Math" panose="02040503050406030204" pitchFamily="18" charset="0"/>
                        </a:rPr>
                        <m:t>𝑥</m:t>
                      </m:r>
                      <m:r>
                        <a:rPr lang="en-US" b="0" i="0" smtClean="0">
                          <a:solidFill>
                            <a:prstClr val="black"/>
                          </a:solidFill>
                          <a:latin typeface="Cambria Math" panose="02040503050406030204" pitchFamily="18" charset="0"/>
                        </a:rPr>
                        <m:t>=</m:t>
                      </m:r>
                      <m:rad>
                        <m:radPr>
                          <m:degHide m:val="on"/>
                          <m:ctrlPr>
                            <a:rPr lang="en-US" b="0" i="1" smtClean="0">
                              <a:solidFill>
                                <a:prstClr val="black"/>
                              </a:solidFill>
                              <a:latin typeface="Cambria Math" panose="02040503050406030204" pitchFamily="18" charset="0"/>
                            </a:rPr>
                          </m:ctrlPr>
                        </m:radPr>
                        <m:deg/>
                        <m:e>
                          <m:r>
                            <a:rPr lang="en-US" b="0" i="0" smtClean="0">
                              <a:solidFill>
                                <a:prstClr val="black"/>
                              </a:solidFill>
                              <a:latin typeface="Cambria Math" panose="02040503050406030204" pitchFamily="18" charset="0"/>
                            </a:rPr>
                            <m:t>1.8</m:t>
                          </m:r>
                          <m:r>
                            <a:rPr lang="en-US" b="0" i="0" smtClean="0">
                              <a:solidFill>
                                <a:prstClr val="black"/>
                              </a:solidFill>
                              <a:latin typeface="Cambria Math" panose="02040503050406030204" pitchFamily="18" charset="0"/>
                              <a:ea typeface="Cambria Math" panose="02040503050406030204" pitchFamily="18" charset="0"/>
                            </a:rPr>
                            <m:t>×</m:t>
                          </m:r>
                          <m:sSup>
                            <m:sSupPr>
                              <m:ctrlPr>
                                <a:rPr lang="en-US" b="0" i="1" smtClean="0">
                                  <a:solidFill>
                                    <a:prstClr val="black"/>
                                  </a:solidFill>
                                  <a:latin typeface="Cambria Math" panose="02040503050406030204" pitchFamily="18" charset="0"/>
                                  <a:ea typeface="Cambria Math" panose="02040503050406030204" pitchFamily="18" charset="0"/>
                                </a:rPr>
                              </m:ctrlPr>
                            </m:sSupPr>
                            <m:e>
                              <m:r>
                                <a:rPr lang="en-US" b="0" i="0" smtClean="0">
                                  <a:solidFill>
                                    <a:prstClr val="black"/>
                                  </a:solidFill>
                                  <a:latin typeface="Cambria Math" panose="02040503050406030204" pitchFamily="18" charset="0"/>
                                  <a:ea typeface="Cambria Math" panose="02040503050406030204" pitchFamily="18" charset="0"/>
                                </a:rPr>
                                <m:t>10</m:t>
                              </m:r>
                            </m:e>
                            <m:sup>
                              <m:r>
                                <a:rPr lang="en-US" b="0" i="0" smtClean="0">
                                  <a:solidFill>
                                    <a:prstClr val="black"/>
                                  </a:solidFill>
                                  <a:latin typeface="Cambria Math" panose="02040503050406030204" pitchFamily="18" charset="0"/>
                                  <a:ea typeface="Cambria Math" panose="02040503050406030204" pitchFamily="18" charset="0"/>
                                </a:rPr>
                                <m:t>−6</m:t>
                              </m:r>
                            </m:sup>
                          </m:sSup>
                        </m:e>
                      </m:rad>
                      <m:r>
                        <a:rPr lang="en-US" b="0" i="0" smtClean="0">
                          <a:solidFill>
                            <a:prstClr val="black"/>
                          </a:solidFill>
                          <a:latin typeface="Cambria Math" panose="02040503050406030204" pitchFamily="18" charset="0"/>
                        </a:rPr>
                        <m:t>=1.34</m:t>
                      </m:r>
                      <m:r>
                        <a:rPr lang="en-US" b="0" i="0" smtClean="0">
                          <a:solidFill>
                            <a:prstClr val="black"/>
                          </a:solidFill>
                          <a:latin typeface="Cambria Math" panose="02040503050406030204" pitchFamily="18" charset="0"/>
                          <a:ea typeface="Cambria Math" panose="02040503050406030204" pitchFamily="18" charset="0"/>
                        </a:rPr>
                        <m:t>×</m:t>
                      </m:r>
                      <m:sSup>
                        <m:sSupPr>
                          <m:ctrlPr>
                            <a:rPr lang="en-US" b="0" i="1" smtClean="0">
                              <a:solidFill>
                                <a:prstClr val="black"/>
                              </a:solidFill>
                              <a:latin typeface="Cambria Math" panose="02040503050406030204" pitchFamily="18" charset="0"/>
                              <a:ea typeface="Cambria Math" panose="02040503050406030204" pitchFamily="18" charset="0"/>
                            </a:rPr>
                          </m:ctrlPr>
                        </m:sSupPr>
                        <m:e>
                          <m:r>
                            <a:rPr lang="en-US" b="0" i="0" smtClean="0">
                              <a:solidFill>
                                <a:prstClr val="black"/>
                              </a:solidFill>
                              <a:latin typeface="Cambria Math" panose="02040503050406030204" pitchFamily="18" charset="0"/>
                              <a:ea typeface="Cambria Math" panose="02040503050406030204" pitchFamily="18" charset="0"/>
                            </a:rPr>
                            <m:t>10</m:t>
                          </m:r>
                        </m:e>
                        <m:sup>
                          <m:r>
                            <a:rPr lang="en-US" b="0" i="0" smtClean="0">
                              <a:solidFill>
                                <a:prstClr val="black"/>
                              </a:solidFill>
                              <a:latin typeface="Cambria Math" panose="02040503050406030204" pitchFamily="18" charset="0"/>
                              <a:ea typeface="Cambria Math" panose="02040503050406030204" pitchFamily="18" charset="0"/>
                            </a:rPr>
                            <m:t>−3</m:t>
                          </m:r>
                        </m:sup>
                      </m:sSup>
                      <m:r>
                        <a:rPr lang="en-US" b="0" i="1" smtClean="0">
                          <a:solidFill>
                            <a:prstClr val="black"/>
                          </a:solidFill>
                          <a:latin typeface="Cambria Math" panose="02040503050406030204" pitchFamily="18" charset="0"/>
                          <a:ea typeface="Cambria Math" panose="02040503050406030204" pitchFamily="18" charset="0"/>
                        </a:rPr>
                        <m:t>𝑀</m:t>
                      </m:r>
                    </m:oMath>
                  </m:oMathPara>
                </a14:m>
                <a:endParaRPr lang="en-US" i="1" dirty="0">
                  <a:solidFill>
                    <a:prstClr val="black"/>
                  </a:solidFill>
                </a:endParaRPr>
              </a:p>
              <a:p>
                <a:pPr marL="0" lvl="1" indent="0">
                  <a:spcAft>
                    <a:spcPts val="2800"/>
                  </a:spcAft>
                  <a:buNone/>
                </a:pPr>
                <a:r>
                  <a:rPr lang="en-US" dirty="0">
                    <a:solidFill>
                      <a:prstClr val="black"/>
                    </a:solidFill>
                  </a:rPr>
                  <a:t>gives [H</a:t>
                </a:r>
                <a:r>
                  <a:rPr lang="en-US" baseline="-25000" dirty="0">
                    <a:solidFill>
                      <a:prstClr val="black"/>
                    </a:solidFill>
                  </a:rPr>
                  <a:t>3</a:t>
                </a:r>
                <a:r>
                  <a:rPr lang="en-US" dirty="0">
                    <a:solidFill>
                      <a:prstClr val="black"/>
                    </a:solidFill>
                  </a:rPr>
                  <a:t>O</a:t>
                </a:r>
                <a:r>
                  <a:rPr lang="en-US" baseline="30000" dirty="0">
                    <a:solidFill>
                      <a:prstClr val="black"/>
                    </a:solidFill>
                  </a:rPr>
                  <a:t>+</a:t>
                </a:r>
                <a:r>
                  <a:rPr lang="en-US" dirty="0">
                    <a:solidFill>
                      <a:prstClr val="black"/>
                    </a:solidFill>
                  </a:rPr>
                  <a:t>] = 1.34 × 10</a:t>
                </a:r>
                <a:r>
                  <a:rPr lang="en-US" baseline="30000" dirty="0"/>
                  <a:t>‒</a:t>
                </a:r>
                <a:r>
                  <a:rPr lang="en-US" baseline="30000" dirty="0">
                    <a:solidFill>
                      <a:prstClr val="black"/>
                    </a:solidFill>
                  </a:rPr>
                  <a:t>3</a:t>
                </a:r>
                <a:r>
                  <a:rPr lang="en-US" dirty="0">
                    <a:solidFill>
                      <a:prstClr val="black"/>
                    </a:solidFill>
                  </a:rPr>
                  <a:t> </a:t>
                </a:r>
                <a:r>
                  <a:rPr lang="en-US" i="1" dirty="0">
                    <a:solidFill>
                      <a:prstClr val="black"/>
                    </a:solidFill>
                  </a:rPr>
                  <a:t>M </a:t>
                </a:r>
                <a:r>
                  <a:rPr lang="en-US" dirty="0">
                    <a:solidFill>
                      <a:prstClr val="black"/>
                    </a:solidFill>
                  </a:rPr>
                  <a:t>and pH = 2.87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2514600"/>
                <a:ext cx="9144000" cy="3886200"/>
              </a:xfrm>
              <a:blipFill>
                <a:blip r:embed="rId3"/>
                <a:stretch>
                  <a:fillRect l="-1333" t="-1570"/>
                </a:stretch>
              </a:blipFill>
            </p:spPr>
            <p:txBody>
              <a:bodyPr/>
              <a:lstStyle/>
              <a:p>
                <a:r>
                  <a:rPr lang="en-US">
                    <a:noFill/>
                  </a:rPr>
                  <a:t> </a:t>
                </a:r>
              </a:p>
            </p:txBody>
          </p:sp>
        </mc:Fallback>
      </mc:AlternateContent>
    </p:spTree>
    <p:extLst>
      <p:ext uri="{BB962C8B-B14F-4D97-AF65-F5344CB8AC3E}">
        <p14:creationId xmlns:p14="http://schemas.microsoft.com/office/powerpoint/2010/main" val="1139944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553200" cy="685800"/>
          </a:xfrm>
        </p:spPr>
        <p:txBody>
          <a:bodyPr/>
          <a:lstStyle/>
          <a:p>
            <a:pPr marL="1200150" indent="-1200150"/>
            <a:r>
              <a:rPr lang="en-US" dirty="0">
                <a:solidFill>
                  <a:srgbClr val="FFFFFF"/>
                </a:solidFill>
              </a:rPr>
              <a:t>17.1	</a:t>
            </a:r>
            <a:r>
              <a:rPr lang="en-US" dirty="0">
                <a:solidFill>
                  <a:srgbClr val="CE171F"/>
                </a:solidFill>
              </a:rPr>
              <a:t>The </a:t>
            </a:r>
            <a:r>
              <a:rPr lang="en-US" dirty="0">
                <a:solidFill>
                  <a:srgbClr val="CE171F"/>
                </a:solidFill>
                <a:latin typeface="Calibri" panose="020F0502020204030204" pitchFamily="34" charset="0"/>
              </a:rPr>
              <a:t>Common</a:t>
            </a:r>
            <a:r>
              <a:rPr lang="en-US" dirty="0">
                <a:solidFill>
                  <a:srgbClr val="CE171F"/>
                </a:solidFill>
              </a:rPr>
              <a:t> Ion Effect (2)</a:t>
            </a:r>
          </a:p>
        </p:txBody>
      </p:sp>
      <p:sp>
        <p:nvSpPr>
          <p:cNvPr id="7" name="Text Placeholder 6"/>
          <p:cNvSpPr>
            <a:spLocks noGrp="1"/>
          </p:cNvSpPr>
          <p:nvPr>
            <p:ph type="body" sz="quarter" idx="11"/>
          </p:nvPr>
        </p:nvSpPr>
        <p:spPr>
          <a:xfrm>
            <a:off x="0" y="685800"/>
            <a:ext cx="8686800" cy="533400"/>
          </a:xfrm>
        </p:spPr>
        <p:txBody>
          <a:bodyPr/>
          <a:lstStyle/>
          <a:p>
            <a:r>
              <a:rPr lang="en-US" dirty="0"/>
              <a:t>The Common Ion Effect</a:t>
            </a:r>
          </a:p>
        </p:txBody>
      </p:sp>
      <mc:AlternateContent xmlns:mc="http://schemas.openxmlformats.org/markup-compatibility/2006" xmlns:a14="http://schemas.microsoft.com/office/drawing/2010/main">
        <mc:Choice Requires="a14">
          <p:sp>
            <p:nvSpPr>
              <p:cNvPr id="8" name="Content Placeholder 7"/>
              <p:cNvSpPr>
                <a:spLocks noGrp="1"/>
              </p:cNvSpPr>
              <p:nvPr>
                <p:ph sz="quarter" idx="12"/>
              </p:nvPr>
            </p:nvSpPr>
            <p:spPr>
              <a:xfrm>
                <a:off x="19050" y="1524000"/>
                <a:ext cx="9144000" cy="990600"/>
              </a:xfrm>
            </p:spPr>
            <p:txBody>
              <a:bodyPr/>
              <a:lstStyle/>
              <a:p>
                <a:r>
                  <a:rPr lang="en-US" dirty="0"/>
                  <a:t>Now consider what happens when we add 0.050 mole of sodium acetate </a:t>
                </a:r>
                <a14:m>
                  <m:oMath xmlns:m="http://schemas.openxmlformats.org/officeDocument/2006/math">
                    <m:r>
                      <a:rPr lang="en-US" i="0" dirty="0" smtClean="0">
                        <a:latin typeface="Cambria Math" panose="02040503050406030204" pitchFamily="18" charset="0"/>
                      </a:rPr>
                      <m:t>(</m:t>
                    </m:r>
                    <m:r>
                      <m:rPr>
                        <m:sty m:val="p"/>
                      </m:rPr>
                      <a:rPr lang="en-US" i="0" dirty="0" smtClean="0">
                        <a:latin typeface="Cambria Math" panose="02040503050406030204" pitchFamily="18" charset="0"/>
                      </a:rPr>
                      <m:t>CH</m:t>
                    </m:r>
                    <m:r>
                      <a:rPr lang="en-US" i="0" baseline="-25000" dirty="0">
                        <a:latin typeface="Cambria Math" panose="02040503050406030204" pitchFamily="18" charset="0"/>
                      </a:rPr>
                      <m:t>3</m:t>
                    </m:r>
                    <m:r>
                      <m:rPr>
                        <m:sty m:val="p"/>
                      </m:rPr>
                      <a:rPr lang="en-US" i="0" dirty="0">
                        <a:latin typeface="Cambria Math" panose="02040503050406030204" pitchFamily="18" charset="0"/>
                      </a:rPr>
                      <m:t>COONa</m:t>
                    </m:r>
                    <m:r>
                      <a:rPr lang="en-US" i="0" dirty="0">
                        <a:latin typeface="Cambria Math" panose="02040503050406030204" pitchFamily="18" charset="0"/>
                      </a:rPr>
                      <m:t>)</m:t>
                    </m:r>
                  </m:oMath>
                </a14:m>
                <a:r>
                  <a:rPr lang="en-US" dirty="0"/>
                  <a:t> to the solution. </a:t>
                </a:r>
              </a:p>
            </p:txBody>
          </p:sp>
        </mc:Choice>
        <mc:Fallback xmlns="">
          <p:sp>
            <p:nvSpPr>
              <p:cNvPr id="8" name="Content Placeholder 7"/>
              <p:cNvSpPr>
                <a:spLocks noGrp="1" noRot="1" noChangeAspect="1" noMove="1" noResize="1" noEditPoints="1" noAdjustHandles="1" noChangeArrowheads="1" noChangeShapeType="1" noTextEdit="1"/>
              </p:cNvSpPr>
              <p:nvPr>
                <p:ph sz="quarter" idx="12"/>
              </p:nvPr>
            </p:nvSpPr>
            <p:spPr>
              <a:xfrm>
                <a:off x="19050" y="1524000"/>
                <a:ext cx="9144000" cy="990600"/>
              </a:xfrm>
              <a:blipFill>
                <a:blip r:embed="rId2"/>
                <a:stretch>
                  <a:fillRect l="-1333" t="-5521" b="-1288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descr="By adding sodium acetate, we have increased the concentration of the acetate ion, which will drive the equilibrium toward reactant."/>
              <p:cNvSpPr>
                <a:spLocks noGrp="1"/>
              </p:cNvSpPr>
              <p:nvPr>
                <p:ph sz="quarter" idx="14"/>
              </p:nvPr>
            </p:nvSpPr>
            <p:spPr>
              <a:xfrm>
                <a:off x="100079" y="3200400"/>
                <a:ext cx="8510521" cy="1066800"/>
              </a:xfrm>
            </p:spPr>
            <p:txBody>
              <a:bodyPr/>
              <a:lstStyle/>
              <a:p>
                <a:pPr>
                  <a:spcBef>
                    <a:spcPts val="0"/>
                  </a:spcBef>
                </a:pPr>
                <a14:m>
                  <m:oMathPara xmlns:m="http://schemas.openxmlformats.org/officeDocument/2006/math">
                    <m:oMathParaPr>
                      <m:jc m:val="centerGroup"/>
                    </m:oMathParaPr>
                    <m:oMath xmlns:m="http://schemas.openxmlformats.org/officeDocument/2006/math">
                      <m:sSub>
                        <m:sSubPr>
                          <m:ctrlPr>
                            <a:rPr lang="en-US" sz="2800" i="1" smtClean="0">
                              <a:latin typeface="Cambria Math" panose="02040503050406030204" pitchFamily="18" charset="0"/>
                            </a:rPr>
                          </m:ctrlPr>
                        </m:sSubPr>
                        <m:e>
                          <m:r>
                            <m:rPr>
                              <m:sty m:val="p"/>
                            </m:rPr>
                            <a:rPr lang="en-US" sz="2800" b="0" i="0" smtClean="0">
                              <a:latin typeface="Cambria Math" panose="02040503050406030204" pitchFamily="18" charset="0"/>
                            </a:rPr>
                            <m:t>CH</m:t>
                          </m:r>
                        </m:e>
                        <m:sub>
                          <m:r>
                            <a:rPr lang="en-US" sz="2800" b="0" i="0" smtClean="0">
                              <a:latin typeface="Cambria Math" panose="02040503050406030204" pitchFamily="18" charset="0"/>
                            </a:rPr>
                            <m:t>3</m:t>
                          </m:r>
                        </m:sub>
                      </m:sSub>
                      <m:r>
                        <m:rPr>
                          <m:sty m:val="p"/>
                        </m:rPr>
                        <a:rPr lang="en-US" sz="2800" b="0" i="0" smtClean="0">
                          <a:latin typeface="Cambria Math" panose="02040503050406030204" pitchFamily="18" charset="0"/>
                        </a:rPr>
                        <m:t>COONa</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𝑎𝑞</m:t>
                          </m:r>
                        </m:e>
                      </m:d>
                      <m:groupChr>
                        <m:groupChrPr>
                          <m:chr m:val="→"/>
                          <m:vertJc m:val="bot"/>
                          <m:ctrlPr>
                            <a:rPr lang="en-US" sz="2800" b="0" i="1" smtClean="0">
                              <a:latin typeface="Cambria Math" panose="02040503050406030204" pitchFamily="18" charset="0"/>
                            </a:rPr>
                          </m:ctrlPr>
                        </m:groupChrPr>
                        <m:e>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H</m:t>
                              </m:r>
                            </m:e>
                            <m:sub>
                              <m:r>
                                <a:rPr lang="en-US" sz="2800" b="0" i="0" smtClean="0">
                                  <a:latin typeface="Cambria Math" panose="02040503050406030204" pitchFamily="18" charset="0"/>
                                </a:rPr>
                                <m:t>2</m:t>
                              </m:r>
                            </m:sub>
                          </m:sSub>
                          <m:r>
                            <m:rPr>
                              <m:sty m:val="p"/>
                              <m:brk m:alnAt="2"/>
                            </m:rPr>
                            <a:rPr lang="en-US" sz="2800" b="0" i="0" smtClean="0">
                              <a:latin typeface="Cambria Math" panose="02040503050406030204" pitchFamily="18" charset="0"/>
                            </a:rPr>
                            <m:t>O</m:t>
                          </m:r>
                        </m:e>
                      </m:groupChr>
                      <m:sSup>
                        <m:sSupPr>
                          <m:ctrlPr>
                            <a:rPr lang="en-US" sz="2800" b="0" i="1" smtClean="0">
                              <a:latin typeface="Cambria Math" panose="02040503050406030204" pitchFamily="18" charset="0"/>
                            </a:rPr>
                          </m:ctrlPr>
                        </m:sSupPr>
                        <m:e>
                          <m:r>
                            <m:rPr>
                              <m:sty m:val="p"/>
                            </m:rPr>
                            <a:rPr lang="en-US" sz="2800" b="0" i="0" smtClean="0">
                              <a:latin typeface="Cambria Math" panose="02040503050406030204" pitchFamily="18" charset="0"/>
                            </a:rPr>
                            <m:t>Na</m:t>
                          </m:r>
                        </m:e>
                        <m:sup>
                          <m:r>
                            <a:rPr lang="en-US" sz="2800" b="0" i="0" smtClean="0">
                              <a:latin typeface="Cambria Math" panose="02040503050406030204" pitchFamily="18" charset="0"/>
                            </a:rPr>
                            <m:t>+</m:t>
                          </m:r>
                        </m:sup>
                      </m:sSup>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𝑎𝑞</m:t>
                          </m:r>
                        </m:e>
                      </m:d>
                      <m:r>
                        <a:rPr lang="en-US" sz="2800" b="0" i="0" smtClean="0">
                          <a:latin typeface="Cambria Math" panose="02040503050406030204" pitchFamily="18" charset="0"/>
                        </a:rPr>
                        <m:t>+</m:t>
                      </m:r>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CH</m:t>
                          </m:r>
                        </m:e>
                        <m:sub>
                          <m:r>
                            <a:rPr lang="en-US" sz="2800" b="0" i="0" smtClean="0">
                              <a:latin typeface="Cambria Math" panose="02040503050406030204" pitchFamily="18" charset="0"/>
                            </a:rPr>
                            <m:t>3</m:t>
                          </m:r>
                        </m:sub>
                      </m:sSub>
                      <m:r>
                        <m:rPr>
                          <m:sty m:val="p"/>
                        </m:rPr>
                        <a:rPr lang="en-US" sz="2800" b="0" i="0" smtClean="0">
                          <a:latin typeface="Cambria Math" panose="02040503050406030204" pitchFamily="18" charset="0"/>
                        </a:rPr>
                        <m:t>CO</m:t>
                      </m:r>
                      <m:sSup>
                        <m:sSupPr>
                          <m:ctrlPr>
                            <a:rPr lang="en-US" sz="2800" b="0" i="1" smtClean="0">
                              <a:latin typeface="Cambria Math" panose="02040503050406030204" pitchFamily="18" charset="0"/>
                            </a:rPr>
                          </m:ctrlPr>
                        </m:sSupPr>
                        <m:e>
                          <m:r>
                            <m:rPr>
                              <m:sty m:val="p"/>
                            </m:rPr>
                            <a:rPr lang="en-US" sz="2800" b="0" i="0" smtClean="0">
                              <a:latin typeface="Cambria Math" panose="02040503050406030204" pitchFamily="18" charset="0"/>
                            </a:rPr>
                            <m:t>O</m:t>
                          </m:r>
                        </m:e>
                        <m:sup>
                          <m:r>
                            <a:rPr lang="en-US" sz="2800" b="0" i="0" smtClean="0">
                              <a:latin typeface="Cambria Math" panose="02040503050406030204" pitchFamily="18" charset="0"/>
                            </a:rPr>
                            <m:t>−</m:t>
                          </m:r>
                        </m:sup>
                      </m:sSup>
                      <m:r>
                        <a:rPr lang="en-US" sz="2800" b="0" i="0" smtClean="0">
                          <a:latin typeface="Cambria Math" panose="02040503050406030204" pitchFamily="18" charset="0"/>
                        </a:rPr>
                        <m:t>(</m:t>
                      </m:r>
                      <m:r>
                        <a:rPr lang="en-US" sz="2800" b="0" i="1" smtClean="0">
                          <a:latin typeface="Cambria Math" panose="02040503050406030204" pitchFamily="18" charset="0"/>
                        </a:rPr>
                        <m:t>𝑎𝑞</m:t>
                      </m:r>
                      <m:r>
                        <a:rPr lang="en-US" sz="2800" b="0" i="1" smtClean="0">
                          <a:latin typeface="Cambria Math" panose="02040503050406030204" pitchFamily="18" charset="0"/>
                        </a:rPr>
                        <m:t>)</m:t>
                      </m:r>
                    </m:oMath>
                  </m:oMathPara>
                </a14:m>
                <a:endParaRPr lang="en-US" sz="2800" i="1" dirty="0"/>
              </a:p>
            </p:txBody>
          </p:sp>
        </mc:Choice>
        <mc:Fallback xmlns="">
          <p:sp>
            <p:nvSpPr>
              <p:cNvPr id="3" name="Content Placeholder 2" descr="By adding sodium acetate, we have increased the concentration of the acetate ion, which will drive the equilibrium toward reactant."/>
              <p:cNvSpPr>
                <a:spLocks noGrp="1" noRot="1" noChangeAspect="1" noMove="1" noResize="1" noEditPoints="1" noAdjustHandles="1" noChangeArrowheads="1" noChangeShapeType="1" noTextEdit="1"/>
              </p:cNvSpPr>
              <p:nvPr>
                <p:ph sz="quarter" idx="14"/>
              </p:nvPr>
            </p:nvSpPr>
            <p:spPr>
              <a:xfrm>
                <a:off x="100079" y="3200400"/>
                <a:ext cx="8510521" cy="1066800"/>
              </a:xfrm>
              <a:blipFill rotWithShape="1">
                <a:blip r:embed="rId3"/>
                <a:stretch>
                  <a:fillRect/>
                </a:stretch>
              </a:blipFill>
            </p:spPr>
            <p:txBody>
              <a:bodyPr/>
              <a:lstStyle/>
              <a:p>
                <a:r>
                  <a:rPr lang="en-US">
                    <a:noFill/>
                  </a:rPr>
                  <a:t> </a:t>
                </a:r>
              </a:p>
            </p:txBody>
          </p:sp>
        </mc:Fallback>
      </mc:AlternateContent>
      <p:pic>
        <p:nvPicPr>
          <p:cNvPr id="1030" name="Picture 6" descr="Addition of a product drives the reaction equilibrium towards the reacta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775" y="4152900"/>
            <a:ext cx="8886825"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7028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3313"/>
            <a:ext cx="6808304" cy="460513"/>
          </a:xfrm>
        </p:spPr>
        <p:txBody>
          <a:bodyPr/>
          <a:lstStyle/>
          <a:p>
            <a:pPr marL="1268413" indent="-1268413"/>
            <a:r>
              <a:rPr lang="en-US" dirty="0">
                <a:solidFill>
                  <a:schemeClr val="bg1"/>
                </a:solidFill>
              </a:rPr>
              <a:t>17.3	</a:t>
            </a:r>
            <a:r>
              <a:rPr lang="en-US" dirty="0"/>
              <a:t>Acid‒Base Titrations (19)</a:t>
            </a:r>
          </a:p>
        </p:txBody>
      </p:sp>
      <p:sp>
        <p:nvSpPr>
          <p:cNvPr id="2" name="Text Placeholder 1"/>
          <p:cNvSpPr>
            <a:spLocks noGrp="1"/>
          </p:cNvSpPr>
          <p:nvPr>
            <p:ph type="body" sz="quarter" idx="11"/>
          </p:nvPr>
        </p:nvSpPr>
        <p:spPr>
          <a:xfrm>
            <a:off x="0" y="1066800"/>
            <a:ext cx="5105400" cy="533400"/>
          </a:xfrm>
        </p:spPr>
        <p:txBody>
          <a:bodyPr/>
          <a:lstStyle/>
          <a:p>
            <a:r>
              <a:rPr lang="en-US" dirty="0"/>
              <a:t>Weak Acid-Strong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3810000"/>
              </a:xfrm>
            </p:spPr>
            <p:txBody>
              <a:bodyPr/>
              <a:lstStyle/>
              <a:p>
                <a:pPr>
                  <a:spcAft>
                    <a:spcPts val="13000"/>
                  </a:spcAft>
                </a:pPr>
                <a:r>
                  <a:rPr lang="en-US" b="1" dirty="0"/>
                  <a:t>Before the equivalence point:</a:t>
                </a:r>
              </a:p>
              <a:p>
                <a:pPr>
                  <a:spcAft>
                    <a:spcPts val="2800"/>
                  </a:spcAft>
                </a:pPr>
                <a:r>
                  <a:rPr lang="en-US" dirty="0"/>
                  <a:t>After the first addition of base, some of the acetic acid has been converted to acetate ion via the reaction </a:t>
                </a:r>
              </a:p>
              <a:p>
                <a:pPr/>
                <a14:m>
                  <m:oMathPara xmlns:m="http://schemas.openxmlformats.org/officeDocument/2006/math">
                    <m:oMathParaPr>
                      <m:jc m:val="left"/>
                    </m:oMathParaPr>
                    <m:oMath xmlns:m="http://schemas.openxmlformats.org/officeDocument/2006/math">
                      <m:r>
                        <m:rPr>
                          <m:sty m:val="p"/>
                        </m:rPr>
                        <a:rPr lang="en-US" sz="2850" b="0" i="0" smtClean="0">
                          <a:latin typeface="Cambria Math" panose="02040503050406030204" pitchFamily="18" charset="0"/>
                        </a:rPr>
                        <m:t>C</m:t>
                      </m:r>
                      <m:sSub>
                        <m:sSubPr>
                          <m:ctrlPr>
                            <a:rPr lang="en-US" sz="2850" i="1" smtClean="0">
                              <a:latin typeface="Cambria Math" panose="02040503050406030204" pitchFamily="18" charset="0"/>
                            </a:rPr>
                          </m:ctrlPr>
                        </m:sSubPr>
                        <m:e>
                          <m:r>
                            <m:rPr>
                              <m:sty m:val="p"/>
                            </m:rPr>
                            <a:rPr lang="en-US" sz="2850" b="0" i="0" smtClean="0">
                              <a:latin typeface="Cambria Math" panose="02040503050406030204" pitchFamily="18" charset="0"/>
                            </a:rPr>
                            <m:t>H</m:t>
                          </m:r>
                        </m:e>
                        <m:sub>
                          <m:r>
                            <a:rPr lang="en-US" sz="2850" b="0" i="0" smtClean="0">
                              <a:latin typeface="Cambria Math" panose="02040503050406030204" pitchFamily="18" charset="0"/>
                            </a:rPr>
                            <m:t>3</m:t>
                          </m:r>
                        </m:sub>
                      </m:sSub>
                      <m:r>
                        <m:rPr>
                          <m:sty m:val="p"/>
                        </m:rPr>
                        <a:rPr lang="en-US" sz="2850" b="0" i="0" smtClean="0">
                          <a:latin typeface="Cambria Math" panose="02040503050406030204" pitchFamily="18" charset="0"/>
                        </a:rPr>
                        <m:t>COOH</m:t>
                      </m:r>
                      <m:d>
                        <m:dPr>
                          <m:ctrlPr>
                            <a:rPr lang="en-US" sz="2850" i="1" smtClean="0">
                              <a:latin typeface="Cambria Math" panose="02040503050406030204" pitchFamily="18" charset="0"/>
                            </a:rPr>
                          </m:ctrlPr>
                        </m:dPr>
                        <m:e>
                          <m:r>
                            <a:rPr lang="en-US" sz="2850" b="0" i="1" smtClean="0">
                              <a:latin typeface="Cambria Math" panose="02040503050406030204" pitchFamily="18" charset="0"/>
                            </a:rPr>
                            <m:t>𝑎𝑞</m:t>
                          </m:r>
                        </m:e>
                      </m:d>
                      <m:r>
                        <a:rPr lang="en-US" sz="2850" b="0" i="0" smtClean="0">
                          <a:latin typeface="Cambria Math" panose="02040503050406030204" pitchFamily="18" charset="0"/>
                        </a:rPr>
                        <m:t>+</m:t>
                      </m:r>
                      <m:sSup>
                        <m:sSupPr>
                          <m:ctrlPr>
                            <a:rPr lang="en-US" sz="2850" i="1" smtClean="0">
                              <a:latin typeface="Cambria Math" panose="02040503050406030204" pitchFamily="18" charset="0"/>
                            </a:rPr>
                          </m:ctrlPr>
                        </m:sSupPr>
                        <m:e>
                          <m:r>
                            <m:rPr>
                              <m:sty m:val="p"/>
                            </m:rPr>
                            <a:rPr lang="en-US" sz="2850" b="0" i="0" smtClean="0">
                              <a:latin typeface="Cambria Math" panose="02040503050406030204" pitchFamily="18" charset="0"/>
                            </a:rPr>
                            <m:t>OH</m:t>
                          </m:r>
                        </m:e>
                        <m:sup>
                          <m:r>
                            <a:rPr lang="en-US" sz="2850" b="0" i="0" smtClean="0">
                              <a:latin typeface="Cambria Math" panose="02040503050406030204" pitchFamily="18" charset="0"/>
                            </a:rPr>
                            <m:t>−</m:t>
                          </m:r>
                        </m:sup>
                      </m:sSup>
                      <m:d>
                        <m:dPr>
                          <m:ctrlPr>
                            <a:rPr lang="en-US" sz="2850" i="1" smtClean="0">
                              <a:latin typeface="Cambria Math" panose="02040503050406030204" pitchFamily="18" charset="0"/>
                            </a:rPr>
                          </m:ctrlPr>
                        </m:dPr>
                        <m:e>
                          <m:r>
                            <a:rPr lang="en-US" sz="2850" b="0" i="1" smtClean="0">
                              <a:latin typeface="Cambria Math" panose="02040503050406030204" pitchFamily="18" charset="0"/>
                            </a:rPr>
                            <m:t>𝑎𝑞</m:t>
                          </m:r>
                        </m:e>
                      </m:d>
                      <m:r>
                        <a:rPr lang="en-US" sz="2850" b="0" i="0" smtClean="0">
                          <a:latin typeface="Cambria Math" panose="02040503050406030204" pitchFamily="18" charset="0"/>
                          <a:ea typeface="Cambria Math" panose="02040503050406030204" pitchFamily="18" charset="0"/>
                        </a:rPr>
                        <m:t>→</m:t>
                      </m:r>
                      <m:r>
                        <m:rPr>
                          <m:sty m:val="p"/>
                        </m:rPr>
                        <a:rPr lang="en-US" sz="2850" b="0" i="0" smtClean="0">
                          <a:latin typeface="Cambria Math" panose="02040503050406030204" pitchFamily="18" charset="0"/>
                          <a:ea typeface="Cambria Math" panose="02040503050406030204" pitchFamily="18" charset="0"/>
                        </a:rPr>
                        <m:t>C</m:t>
                      </m:r>
                      <m:sSub>
                        <m:sSubPr>
                          <m:ctrlPr>
                            <a:rPr lang="en-US" sz="2850" i="1" smtClean="0">
                              <a:latin typeface="Cambria Math" panose="02040503050406030204" pitchFamily="18" charset="0"/>
                              <a:ea typeface="Cambria Math" panose="02040503050406030204" pitchFamily="18" charset="0"/>
                            </a:rPr>
                          </m:ctrlPr>
                        </m:sSubPr>
                        <m:e>
                          <m:r>
                            <m:rPr>
                              <m:sty m:val="p"/>
                            </m:rPr>
                            <a:rPr lang="en-US" sz="2850" b="0" i="0" smtClean="0">
                              <a:latin typeface="Cambria Math" panose="02040503050406030204" pitchFamily="18" charset="0"/>
                              <a:ea typeface="Cambria Math" panose="02040503050406030204" pitchFamily="18" charset="0"/>
                            </a:rPr>
                            <m:t>H</m:t>
                          </m:r>
                        </m:e>
                        <m:sub>
                          <m:r>
                            <a:rPr lang="en-US" sz="2850" b="0" i="0" smtClean="0">
                              <a:latin typeface="Cambria Math" panose="02040503050406030204" pitchFamily="18" charset="0"/>
                              <a:ea typeface="Cambria Math" panose="02040503050406030204" pitchFamily="18" charset="0"/>
                            </a:rPr>
                            <m:t>3</m:t>
                          </m:r>
                        </m:sub>
                      </m:sSub>
                      <m:r>
                        <m:rPr>
                          <m:sty m:val="p"/>
                        </m:rPr>
                        <a:rPr lang="en-US" sz="2850" b="0" i="0" smtClean="0">
                          <a:latin typeface="Cambria Math" panose="02040503050406030204" pitchFamily="18" charset="0"/>
                          <a:ea typeface="Cambria Math" panose="02040503050406030204" pitchFamily="18" charset="0"/>
                        </a:rPr>
                        <m:t>CO</m:t>
                      </m:r>
                      <m:sSup>
                        <m:sSupPr>
                          <m:ctrlPr>
                            <a:rPr lang="en-US" sz="2850" i="1" smtClean="0">
                              <a:latin typeface="Cambria Math" panose="02040503050406030204" pitchFamily="18" charset="0"/>
                              <a:ea typeface="Cambria Math" panose="02040503050406030204" pitchFamily="18" charset="0"/>
                            </a:rPr>
                          </m:ctrlPr>
                        </m:sSupPr>
                        <m:e>
                          <m:r>
                            <m:rPr>
                              <m:sty m:val="p"/>
                            </m:rPr>
                            <a:rPr lang="en-US" sz="2850" b="0" i="0" smtClean="0">
                              <a:latin typeface="Cambria Math" panose="02040503050406030204" pitchFamily="18" charset="0"/>
                              <a:ea typeface="Cambria Math" panose="02040503050406030204" pitchFamily="18" charset="0"/>
                            </a:rPr>
                            <m:t>O</m:t>
                          </m:r>
                        </m:e>
                        <m:sup>
                          <m:r>
                            <a:rPr lang="en-US" sz="2850" b="0" i="0" smtClean="0">
                              <a:latin typeface="Cambria Math" panose="02040503050406030204" pitchFamily="18" charset="0"/>
                              <a:ea typeface="Cambria Math" panose="02040503050406030204" pitchFamily="18" charset="0"/>
                            </a:rPr>
                            <m:t>−</m:t>
                          </m:r>
                        </m:sup>
                      </m:sSup>
                      <m:d>
                        <m:dPr>
                          <m:ctrlPr>
                            <a:rPr lang="en-US" sz="2850" i="1" smtClean="0">
                              <a:latin typeface="Cambria Math" panose="02040503050406030204" pitchFamily="18" charset="0"/>
                              <a:ea typeface="Cambria Math" panose="02040503050406030204" pitchFamily="18" charset="0"/>
                            </a:rPr>
                          </m:ctrlPr>
                        </m:dPr>
                        <m:e>
                          <m:r>
                            <a:rPr lang="en-US" sz="2850" b="0" i="1" smtClean="0">
                              <a:latin typeface="Cambria Math" panose="02040503050406030204" pitchFamily="18" charset="0"/>
                              <a:ea typeface="Cambria Math" panose="02040503050406030204" pitchFamily="18" charset="0"/>
                            </a:rPr>
                            <m:t>𝑎𝑞</m:t>
                          </m:r>
                        </m:e>
                      </m:d>
                      <m:r>
                        <a:rPr lang="en-US" sz="2850" b="0" i="0" smtClean="0">
                          <a:latin typeface="Cambria Math" panose="02040503050406030204" pitchFamily="18" charset="0"/>
                          <a:ea typeface="Cambria Math" panose="02040503050406030204" pitchFamily="18" charset="0"/>
                        </a:rPr>
                        <m:t>+</m:t>
                      </m:r>
                      <m:sSub>
                        <m:sSubPr>
                          <m:ctrlPr>
                            <a:rPr lang="en-US" sz="2850" i="1" smtClean="0">
                              <a:latin typeface="Cambria Math" panose="02040503050406030204" pitchFamily="18" charset="0"/>
                              <a:ea typeface="Cambria Math" panose="02040503050406030204" pitchFamily="18" charset="0"/>
                            </a:rPr>
                          </m:ctrlPr>
                        </m:sSubPr>
                        <m:e>
                          <m:r>
                            <m:rPr>
                              <m:sty m:val="p"/>
                            </m:rPr>
                            <a:rPr lang="en-US" sz="2850" b="0" i="0" smtClean="0">
                              <a:latin typeface="Cambria Math" panose="02040503050406030204" pitchFamily="18" charset="0"/>
                              <a:ea typeface="Cambria Math" panose="02040503050406030204" pitchFamily="18" charset="0"/>
                            </a:rPr>
                            <m:t>H</m:t>
                          </m:r>
                        </m:e>
                        <m:sub>
                          <m:r>
                            <a:rPr lang="en-US" sz="2850" b="0" i="0" smtClean="0">
                              <a:latin typeface="Cambria Math" panose="02040503050406030204" pitchFamily="18" charset="0"/>
                              <a:ea typeface="Cambria Math" panose="02040503050406030204" pitchFamily="18" charset="0"/>
                            </a:rPr>
                            <m:t>2</m:t>
                          </m:r>
                        </m:sub>
                      </m:sSub>
                      <m:r>
                        <m:rPr>
                          <m:sty m:val="p"/>
                        </m:rPr>
                        <a:rPr lang="en-US" sz="2850" b="0" i="0" smtClean="0">
                          <a:latin typeface="Cambria Math" panose="02040503050406030204" pitchFamily="18" charset="0"/>
                          <a:ea typeface="Cambria Math" panose="02040503050406030204" pitchFamily="18" charset="0"/>
                        </a:rPr>
                        <m:t>O</m:t>
                      </m:r>
                      <m:r>
                        <a:rPr lang="en-US" sz="2850" b="0" i="0" smtClean="0">
                          <a:latin typeface="Cambria Math" panose="02040503050406030204" pitchFamily="18" charset="0"/>
                          <a:ea typeface="Cambria Math" panose="02040503050406030204" pitchFamily="18" charset="0"/>
                        </a:rPr>
                        <m:t>(</m:t>
                      </m:r>
                      <m:r>
                        <a:rPr lang="en-US" sz="2850" b="0" i="1" smtClean="0">
                          <a:latin typeface="Cambria Math" panose="02040503050406030204" pitchFamily="18" charset="0"/>
                          <a:ea typeface="Cambria Math" panose="02040503050406030204" pitchFamily="18" charset="0"/>
                        </a:rPr>
                        <m:t>𝑙</m:t>
                      </m:r>
                      <m:r>
                        <a:rPr lang="en-US" sz="2850" b="0" i="0" smtClean="0">
                          <a:latin typeface="Cambria Math" panose="02040503050406030204" pitchFamily="18" charset="0"/>
                          <a:ea typeface="Cambria Math" panose="02040503050406030204" pitchFamily="18" charset="0"/>
                        </a:rPr>
                        <m:t>)</m:t>
                      </m:r>
                    </m:oMath>
                  </m:oMathPara>
                </a14:m>
                <a:endParaRPr lang="en-US" sz="2850"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3810000"/>
              </a:xfrm>
              <a:blipFill>
                <a:blip r:embed="rId2"/>
                <a:stretch>
                  <a:fillRect l="-1333" t="-1440"/>
                </a:stretch>
              </a:blipFill>
            </p:spPr>
            <p:txBody>
              <a:bodyPr/>
              <a:lstStyle/>
              <a:p>
                <a:r>
                  <a:rPr lang="en-US">
                    <a:noFill/>
                  </a:rPr>
                  <a:t> </a:t>
                </a:r>
              </a:p>
            </p:txBody>
          </p:sp>
        </mc:Fallback>
      </mc:AlternateContent>
      <p:pic>
        <p:nvPicPr>
          <p:cNvPr id="18" name="Picture 3" descr="The titration curve of a weak acid with a strong base is shown."/>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232957" y="609600"/>
            <a:ext cx="3707286" cy="3119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97065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808304" cy="460513"/>
          </a:xfrm>
        </p:spPr>
        <p:txBody>
          <a:bodyPr/>
          <a:lstStyle/>
          <a:p>
            <a:pPr marL="1257300" indent="-1257300"/>
            <a:r>
              <a:rPr lang="en-US" dirty="0">
                <a:solidFill>
                  <a:schemeClr val="bg1"/>
                </a:solidFill>
              </a:rPr>
              <a:t>17.3	</a:t>
            </a:r>
            <a:r>
              <a:rPr lang="en-US" dirty="0"/>
              <a:t>Acid‒Base Titrations (20)</a:t>
            </a:r>
          </a:p>
        </p:txBody>
      </p:sp>
      <p:sp>
        <p:nvSpPr>
          <p:cNvPr id="2" name="Text Placeholder 1"/>
          <p:cNvSpPr>
            <a:spLocks noGrp="1"/>
          </p:cNvSpPr>
          <p:nvPr>
            <p:ph type="body" sz="quarter" idx="11"/>
          </p:nvPr>
        </p:nvSpPr>
        <p:spPr>
          <a:xfrm>
            <a:off x="0" y="1066800"/>
            <a:ext cx="5067300" cy="533400"/>
          </a:xfrm>
        </p:spPr>
        <p:txBody>
          <a:bodyPr/>
          <a:lstStyle/>
          <a:p>
            <a:r>
              <a:rPr lang="en-US" dirty="0"/>
              <a:t>Weak Acid-Strong Base Titrations</a:t>
            </a:r>
          </a:p>
        </p:txBody>
      </p:sp>
      <p:pic>
        <p:nvPicPr>
          <p:cNvPr id="17" name="Picture 3" descr="The titration curve of a weak acid with a strong base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334000" y="533400"/>
            <a:ext cx="3505200" cy="2949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3090088"/>
                <a:ext cx="9144000" cy="3158312"/>
              </a:xfrm>
            </p:spPr>
            <p:txBody>
              <a:bodyPr/>
              <a:lstStyle/>
              <a:p>
                <a:r>
                  <a:rPr lang="en-US" dirty="0"/>
                  <a:t>The solution is a buffer and we</a:t>
                </a:r>
              </a:p>
              <a:p>
                <a:pPr>
                  <a:spcAft>
                    <a:spcPts val="2800"/>
                  </a:spcAft>
                </a:pPr>
                <a:r>
                  <a:rPr lang="en-US" dirty="0"/>
                  <a:t>use the Henderson-Hasselbalch equation to calculate the pH.</a:t>
                </a:r>
              </a:p>
              <a:p>
                <a:pPr>
                  <a:spcBef>
                    <a:spcPts val="0"/>
                  </a:spcBef>
                  <a:spcAft>
                    <a:spcPts val="2800"/>
                  </a:spcAft>
                </a:pPr>
                <a:r>
                  <a:rPr lang="en-US" dirty="0"/>
                  <a:t>After the addition of 10.0 mL of base, the solution contains 1.5 mmol of acetic acid and 1.0 mmol of acetate ion</a:t>
                </a:r>
              </a:p>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pH</m:t>
                      </m:r>
                      <m:r>
                        <a:rPr lang="en-US" b="0" i="0" smtClean="0">
                          <a:latin typeface="Cambria Math" panose="02040503050406030204" pitchFamily="18" charset="0"/>
                        </a:rPr>
                        <m:t>=4.74+</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log</m:t>
                          </m:r>
                        </m:fName>
                        <m:e>
                          <m:f>
                            <m:fPr>
                              <m:ctrlPr>
                                <a:rPr lang="en-US" b="0" i="1" smtClean="0">
                                  <a:latin typeface="Cambria Math" panose="02040503050406030204" pitchFamily="18" charset="0"/>
                                </a:rPr>
                              </m:ctrlPr>
                            </m:fPr>
                            <m:num>
                              <m:r>
                                <a:rPr lang="en-US" b="0" i="0" smtClean="0">
                                  <a:latin typeface="Cambria Math" panose="02040503050406030204" pitchFamily="18" charset="0"/>
                                </a:rPr>
                                <m:t>1.0 </m:t>
                              </m:r>
                              <m:r>
                                <m:rPr>
                                  <m:sty m:val="p"/>
                                </m:rPr>
                                <a:rPr lang="en-US" b="0" i="0" smtClean="0">
                                  <a:latin typeface="Cambria Math" panose="02040503050406030204" pitchFamily="18" charset="0"/>
                                </a:rPr>
                                <m:t>mmol</m:t>
                              </m:r>
                            </m:num>
                            <m:den>
                              <m:r>
                                <a:rPr lang="en-US" b="0" i="0" smtClean="0">
                                  <a:latin typeface="Cambria Math" panose="02040503050406030204" pitchFamily="18" charset="0"/>
                                </a:rPr>
                                <m:t>1.5 </m:t>
                              </m:r>
                              <m:r>
                                <m:rPr>
                                  <m:sty m:val="p"/>
                                </m:rPr>
                                <a:rPr lang="en-US" b="0" i="0" smtClean="0">
                                  <a:latin typeface="Cambria Math" panose="02040503050406030204" pitchFamily="18" charset="0"/>
                                </a:rPr>
                                <m:t>mmol</m:t>
                              </m:r>
                            </m:den>
                          </m:f>
                          <m:r>
                            <a:rPr lang="en-US" b="0" i="0" smtClean="0">
                              <a:latin typeface="Cambria Math" panose="02040503050406030204" pitchFamily="18" charset="0"/>
                            </a:rPr>
                            <m:t>=4.56</m:t>
                          </m:r>
                        </m:e>
                      </m:func>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3090088"/>
                <a:ext cx="9144000" cy="3158312"/>
              </a:xfrm>
              <a:blipFill>
                <a:blip r:embed="rId3"/>
                <a:stretch>
                  <a:fillRect l="-1333" t="-1931" b="-3668"/>
                </a:stretch>
              </a:blipFill>
            </p:spPr>
            <p:txBody>
              <a:bodyPr/>
              <a:lstStyle/>
              <a:p>
                <a:r>
                  <a:rPr lang="en-US">
                    <a:noFill/>
                  </a:rPr>
                  <a:t> </a:t>
                </a:r>
              </a:p>
            </p:txBody>
          </p:sp>
        </mc:Fallback>
      </mc:AlternateContent>
    </p:spTree>
    <p:extLst>
      <p:ext uri="{BB962C8B-B14F-4D97-AF65-F5344CB8AC3E}">
        <p14:creationId xmlns:p14="http://schemas.microsoft.com/office/powerpoint/2010/main" val="26041084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28600" y="-3313"/>
            <a:ext cx="6808304" cy="460513"/>
          </a:xfrm>
        </p:spPr>
        <p:txBody>
          <a:bodyPr/>
          <a:lstStyle/>
          <a:p>
            <a:pPr marL="1257300" indent="-1257300"/>
            <a:r>
              <a:rPr lang="en-US" dirty="0">
                <a:solidFill>
                  <a:schemeClr val="bg1"/>
                </a:solidFill>
              </a:rPr>
              <a:t>17.3	</a:t>
            </a:r>
            <a:r>
              <a:rPr lang="en-US" dirty="0"/>
              <a:t>Acid‒Base Titrations (21)</a:t>
            </a:r>
          </a:p>
        </p:txBody>
      </p:sp>
      <p:sp>
        <p:nvSpPr>
          <p:cNvPr id="2" name="Text Placeholder 1"/>
          <p:cNvSpPr>
            <a:spLocks noGrp="1"/>
          </p:cNvSpPr>
          <p:nvPr>
            <p:ph type="body" sz="quarter" idx="11"/>
          </p:nvPr>
        </p:nvSpPr>
        <p:spPr>
          <a:xfrm>
            <a:off x="0" y="1066800"/>
            <a:ext cx="4985368" cy="533400"/>
          </a:xfrm>
        </p:spPr>
        <p:txBody>
          <a:bodyPr/>
          <a:lstStyle/>
          <a:p>
            <a:r>
              <a:rPr lang="en-US" dirty="0"/>
              <a:t>Weak Acid-Strong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828800"/>
                <a:ext cx="9144000" cy="4267200"/>
              </a:xfrm>
            </p:spPr>
            <p:txBody>
              <a:bodyPr/>
              <a:lstStyle/>
              <a:p>
                <a:pPr>
                  <a:spcAft>
                    <a:spcPts val="13000"/>
                  </a:spcAft>
                </a:pPr>
                <a:r>
                  <a:rPr lang="en-US" b="1" dirty="0"/>
                  <a:t>At the equivalence point:</a:t>
                </a:r>
              </a:p>
              <a:p>
                <a:pPr>
                  <a:spcAft>
                    <a:spcPts val="2800"/>
                  </a:spcAft>
                </a:pPr>
                <a:r>
                  <a:rPr lang="en-US" dirty="0"/>
                  <a:t>All the acetic acid has been neutralized and we are left with acetate ion in solution. </a:t>
                </a:r>
              </a:p>
              <a:p>
                <a:pPr>
                  <a:spcAft>
                    <a:spcPts val="2800"/>
                  </a:spcAft>
                </a:pPr>
                <a:r>
                  <a:rPr lang="en-US" dirty="0"/>
                  <a:t>pH is determined by the concentration and the </a:t>
                </a:r>
                <a14:m>
                  <m:oMath xmlns:m="http://schemas.openxmlformats.org/officeDocument/2006/math">
                    <m:r>
                      <a:rPr lang="en-US" i="1" dirty="0" smtClean="0">
                        <a:latin typeface="Cambria Math" panose="02040503050406030204" pitchFamily="18" charset="0"/>
                      </a:rPr>
                      <m:t>𝐾</m:t>
                    </m:r>
                    <m:r>
                      <m:rPr>
                        <m:sty m:val="p"/>
                      </m:rPr>
                      <a:rPr lang="en-US" i="0" baseline="-25000" dirty="0">
                        <a:latin typeface="Cambria Math" panose="02040503050406030204" pitchFamily="18" charset="0"/>
                      </a:rPr>
                      <m:t>b</m:t>
                    </m:r>
                  </m:oMath>
                </a14:m>
                <a:r>
                  <a:rPr lang="en-US" dirty="0"/>
                  <a:t> of acetate ion.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828800"/>
                <a:ext cx="9144000" cy="4267200"/>
              </a:xfrm>
              <a:blipFill>
                <a:blip r:embed="rId2"/>
                <a:stretch>
                  <a:fillRect l="-1333" t="-1286" b="-3286"/>
                </a:stretch>
              </a:blipFill>
            </p:spPr>
            <p:txBody>
              <a:bodyPr/>
              <a:lstStyle/>
              <a:p>
                <a:r>
                  <a:rPr lang="en-US">
                    <a:noFill/>
                  </a:rPr>
                  <a:t> </a:t>
                </a:r>
              </a:p>
            </p:txBody>
          </p:sp>
        </mc:Fallback>
      </mc:AlternateContent>
      <p:pic>
        <p:nvPicPr>
          <p:cNvPr id="18" name="Picture 3" descr="The titration curve of a weak acid with a strong base is shown."/>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232957" y="685800"/>
            <a:ext cx="3707286" cy="3119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6233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257300" indent="-1257300"/>
            <a:r>
              <a:rPr lang="en-US" dirty="0">
                <a:solidFill>
                  <a:schemeClr val="bg1"/>
                </a:solidFill>
              </a:rPr>
              <a:t>17.3	</a:t>
            </a:r>
            <a:r>
              <a:rPr lang="en-US" dirty="0"/>
              <a:t>Acid‒Base Titrations (22)</a:t>
            </a:r>
          </a:p>
        </p:txBody>
      </p:sp>
      <p:sp>
        <p:nvSpPr>
          <p:cNvPr id="2" name="Text Placeholder 1"/>
          <p:cNvSpPr>
            <a:spLocks noGrp="1"/>
          </p:cNvSpPr>
          <p:nvPr>
            <p:ph type="body" sz="quarter" idx="11"/>
          </p:nvPr>
        </p:nvSpPr>
        <p:spPr>
          <a:xfrm>
            <a:off x="0" y="1066800"/>
            <a:ext cx="8686800" cy="533400"/>
          </a:xfrm>
        </p:spPr>
        <p:txBody>
          <a:bodyPr/>
          <a:lstStyle/>
          <a:p>
            <a:r>
              <a:rPr lang="en-US" dirty="0"/>
              <a:t>Weak Acid-Strong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3657600"/>
              </a:xfrm>
            </p:spPr>
            <p:txBody>
              <a:bodyPr/>
              <a:lstStyle/>
              <a:p>
                <a:pPr>
                  <a:spcAft>
                    <a:spcPts val="3300"/>
                  </a:spcAft>
                </a:pPr>
                <a:r>
                  <a:rPr lang="en-US" dirty="0"/>
                  <a:t>The equivalence point occurs when 25.0 mL of base has been added, making the total volume 50.0 mL. </a:t>
                </a:r>
              </a:p>
              <a:p>
                <a:pPr>
                  <a:spcAft>
                    <a:spcPts val="3300"/>
                  </a:spcAft>
                </a:pPr>
                <a:r>
                  <a:rPr lang="en-US" dirty="0"/>
                  <a:t>The 2.5 mmol of acetic acid has all been converted to acetate ion.</a:t>
                </a:r>
              </a:p>
              <a:p>
                <a:pPr marL="457200" indent="1766888"/>
                <a14:m>
                  <m:oMathPara xmlns:m="http://schemas.openxmlformats.org/officeDocument/2006/math">
                    <m:oMathParaPr>
                      <m:jc m:val="centerGroup"/>
                    </m:oMathParaPr>
                    <m:oMath xmlns:m="http://schemas.openxmlformats.org/officeDocument/2006/math">
                      <m:d>
                        <m:dPr>
                          <m:begChr m:val="["/>
                          <m:endChr m:val="]"/>
                          <m:ctrlPr>
                            <a:rPr lang="en-US" b="0" i="1" smtClean="0">
                              <a:latin typeface="Cambria Math" panose="02040503050406030204" pitchFamily="18" charset="0"/>
                            </a:rPr>
                          </m:ctrlPr>
                        </m:dPr>
                        <m:e>
                          <m:r>
                            <m:rPr>
                              <m:sty m:val="p"/>
                            </m:rPr>
                            <a:rPr lang="en-US" b="0" i="0" smtClean="0">
                              <a:latin typeface="Cambria Math" panose="02040503050406030204" pitchFamily="18" charset="0"/>
                            </a:rPr>
                            <m:t>C</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e>
                      </m:d>
                      <m:r>
                        <a:rPr lang="en-US" b="0" i="0" smtClean="0">
                          <a:latin typeface="Cambria Math" panose="02040503050406030204" pitchFamily="18" charset="0"/>
                        </a:rPr>
                        <m:t>=</m:t>
                      </m:r>
                      <m:f>
                        <m:fPr>
                          <m:ctrlPr>
                            <a:rPr lang="en-US" b="0" i="1" smtClean="0">
                              <a:latin typeface="Cambria Math" panose="02040503050406030204" pitchFamily="18" charset="0"/>
                            </a:rPr>
                          </m:ctrlPr>
                        </m:fPr>
                        <m:num>
                          <m:r>
                            <a:rPr lang="en-US" b="0" i="0" smtClean="0">
                              <a:latin typeface="Cambria Math" panose="02040503050406030204" pitchFamily="18" charset="0"/>
                            </a:rPr>
                            <m:t>2.5 </m:t>
                          </m:r>
                          <m:r>
                            <m:rPr>
                              <m:sty m:val="p"/>
                            </m:rPr>
                            <a:rPr lang="en-US" b="0" i="0" smtClean="0">
                              <a:latin typeface="Cambria Math" panose="02040503050406030204" pitchFamily="18" charset="0"/>
                            </a:rPr>
                            <m:t>mmol</m:t>
                          </m:r>
                        </m:num>
                        <m:den>
                          <m:r>
                            <a:rPr lang="en-US" b="0" i="0" smtClean="0">
                              <a:latin typeface="Cambria Math" panose="02040503050406030204" pitchFamily="18" charset="0"/>
                            </a:rPr>
                            <m:t>50.0 </m:t>
                          </m:r>
                          <m:r>
                            <m:rPr>
                              <m:sty m:val="p"/>
                            </m:rPr>
                            <a:rPr lang="en-US" b="0" i="0" smtClean="0">
                              <a:latin typeface="Cambria Math" panose="02040503050406030204" pitchFamily="18" charset="0"/>
                            </a:rPr>
                            <m:t>mL</m:t>
                          </m:r>
                        </m:den>
                      </m:f>
                      <m:r>
                        <a:rPr lang="en-US" b="0" i="0" smtClean="0">
                          <a:latin typeface="Cambria Math" panose="02040503050406030204" pitchFamily="18" charset="0"/>
                        </a:rPr>
                        <m:t>=0.050 </m:t>
                      </m:r>
                      <m:r>
                        <m:rPr>
                          <m:sty m:val="p"/>
                        </m:rPr>
                        <a:rPr lang="en-US" b="0" i="0" smtClean="0">
                          <a:latin typeface="Cambria Math" panose="02040503050406030204" pitchFamily="18" charset="0"/>
                        </a:rPr>
                        <m:t>M</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3657600"/>
              </a:xfrm>
              <a:blipFill>
                <a:blip r:embed="rId2"/>
                <a:stretch>
                  <a:fillRect l="-1333" t="-1500" r="-800"/>
                </a:stretch>
              </a:blipFill>
            </p:spPr>
            <p:txBody>
              <a:bodyPr/>
              <a:lstStyle/>
              <a:p>
                <a:r>
                  <a:rPr lang="en-US">
                    <a:noFill/>
                  </a:rPr>
                  <a:t> </a:t>
                </a:r>
              </a:p>
            </p:txBody>
          </p:sp>
        </mc:Fallback>
      </mc:AlternateContent>
    </p:spTree>
    <p:extLst>
      <p:ext uri="{BB962C8B-B14F-4D97-AF65-F5344CB8AC3E}">
        <p14:creationId xmlns:p14="http://schemas.microsoft.com/office/powerpoint/2010/main" val="32123943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808304" cy="460513"/>
          </a:xfrm>
        </p:spPr>
        <p:txBody>
          <a:bodyPr/>
          <a:lstStyle/>
          <a:p>
            <a:pPr marL="1257300" indent="-1257300"/>
            <a:r>
              <a:rPr lang="en-US" dirty="0">
                <a:solidFill>
                  <a:schemeClr val="bg1"/>
                </a:solidFill>
              </a:rPr>
              <a:t>17.3	</a:t>
            </a:r>
            <a:r>
              <a:rPr lang="en-US" dirty="0"/>
              <a:t>Acid‒Base Titrations (23)</a:t>
            </a:r>
          </a:p>
        </p:txBody>
      </p:sp>
      <p:sp>
        <p:nvSpPr>
          <p:cNvPr id="2" name="Text Placeholder 1"/>
          <p:cNvSpPr>
            <a:spLocks noGrp="1"/>
          </p:cNvSpPr>
          <p:nvPr>
            <p:ph type="body" sz="quarter" idx="11"/>
          </p:nvPr>
        </p:nvSpPr>
        <p:spPr>
          <a:xfrm>
            <a:off x="0" y="1066800"/>
            <a:ext cx="8686800" cy="533400"/>
          </a:xfrm>
        </p:spPr>
        <p:txBody>
          <a:bodyPr/>
          <a:lstStyle/>
          <a:p>
            <a:r>
              <a:rPr lang="en-US" dirty="0"/>
              <a:t>Weak Acid-Strong Base Titrations</a:t>
            </a:r>
          </a:p>
        </p:txBody>
      </p:sp>
      <mc:AlternateContent xmlns:mc="http://schemas.openxmlformats.org/markup-compatibility/2006" xmlns:a14="http://schemas.microsoft.com/office/drawing/2010/main">
        <mc:Choice Requires="a14">
          <p:sp>
            <p:nvSpPr>
              <p:cNvPr id="4" name="Content Placeholder 3"/>
              <p:cNvSpPr>
                <a:spLocks noGrp="1"/>
              </p:cNvSpPr>
              <p:nvPr>
                <p:ph sz="quarter" idx="13"/>
              </p:nvPr>
            </p:nvSpPr>
            <p:spPr>
              <a:xfrm>
                <a:off x="3048000" y="1889760"/>
                <a:ext cx="5867400" cy="396240"/>
              </a:xfrm>
            </p:spPr>
            <p:txBody>
              <a:bodyPr/>
              <a:lstStyle/>
              <a:p>
                <a:pPr/>
                <a14:m>
                  <m:oMathPara xmlns:m="http://schemas.openxmlformats.org/officeDocument/2006/math">
                    <m:oMathParaPr>
                      <m:jc m:val="centerGroup"/>
                    </m:oMathParaPr>
                    <m:oMath xmlns:m="http://schemas.openxmlformats.org/officeDocument/2006/math">
                      <m:sSub>
                        <m:sSubPr>
                          <m:ctrlPr>
                            <a:rPr lang="en-US" sz="1900" i="1">
                              <a:latin typeface="Cambria Math" panose="02040503050406030204" pitchFamily="18" charset="0"/>
                            </a:rPr>
                          </m:ctrlPr>
                        </m:sSubPr>
                        <m:e>
                          <m:r>
                            <m:rPr>
                              <m:sty m:val="p"/>
                            </m:rPr>
                            <a:rPr lang="en-US" sz="1900">
                              <a:latin typeface="Cambria Math" panose="02040503050406030204" pitchFamily="18" charset="0"/>
                            </a:rPr>
                            <m:t>CH</m:t>
                          </m:r>
                        </m:e>
                        <m:sub>
                          <m:r>
                            <a:rPr lang="en-US" sz="1900">
                              <a:latin typeface="Cambria Math" panose="02040503050406030204" pitchFamily="18" charset="0"/>
                            </a:rPr>
                            <m:t>3</m:t>
                          </m:r>
                        </m:sub>
                      </m:sSub>
                      <m:r>
                        <m:rPr>
                          <m:sty m:val="p"/>
                        </m:rPr>
                        <a:rPr lang="en-US" sz="1900">
                          <a:latin typeface="Cambria Math" panose="02040503050406030204" pitchFamily="18" charset="0"/>
                        </a:rPr>
                        <m:t>CO</m:t>
                      </m:r>
                      <m:sSup>
                        <m:sSupPr>
                          <m:ctrlPr>
                            <a:rPr lang="en-US" sz="1900" i="1">
                              <a:latin typeface="Cambria Math" panose="02040503050406030204" pitchFamily="18" charset="0"/>
                            </a:rPr>
                          </m:ctrlPr>
                        </m:sSupPr>
                        <m:e>
                          <m:r>
                            <m:rPr>
                              <m:sty m:val="p"/>
                            </m:rPr>
                            <a:rPr lang="en-US" sz="1900">
                              <a:latin typeface="Cambria Math" panose="02040503050406030204" pitchFamily="18" charset="0"/>
                            </a:rPr>
                            <m:t>O</m:t>
                          </m:r>
                        </m:e>
                        <m:sup>
                          <m:r>
                            <a:rPr lang="en-US" sz="1900">
                              <a:latin typeface="Cambria Math" panose="02040503050406030204" pitchFamily="18" charset="0"/>
                            </a:rPr>
                            <m:t>−</m:t>
                          </m:r>
                        </m:sup>
                      </m:sSup>
                      <m:d>
                        <m:dPr>
                          <m:ctrlPr>
                            <a:rPr lang="en-US" sz="1900" i="1">
                              <a:latin typeface="Cambria Math" panose="02040503050406030204" pitchFamily="18" charset="0"/>
                            </a:rPr>
                          </m:ctrlPr>
                        </m:dPr>
                        <m:e>
                          <m:r>
                            <a:rPr lang="en-US" sz="1900" i="1">
                              <a:latin typeface="Cambria Math" panose="02040503050406030204" pitchFamily="18" charset="0"/>
                            </a:rPr>
                            <m:t>𝑎𝑞</m:t>
                          </m:r>
                        </m:e>
                      </m:d>
                      <m:r>
                        <a:rPr lang="en-US" sz="1900">
                          <a:latin typeface="Cambria Math" panose="02040503050406030204" pitchFamily="18" charset="0"/>
                        </a:rPr>
                        <m:t>+</m:t>
                      </m:r>
                      <m:sSub>
                        <m:sSubPr>
                          <m:ctrlPr>
                            <a:rPr lang="en-US" sz="1900" i="1">
                              <a:latin typeface="Cambria Math" panose="02040503050406030204" pitchFamily="18" charset="0"/>
                            </a:rPr>
                          </m:ctrlPr>
                        </m:sSubPr>
                        <m:e>
                          <m:r>
                            <m:rPr>
                              <m:sty m:val="p"/>
                            </m:rPr>
                            <a:rPr lang="en-US" sz="1900">
                              <a:latin typeface="Cambria Math" panose="02040503050406030204" pitchFamily="18" charset="0"/>
                            </a:rPr>
                            <m:t>H</m:t>
                          </m:r>
                        </m:e>
                        <m:sub>
                          <m:r>
                            <a:rPr lang="en-US" sz="1900">
                              <a:latin typeface="Cambria Math" panose="02040503050406030204" pitchFamily="18" charset="0"/>
                            </a:rPr>
                            <m:t>2</m:t>
                          </m:r>
                        </m:sub>
                      </m:sSub>
                      <m:r>
                        <m:rPr>
                          <m:sty m:val="p"/>
                        </m:rPr>
                        <a:rPr lang="en-US" sz="1900">
                          <a:latin typeface="Cambria Math" panose="02040503050406030204" pitchFamily="18" charset="0"/>
                        </a:rPr>
                        <m:t>O</m:t>
                      </m:r>
                      <m:d>
                        <m:dPr>
                          <m:ctrlPr>
                            <a:rPr lang="en-US" sz="1900" i="1">
                              <a:latin typeface="Cambria Math" panose="02040503050406030204" pitchFamily="18" charset="0"/>
                            </a:rPr>
                          </m:ctrlPr>
                        </m:dPr>
                        <m:e>
                          <m:r>
                            <a:rPr lang="en-US" sz="1900" i="1">
                              <a:latin typeface="Cambria Math" panose="02040503050406030204" pitchFamily="18" charset="0"/>
                            </a:rPr>
                            <m:t>𝑙</m:t>
                          </m:r>
                        </m:e>
                      </m:d>
                      <m:r>
                        <a:rPr lang="en-US" sz="1900">
                          <a:latin typeface="Cambria Math" panose="02040503050406030204" pitchFamily="18" charset="0"/>
                          <a:ea typeface="Cambria Math" panose="02040503050406030204" pitchFamily="18" charset="0"/>
                        </a:rPr>
                        <m:t>⇄</m:t>
                      </m:r>
                      <m:r>
                        <m:rPr>
                          <m:sty m:val="p"/>
                        </m:rPr>
                        <a:rPr lang="en-US" sz="1900">
                          <a:latin typeface="Cambria Math" panose="02040503050406030204" pitchFamily="18" charset="0"/>
                          <a:ea typeface="Cambria Math" panose="02040503050406030204" pitchFamily="18" charset="0"/>
                        </a:rPr>
                        <m:t>O</m:t>
                      </m:r>
                      <m:sSup>
                        <m:sSupPr>
                          <m:ctrlPr>
                            <a:rPr lang="en-US" sz="1900" i="1">
                              <a:latin typeface="Cambria Math" panose="02040503050406030204" pitchFamily="18" charset="0"/>
                              <a:ea typeface="Cambria Math" panose="02040503050406030204" pitchFamily="18" charset="0"/>
                            </a:rPr>
                          </m:ctrlPr>
                        </m:sSupPr>
                        <m:e>
                          <m:r>
                            <m:rPr>
                              <m:sty m:val="p"/>
                            </m:rPr>
                            <a:rPr lang="en-US" sz="1900">
                              <a:latin typeface="Cambria Math" panose="02040503050406030204" pitchFamily="18" charset="0"/>
                              <a:ea typeface="Cambria Math" panose="02040503050406030204" pitchFamily="18" charset="0"/>
                            </a:rPr>
                            <m:t>H</m:t>
                          </m:r>
                        </m:e>
                        <m:sup>
                          <m:r>
                            <a:rPr lang="en-US" sz="1900">
                              <a:latin typeface="Cambria Math" panose="02040503050406030204" pitchFamily="18" charset="0"/>
                              <a:ea typeface="Cambria Math" panose="02040503050406030204" pitchFamily="18" charset="0"/>
                            </a:rPr>
                            <m:t>−</m:t>
                          </m:r>
                        </m:sup>
                      </m:sSup>
                      <m:d>
                        <m:dPr>
                          <m:ctrlPr>
                            <a:rPr lang="en-US" sz="1900" i="1">
                              <a:latin typeface="Cambria Math" panose="02040503050406030204" pitchFamily="18" charset="0"/>
                              <a:ea typeface="Cambria Math" panose="02040503050406030204" pitchFamily="18" charset="0"/>
                            </a:rPr>
                          </m:ctrlPr>
                        </m:dPr>
                        <m:e>
                          <m:r>
                            <a:rPr lang="en-US" sz="1900" i="1">
                              <a:latin typeface="Cambria Math" panose="02040503050406030204" pitchFamily="18" charset="0"/>
                              <a:ea typeface="Cambria Math" panose="02040503050406030204" pitchFamily="18" charset="0"/>
                            </a:rPr>
                            <m:t>𝑎𝑞</m:t>
                          </m:r>
                        </m:e>
                      </m:d>
                      <m:r>
                        <a:rPr lang="en-US" sz="1900">
                          <a:latin typeface="Cambria Math" panose="02040503050406030204" pitchFamily="18" charset="0"/>
                          <a:ea typeface="Cambria Math" panose="02040503050406030204" pitchFamily="18" charset="0"/>
                        </a:rPr>
                        <m:t>+</m:t>
                      </m:r>
                      <m:sSub>
                        <m:sSubPr>
                          <m:ctrlPr>
                            <a:rPr lang="en-US" sz="1900" i="1">
                              <a:latin typeface="Cambria Math" panose="02040503050406030204" pitchFamily="18" charset="0"/>
                              <a:ea typeface="Cambria Math" panose="02040503050406030204" pitchFamily="18" charset="0"/>
                            </a:rPr>
                          </m:ctrlPr>
                        </m:sSubPr>
                        <m:e>
                          <m:r>
                            <m:rPr>
                              <m:sty m:val="p"/>
                            </m:rPr>
                            <a:rPr lang="en-US" sz="1900">
                              <a:latin typeface="Cambria Math" panose="02040503050406030204" pitchFamily="18" charset="0"/>
                              <a:ea typeface="Cambria Math" panose="02040503050406030204" pitchFamily="18" charset="0"/>
                            </a:rPr>
                            <m:t>CH</m:t>
                          </m:r>
                        </m:e>
                        <m:sub>
                          <m:r>
                            <a:rPr lang="en-US" sz="1900">
                              <a:latin typeface="Cambria Math" panose="02040503050406030204" pitchFamily="18" charset="0"/>
                              <a:ea typeface="Cambria Math" panose="02040503050406030204" pitchFamily="18" charset="0"/>
                            </a:rPr>
                            <m:t>3</m:t>
                          </m:r>
                        </m:sub>
                      </m:sSub>
                      <m:r>
                        <m:rPr>
                          <m:sty m:val="p"/>
                        </m:rPr>
                        <a:rPr lang="en-US" sz="1900">
                          <a:latin typeface="Cambria Math" panose="02040503050406030204" pitchFamily="18" charset="0"/>
                          <a:ea typeface="Cambria Math" panose="02040503050406030204" pitchFamily="18" charset="0"/>
                        </a:rPr>
                        <m:t>COOH</m:t>
                      </m:r>
                      <m:r>
                        <a:rPr lang="en-US" sz="1900">
                          <a:latin typeface="Cambria Math" panose="02040503050406030204" pitchFamily="18" charset="0"/>
                          <a:ea typeface="Cambria Math" panose="02040503050406030204" pitchFamily="18" charset="0"/>
                        </a:rPr>
                        <m:t>(</m:t>
                      </m:r>
                      <m:r>
                        <a:rPr lang="en-US" sz="1900" i="1">
                          <a:latin typeface="Cambria Math" panose="02040503050406030204" pitchFamily="18" charset="0"/>
                          <a:ea typeface="Cambria Math" panose="02040503050406030204" pitchFamily="18" charset="0"/>
                        </a:rPr>
                        <m:t>𝑎𝑞</m:t>
                      </m:r>
                      <m:r>
                        <a:rPr lang="en-US" sz="1900">
                          <a:latin typeface="Cambria Math" panose="02040503050406030204" pitchFamily="18" charset="0"/>
                          <a:ea typeface="Cambria Math" panose="02040503050406030204" pitchFamily="18" charset="0"/>
                        </a:rPr>
                        <m:t>)</m:t>
                      </m:r>
                    </m:oMath>
                  </m:oMathPara>
                </a14:m>
                <a:endParaRPr lang="en-US" sz="1900" dirty="0"/>
              </a:p>
            </p:txBody>
          </p:sp>
        </mc:Choice>
        <mc:Fallback xmlns="">
          <p:sp>
            <p:nvSpPr>
              <p:cNvPr id="4" name="Content Placeholder 3"/>
              <p:cNvSpPr>
                <a:spLocks noGrp="1" noRot="1" noChangeAspect="1" noMove="1" noResize="1" noEditPoints="1" noAdjustHandles="1" noChangeArrowheads="1" noChangeShapeType="1" noTextEdit="1"/>
              </p:cNvSpPr>
              <p:nvPr>
                <p:ph sz="quarter" idx="13"/>
              </p:nvPr>
            </p:nvSpPr>
            <p:spPr>
              <a:xfrm>
                <a:off x="3048000" y="1889760"/>
                <a:ext cx="5867400" cy="396240"/>
              </a:xfrm>
              <a:blipFill>
                <a:blip r:embed="rId2"/>
                <a:stretch>
                  <a:fillRect b="-1076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7" name="Content Placeholder 3"/>
              <p:cNvGraphicFramePr>
                <a:graphicFrameLocks/>
              </p:cNvGraphicFramePr>
              <p:nvPr>
                <p:extLst>
                  <p:ext uri="{D42A27DB-BD31-4B8C-83A1-F6EECF244321}">
                    <p14:modId xmlns:p14="http://schemas.microsoft.com/office/powerpoint/2010/main" val="1225551589"/>
                  </p:ext>
                </p:extLst>
              </p:nvPr>
            </p:nvGraphicFramePr>
            <p:xfrm>
              <a:off x="0" y="2370772"/>
              <a:ext cx="8991601"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647855">
                      <a:extLst>
                        <a:ext uri="{9D8B030D-6E8A-4147-A177-3AD203B41FA5}">
                          <a16:colId xmlns:a16="http://schemas.microsoft.com/office/drawing/2014/main" val="2247387870"/>
                        </a:ext>
                      </a:extLst>
                    </a:gridCol>
                    <a:gridCol w="1474810">
                      <a:extLst>
                        <a:ext uri="{9D8B030D-6E8A-4147-A177-3AD203B41FA5}">
                          <a16:colId xmlns:a16="http://schemas.microsoft.com/office/drawing/2014/main" val="3868239168"/>
                        </a:ext>
                      </a:extLst>
                    </a:gridCol>
                    <a:gridCol w="1030045">
                      <a:extLst>
                        <a:ext uri="{9D8B030D-6E8A-4147-A177-3AD203B41FA5}">
                          <a16:colId xmlns:a16="http://schemas.microsoft.com/office/drawing/2014/main" val="1516186521"/>
                        </a:ext>
                      </a:extLst>
                    </a:gridCol>
                    <a:gridCol w="1195323">
                      <a:extLst>
                        <a:ext uri="{9D8B030D-6E8A-4147-A177-3AD203B41FA5}">
                          <a16:colId xmlns:a16="http://schemas.microsoft.com/office/drawing/2014/main" val="3887623133"/>
                        </a:ext>
                      </a:extLst>
                    </a:gridCol>
                    <a:gridCol w="1643568">
                      <a:extLst>
                        <a:ext uri="{9D8B030D-6E8A-4147-A177-3AD203B41FA5}">
                          <a16:colId xmlns:a16="http://schemas.microsoft.com/office/drawing/2014/main" val="2195469349"/>
                        </a:ext>
                      </a:extLst>
                    </a:gridCol>
                  </a:tblGrid>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0"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0.050</m:t>
                                </m:r>
                              </m:oMath>
                            </m:oMathPara>
                          </a14:m>
                          <a:endParaRPr lang="en-US"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b="0"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679770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471374"/>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𝐸𝑞𝑢𝑖𝑙𝑖𝑏𝑟𝑖𝑢𝑚</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0.050−</m:t>
                                </m:r>
                                <m:r>
                                  <a:rPr lang="en-US" b="0" i="1" smtClean="0">
                                    <a:latin typeface="Cambria Math" panose="02040503050406030204" pitchFamily="18" charset="0"/>
                                    <a:ea typeface="Cambria Math" panose="02040503050406030204" pitchFamily="18" charset="0"/>
                                  </a:rPr>
                                  <m:t>𝑥</m:t>
                                </m:r>
                              </m:oMath>
                            </m:oMathPara>
                          </a14:m>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5648806"/>
                      </a:ext>
                    </a:extLst>
                  </a:tr>
                </a:tbl>
              </a:graphicData>
            </a:graphic>
          </p:graphicFrame>
        </mc:Choice>
        <mc:Fallback xmlns="">
          <p:graphicFrame>
            <p:nvGraphicFramePr>
              <p:cNvPr id="7" name="Content Placeholder 3"/>
              <p:cNvGraphicFramePr>
                <a:graphicFrameLocks/>
              </p:cNvGraphicFramePr>
              <p:nvPr>
                <p:extLst>
                  <p:ext uri="{D42A27DB-BD31-4B8C-83A1-F6EECF244321}">
                    <p14:modId xmlns:p14="http://schemas.microsoft.com/office/powerpoint/2010/main" val="1225551589"/>
                  </p:ext>
                </p:extLst>
              </p:nvPr>
            </p:nvGraphicFramePr>
            <p:xfrm>
              <a:off x="0" y="2370772"/>
              <a:ext cx="8991601"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647855">
                      <a:extLst>
                        <a:ext uri="{9D8B030D-6E8A-4147-A177-3AD203B41FA5}">
                          <a16:colId xmlns:a16="http://schemas.microsoft.com/office/drawing/2014/main" val="2247387870"/>
                        </a:ext>
                      </a:extLst>
                    </a:gridCol>
                    <a:gridCol w="1474810">
                      <a:extLst>
                        <a:ext uri="{9D8B030D-6E8A-4147-A177-3AD203B41FA5}">
                          <a16:colId xmlns:a16="http://schemas.microsoft.com/office/drawing/2014/main" val="3868239168"/>
                        </a:ext>
                      </a:extLst>
                    </a:gridCol>
                    <a:gridCol w="1030045">
                      <a:extLst>
                        <a:ext uri="{9D8B030D-6E8A-4147-A177-3AD203B41FA5}">
                          <a16:colId xmlns:a16="http://schemas.microsoft.com/office/drawing/2014/main" val="1516186521"/>
                        </a:ext>
                      </a:extLst>
                    </a:gridCol>
                    <a:gridCol w="1195323">
                      <a:extLst>
                        <a:ext uri="{9D8B030D-6E8A-4147-A177-3AD203B41FA5}">
                          <a16:colId xmlns:a16="http://schemas.microsoft.com/office/drawing/2014/main" val="3887623133"/>
                        </a:ext>
                      </a:extLst>
                    </a:gridCol>
                    <a:gridCol w="1643568">
                      <a:extLst>
                        <a:ext uri="{9D8B030D-6E8A-4147-A177-3AD203B41FA5}">
                          <a16:colId xmlns:a16="http://schemas.microsoft.com/office/drawing/2014/main" val="2195469349"/>
                        </a:ext>
                      </a:extLst>
                    </a:gridCol>
                  </a:tblGrid>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503" t="-8333" r="-147913" b="-231667"/>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51240" t="-8333" r="-266116" b="-231667"/>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02959" t="-8333" r="-281065" b="-231667"/>
                          </a:stretch>
                        </a:blipFill>
                      </a:tcPr>
                    </a:tc>
                    <a:tc>
                      <a:txBody>
                        <a:bodyPr/>
                        <a:lstStyle/>
                        <a:p>
                          <a:pPr algn="ctr"/>
                          <a:r>
                            <a:rPr lang="en-US" b="0"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0000" t="-8333" r="-3333" b="-231667"/>
                          </a:stretch>
                        </a:blipFill>
                      </a:tcPr>
                    </a:tc>
                    <a:extLst>
                      <a:ext uri="{0D108BD9-81ED-4DB2-BD59-A6C34878D82A}">
                        <a16:rowId xmlns:a16="http://schemas.microsoft.com/office/drawing/2014/main" val="40679770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503" t="-106557" r="-147913" b="-127869"/>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51240" t="-106557" r="-266116" b="-127869"/>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02959" t="-106557" r="-281065" b="-127869"/>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19898" t="-106557" r="-142347" b="-127869"/>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0000" t="-106557" r="-3333" b="-127869"/>
                          </a:stretch>
                        </a:blipFill>
                      </a:tcPr>
                    </a:tc>
                    <a:extLst>
                      <a:ext uri="{0D108BD9-81ED-4DB2-BD59-A6C34878D82A}">
                        <a16:rowId xmlns:a16="http://schemas.microsoft.com/office/drawing/2014/main" val="388471374"/>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503" t="-210000" r="-147913" b="-30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251240" t="-210000" r="-266116"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502959" t="-210000" r="-281065"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519898" t="-210000" r="-142347"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450000" t="-210000" r="-3333" b="-30000"/>
                          </a:stretch>
                        </a:blipFill>
                      </a:tcPr>
                    </a:tc>
                    <a:extLst>
                      <a:ext uri="{0D108BD9-81ED-4DB2-BD59-A6C34878D82A}">
                        <a16:rowId xmlns:a16="http://schemas.microsoft.com/office/drawing/2014/main" val="3545648806"/>
                      </a:ext>
                    </a:extLst>
                  </a:tr>
                </a:tbl>
              </a:graphicData>
            </a:graphic>
          </p:graphicFrame>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3810000"/>
                <a:ext cx="9144000" cy="1981200"/>
              </a:xfrm>
            </p:spPr>
            <p:txBody>
              <a:bodyPr/>
              <a:lstStyle/>
              <a:p>
                <a:pPr>
                  <a:spcAft>
                    <a:spcPts val="4000"/>
                  </a:spcAft>
                </a:pPr>
                <a:r>
                  <a:rPr lang="en-US" dirty="0"/>
                  <a:t>The </a:t>
                </a:r>
                <a14:m>
                  <m:oMath xmlns:m="http://schemas.openxmlformats.org/officeDocument/2006/math">
                    <m:r>
                      <a:rPr lang="en-US" i="1" dirty="0" smtClean="0">
                        <a:latin typeface="Cambria Math" panose="02040503050406030204" pitchFamily="18" charset="0"/>
                      </a:rPr>
                      <m:t>𝐾</m:t>
                    </m:r>
                    <m:r>
                      <m:rPr>
                        <m:sty m:val="p"/>
                      </m:rPr>
                      <a:rPr lang="en-US" i="0" baseline="-25000" dirty="0">
                        <a:latin typeface="Cambria Math" panose="02040503050406030204" pitchFamily="18" charset="0"/>
                      </a:rPr>
                      <m:t>b</m:t>
                    </m:r>
                  </m:oMath>
                </a14:m>
                <a:r>
                  <a:rPr lang="en-US" dirty="0"/>
                  <a:t> for acetate ion is </a:t>
                </a:r>
                <a14:m>
                  <m:oMath xmlns:m="http://schemas.openxmlformats.org/officeDocument/2006/math">
                    <m:r>
                      <a:rPr lang="en-US" i="0" dirty="0" smtClean="0">
                        <a:latin typeface="Cambria Math" panose="02040503050406030204" pitchFamily="18" charset="0"/>
                      </a:rPr>
                      <m:t>5.6×</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−10</m:t>
                        </m:r>
                      </m:sup>
                    </m:sSup>
                  </m:oMath>
                </a14:m>
                <a:r>
                  <a:rPr lang="en-US" dirty="0"/>
                  <a:t>. </a:t>
                </a:r>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𝑏</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d>
                            <m:dPr>
                              <m:begChr m:val="["/>
                              <m:endChr m:val="]"/>
                              <m:ctrlPr>
                                <a:rPr lang="en-US" b="0" i="1" smtClean="0">
                                  <a:latin typeface="Cambria Math" panose="02040503050406030204" pitchFamily="18" charset="0"/>
                                </a:rPr>
                              </m:ctrlPr>
                            </m:dPr>
                            <m:e>
                              <m:r>
                                <m:rPr>
                                  <m:sty m:val="p"/>
                                </m:rPr>
                                <a:rPr lang="en-US" b="0" i="0" smtClean="0">
                                  <a:latin typeface="Cambria Math" panose="02040503050406030204" pitchFamily="18" charset="0"/>
                                </a:rPr>
                                <m:t>O</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H</m:t>
                                  </m:r>
                                </m:e>
                                <m:sup>
                                  <m:r>
                                    <a:rPr lang="en-US" b="0" i="0" smtClean="0">
                                      <a:latin typeface="Cambria Math" panose="02040503050406030204" pitchFamily="18" charset="0"/>
                                    </a:rPr>
                                    <m:t>−</m:t>
                                  </m:r>
                                </m:sup>
                              </m:sSup>
                            </m:e>
                          </m:d>
                          <m:r>
                            <a:rPr lang="en-US" b="0" i="0" smtClean="0">
                              <a:latin typeface="Cambria Math" panose="02040503050406030204" pitchFamily="18" charset="0"/>
                            </a:rPr>
                            <m:t>[</m:t>
                          </m:r>
                          <m:r>
                            <m:rPr>
                              <m:sty m:val="p"/>
                            </m:rPr>
                            <a:rPr lang="en-US" b="0" i="0" smtClean="0">
                              <a:latin typeface="Cambria Math" panose="02040503050406030204" pitchFamily="18" charset="0"/>
                            </a:rPr>
                            <m:t>C</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COOH</m:t>
                          </m:r>
                          <m:r>
                            <a:rPr lang="en-US" b="0" i="0" smtClean="0">
                              <a:latin typeface="Cambria Math" panose="02040503050406030204" pitchFamily="18" charset="0"/>
                            </a:rPr>
                            <m:t>]</m:t>
                          </m:r>
                        </m:num>
                        <m:den>
                          <m:r>
                            <a:rPr lang="en-US" b="0" i="0" smtClean="0">
                              <a:latin typeface="Cambria Math" panose="02040503050406030204" pitchFamily="18" charset="0"/>
                            </a:rPr>
                            <m:t>[</m:t>
                          </m:r>
                          <m:r>
                            <m:rPr>
                              <m:sty m:val="p"/>
                            </m:rPr>
                            <a:rPr lang="en-US" b="0" i="0" smtClean="0">
                              <a:latin typeface="Cambria Math" panose="02040503050406030204" pitchFamily="18" charset="0"/>
                            </a:rPr>
                            <m:t>C</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r>
                            <a:rPr lang="en-US" b="0" i="0" smtClean="0">
                              <a:latin typeface="Cambria Math" panose="02040503050406030204" pitchFamily="18" charset="0"/>
                            </a:rPr>
                            <m:t>]</m:t>
                          </m:r>
                        </m:den>
                      </m:f>
                      <m:r>
                        <a:rPr lang="en-US" b="0" i="0" smtClean="0">
                          <a:latin typeface="Cambria Math" panose="02040503050406030204" pitchFamily="18" charset="0"/>
                        </a:rPr>
                        <m:t>=</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0" smtClean="0">
                                  <a:latin typeface="Cambria Math" panose="02040503050406030204" pitchFamily="18" charset="0"/>
                                </a:rPr>
                                <m:t>2</m:t>
                              </m:r>
                            </m:sup>
                          </m:sSup>
                        </m:num>
                        <m:den>
                          <m:r>
                            <a:rPr lang="en-US" b="0" i="0" smtClean="0">
                              <a:latin typeface="Cambria Math" panose="02040503050406030204" pitchFamily="18" charset="0"/>
                            </a:rPr>
                            <m:t>0.050−</m:t>
                          </m:r>
                          <m:r>
                            <a:rPr lang="en-US" b="0" i="1" smtClean="0">
                              <a:latin typeface="Cambria Math" panose="02040503050406030204" pitchFamily="18" charset="0"/>
                            </a:rPr>
                            <m:t>𝑥</m:t>
                          </m:r>
                        </m:den>
                      </m:f>
                      <m:r>
                        <a:rPr lang="en-US" b="0" i="0" smtClean="0">
                          <a:latin typeface="Cambria Math" panose="02040503050406030204" pitchFamily="18" charset="0"/>
                        </a:rPr>
                        <m:t>=5.6</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−10</m:t>
                          </m:r>
                        </m:sup>
                      </m:sSup>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3810000"/>
                <a:ext cx="9144000" cy="1981200"/>
              </a:xfrm>
              <a:blipFill>
                <a:blip r:embed="rId4"/>
                <a:stretch>
                  <a:fillRect l="-1333" t="-2769"/>
                </a:stretch>
              </a:blipFill>
            </p:spPr>
            <p:txBody>
              <a:bodyPr/>
              <a:lstStyle/>
              <a:p>
                <a:r>
                  <a:rPr lang="en-US">
                    <a:noFill/>
                  </a:rPr>
                  <a:t> </a:t>
                </a:r>
              </a:p>
            </p:txBody>
          </p:sp>
        </mc:Fallback>
      </mc:AlternateContent>
    </p:spTree>
    <p:extLst>
      <p:ext uri="{BB962C8B-B14F-4D97-AF65-F5344CB8AC3E}">
        <p14:creationId xmlns:p14="http://schemas.microsoft.com/office/powerpoint/2010/main" val="39065118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808304" cy="460513"/>
          </a:xfrm>
        </p:spPr>
        <p:txBody>
          <a:bodyPr/>
          <a:lstStyle/>
          <a:p>
            <a:pPr marL="1254125" indent="-1254125"/>
            <a:r>
              <a:rPr lang="en-US" dirty="0">
                <a:solidFill>
                  <a:schemeClr val="bg1"/>
                </a:solidFill>
              </a:rPr>
              <a:t>17.3	</a:t>
            </a:r>
            <a:r>
              <a:rPr lang="en-US" dirty="0"/>
              <a:t>Acid‒Base Titrations (24)</a:t>
            </a:r>
          </a:p>
        </p:txBody>
      </p:sp>
      <p:sp>
        <p:nvSpPr>
          <p:cNvPr id="2" name="Text Placeholder 1"/>
          <p:cNvSpPr>
            <a:spLocks noGrp="1"/>
          </p:cNvSpPr>
          <p:nvPr>
            <p:ph type="body" sz="quarter" idx="11"/>
          </p:nvPr>
        </p:nvSpPr>
        <p:spPr>
          <a:xfrm>
            <a:off x="0" y="1066800"/>
            <a:ext cx="5160818" cy="533400"/>
          </a:xfrm>
        </p:spPr>
        <p:txBody>
          <a:bodyPr/>
          <a:lstStyle/>
          <a:p>
            <a:r>
              <a:rPr lang="en-US" dirty="0"/>
              <a:t>Weak Acid-Strong Base Titrations</a:t>
            </a:r>
          </a:p>
        </p:txBody>
      </p:sp>
      <p:pic>
        <p:nvPicPr>
          <p:cNvPr id="18" name="Picture 3" descr="The titration curve of a weak acid with a strong base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288375" y="457200"/>
            <a:ext cx="3707286" cy="3119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752600"/>
                <a:ext cx="9144000" cy="4419600"/>
              </a:xfrm>
            </p:spPr>
            <p:txBody>
              <a:bodyPr/>
              <a:lstStyle/>
              <a:p>
                <a:pPr>
                  <a:spcAft>
                    <a:spcPts val="2800"/>
                  </a:spcAft>
                </a:pPr>
                <a:r>
                  <a:rPr lang="en-US" dirty="0"/>
                  <a:t>Solving for </a:t>
                </a:r>
                <a:r>
                  <a:rPr lang="en-US" i="1" dirty="0"/>
                  <a:t>x, </a:t>
                </a:r>
              </a:p>
              <a:p>
                <a:pPr marL="976313" indent="-976313">
                  <a:spcAft>
                    <a:spcPts val="2800"/>
                  </a:spcAft>
                </a:pPr>
                <a14:m>
                  <m:oMathPara xmlns:m="http://schemas.openxmlformats.org/officeDocument/2006/math">
                    <m:oMathParaPr>
                      <m:jc m:val="left"/>
                    </m:oMathParaPr>
                    <m:oMath xmlns:m="http://schemas.openxmlformats.org/officeDocument/2006/math">
                      <m:f>
                        <m:fPr>
                          <m:ctrlPr>
                            <a:rPr lang="en-US" i="1" smtClean="0">
                              <a:latin typeface="Cambria Math" panose="02040503050406030204" pitchFamily="18" charset="0"/>
                            </a:rPr>
                          </m:ctrlPr>
                        </m:fPr>
                        <m:num>
                          <m:sSup>
                            <m:sSupPr>
                              <m:ctrlPr>
                                <a:rPr lang="en-US"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num>
                        <m:den>
                          <m:r>
                            <a:rPr lang="en-US" b="0" i="1" smtClean="0">
                              <a:latin typeface="Cambria Math" panose="02040503050406030204" pitchFamily="18" charset="0"/>
                            </a:rPr>
                            <m:t>0.050</m:t>
                          </m:r>
                        </m:den>
                      </m:f>
                      <m:r>
                        <a:rPr lang="en-US" b="0" i="1" smtClean="0">
                          <a:latin typeface="Cambria Math" panose="02040503050406030204" pitchFamily="18" charset="0"/>
                        </a:rPr>
                        <m:t>=5.6</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−10</m:t>
                          </m:r>
                        </m:sup>
                      </m:sSup>
                    </m:oMath>
                  </m:oMathPara>
                </a14:m>
                <a:endParaRPr lang="en-US" b="0" i="1" dirty="0">
                  <a:ea typeface="Cambria Math" panose="02040503050406030204" pitchFamily="18" charset="0"/>
                </a:endParaRPr>
              </a:p>
              <a:p>
                <a:pPr>
                  <a:spcAft>
                    <a:spcPts val="1000"/>
                  </a:spcAft>
                </a:pPr>
                <a14:m>
                  <m:oMathPara xmlns:m="http://schemas.openxmlformats.org/officeDocument/2006/math">
                    <m:oMathParaPr>
                      <m:jc m:val="centerGroup"/>
                    </m:oMathParaPr>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5.6</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−10</m:t>
                              </m:r>
                            </m:sup>
                          </m:sSup>
                        </m:e>
                      </m:d>
                      <m:d>
                        <m:dPr>
                          <m:ctrlPr>
                            <a:rPr lang="en-US" b="0" i="1" smtClean="0">
                              <a:latin typeface="Cambria Math" panose="02040503050406030204" pitchFamily="18" charset="0"/>
                            </a:rPr>
                          </m:ctrlPr>
                        </m:dPr>
                        <m:e>
                          <m:r>
                            <a:rPr lang="en-US" b="0" i="1" smtClean="0">
                              <a:latin typeface="Cambria Math" panose="02040503050406030204" pitchFamily="18" charset="0"/>
                            </a:rPr>
                            <m:t>0.050</m:t>
                          </m:r>
                        </m:e>
                      </m:d>
                      <m:r>
                        <a:rPr lang="en-US" b="0" i="1" smtClean="0">
                          <a:latin typeface="Cambria Math" panose="02040503050406030204" pitchFamily="18" charset="0"/>
                        </a:rPr>
                        <m:t>=2.8</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−11</m:t>
                          </m:r>
                        </m:sup>
                      </m:sSup>
                    </m:oMath>
                  </m:oMathPara>
                </a14:m>
                <a:endParaRPr lang="en-US" b="0" i="1" dirty="0">
                  <a:ea typeface="Cambria Math" panose="02040503050406030204" pitchFamily="18" charset="0"/>
                </a:endParaRPr>
              </a:p>
              <a:p>
                <a:pPr>
                  <a:spcAft>
                    <a:spcPts val="23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m:t>
                      </m:r>
                      <m:rad>
                        <m:radPr>
                          <m:degHide m:val="on"/>
                          <m:ctrlPr>
                            <a:rPr lang="en-US" b="0" i="1" smtClean="0">
                              <a:latin typeface="Cambria Math" panose="02040503050406030204" pitchFamily="18" charset="0"/>
                            </a:rPr>
                          </m:ctrlPr>
                        </m:radPr>
                        <m:deg/>
                        <m:e>
                          <m:r>
                            <a:rPr lang="en-US" b="0" i="1" smtClean="0">
                              <a:latin typeface="Cambria Math" panose="02040503050406030204" pitchFamily="18" charset="0"/>
                            </a:rPr>
                            <m:t>2.78</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−11</m:t>
                              </m:r>
                            </m:sup>
                          </m:sSup>
                        </m:e>
                      </m:rad>
                      <m:r>
                        <a:rPr lang="en-US" b="0" i="1" smtClean="0">
                          <a:latin typeface="Cambria Math" panose="02040503050406030204" pitchFamily="18" charset="0"/>
                        </a:rPr>
                        <m:t>=5.3</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−6</m:t>
                          </m:r>
                        </m:sup>
                      </m:sSup>
                      <m:r>
                        <a:rPr lang="en-US" b="0" i="1" smtClean="0">
                          <a:latin typeface="Cambria Math" panose="02040503050406030204" pitchFamily="18" charset="0"/>
                          <a:ea typeface="Cambria Math" panose="02040503050406030204" pitchFamily="18" charset="0"/>
                        </a:rPr>
                        <m:t>𝑀</m:t>
                      </m:r>
                    </m:oMath>
                  </m:oMathPara>
                </a14:m>
                <a:endParaRPr lang="en-US" i="1" dirty="0"/>
              </a:p>
              <a:p>
                <a:pPr>
                  <a:spcAft>
                    <a:spcPts val="2800"/>
                  </a:spcAft>
                </a:pPr>
                <a:r>
                  <a:rPr lang="en-US" dirty="0"/>
                  <a:t>gives </a:t>
                </a:r>
                <a14:m>
                  <m:oMath xmlns:m="http://schemas.openxmlformats.org/officeDocument/2006/math">
                    <m:r>
                      <a:rPr lang="en-US" i="0" dirty="0" smtClean="0">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a:latin typeface="Cambria Math" panose="02040503050406030204" pitchFamily="18" charset="0"/>
                            <a:ea typeface="Cambria Math" panose="02040503050406030204" pitchFamily="18" charset="0"/>
                          </a:rPr>
                          <m:t>−</m:t>
                        </m:r>
                      </m:sup>
                    </m:sSup>
                    <m:r>
                      <a:rPr lang="en-US" i="0" dirty="0">
                        <a:latin typeface="Cambria Math" panose="02040503050406030204" pitchFamily="18" charset="0"/>
                      </a:rPr>
                      <m:t>] = 5.3×</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−6</m:t>
                        </m:r>
                      </m:sup>
                    </m:sSup>
                  </m:oMath>
                </a14:m>
                <a:r>
                  <a:rPr lang="en-US" i="1" dirty="0"/>
                  <a:t> M, </a:t>
                </a:r>
                <a:r>
                  <a:rPr lang="en-US" dirty="0"/>
                  <a:t>pOH = 5.28, and pH = 8.72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752600"/>
                <a:ext cx="9144000" cy="4419600"/>
              </a:xfrm>
              <a:blipFill>
                <a:blip r:embed="rId3"/>
                <a:stretch>
                  <a:fillRect l="-1333" t="-1379"/>
                </a:stretch>
              </a:blipFill>
            </p:spPr>
            <p:txBody>
              <a:bodyPr/>
              <a:lstStyle/>
              <a:p>
                <a:r>
                  <a:rPr lang="en-US">
                    <a:noFill/>
                  </a:rPr>
                  <a:t> </a:t>
                </a:r>
              </a:p>
            </p:txBody>
          </p:sp>
        </mc:Fallback>
      </mc:AlternateContent>
    </p:spTree>
    <p:extLst>
      <p:ext uri="{BB962C8B-B14F-4D97-AF65-F5344CB8AC3E}">
        <p14:creationId xmlns:p14="http://schemas.microsoft.com/office/powerpoint/2010/main" val="35541757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808304" cy="460513"/>
          </a:xfrm>
        </p:spPr>
        <p:txBody>
          <a:bodyPr/>
          <a:lstStyle/>
          <a:p>
            <a:pPr marL="1262063" indent="-1262063"/>
            <a:r>
              <a:rPr lang="en-US" dirty="0">
                <a:solidFill>
                  <a:schemeClr val="bg1"/>
                </a:solidFill>
              </a:rPr>
              <a:t>17.3	</a:t>
            </a:r>
            <a:r>
              <a:rPr lang="en-US" dirty="0"/>
              <a:t>Acid‒Base Titrations (25)</a:t>
            </a:r>
          </a:p>
        </p:txBody>
      </p:sp>
      <p:sp>
        <p:nvSpPr>
          <p:cNvPr id="2" name="Text Placeholder 1"/>
          <p:cNvSpPr>
            <a:spLocks noGrp="1"/>
          </p:cNvSpPr>
          <p:nvPr>
            <p:ph type="body" sz="quarter" idx="11"/>
          </p:nvPr>
        </p:nvSpPr>
        <p:spPr>
          <a:xfrm>
            <a:off x="0" y="1066800"/>
            <a:ext cx="8686800" cy="533400"/>
          </a:xfrm>
        </p:spPr>
        <p:txBody>
          <a:bodyPr/>
          <a:lstStyle/>
          <a:p>
            <a:r>
              <a:rPr lang="en-US" dirty="0"/>
              <a:t>Weak Acid-Strong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4038600"/>
              </a:xfrm>
            </p:spPr>
            <p:txBody>
              <a:bodyPr/>
              <a:lstStyle/>
              <a:p>
                <a:pPr>
                  <a:spcAft>
                    <a:spcPts val="1500"/>
                  </a:spcAft>
                </a:pPr>
                <a:r>
                  <a:rPr lang="en-US" b="1" dirty="0"/>
                  <a:t>After the equivalence point:</a:t>
                </a:r>
              </a:p>
              <a:p>
                <a:pPr>
                  <a:spcAft>
                    <a:spcPts val="3300"/>
                  </a:spcAft>
                </a:pPr>
                <a:r>
                  <a:rPr lang="en-US" dirty="0"/>
                  <a:t>The curve for titration of a weak acid with a strong base is identical to the curve for titration of a strong acid with a strong base. </a:t>
                </a:r>
              </a:p>
              <a:p>
                <a:pPr>
                  <a:spcAft>
                    <a:spcPts val="2800"/>
                  </a:spcAft>
                </a:pPr>
                <a:r>
                  <a:rPr lang="en-US" dirty="0"/>
                  <a:t>Because all the acetic acid has been consumed, there is nothing in solution to consume the additional added </a:t>
                </a:r>
                <a14:m>
                  <m:oMath xmlns:m="http://schemas.openxmlformats.org/officeDocument/2006/math">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OH</m:t>
                        </m:r>
                      </m:e>
                      <m:sup>
                        <m:r>
                          <a:rPr lang="en-US">
                            <a:latin typeface="Cambria Math" panose="02040503050406030204" pitchFamily="18" charset="0"/>
                            <a:ea typeface="Cambria Math" panose="02040503050406030204" pitchFamily="18" charset="0"/>
                          </a:rPr>
                          <m:t>−</m:t>
                        </m:r>
                      </m:sup>
                    </m:sSup>
                  </m:oMath>
                </a14:m>
                <a:r>
                  <a:rPr lang="en-US" dirty="0"/>
                  <a:t>, and the pH levels off between 12 and 13.</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4038600"/>
              </a:xfrm>
              <a:blipFill>
                <a:blip r:embed="rId2"/>
                <a:stretch>
                  <a:fillRect l="-1333" t="-1357"/>
                </a:stretch>
              </a:blipFill>
            </p:spPr>
            <p:txBody>
              <a:bodyPr/>
              <a:lstStyle/>
              <a:p>
                <a:r>
                  <a:rPr lang="en-US">
                    <a:noFill/>
                  </a:rPr>
                  <a:t> </a:t>
                </a:r>
              </a:p>
            </p:txBody>
          </p:sp>
        </mc:Fallback>
      </mc:AlternateContent>
    </p:spTree>
    <p:extLst>
      <p:ext uri="{BB962C8B-B14F-4D97-AF65-F5344CB8AC3E}">
        <p14:creationId xmlns:p14="http://schemas.microsoft.com/office/powerpoint/2010/main" val="33109788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marL="1257300" indent="-1257300"/>
            <a:r>
              <a:rPr lang="en-US" dirty="0">
                <a:solidFill>
                  <a:schemeClr val="bg1"/>
                </a:solidFill>
              </a:rPr>
              <a:t>17.3	</a:t>
            </a:r>
            <a:r>
              <a:rPr lang="en-US" dirty="0"/>
              <a:t>Acid‒Base Titrations (26)</a:t>
            </a:r>
          </a:p>
        </p:txBody>
      </p:sp>
      <p:sp>
        <p:nvSpPr>
          <p:cNvPr id="2" name="Text Placeholder 1"/>
          <p:cNvSpPr>
            <a:spLocks noGrp="1"/>
          </p:cNvSpPr>
          <p:nvPr>
            <p:ph type="body" sz="quarter" idx="11"/>
          </p:nvPr>
        </p:nvSpPr>
        <p:spPr/>
        <p:txBody>
          <a:bodyPr/>
          <a:lstStyle/>
          <a:p>
            <a:r>
              <a:rPr lang="en-US" dirty="0"/>
              <a:t>Weak Acid-Strong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381000" y="1828800"/>
                <a:ext cx="6096000" cy="609600"/>
              </a:xfrm>
            </p:spPr>
            <p:txBody>
              <a:bodyPr/>
              <a:lstStyle/>
              <a:p>
                <a:pPr marL="1319213" indent="-1319213">
                  <a:spcBef>
                    <a:spcPts val="0"/>
                  </a:spcBef>
                </a:pPr>
                <a:r>
                  <a:rPr lang="en-US" sz="1800" b="1" dirty="0"/>
                  <a:t>TABLE 17.2	</a:t>
                </a:r>
                <a:r>
                  <a:rPr lang="en-US" sz="1800" dirty="0"/>
                  <a:t>Determination of pH at Several Different Points in a </a:t>
                </a:r>
                <a14:m>
                  <m:oMath xmlns:m="http://schemas.openxmlformats.org/officeDocument/2006/math">
                    <m:sSub>
                      <m:sSubPr>
                        <m:ctrlPr>
                          <a:rPr lang="en-US" sz="1800" i="1" smtClean="0">
                            <a:latin typeface="Cambria Math" panose="02040503050406030204" pitchFamily="18" charset="0"/>
                          </a:rPr>
                        </m:ctrlPr>
                      </m:sSubPr>
                      <m:e>
                        <m:r>
                          <m:rPr>
                            <m:sty m:val="p"/>
                          </m:rPr>
                          <a:rPr lang="en-US" sz="1800" b="0" i="0" smtClean="0">
                            <a:latin typeface="Cambria Math" panose="02040503050406030204" pitchFamily="18" charset="0"/>
                          </a:rPr>
                          <m:t>CH</m:t>
                        </m:r>
                      </m:e>
                      <m:sub>
                        <m:r>
                          <a:rPr lang="en-US" sz="1800" b="0" i="0" smtClean="0">
                            <a:latin typeface="Cambria Math" panose="02040503050406030204" pitchFamily="18" charset="0"/>
                          </a:rPr>
                          <m:t>3</m:t>
                        </m:r>
                      </m:sub>
                    </m:sSub>
                    <m:r>
                      <m:rPr>
                        <m:sty m:val="p"/>
                      </m:rPr>
                      <a:rPr lang="en-US" sz="1800" b="0" i="0" smtClean="0">
                        <a:latin typeface="Cambria Math" panose="02040503050406030204" pitchFamily="18" charset="0"/>
                      </a:rPr>
                      <m:t>COOH</m:t>
                    </m:r>
                    <m:r>
                      <a:rPr lang="en-US" sz="1800" b="0" i="0" smtClean="0">
                        <a:latin typeface="Cambria Math" panose="02040503050406030204" pitchFamily="18" charset="0"/>
                      </a:rPr>
                      <m:t>−</m:t>
                    </m:r>
                    <m:r>
                      <m:rPr>
                        <m:sty m:val="p"/>
                      </m:rPr>
                      <a:rPr lang="en-US" sz="1800" b="0" i="0" smtClean="0">
                        <a:latin typeface="Cambria Math" panose="02040503050406030204" pitchFamily="18" charset="0"/>
                      </a:rPr>
                      <m:t>NaOH</m:t>
                    </m:r>
                  </m:oMath>
                </a14:m>
                <a:r>
                  <a:rPr lang="en-US" sz="1800" dirty="0"/>
                  <a:t> Titration</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381000" y="1828800"/>
                <a:ext cx="6096000" cy="609600"/>
              </a:xfrm>
              <a:blipFill>
                <a:blip r:embed="rId2"/>
                <a:stretch>
                  <a:fillRect l="-900" t="-5000" b="-21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1" name="Table Placeholder 10"/>
              <p:cNvGraphicFramePr>
                <a:graphicFrameLocks noGrp="1"/>
              </p:cNvGraphicFramePr>
              <p:nvPr>
                <p:ph type="tbl" sz="quarter" idx="16"/>
                <p:extLst>
                  <p:ext uri="{D42A27DB-BD31-4B8C-83A1-F6EECF244321}">
                    <p14:modId xmlns:p14="http://schemas.microsoft.com/office/powerpoint/2010/main" val="1925109859"/>
                  </p:ext>
                </p:extLst>
              </p:nvPr>
            </p:nvGraphicFramePr>
            <p:xfrm>
              <a:off x="342900" y="2491728"/>
              <a:ext cx="5306784" cy="2080272"/>
            </p:xfrm>
            <a:graphic>
              <a:graphicData uri="http://schemas.openxmlformats.org/drawingml/2006/table">
                <a:tbl>
                  <a:tblPr firstRow="1" bandRow="1">
                    <a:tableStyleId>{5C22544A-7EE6-4342-B048-85BDC9FD1C3A}</a:tableStyleId>
                  </a:tblPr>
                  <a:tblGrid>
                    <a:gridCol w="1159328">
                      <a:extLst>
                        <a:ext uri="{9D8B030D-6E8A-4147-A177-3AD203B41FA5}">
                          <a16:colId xmlns:a16="http://schemas.microsoft.com/office/drawing/2014/main" val="3278256712"/>
                        </a:ext>
                      </a:extLst>
                    </a:gridCol>
                    <a:gridCol w="1159328">
                      <a:extLst>
                        <a:ext uri="{9D8B030D-6E8A-4147-A177-3AD203B41FA5}">
                          <a16:colId xmlns:a16="http://schemas.microsoft.com/office/drawing/2014/main" val="1748156862"/>
                        </a:ext>
                      </a:extLst>
                    </a:gridCol>
                    <a:gridCol w="1159328">
                      <a:extLst>
                        <a:ext uri="{9D8B030D-6E8A-4147-A177-3AD203B41FA5}">
                          <a16:colId xmlns:a16="http://schemas.microsoft.com/office/drawing/2014/main" val="2980033668"/>
                        </a:ext>
                      </a:extLst>
                    </a:gridCol>
                    <a:gridCol w="914400">
                      <a:extLst>
                        <a:ext uri="{9D8B030D-6E8A-4147-A177-3AD203B41FA5}">
                          <a16:colId xmlns:a16="http://schemas.microsoft.com/office/drawing/2014/main" val="1361333672"/>
                        </a:ext>
                      </a:extLst>
                    </a:gridCol>
                    <a:gridCol w="914400">
                      <a:extLst>
                        <a:ext uri="{9D8B030D-6E8A-4147-A177-3AD203B41FA5}">
                          <a16:colId xmlns:a16="http://schemas.microsoft.com/office/drawing/2014/main" val="3523988949"/>
                        </a:ext>
                      </a:extLst>
                    </a:gridCol>
                  </a:tblGrid>
                  <a:tr h="366382">
                    <a:tc>
                      <a:txBody>
                        <a:bodyPr/>
                        <a:lstStyle/>
                        <a:p>
                          <a:pPr algn="ctr"/>
                          <a14:m>
                            <m:oMathPara xmlns:m="http://schemas.openxmlformats.org/officeDocument/2006/math">
                              <m:oMathParaPr>
                                <m:jc m:val="centerGroup"/>
                              </m:oMathParaPr>
                              <m:oMath xmlns:m="http://schemas.openxmlformats.org/officeDocument/2006/math">
                                <m:r>
                                  <a:rPr lang="en-US" sz="1200" b="1" i="0" smtClean="0">
                                    <a:solidFill>
                                      <a:schemeClr val="tx1"/>
                                    </a:solidFill>
                                    <a:latin typeface="Cambria Math" panose="02040503050406030204" pitchFamily="18" charset="0"/>
                                  </a:rPr>
                                  <m:t>𝐕𝐨𝐥𝐮𝐦𝐞</m:t>
                                </m:r>
                                <m:r>
                                  <a:rPr lang="en-US" sz="1200" b="1" i="0" smtClean="0">
                                    <a:solidFill>
                                      <a:schemeClr val="tx1"/>
                                    </a:solidFill>
                                    <a:latin typeface="Cambria Math" panose="02040503050406030204" pitchFamily="18" charset="0"/>
                                  </a:rPr>
                                  <m:t> </m:t>
                                </m:r>
                                <m:sSup>
                                  <m:sSupPr>
                                    <m:ctrlPr>
                                      <a:rPr lang="en-US" sz="1200" b="1" i="1" smtClean="0">
                                        <a:solidFill>
                                          <a:schemeClr val="tx1"/>
                                        </a:solidFill>
                                        <a:latin typeface="Cambria Math" panose="02040503050406030204" pitchFamily="18" charset="0"/>
                                      </a:rPr>
                                    </m:ctrlPr>
                                  </m:sSupPr>
                                  <m:e>
                                    <m:r>
                                      <a:rPr lang="en-US" sz="1200" b="1" i="0" smtClean="0">
                                        <a:solidFill>
                                          <a:schemeClr val="tx1"/>
                                        </a:solidFill>
                                        <a:latin typeface="Cambria Math" panose="02040503050406030204" pitchFamily="18" charset="0"/>
                                      </a:rPr>
                                      <m:t>𝐎𝐇</m:t>
                                    </m:r>
                                  </m:e>
                                  <m:sup>
                                    <m:r>
                                      <a:rPr lang="en-US" sz="1200" b="1" i="0" smtClean="0">
                                        <a:solidFill>
                                          <a:schemeClr val="tx1"/>
                                        </a:solidFill>
                                        <a:latin typeface="Cambria Math" panose="02040503050406030204" pitchFamily="18" charset="0"/>
                                      </a:rPr>
                                      <m:t>−</m:t>
                                    </m:r>
                                  </m:sup>
                                </m:sSup>
                                <m:r>
                                  <a:rPr lang="en-US" sz="1200" b="1" i="0" smtClean="0">
                                    <a:solidFill>
                                      <a:schemeClr val="tx1"/>
                                    </a:solidFill>
                                    <a:latin typeface="Cambria Math" panose="02040503050406030204" pitchFamily="18" charset="0"/>
                                  </a:rPr>
                                  <m:t> </m:t>
                                </m:r>
                              </m:oMath>
                            </m:oMathPara>
                          </a14:m>
                          <a:endParaRPr lang="en-US" sz="1200" b="1" i="0" dirty="0">
                            <a:solidFill>
                              <a:schemeClr val="tx1"/>
                            </a:solidFill>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1200" b="1" i="0" smtClean="0">
                                    <a:solidFill>
                                      <a:schemeClr val="tx1"/>
                                    </a:solidFill>
                                    <a:latin typeface="Cambria Math" panose="02040503050406030204" pitchFamily="18" charset="0"/>
                                  </a:rPr>
                                  <m:t>𝐚𝐝𝐝𝐞𝐝</m:t>
                                </m:r>
                                <m:r>
                                  <a:rPr lang="en-US" sz="1200" b="1" i="0" smtClean="0">
                                    <a:solidFill>
                                      <a:schemeClr val="tx1"/>
                                    </a:solidFill>
                                    <a:latin typeface="Cambria Math" panose="02040503050406030204" pitchFamily="18" charset="0"/>
                                  </a:rPr>
                                  <m:t> (</m:t>
                                </m:r>
                                <m:r>
                                  <a:rPr lang="en-US" sz="1200" b="1" i="0" smtClean="0">
                                    <a:solidFill>
                                      <a:schemeClr val="tx1"/>
                                    </a:solidFill>
                                    <a:latin typeface="Cambria Math" panose="02040503050406030204" pitchFamily="18" charset="0"/>
                                  </a:rPr>
                                  <m:t>𝐦𝐋</m:t>
                                </m:r>
                                <m:r>
                                  <a:rPr lang="en-US" sz="1200" b="1" i="0" smtClean="0">
                                    <a:solidFill>
                                      <a:schemeClr val="tx1"/>
                                    </a:solidFill>
                                    <a:latin typeface="Cambria Math" panose="02040503050406030204" pitchFamily="18" charset="0"/>
                                  </a:rPr>
                                  <m:t>)</m:t>
                                </m:r>
                              </m:oMath>
                            </m:oMathPara>
                          </a14:m>
                          <a:endParaRPr lang="en-US" sz="1200" b="1" i="0" dirty="0">
                            <a:solidFill>
                              <a:schemeClr val="tx1"/>
                            </a:solidFill>
                          </a:endParaRPr>
                        </a:p>
                      </a:txBody>
                      <a:tcPr marL="22066" marR="22066"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1200" b="1" i="1" smtClean="0">
                                        <a:solidFill>
                                          <a:schemeClr val="tx1"/>
                                        </a:solidFill>
                                        <a:latin typeface="Cambria Math" panose="02040503050406030204" pitchFamily="18" charset="0"/>
                                      </a:rPr>
                                    </m:ctrlPr>
                                  </m:sSupPr>
                                  <m:e>
                                    <m:r>
                                      <a:rPr lang="en-US" sz="1200" b="1" i="0" smtClean="0">
                                        <a:solidFill>
                                          <a:schemeClr val="tx1"/>
                                        </a:solidFill>
                                        <a:latin typeface="Cambria Math" panose="02040503050406030204" pitchFamily="18" charset="0"/>
                                      </a:rPr>
                                      <m:t>𝐎𝐇</m:t>
                                    </m:r>
                                  </m:e>
                                  <m:sup>
                                    <m:r>
                                      <a:rPr lang="en-US" sz="1200" b="1" i="0" smtClean="0">
                                        <a:solidFill>
                                          <a:schemeClr val="tx1"/>
                                        </a:solidFill>
                                        <a:latin typeface="Cambria Math" panose="02040503050406030204" pitchFamily="18" charset="0"/>
                                      </a:rPr>
                                      <m:t>−</m:t>
                                    </m:r>
                                  </m:sup>
                                </m:sSup>
                                <m:r>
                                  <a:rPr lang="en-US" sz="1200" b="1" i="0" smtClean="0">
                                    <a:solidFill>
                                      <a:schemeClr val="tx1"/>
                                    </a:solidFill>
                                    <a:latin typeface="Cambria Math" panose="02040503050406030204" pitchFamily="18" charset="0"/>
                                  </a:rPr>
                                  <m:t> </m:t>
                                </m:r>
                                <m:r>
                                  <a:rPr lang="en-US" sz="1200" b="1" i="0" smtClean="0">
                                    <a:solidFill>
                                      <a:schemeClr val="tx1"/>
                                    </a:solidFill>
                                    <a:latin typeface="Cambria Math" panose="02040503050406030204" pitchFamily="18" charset="0"/>
                                  </a:rPr>
                                  <m:t>𝐚𝐝𝐝𝐞𝐝</m:t>
                                </m:r>
                                <m:r>
                                  <a:rPr lang="en-US" sz="1200" b="1" i="0" smtClean="0">
                                    <a:solidFill>
                                      <a:schemeClr val="tx1"/>
                                    </a:solidFill>
                                    <a:latin typeface="Cambria Math" panose="02040503050406030204" pitchFamily="18" charset="0"/>
                                  </a:rPr>
                                  <m:t> </m:t>
                                </m:r>
                              </m:oMath>
                            </m:oMathPara>
                          </a14:m>
                          <a:endParaRPr lang="en-US" sz="1200" b="1" i="0" dirty="0">
                            <a:solidFill>
                              <a:schemeClr val="tx1"/>
                            </a:solidFill>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1200" b="1" i="0" smtClean="0">
                                    <a:solidFill>
                                      <a:schemeClr val="tx1"/>
                                    </a:solidFill>
                                    <a:latin typeface="Cambria Math" panose="02040503050406030204" pitchFamily="18" charset="0"/>
                                  </a:rPr>
                                  <m:t>(</m:t>
                                </m:r>
                                <m:r>
                                  <a:rPr lang="en-US" sz="1200" b="1" i="0" smtClean="0">
                                    <a:solidFill>
                                      <a:schemeClr val="tx1"/>
                                    </a:solidFill>
                                    <a:latin typeface="Cambria Math" panose="02040503050406030204" pitchFamily="18" charset="0"/>
                                  </a:rPr>
                                  <m:t>𝐦𝐦𝐨𝐥</m:t>
                                </m:r>
                                <m:r>
                                  <a:rPr lang="en-US" sz="1200" b="1" i="0" smtClean="0">
                                    <a:solidFill>
                                      <a:schemeClr val="tx1"/>
                                    </a:solidFill>
                                    <a:latin typeface="Cambria Math" panose="02040503050406030204" pitchFamily="18" charset="0"/>
                                  </a:rPr>
                                  <m:t>)</m:t>
                                </m:r>
                              </m:oMath>
                            </m:oMathPara>
                          </a14:m>
                          <a:endParaRPr lang="en-US" sz="1200" b="1" i="0" dirty="0">
                            <a:solidFill>
                              <a:schemeClr val="tx1"/>
                            </a:solidFill>
                          </a:endParaRPr>
                        </a:p>
                      </a:txBody>
                      <a:tcPr marL="22066" marR="22066"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200" b="1" i="1" dirty="0" smtClean="0">
                                        <a:solidFill>
                                          <a:schemeClr val="tx1"/>
                                        </a:solidFill>
                                        <a:latin typeface="Cambria Math" panose="02040503050406030204" pitchFamily="18" charset="0"/>
                                      </a:rPr>
                                    </m:ctrlPr>
                                  </m:sSubPr>
                                  <m:e>
                                    <m:r>
                                      <a:rPr lang="en-US" sz="1200" b="1" i="0" dirty="0" smtClean="0">
                                        <a:solidFill>
                                          <a:schemeClr val="tx1"/>
                                        </a:solidFill>
                                        <a:latin typeface="Cambria Math" panose="02040503050406030204" pitchFamily="18" charset="0"/>
                                      </a:rPr>
                                      <m:t>𝐂𝐇</m:t>
                                    </m:r>
                                  </m:e>
                                  <m:sub>
                                    <m:r>
                                      <a:rPr lang="en-US" sz="1200" b="1" i="0" dirty="0" smtClean="0">
                                        <a:solidFill>
                                          <a:schemeClr val="tx1"/>
                                        </a:solidFill>
                                        <a:latin typeface="Cambria Math" panose="02040503050406030204" pitchFamily="18" charset="0"/>
                                      </a:rPr>
                                      <m:t>𝟑</m:t>
                                    </m:r>
                                  </m:sub>
                                </m:sSub>
                                <m:r>
                                  <a:rPr lang="en-US" sz="1200" b="1" i="0" dirty="0" smtClean="0">
                                    <a:solidFill>
                                      <a:schemeClr val="tx1"/>
                                    </a:solidFill>
                                    <a:latin typeface="Cambria Math" panose="02040503050406030204" pitchFamily="18" charset="0"/>
                                  </a:rPr>
                                  <m:t>𝐂𝐎𝐎𝐇</m:t>
                                </m:r>
                              </m:oMath>
                            </m:oMathPara>
                          </a14:m>
                          <a:endParaRPr lang="en-US" sz="1200" b="1" i="0" dirty="0">
                            <a:solidFill>
                              <a:schemeClr val="tx1"/>
                            </a:solidFill>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1200" b="1" i="0" dirty="0" smtClean="0">
                                    <a:solidFill>
                                      <a:schemeClr val="tx1"/>
                                    </a:solidFill>
                                    <a:latin typeface="Cambria Math" panose="02040503050406030204" pitchFamily="18" charset="0"/>
                                  </a:rPr>
                                  <m:t>(</m:t>
                                </m:r>
                                <m:r>
                                  <a:rPr lang="en-US" sz="1200" b="1" i="0" dirty="0" err="1" smtClean="0">
                                    <a:solidFill>
                                      <a:schemeClr val="tx1"/>
                                    </a:solidFill>
                                    <a:latin typeface="Cambria Math" panose="02040503050406030204" pitchFamily="18" charset="0"/>
                                  </a:rPr>
                                  <m:t>𝐦𝐦𝐨𝐥</m:t>
                                </m:r>
                                <m:r>
                                  <a:rPr lang="en-US" sz="1200" b="1" i="0" dirty="0" smtClean="0">
                                    <a:solidFill>
                                      <a:schemeClr val="tx1"/>
                                    </a:solidFill>
                                    <a:latin typeface="Cambria Math" panose="02040503050406030204" pitchFamily="18" charset="0"/>
                                  </a:rPr>
                                  <m:t>)</m:t>
                                </m:r>
                              </m:oMath>
                            </m:oMathPara>
                          </a14:m>
                          <a:endParaRPr lang="en-US" sz="1200" b="1" i="0" dirty="0">
                            <a:solidFill>
                              <a:schemeClr val="tx1"/>
                            </a:solidFill>
                          </a:endParaRPr>
                        </a:p>
                      </a:txBody>
                      <a:tcPr marL="22066" marR="22066"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200" b="1" i="1" smtClean="0">
                                        <a:solidFill>
                                          <a:schemeClr val="tx1"/>
                                        </a:solidFill>
                                        <a:latin typeface="Cambria Math" panose="02040503050406030204" pitchFamily="18" charset="0"/>
                                      </a:rPr>
                                    </m:ctrlPr>
                                  </m:sSubPr>
                                  <m:e>
                                    <m:r>
                                      <a:rPr lang="en-US" sz="1200" b="1" i="0" smtClean="0">
                                        <a:solidFill>
                                          <a:schemeClr val="tx1"/>
                                        </a:solidFill>
                                        <a:latin typeface="Cambria Math" panose="02040503050406030204" pitchFamily="18" charset="0"/>
                                      </a:rPr>
                                      <m:t>𝐂𝐇</m:t>
                                    </m:r>
                                  </m:e>
                                  <m:sub>
                                    <m:r>
                                      <a:rPr lang="en-US" sz="1200" b="1" i="0" smtClean="0">
                                        <a:solidFill>
                                          <a:schemeClr val="tx1"/>
                                        </a:solidFill>
                                        <a:latin typeface="Cambria Math" panose="02040503050406030204" pitchFamily="18" charset="0"/>
                                      </a:rPr>
                                      <m:t>𝟑</m:t>
                                    </m:r>
                                  </m:sub>
                                </m:sSub>
                                <m:r>
                                  <a:rPr lang="en-US" sz="1200" b="1" i="0" smtClean="0">
                                    <a:solidFill>
                                      <a:schemeClr val="tx1"/>
                                    </a:solidFill>
                                    <a:latin typeface="Cambria Math" panose="02040503050406030204" pitchFamily="18" charset="0"/>
                                  </a:rPr>
                                  <m:t>𝐂</m:t>
                                </m:r>
                                <m:sSup>
                                  <m:sSupPr>
                                    <m:ctrlPr>
                                      <a:rPr lang="en-US" sz="1200" b="1" i="1" smtClean="0">
                                        <a:solidFill>
                                          <a:schemeClr val="tx1"/>
                                        </a:solidFill>
                                        <a:latin typeface="Cambria Math" panose="02040503050406030204" pitchFamily="18" charset="0"/>
                                      </a:rPr>
                                    </m:ctrlPr>
                                  </m:sSupPr>
                                  <m:e>
                                    <m:r>
                                      <a:rPr lang="en-US" sz="1200" b="1" i="0" smtClean="0">
                                        <a:solidFill>
                                          <a:schemeClr val="tx1"/>
                                        </a:solidFill>
                                        <a:latin typeface="Cambria Math" panose="02040503050406030204" pitchFamily="18" charset="0"/>
                                      </a:rPr>
                                      <m:t>𝐎𝐎</m:t>
                                    </m:r>
                                  </m:e>
                                  <m:sup>
                                    <m:r>
                                      <a:rPr lang="en-US" sz="1200" b="1" i="0" smtClean="0">
                                        <a:solidFill>
                                          <a:schemeClr val="tx1"/>
                                        </a:solidFill>
                                        <a:latin typeface="Cambria Math" panose="02040503050406030204" pitchFamily="18" charset="0"/>
                                      </a:rPr>
                                      <m:t>−</m:t>
                                    </m:r>
                                  </m:sup>
                                </m:sSup>
                              </m:oMath>
                            </m:oMathPara>
                          </a14:m>
                          <a:endParaRPr lang="en-US" sz="1200" b="1" i="0" dirty="0">
                            <a:solidFill>
                              <a:schemeClr val="tx1"/>
                            </a:solidFill>
                          </a:endParaRPr>
                        </a:p>
                        <a:p>
                          <a:pPr algn="ctr"/>
                          <a14:m>
                            <m:oMathPara xmlns:m="http://schemas.openxmlformats.org/officeDocument/2006/math">
                              <m:oMathParaPr>
                                <m:jc m:val="centerGroup"/>
                              </m:oMathParaPr>
                              <m:oMath xmlns:m="http://schemas.openxmlformats.org/officeDocument/2006/math">
                                <m:r>
                                  <a:rPr lang="en-US" sz="1200" b="1" i="0" smtClean="0">
                                    <a:solidFill>
                                      <a:schemeClr val="tx1"/>
                                    </a:solidFill>
                                    <a:latin typeface="Cambria Math" panose="02040503050406030204" pitchFamily="18" charset="0"/>
                                  </a:rPr>
                                  <m:t>𝐩𝐫𝐨𝐝𝐮𝐜𝐞𝐝</m:t>
                                </m:r>
                              </m:oMath>
                            </m:oMathPara>
                          </a14:m>
                          <a:endParaRPr lang="en-US" sz="1200" b="1" i="0" dirty="0">
                            <a:solidFill>
                              <a:schemeClr val="tx1"/>
                            </a:solidFill>
                          </a:endParaRPr>
                        </a:p>
                      </a:txBody>
                      <a:tcPr marL="22066" marR="22066" anchor="ctr">
                        <a:solidFill>
                          <a:schemeClr val="bg1"/>
                        </a:solidFill>
                      </a:tcPr>
                    </a:tc>
                    <a:tc>
                      <a:txBody>
                        <a:bodyPr/>
                        <a:lstStyle/>
                        <a:p>
                          <a:pPr algn="r"/>
                          <a:r>
                            <a:rPr lang="en-US" sz="1200" b="1" i="0" dirty="0">
                              <a:solidFill>
                                <a:schemeClr val="tx1"/>
                              </a:solidFill>
                            </a:rPr>
                            <a:t>pH</a:t>
                          </a:r>
                        </a:p>
                      </a:txBody>
                      <a:tcPr marL="22066" marR="22066" anchor="ctr">
                        <a:solidFill>
                          <a:schemeClr val="bg1"/>
                        </a:solidFill>
                      </a:tcPr>
                    </a:tc>
                    <a:extLst>
                      <a:ext uri="{0D108BD9-81ED-4DB2-BD59-A6C34878D82A}">
                        <a16:rowId xmlns:a16="http://schemas.microsoft.com/office/drawing/2014/main" val="1409730458"/>
                      </a:ext>
                    </a:extLst>
                  </a:tr>
                  <a:tr h="270512">
                    <a:tc>
                      <a:txBody>
                        <a:bodyPr/>
                        <a:lstStyle/>
                        <a:p>
                          <a:pPr algn="ctr"/>
                          <a14:m>
                            <m:oMathPara xmlns:m="http://schemas.openxmlformats.org/officeDocument/2006/math">
                              <m:oMathParaPr>
                                <m:jc m:val="centerGroup"/>
                              </m:oMathParaPr>
                              <m:oMath xmlns:m="http://schemas.openxmlformats.org/officeDocument/2006/math">
                                <m:r>
                                  <a:rPr lang="en-US" sz="1100" b="0" i="1" smtClean="0">
                                    <a:latin typeface="Cambria Math" panose="02040503050406030204" pitchFamily="18" charset="0"/>
                                  </a:rPr>
                                  <m:t>0</m:t>
                                </m:r>
                              </m:oMath>
                            </m:oMathPara>
                          </a14:m>
                          <a:endParaRPr lang="en-US" sz="1100" dirty="0">
                            <a:latin typeface="+mn-lt"/>
                          </a:endParaRPr>
                        </a:p>
                      </a:txBody>
                      <a:tcPr marL="22066" marR="22066" anchor="ctr">
                        <a:solidFill>
                          <a:schemeClr val="bg1"/>
                        </a:solidFill>
                      </a:tcPr>
                    </a:tc>
                    <a:tc>
                      <a:txBody>
                        <a:bodyPr/>
                        <a:lstStyle/>
                        <a:p>
                          <a:pPr algn="ctr"/>
                          <a:r>
                            <a:rPr lang="en-US" sz="1100" dirty="0">
                              <a:latin typeface="+mn-lt"/>
                            </a:rPr>
                            <a:t>0</a:t>
                          </a:r>
                        </a:p>
                      </a:txBody>
                      <a:tcPr marL="22066" marR="22066" anchor="ctr">
                        <a:solidFill>
                          <a:schemeClr val="bg1"/>
                        </a:solidFill>
                      </a:tcPr>
                    </a:tc>
                    <a:tc>
                      <a:txBody>
                        <a:bodyPr/>
                        <a:lstStyle/>
                        <a:p>
                          <a:pPr algn="ctr"/>
                          <a:r>
                            <a:rPr lang="en-US" sz="1100" dirty="0">
                              <a:latin typeface="+mn-lt"/>
                            </a:rPr>
                            <a:t>2.5</a:t>
                          </a:r>
                        </a:p>
                      </a:txBody>
                      <a:tcPr marL="22066" marR="22066" anchor="ctr">
                        <a:solidFill>
                          <a:schemeClr val="bg1"/>
                        </a:solidFill>
                      </a:tcPr>
                    </a:tc>
                    <a:tc>
                      <a:txBody>
                        <a:bodyPr/>
                        <a:lstStyle/>
                        <a:p>
                          <a:pPr algn="ctr"/>
                          <a:endParaRPr lang="en-US" sz="1100" dirty="0">
                            <a:latin typeface="+mn-lt"/>
                          </a:endParaRPr>
                        </a:p>
                      </a:txBody>
                      <a:tcPr marL="22066" marR="22066" anchor="ctr">
                        <a:solidFill>
                          <a:schemeClr val="bg1"/>
                        </a:solidFill>
                      </a:tcPr>
                    </a:tc>
                    <a:tc>
                      <a:txBody>
                        <a:bodyPr/>
                        <a:lstStyle/>
                        <a:p>
                          <a:pPr algn="r"/>
                          <a:r>
                            <a:rPr lang="en-US" sz="1100" dirty="0">
                              <a:latin typeface="+mn-lt"/>
                            </a:rPr>
                            <a:t>2.87*</a:t>
                          </a:r>
                        </a:p>
                      </a:txBody>
                      <a:tcPr marL="22066" marR="22066" anchor="ctr">
                        <a:solidFill>
                          <a:schemeClr val="bg1"/>
                        </a:solidFill>
                      </a:tcPr>
                    </a:tc>
                    <a:extLst>
                      <a:ext uri="{0D108BD9-81ED-4DB2-BD59-A6C34878D82A}">
                        <a16:rowId xmlns:a16="http://schemas.microsoft.com/office/drawing/2014/main" val="3882590472"/>
                      </a:ext>
                    </a:extLst>
                  </a:tr>
                  <a:tr h="270512">
                    <a:tc>
                      <a:txBody>
                        <a:bodyPr/>
                        <a:lstStyle/>
                        <a:p>
                          <a:pPr algn="ctr"/>
                          <a:r>
                            <a:rPr lang="en-US" sz="1100" dirty="0">
                              <a:latin typeface="+mn-lt"/>
                            </a:rPr>
                            <a:t>5.0</a:t>
                          </a:r>
                        </a:p>
                      </a:txBody>
                      <a:tcPr marL="22066" marR="22066" anchor="ctr">
                        <a:solidFill>
                          <a:schemeClr val="bg1"/>
                        </a:solidFill>
                      </a:tcPr>
                    </a:tc>
                    <a:tc>
                      <a:txBody>
                        <a:bodyPr/>
                        <a:lstStyle/>
                        <a:p>
                          <a:pPr algn="ctr"/>
                          <a:r>
                            <a:rPr lang="en-US" sz="1100" dirty="0">
                              <a:latin typeface="+mn-lt"/>
                            </a:rPr>
                            <a:t>0.50</a:t>
                          </a:r>
                        </a:p>
                      </a:txBody>
                      <a:tcPr marL="22066" marR="22066" anchor="ctr">
                        <a:solidFill>
                          <a:schemeClr val="bg1"/>
                        </a:solidFill>
                      </a:tcPr>
                    </a:tc>
                    <a:tc>
                      <a:txBody>
                        <a:bodyPr/>
                        <a:lstStyle/>
                        <a:p>
                          <a:pPr algn="ctr"/>
                          <a:r>
                            <a:rPr lang="en-US" sz="1100" dirty="0">
                              <a:latin typeface="+mn-lt"/>
                            </a:rPr>
                            <a:t>2.0</a:t>
                          </a:r>
                        </a:p>
                      </a:txBody>
                      <a:tcPr marL="22066" marR="22066" anchor="ctr">
                        <a:solidFill>
                          <a:schemeClr val="bg1"/>
                        </a:solidFill>
                      </a:tcPr>
                    </a:tc>
                    <a:tc>
                      <a:txBody>
                        <a:bodyPr/>
                        <a:lstStyle/>
                        <a:p>
                          <a:pPr algn="ctr"/>
                          <a:endParaRPr lang="en-US" sz="1100" dirty="0">
                            <a:latin typeface="+mn-lt"/>
                          </a:endParaRPr>
                        </a:p>
                      </a:txBody>
                      <a:tcPr marL="22066" marR="22066" anchor="ctr">
                        <a:solidFill>
                          <a:schemeClr val="bg1"/>
                        </a:solidFill>
                      </a:tcPr>
                    </a:tc>
                    <a:tc>
                      <a:txBody>
                        <a:bodyPr/>
                        <a:lstStyle/>
                        <a:p>
                          <a:pPr algn="r"/>
                          <a:r>
                            <a:rPr lang="en-US" sz="1100" dirty="0">
                              <a:latin typeface="+mn-lt"/>
                            </a:rPr>
                            <a:t>4.14</a:t>
                          </a:r>
                        </a:p>
                      </a:txBody>
                      <a:tcPr marL="22066" marR="22066" anchor="ctr">
                        <a:solidFill>
                          <a:schemeClr val="bg1"/>
                        </a:solidFill>
                      </a:tcPr>
                    </a:tc>
                    <a:extLst>
                      <a:ext uri="{0D108BD9-81ED-4DB2-BD59-A6C34878D82A}">
                        <a16:rowId xmlns:a16="http://schemas.microsoft.com/office/drawing/2014/main" val="3648474110"/>
                      </a:ext>
                    </a:extLst>
                  </a:tr>
                  <a:tr h="270512">
                    <a:tc>
                      <a:txBody>
                        <a:bodyPr/>
                        <a:lstStyle/>
                        <a:p>
                          <a:pPr algn="ctr"/>
                          <a:r>
                            <a:rPr lang="en-US" sz="1100" dirty="0">
                              <a:latin typeface="+mn-lt"/>
                            </a:rPr>
                            <a:t>10.0</a:t>
                          </a:r>
                        </a:p>
                      </a:txBody>
                      <a:tcPr marL="22066" marR="22066" anchor="ctr">
                        <a:solidFill>
                          <a:schemeClr val="bg1"/>
                        </a:solidFill>
                      </a:tcPr>
                    </a:tc>
                    <a:tc>
                      <a:txBody>
                        <a:bodyPr/>
                        <a:lstStyle/>
                        <a:p>
                          <a:pPr algn="ctr"/>
                          <a:r>
                            <a:rPr lang="en-US" sz="1100" dirty="0">
                              <a:latin typeface="+mn-lt"/>
                            </a:rPr>
                            <a:t>1.0</a:t>
                          </a:r>
                        </a:p>
                      </a:txBody>
                      <a:tcPr marL="22066" marR="22066" anchor="ctr">
                        <a:solidFill>
                          <a:schemeClr val="bg1"/>
                        </a:solidFill>
                      </a:tcPr>
                    </a:tc>
                    <a:tc>
                      <a:txBody>
                        <a:bodyPr/>
                        <a:lstStyle/>
                        <a:p>
                          <a:pPr algn="ctr"/>
                          <a:r>
                            <a:rPr lang="en-US" sz="1100" dirty="0">
                              <a:latin typeface="+mn-lt"/>
                            </a:rPr>
                            <a:t>1.5</a:t>
                          </a:r>
                        </a:p>
                      </a:txBody>
                      <a:tcPr marL="22066" marR="22066" anchor="ctr">
                        <a:solidFill>
                          <a:schemeClr val="bg1"/>
                        </a:solidFill>
                      </a:tcPr>
                    </a:tc>
                    <a:tc>
                      <a:txBody>
                        <a:bodyPr/>
                        <a:lstStyle/>
                        <a:p>
                          <a:pPr algn="ctr"/>
                          <a:endParaRPr lang="en-US" sz="1100" dirty="0">
                            <a:latin typeface="+mn-lt"/>
                          </a:endParaRPr>
                        </a:p>
                      </a:txBody>
                      <a:tcPr marL="22066" marR="22066" anchor="ctr">
                        <a:solidFill>
                          <a:schemeClr val="bg1"/>
                        </a:solidFill>
                      </a:tcPr>
                    </a:tc>
                    <a:tc>
                      <a:txBody>
                        <a:bodyPr/>
                        <a:lstStyle/>
                        <a:p>
                          <a:pPr algn="r"/>
                          <a:r>
                            <a:rPr lang="en-US" sz="1100" dirty="0">
                              <a:latin typeface="+mn-lt"/>
                            </a:rPr>
                            <a:t>4.56</a:t>
                          </a:r>
                        </a:p>
                      </a:txBody>
                      <a:tcPr marL="22066" marR="22066" anchor="ctr">
                        <a:solidFill>
                          <a:schemeClr val="bg1"/>
                        </a:solidFill>
                      </a:tcPr>
                    </a:tc>
                    <a:extLst>
                      <a:ext uri="{0D108BD9-81ED-4DB2-BD59-A6C34878D82A}">
                        <a16:rowId xmlns:a16="http://schemas.microsoft.com/office/drawing/2014/main" val="836516066"/>
                      </a:ext>
                    </a:extLst>
                  </a:tr>
                  <a:tr h="270512">
                    <a:tc>
                      <a:txBody>
                        <a:bodyPr/>
                        <a:lstStyle/>
                        <a:p>
                          <a:pPr algn="ctr"/>
                          <a:r>
                            <a:rPr lang="en-US" sz="1100" dirty="0">
                              <a:latin typeface="+mn-lt"/>
                            </a:rPr>
                            <a:t>15.0</a:t>
                          </a:r>
                        </a:p>
                      </a:txBody>
                      <a:tcPr marL="22066" marR="22066" anchor="ctr">
                        <a:solidFill>
                          <a:schemeClr val="bg1"/>
                        </a:solidFill>
                      </a:tcPr>
                    </a:tc>
                    <a:tc>
                      <a:txBody>
                        <a:bodyPr/>
                        <a:lstStyle/>
                        <a:p>
                          <a:pPr algn="ctr"/>
                          <a:r>
                            <a:rPr lang="en-US" sz="1100" dirty="0">
                              <a:latin typeface="+mn-lt"/>
                            </a:rPr>
                            <a:t>1.5</a:t>
                          </a:r>
                        </a:p>
                      </a:txBody>
                      <a:tcPr marL="22066" marR="22066" anchor="ctr">
                        <a:solidFill>
                          <a:schemeClr val="bg1"/>
                        </a:solidFill>
                      </a:tcPr>
                    </a:tc>
                    <a:tc>
                      <a:txBody>
                        <a:bodyPr/>
                        <a:lstStyle/>
                        <a:p>
                          <a:pPr algn="ctr"/>
                          <a:r>
                            <a:rPr lang="en-US" sz="1100" dirty="0">
                              <a:latin typeface="+mn-lt"/>
                            </a:rPr>
                            <a:t>1.0</a:t>
                          </a:r>
                        </a:p>
                      </a:txBody>
                      <a:tcPr marL="22066" marR="22066" anchor="ctr">
                        <a:solidFill>
                          <a:schemeClr val="bg1"/>
                        </a:solidFill>
                      </a:tcPr>
                    </a:tc>
                    <a:tc>
                      <a:txBody>
                        <a:bodyPr/>
                        <a:lstStyle/>
                        <a:p>
                          <a:pPr algn="ctr"/>
                          <a:endParaRPr lang="en-US" sz="1100" dirty="0">
                            <a:latin typeface="+mn-lt"/>
                          </a:endParaRPr>
                        </a:p>
                      </a:txBody>
                      <a:tcPr marL="22066" marR="22066" anchor="ctr">
                        <a:solidFill>
                          <a:schemeClr val="bg1"/>
                        </a:solidFill>
                      </a:tcPr>
                    </a:tc>
                    <a:tc>
                      <a:txBody>
                        <a:bodyPr/>
                        <a:lstStyle/>
                        <a:p>
                          <a:pPr algn="r"/>
                          <a:r>
                            <a:rPr lang="en-US" sz="1100" dirty="0">
                              <a:latin typeface="+mn-lt"/>
                            </a:rPr>
                            <a:t>4.92</a:t>
                          </a:r>
                        </a:p>
                      </a:txBody>
                      <a:tcPr marL="22066" marR="22066" anchor="ctr">
                        <a:solidFill>
                          <a:schemeClr val="bg1"/>
                        </a:solidFill>
                      </a:tcPr>
                    </a:tc>
                    <a:extLst>
                      <a:ext uri="{0D108BD9-81ED-4DB2-BD59-A6C34878D82A}">
                        <a16:rowId xmlns:a16="http://schemas.microsoft.com/office/drawing/2014/main" val="2204056236"/>
                      </a:ext>
                    </a:extLst>
                  </a:tr>
                  <a:tr h="270512">
                    <a:tc>
                      <a:txBody>
                        <a:bodyPr/>
                        <a:lstStyle/>
                        <a:p>
                          <a:pPr algn="ctr"/>
                          <a:r>
                            <a:rPr lang="en-US" sz="1100" dirty="0">
                              <a:latin typeface="+mn-lt"/>
                            </a:rPr>
                            <a:t>20.0</a:t>
                          </a:r>
                        </a:p>
                      </a:txBody>
                      <a:tcPr marL="22066" marR="22066" anchor="ctr">
                        <a:solidFill>
                          <a:schemeClr val="bg1"/>
                        </a:solidFill>
                      </a:tcPr>
                    </a:tc>
                    <a:tc>
                      <a:txBody>
                        <a:bodyPr/>
                        <a:lstStyle/>
                        <a:p>
                          <a:pPr algn="ctr"/>
                          <a:r>
                            <a:rPr lang="en-US" sz="1100" dirty="0">
                              <a:latin typeface="+mn-lt"/>
                            </a:rPr>
                            <a:t>2.0</a:t>
                          </a:r>
                        </a:p>
                      </a:txBody>
                      <a:tcPr marL="22066" marR="22066" anchor="ctr">
                        <a:solidFill>
                          <a:schemeClr val="bg1"/>
                        </a:solidFill>
                      </a:tcPr>
                    </a:tc>
                    <a:tc>
                      <a:txBody>
                        <a:bodyPr/>
                        <a:lstStyle/>
                        <a:p>
                          <a:pPr algn="ctr"/>
                          <a:r>
                            <a:rPr lang="en-US" sz="1100" dirty="0">
                              <a:latin typeface="+mn-lt"/>
                            </a:rPr>
                            <a:t>0.5</a:t>
                          </a:r>
                        </a:p>
                      </a:txBody>
                      <a:tcPr marL="22066" marR="22066" anchor="ctr">
                        <a:solidFill>
                          <a:schemeClr val="bg1"/>
                        </a:solidFill>
                      </a:tcPr>
                    </a:tc>
                    <a:tc>
                      <a:txBody>
                        <a:bodyPr/>
                        <a:lstStyle/>
                        <a:p>
                          <a:pPr algn="ctr"/>
                          <a:endParaRPr lang="en-US" sz="1100" dirty="0">
                            <a:latin typeface="+mn-lt"/>
                          </a:endParaRPr>
                        </a:p>
                      </a:txBody>
                      <a:tcPr marL="22066" marR="22066" anchor="ctr">
                        <a:solidFill>
                          <a:schemeClr val="bg1"/>
                        </a:solidFill>
                      </a:tcPr>
                    </a:tc>
                    <a:tc>
                      <a:txBody>
                        <a:bodyPr/>
                        <a:lstStyle/>
                        <a:p>
                          <a:pPr algn="r"/>
                          <a:r>
                            <a:rPr lang="en-US" sz="1100" dirty="0">
                              <a:latin typeface="+mn-lt"/>
                            </a:rPr>
                            <a:t>5.34</a:t>
                          </a:r>
                        </a:p>
                      </a:txBody>
                      <a:tcPr marL="22066" marR="22066" anchor="ctr">
                        <a:solidFill>
                          <a:schemeClr val="bg1"/>
                        </a:solidFill>
                      </a:tcPr>
                    </a:tc>
                    <a:extLst>
                      <a:ext uri="{0D108BD9-81ED-4DB2-BD59-A6C34878D82A}">
                        <a16:rowId xmlns:a16="http://schemas.microsoft.com/office/drawing/2014/main" val="659661674"/>
                      </a:ext>
                    </a:extLst>
                  </a:tr>
                  <a:tr h="270512">
                    <a:tc>
                      <a:txBody>
                        <a:bodyPr/>
                        <a:lstStyle/>
                        <a:p>
                          <a:pPr algn="ctr"/>
                          <a:r>
                            <a:rPr lang="en-US" sz="1100" dirty="0">
                              <a:latin typeface="+mn-lt"/>
                            </a:rPr>
                            <a:t>25.0</a:t>
                          </a:r>
                        </a:p>
                      </a:txBody>
                      <a:tcPr marL="22066" marR="22066" anchor="ctr">
                        <a:solidFill>
                          <a:schemeClr val="bg1"/>
                        </a:solidFill>
                      </a:tcPr>
                    </a:tc>
                    <a:tc>
                      <a:txBody>
                        <a:bodyPr/>
                        <a:lstStyle/>
                        <a:p>
                          <a:pPr algn="ctr"/>
                          <a:r>
                            <a:rPr lang="en-US" sz="1100" dirty="0">
                              <a:latin typeface="+mn-lt"/>
                            </a:rPr>
                            <a:t>2.5</a:t>
                          </a:r>
                        </a:p>
                      </a:txBody>
                      <a:tcPr marL="22066" marR="22066" anchor="ctr">
                        <a:solidFill>
                          <a:schemeClr val="bg1"/>
                        </a:solidFill>
                      </a:tcPr>
                    </a:tc>
                    <a:tc>
                      <a:txBody>
                        <a:bodyPr/>
                        <a:lstStyle/>
                        <a:p>
                          <a:pPr algn="ctr"/>
                          <a:r>
                            <a:rPr lang="en-US" sz="1100" dirty="0">
                              <a:latin typeface="+mn-lt"/>
                            </a:rPr>
                            <a:t>0</a:t>
                          </a:r>
                        </a:p>
                      </a:txBody>
                      <a:tcPr marL="22066" marR="22066" anchor="ctr">
                        <a:solidFill>
                          <a:schemeClr val="bg1"/>
                        </a:solidFill>
                      </a:tcPr>
                    </a:tc>
                    <a:tc>
                      <a:txBody>
                        <a:bodyPr/>
                        <a:lstStyle/>
                        <a:p>
                          <a:pPr algn="ctr"/>
                          <a:endParaRPr lang="en-US" sz="1100" dirty="0">
                            <a:latin typeface="+mn-lt"/>
                          </a:endParaRPr>
                        </a:p>
                      </a:txBody>
                      <a:tcPr marL="22066" marR="22066" anchor="ctr">
                        <a:solidFill>
                          <a:schemeClr val="bg1"/>
                        </a:solidFill>
                      </a:tcPr>
                    </a:tc>
                    <a:tc>
                      <a:txBody>
                        <a:bodyPr/>
                        <a:lstStyle/>
                        <a:p>
                          <a:pPr algn="r"/>
                          <a:r>
                            <a:rPr lang="en-US" sz="1100" dirty="0">
                              <a:latin typeface="+mn-lt"/>
                            </a:rPr>
                            <a:t>8.72†</a:t>
                          </a:r>
                        </a:p>
                      </a:txBody>
                      <a:tcPr marL="22066" marR="22066" anchor="ctr">
                        <a:solidFill>
                          <a:schemeClr val="bg1"/>
                        </a:solidFill>
                      </a:tcPr>
                    </a:tc>
                    <a:extLst>
                      <a:ext uri="{0D108BD9-81ED-4DB2-BD59-A6C34878D82A}">
                        <a16:rowId xmlns:a16="http://schemas.microsoft.com/office/drawing/2014/main" val="2162635271"/>
                      </a:ext>
                    </a:extLst>
                  </a:tr>
                </a:tbl>
              </a:graphicData>
            </a:graphic>
          </p:graphicFrame>
        </mc:Choice>
        <mc:Fallback xmlns="">
          <p:graphicFrame>
            <p:nvGraphicFramePr>
              <p:cNvPr id="11" name="Table Placeholder 10"/>
              <p:cNvGraphicFramePr>
                <a:graphicFrameLocks noGrp="1"/>
              </p:cNvGraphicFramePr>
              <p:nvPr>
                <p:ph type="tbl" sz="quarter" idx="16"/>
                <p:extLst>
                  <p:ext uri="{D42A27DB-BD31-4B8C-83A1-F6EECF244321}">
                    <p14:modId xmlns:p14="http://schemas.microsoft.com/office/powerpoint/2010/main" val="1925109859"/>
                  </p:ext>
                </p:extLst>
              </p:nvPr>
            </p:nvGraphicFramePr>
            <p:xfrm>
              <a:off x="342900" y="2491728"/>
              <a:ext cx="5306784" cy="2080272"/>
            </p:xfrm>
            <a:graphic>
              <a:graphicData uri="http://schemas.openxmlformats.org/drawingml/2006/table">
                <a:tbl>
                  <a:tblPr firstRow="1" bandRow="1">
                    <a:tableStyleId>{5C22544A-7EE6-4342-B048-85BDC9FD1C3A}</a:tableStyleId>
                  </a:tblPr>
                  <a:tblGrid>
                    <a:gridCol w="1159328">
                      <a:extLst>
                        <a:ext uri="{9D8B030D-6E8A-4147-A177-3AD203B41FA5}">
                          <a16:colId xmlns:a16="http://schemas.microsoft.com/office/drawing/2014/main" val="3278256712"/>
                        </a:ext>
                      </a:extLst>
                    </a:gridCol>
                    <a:gridCol w="1159328">
                      <a:extLst>
                        <a:ext uri="{9D8B030D-6E8A-4147-A177-3AD203B41FA5}">
                          <a16:colId xmlns:a16="http://schemas.microsoft.com/office/drawing/2014/main" val="1748156862"/>
                        </a:ext>
                      </a:extLst>
                    </a:gridCol>
                    <a:gridCol w="1159328">
                      <a:extLst>
                        <a:ext uri="{9D8B030D-6E8A-4147-A177-3AD203B41FA5}">
                          <a16:colId xmlns:a16="http://schemas.microsoft.com/office/drawing/2014/main" val="2980033668"/>
                        </a:ext>
                      </a:extLst>
                    </a:gridCol>
                    <a:gridCol w="914400">
                      <a:extLst>
                        <a:ext uri="{9D8B030D-6E8A-4147-A177-3AD203B41FA5}">
                          <a16:colId xmlns:a16="http://schemas.microsoft.com/office/drawing/2014/main" val="1361333672"/>
                        </a:ext>
                      </a:extLst>
                    </a:gridCol>
                    <a:gridCol w="914400">
                      <a:extLst>
                        <a:ext uri="{9D8B030D-6E8A-4147-A177-3AD203B41FA5}">
                          <a16:colId xmlns:a16="http://schemas.microsoft.com/office/drawing/2014/main" val="3523988949"/>
                        </a:ext>
                      </a:extLst>
                    </a:gridCol>
                  </a:tblGrid>
                  <a:tr h="457200">
                    <a:tc>
                      <a:txBody>
                        <a:bodyPr/>
                        <a:lstStyle/>
                        <a:p>
                          <a:endParaRPr lang="en-US"/>
                        </a:p>
                      </a:txBody>
                      <a:tcPr marL="22066" marR="22066" anchor="ctr">
                        <a:blipFill>
                          <a:blip r:embed="rId3"/>
                          <a:stretch>
                            <a:fillRect l="-526" t="-1333" r="-360526" b="-364000"/>
                          </a:stretch>
                        </a:blipFill>
                      </a:tcPr>
                    </a:tc>
                    <a:tc>
                      <a:txBody>
                        <a:bodyPr/>
                        <a:lstStyle/>
                        <a:p>
                          <a:endParaRPr lang="en-US"/>
                        </a:p>
                      </a:txBody>
                      <a:tcPr marL="22066" marR="22066" anchor="ctr">
                        <a:blipFill>
                          <a:blip r:embed="rId3"/>
                          <a:stretch>
                            <a:fillRect l="-100000" t="-1333" r="-258639" b="-364000"/>
                          </a:stretch>
                        </a:blipFill>
                      </a:tcPr>
                    </a:tc>
                    <a:tc>
                      <a:txBody>
                        <a:bodyPr/>
                        <a:lstStyle/>
                        <a:p>
                          <a:endParaRPr lang="en-US"/>
                        </a:p>
                      </a:txBody>
                      <a:tcPr marL="22066" marR="22066" anchor="ctr">
                        <a:blipFill>
                          <a:blip r:embed="rId3"/>
                          <a:stretch>
                            <a:fillRect l="-201053" t="-1333" r="-160000" b="-364000"/>
                          </a:stretch>
                        </a:blipFill>
                      </a:tcPr>
                    </a:tc>
                    <a:tc>
                      <a:txBody>
                        <a:bodyPr/>
                        <a:lstStyle/>
                        <a:p>
                          <a:endParaRPr lang="en-US"/>
                        </a:p>
                      </a:txBody>
                      <a:tcPr marL="22066" marR="22066" anchor="ctr">
                        <a:blipFill>
                          <a:blip r:embed="rId3"/>
                          <a:stretch>
                            <a:fillRect l="-381333" t="-1333" r="-102667" b="-364000"/>
                          </a:stretch>
                        </a:blipFill>
                      </a:tcPr>
                    </a:tc>
                    <a:tc>
                      <a:txBody>
                        <a:bodyPr/>
                        <a:lstStyle/>
                        <a:p>
                          <a:pPr algn="r"/>
                          <a:r>
                            <a:rPr lang="en-US" sz="1200" b="1" i="0" dirty="0">
                              <a:solidFill>
                                <a:schemeClr val="tx1"/>
                              </a:solidFill>
                            </a:rPr>
                            <a:t>pH</a:t>
                          </a:r>
                        </a:p>
                      </a:txBody>
                      <a:tcPr marL="22066" marR="22066" anchor="ctr">
                        <a:solidFill>
                          <a:schemeClr val="bg1"/>
                        </a:solidFill>
                      </a:tcPr>
                    </a:tc>
                    <a:extLst>
                      <a:ext uri="{0D108BD9-81ED-4DB2-BD59-A6C34878D82A}">
                        <a16:rowId xmlns:a16="http://schemas.microsoft.com/office/drawing/2014/main" val="1409730458"/>
                      </a:ext>
                    </a:extLst>
                  </a:tr>
                  <a:tr h="270512">
                    <a:tc>
                      <a:txBody>
                        <a:bodyPr/>
                        <a:lstStyle/>
                        <a:p>
                          <a:endParaRPr lang="en-US"/>
                        </a:p>
                      </a:txBody>
                      <a:tcPr marL="22066" marR="22066" anchor="ctr">
                        <a:blipFill>
                          <a:blip r:embed="rId3"/>
                          <a:stretch>
                            <a:fillRect l="-526" t="-168889" r="-360526" b="-506667"/>
                          </a:stretch>
                        </a:blipFill>
                      </a:tcPr>
                    </a:tc>
                    <a:tc>
                      <a:txBody>
                        <a:bodyPr/>
                        <a:lstStyle/>
                        <a:p>
                          <a:pPr algn="ctr"/>
                          <a:r>
                            <a:rPr lang="en-US" sz="1100" dirty="0">
                              <a:latin typeface="+mn-lt"/>
                            </a:rPr>
                            <a:t>0</a:t>
                          </a:r>
                        </a:p>
                      </a:txBody>
                      <a:tcPr marL="22066" marR="22066" anchor="ctr">
                        <a:solidFill>
                          <a:schemeClr val="bg1"/>
                        </a:solidFill>
                      </a:tcPr>
                    </a:tc>
                    <a:tc>
                      <a:txBody>
                        <a:bodyPr/>
                        <a:lstStyle/>
                        <a:p>
                          <a:pPr algn="ctr"/>
                          <a:r>
                            <a:rPr lang="en-US" sz="1100" dirty="0">
                              <a:latin typeface="+mn-lt"/>
                            </a:rPr>
                            <a:t>2.5</a:t>
                          </a:r>
                        </a:p>
                      </a:txBody>
                      <a:tcPr marL="22066" marR="22066" anchor="ctr">
                        <a:solidFill>
                          <a:schemeClr val="bg1"/>
                        </a:solidFill>
                      </a:tcPr>
                    </a:tc>
                    <a:tc>
                      <a:txBody>
                        <a:bodyPr/>
                        <a:lstStyle/>
                        <a:p>
                          <a:pPr algn="ctr"/>
                          <a:endParaRPr lang="en-US" sz="1100" dirty="0">
                            <a:latin typeface="+mn-lt"/>
                          </a:endParaRPr>
                        </a:p>
                      </a:txBody>
                      <a:tcPr marL="22066" marR="22066" anchor="ctr">
                        <a:solidFill>
                          <a:schemeClr val="bg1"/>
                        </a:solidFill>
                      </a:tcPr>
                    </a:tc>
                    <a:tc>
                      <a:txBody>
                        <a:bodyPr/>
                        <a:lstStyle/>
                        <a:p>
                          <a:pPr algn="r"/>
                          <a:r>
                            <a:rPr lang="en-US" sz="1100" dirty="0">
                              <a:latin typeface="+mn-lt"/>
                            </a:rPr>
                            <a:t>2.87*</a:t>
                          </a:r>
                        </a:p>
                      </a:txBody>
                      <a:tcPr marL="22066" marR="22066" anchor="ctr">
                        <a:solidFill>
                          <a:schemeClr val="bg1"/>
                        </a:solidFill>
                      </a:tcPr>
                    </a:tc>
                    <a:extLst>
                      <a:ext uri="{0D108BD9-81ED-4DB2-BD59-A6C34878D82A}">
                        <a16:rowId xmlns:a16="http://schemas.microsoft.com/office/drawing/2014/main" val="3882590472"/>
                      </a:ext>
                    </a:extLst>
                  </a:tr>
                  <a:tr h="270512">
                    <a:tc>
                      <a:txBody>
                        <a:bodyPr/>
                        <a:lstStyle/>
                        <a:p>
                          <a:pPr algn="ctr"/>
                          <a:r>
                            <a:rPr lang="en-US" sz="1100" dirty="0">
                              <a:latin typeface="+mn-lt"/>
                            </a:rPr>
                            <a:t>5.0</a:t>
                          </a:r>
                        </a:p>
                      </a:txBody>
                      <a:tcPr marL="22066" marR="22066" anchor="ctr">
                        <a:solidFill>
                          <a:schemeClr val="bg1"/>
                        </a:solidFill>
                      </a:tcPr>
                    </a:tc>
                    <a:tc>
                      <a:txBody>
                        <a:bodyPr/>
                        <a:lstStyle/>
                        <a:p>
                          <a:pPr algn="ctr"/>
                          <a:r>
                            <a:rPr lang="en-US" sz="1100" dirty="0">
                              <a:latin typeface="+mn-lt"/>
                            </a:rPr>
                            <a:t>0.50</a:t>
                          </a:r>
                        </a:p>
                      </a:txBody>
                      <a:tcPr marL="22066" marR="22066" anchor="ctr">
                        <a:solidFill>
                          <a:schemeClr val="bg1"/>
                        </a:solidFill>
                      </a:tcPr>
                    </a:tc>
                    <a:tc>
                      <a:txBody>
                        <a:bodyPr/>
                        <a:lstStyle/>
                        <a:p>
                          <a:pPr algn="ctr"/>
                          <a:r>
                            <a:rPr lang="en-US" sz="1100" dirty="0">
                              <a:latin typeface="+mn-lt"/>
                            </a:rPr>
                            <a:t>2.0</a:t>
                          </a:r>
                        </a:p>
                      </a:txBody>
                      <a:tcPr marL="22066" marR="22066" anchor="ctr">
                        <a:solidFill>
                          <a:schemeClr val="bg1"/>
                        </a:solidFill>
                      </a:tcPr>
                    </a:tc>
                    <a:tc>
                      <a:txBody>
                        <a:bodyPr/>
                        <a:lstStyle/>
                        <a:p>
                          <a:pPr algn="ctr"/>
                          <a:endParaRPr lang="en-US" sz="1100" dirty="0">
                            <a:latin typeface="+mn-lt"/>
                          </a:endParaRPr>
                        </a:p>
                      </a:txBody>
                      <a:tcPr marL="22066" marR="22066" anchor="ctr">
                        <a:solidFill>
                          <a:schemeClr val="bg1"/>
                        </a:solidFill>
                      </a:tcPr>
                    </a:tc>
                    <a:tc>
                      <a:txBody>
                        <a:bodyPr/>
                        <a:lstStyle/>
                        <a:p>
                          <a:pPr algn="r"/>
                          <a:r>
                            <a:rPr lang="en-US" sz="1100" dirty="0">
                              <a:latin typeface="+mn-lt"/>
                            </a:rPr>
                            <a:t>4.14</a:t>
                          </a:r>
                        </a:p>
                      </a:txBody>
                      <a:tcPr marL="22066" marR="22066" anchor="ctr">
                        <a:solidFill>
                          <a:schemeClr val="bg1"/>
                        </a:solidFill>
                      </a:tcPr>
                    </a:tc>
                    <a:extLst>
                      <a:ext uri="{0D108BD9-81ED-4DB2-BD59-A6C34878D82A}">
                        <a16:rowId xmlns:a16="http://schemas.microsoft.com/office/drawing/2014/main" val="3648474110"/>
                      </a:ext>
                    </a:extLst>
                  </a:tr>
                  <a:tr h="270512">
                    <a:tc>
                      <a:txBody>
                        <a:bodyPr/>
                        <a:lstStyle/>
                        <a:p>
                          <a:pPr algn="ctr"/>
                          <a:r>
                            <a:rPr lang="en-US" sz="1100" dirty="0">
                              <a:latin typeface="+mn-lt"/>
                            </a:rPr>
                            <a:t>10.0</a:t>
                          </a:r>
                        </a:p>
                      </a:txBody>
                      <a:tcPr marL="22066" marR="22066" anchor="ctr">
                        <a:solidFill>
                          <a:schemeClr val="bg1"/>
                        </a:solidFill>
                      </a:tcPr>
                    </a:tc>
                    <a:tc>
                      <a:txBody>
                        <a:bodyPr/>
                        <a:lstStyle/>
                        <a:p>
                          <a:pPr algn="ctr"/>
                          <a:r>
                            <a:rPr lang="en-US" sz="1100" dirty="0">
                              <a:latin typeface="+mn-lt"/>
                            </a:rPr>
                            <a:t>1.0</a:t>
                          </a:r>
                        </a:p>
                      </a:txBody>
                      <a:tcPr marL="22066" marR="22066" anchor="ctr">
                        <a:solidFill>
                          <a:schemeClr val="bg1"/>
                        </a:solidFill>
                      </a:tcPr>
                    </a:tc>
                    <a:tc>
                      <a:txBody>
                        <a:bodyPr/>
                        <a:lstStyle/>
                        <a:p>
                          <a:pPr algn="ctr"/>
                          <a:r>
                            <a:rPr lang="en-US" sz="1100" dirty="0">
                              <a:latin typeface="+mn-lt"/>
                            </a:rPr>
                            <a:t>1.5</a:t>
                          </a:r>
                        </a:p>
                      </a:txBody>
                      <a:tcPr marL="22066" marR="22066" anchor="ctr">
                        <a:solidFill>
                          <a:schemeClr val="bg1"/>
                        </a:solidFill>
                      </a:tcPr>
                    </a:tc>
                    <a:tc>
                      <a:txBody>
                        <a:bodyPr/>
                        <a:lstStyle/>
                        <a:p>
                          <a:pPr algn="ctr"/>
                          <a:endParaRPr lang="en-US" sz="1100" dirty="0">
                            <a:latin typeface="+mn-lt"/>
                          </a:endParaRPr>
                        </a:p>
                      </a:txBody>
                      <a:tcPr marL="22066" marR="22066" anchor="ctr">
                        <a:solidFill>
                          <a:schemeClr val="bg1"/>
                        </a:solidFill>
                      </a:tcPr>
                    </a:tc>
                    <a:tc>
                      <a:txBody>
                        <a:bodyPr/>
                        <a:lstStyle/>
                        <a:p>
                          <a:pPr algn="r"/>
                          <a:r>
                            <a:rPr lang="en-US" sz="1100" dirty="0">
                              <a:latin typeface="+mn-lt"/>
                            </a:rPr>
                            <a:t>4.56</a:t>
                          </a:r>
                        </a:p>
                      </a:txBody>
                      <a:tcPr marL="22066" marR="22066" anchor="ctr">
                        <a:solidFill>
                          <a:schemeClr val="bg1"/>
                        </a:solidFill>
                      </a:tcPr>
                    </a:tc>
                    <a:extLst>
                      <a:ext uri="{0D108BD9-81ED-4DB2-BD59-A6C34878D82A}">
                        <a16:rowId xmlns:a16="http://schemas.microsoft.com/office/drawing/2014/main" val="836516066"/>
                      </a:ext>
                    </a:extLst>
                  </a:tr>
                  <a:tr h="270512">
                    <a:tc>
                      <a:txBody>
                        <a:bodyPr/>
                        <a:lstStyle/>
                        <a:p>
                          <a:pPr algn="ctr"/>
                          <a:r>
                            <a:rPr lang="en-US" sz="1100" dirty="0">
                              <a:latin typeface="+mn-lt"/>
                            </a:rPr>
                            <a:t>15.0</a:t>
                          </a:r>
                        </a:p>
                      </a:txBody>
                      <a:tcPr marL="22066" marR="22066" anchor="ctr">
                        <a:solidFill>
                          <a:schemeClr val="bg1"/>
                        </a:solidFill>
                      </a:tcPr>
                    </a:tc>
                    <a:tc>
                      <a:txBody>
                        <a:bodyPr/>
                        <a:lstStyle/>
                        <a:p>
                          <a:pPr algn="ctr"/>
                          <a:r>
                            <a:rPr lang="en-US" sz="1100" dirty="0">
                              <a:latin typeface="+mn-lt"/>
                            </a:rPr>
                            <a:t>1.5</a:t>
                          </a:r>
                        </a:p>
                      </a:txBody>
                      <a:tcPr marL="22066" marR="22066" anchor="ctr">
                        <a:solidFill>
                          <a:schemeClr val="bg1"/>
                        </a:solidFill>
                      </a:tcPr>
                    </a:tc>
                    <a:tc>
                      <a:txBody>
                        <a:bodyPr/>
                        <a:lstStyle/>
                        <a:p>
                          <a:pPr algn="ctr"/>
                          <a:r>
                            <a:rPr lang="en-US" sz="1100" dirty="0">
                              <a:latin typeface="+mn-lt"/>
                            </a:rPr>
                            <a:t>1.0</a:t>
                          </a:r>
                        </a:p>
                      </a:txBody>
                      <a:tcPr marL="22066" marR="22066" anchor="ctr">
                        <a:solidFill>
                          <a:schemeClr val="bg1"/>
                        </a:solidFill>
                      </a:tcPr>
                    </a:tc>
                    <a:tc>
                      <a:txBody>
                        <a:bodyPr/>
                        <a:lstStyle/>
                        <a:p>
                          <a:pPr algn="ctr"/>
                          <a:endParaRPr lang="en-US" sz="1100" dirty="0">
                            <a:latin typeface="+mn-lt"/>
                          </a:endParaRPr>
                        </a:p>
                      </a:txBody>
                      <a:tcPr marL="22066" marR="22066" anchor="ctr">
                        <a:solidFill>
                          <a:schemeClr val="bg1"/>
                        </a:solidFill>
                      </a:tcPr>
                    </a:tc>
                    <a:tc>
                      <a:txBody>
                        <a:bodyPr/>
                        <a:lstStyle/>
                        <a:p>
                          <a:pPr algn="r"/>
                          <a:r>
                            <a:rPr lang="en-US" sz="1100" dirty="0">
                              <a:latin typeface="+mn-lt"/>
                            </a:rPr>
                            <a:t>4.92</a:t>
                          </a:r>
                        </a:p>
                      </a:txBody>
                      <a:tcPr marL="22066" marR="22066" anchor="ctr">
                        <a:solidFill>
                          <a:schemeClr val="bg1"/>
                        </a:solidFill>
                      </a:tcPr>
                    </a:tc>
                    <a:extLst>
                      <a:ext uri="{0D108BD9-81ED-4DB2-BD59-A6C34878D82A}">
                        <a16:rowId xmlns:a16="http://schemas.microsoft.com/office/drawing/2014/main" val="2204056236"/>
                      </a:ext>
                    </a:extLst>
                  </a:tr>
                  <a:tr h="270512">
                    <a:tc>
                      <a:txBody>
                        <a:bodyPr/>
                        <a:lstStyle/>
                        <a:p>
                          <a:pPr algn="ctr"/>
                          <a:r>
                            <a:rPr lang="en-US" sz="1100" dirty="0">
                              <a:latin typeface="+mn-lt"/>
                            </a:rPr>
                            <a:t>20.0</a:t>
                          </a:r>
                        </a:p>
                      </a:txBody>
                      <a:tcPr marL="22066" marR="22066" anchor="ctr">
                        <a:solidFill>
                          <a:schemeClr val="bg1"/>
                        </a:solidFill>
                      </a:tcPr>
                    </a:tc>
                    <a:tc>
                      <a:txBody>
                        <a:bodyPr/>
                        <a:lstStyle/>
                        <a:p>
                          <a:pPr algn="ctr"/>
                          <a:r>
                            <a:rPr lang="en-US" sz="1100" dirty="0">
                              <a:latin typeface="+mn-lt"/>
                            </a:rPr>
                            <a:t>2.0</a:t>
                          </a:r>
                        </a:p>
                      </a:txBody>
                      <a:tcPr marL="22066" marR="22066" anchor="ctr">
                        <a:solidFill>
                          <a:schemeClr val="bg1"/>
                        </a:solidFill>
                      </a:tcPr>
                    </a:tc>
                    <a:tc>
                      <a:txBody>
                        <a:bodyPr/>
                        <a:lstStyle/>
                        <a:p>
                          <a:pPr algn="ctr"/>
                          <a:r>
                            <a:rPr lang="en-US" sz="1100" dirty="0">
                              <a:latin typeface="+mn-lt"/>
                            </a:rPr>
                            <a:t>0.5</a:t>
                          </a:r>
                        </a:p>
                      </a:txBody>
                      <a:tcPr marL="22066" marR="22066" anchor="ctr">
                        <a:solidFill>
                          <a:schemeClr val="bg1"/>
                        </a:solidFill>
                      </a:tcPr>
                    </a:tc>
                    <a:tc>
                      <a:txBody>
                        <a:bodyPr/>
                        <a:lstStyle/>
                        <a:p>
                          <a:pPr algn="ctr"/>
                          <a:endParaRPr lang="en-US" sz="1100" dirty="0">
                            <a:latin typeface="+mn-lt"/>
                          </a:endParaRPr>
                        </a:p>
                      </a:txBody>
                      <a:tcPr marL="22066" marR="22066" anchor="ctr">
                        <a:solidFill>
                          <a:schemeClr val="bg1"/>
                        </a:solidFill>
                      </a:tcPr>
                    </a:tc>
                    <a:tc>
                      <a:txBody>
                        <a:bodyPr/>
                        <a:lstStyle/>
                        <a:p>
                          <a:pPr algn="r"/>
                          <a:r>
                            <a:rPr lang="en-US" sz="1100" dirty="0">
                              <a:latin typeface="+mn-lt"/>
                            </a:rPr>
                            <a:t>5.34</a:t>
                          </a:r>
                        </a:p>
                      </a:txBody>
                      <a:tcPr marL="22066" marR="22066" anchor="ctr">
                        <a:solidFill>
                          <a:schemeClr val="bg1"/>
                        </a:solidFill>
                      </a:tcPr>
                    </a:tc>
                    <a:extLst>
                      <a:ext uri="{0D108BD9-81ED-4DB2-BD59-A6C34878D82A}">
                        <a16:rowId xmlns:a16="http://schemas.microsoft.com/office/drawing/2014/main" val="659661674"/>
                      </a:ext>
                    </a:extLst>
                  </a:tr>
                  <a:tr h="270512">
                    <a:tc>
                      <a:txBody>
                        <a:bodyPr/>
                        <a:lstStyle/>
                        <a:p>
                          <a:pPr algn="ctr"/>
                          <a:r>
                            <a:rPr lang="en-US" sz="1100" dirty="0">
                              <a:latin typeface="+mn-lt"/>
                            </a:rPr>
                            <a:t>25.0</a:t>
                          </a:r>
                        </a:p>
                      </a:txBody>
                      <a:tcPr marL="22066" marR="22066" anchor="ctr">
                        <a:solidFill>
                          <a:schemeClr val="bg1"/>
                        </a:solidFill>
                      </a:tcPr>
                    </a:tc>
                    <a:tc>
                      <a:txBody>
                        <a:bodyPr/>
                        <a:lstStyle/>
                        <a:p>
                          <a:pPr algn="ctr"/>
                          <a:r>
                            <a:rPr lang="en-US" sz="1100" dirty="0">
                              <a:latin typeface="+mn-lt"/>
                            </a:rPr>
                            <a:t>2.5</a:t>
                          </a:r>
                        </a:p>
                      </a:txBody>
                      <a:tcPr marL="22066" marR="22066" anchor="ctr">
                        <a:solidFill>
                          <a:schemeClr val="bg1"/>
                        </a:solidFill>
                      </a:tcPr>
                    </a:tc>
                    <a:tc>
                      <a:txBody>
                        <a:bodyPr/>
                        <a:lstStyle/>
                        <a:p>
                          <a:pPr algn="ctr"/>
                          <a:r>
                            <a:rPr lang="en-US" sz="1100" dirty="0">
                              <a:latin typeface="+mn-lt"/>
                            </a:rPr>
                            <a:t>0</a:t>
                          </a:r>
                        </a:p>
                      </a:txBody>
                      <a:tcPr marL="22066" marR="22066" anchor="ctr">
                        <a:solidFill>
                          <a:schemeClr val="bg1"/>
                        </a:solidFill>
                      </a:tcPr>
                    </a:tc>
                    <a:tc>
                      <a:txBody>
                        <a:bodyPr/>
                        <a:lstStyle/>
                        <a:p>
                          <a:pPr algn="ctr"/>
                          <a:endParaRPr lang="en-US" sz="1100" dirty="0">
                            <a:latin typeface="+mn-lt"/>
                          </a:endParaRPr>
                        </a:p>
                      </a:txBody>
                      <a:tcPr marL="22066" marR="22066" anchor="ctr">
                        <a:solidFill>
                          <a:schemeClr val="bg1"/>
                        </a:solidFill>
                      </a:tcPr>
                    </a:tc>
                    <a:tc>
                      <a:txBody>
                        <a:bodyPr/>
                        <a:lstStyle/>
                        <a:p>
                          <a:pPr algn="r"/>
                          <a:r>
                            <a:rPr lang="en-US" sz="1100" dirty="0">
                              <a:latin typeface="+mn-lt"/>
                            </a:rPr>
                            <a:t>8.72†</a:t>
                          </a:r>
                        </a:p>
                      </a:txBody>
                      <a:tcPr marL="22066" marR="22066" anchor="ctr">
                        <a:solidFill>
                          <a:schemeClr val="bg1"/>
                        </a:solidFill>
                      </a:tcPr>
                    </a:tc>
                    <a:extLst>
                      <a:ext uri="{0D108BD9-81ED-4DB2-BD59-A6C34878D82A}">
                        <a16:rowId xmlns:a16="http://schemas.microsoft.com/office/drawing/2014/main" val="216263527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17" name="Table Placeholder 16"/>
              <p:cNvGraphicFramePr>
                <a:graphicFrameLocks noGrp="1"/>
              </p:cNvGraphicFramePr>
              <p:nvPr>
                <p:ph type="tbl" sz="quarter" idx="17"/>
                <p:extLst>
                  <p:ext uri="{D42A27DB-BD31-4B8C-83A1-F6EECF244321}">
                    <p14:modId xmlns:p14="http://schemas.microsoft.com/office/powerpoint/2010/main" val="1366379662"/>
                  </p:ext>
                </p:extLst>
              </p:nvPr>
            </p:nvGraphicFramePr>
            <p:xfrm>
              <a:off x="609601" y="4639684"/>
              <a:ext cx="7619997" cy="1198880"/>
            </p:xfrm>
            <a:graphic>
              <a:graphicData uri="http://schemas.openxmlformats.org/drawingml/2006/table">
                <a:tbl>
                  <a:tblPr firstRow="1" bandRow="1">
                    <a:tableStyleId>{5C22544A-7EE6-4342-B048-85BDC9FD1C3A}</a:tableStyleId>
                  </a:tblPr>
                  <a:tblGrid>
                    <a:gridCol w="1088571">
                      <a:extLst>
                        <a:ext uri="{9D8B030D-6E8A-4147-A177-3AD203B41FA5}">
                          <a16:colId xmlns:a16="http://schemas.microsoft.com/office/drawing/2014/main" val="2525171888"/>
                        </a:ext>
                      </a:extLst>
                    </a:gridCol>
                    <a:gridCol w="1088571">
                      <a:extLst>
                        <a:ext uri="{9D8B030D-6E8A-4147-A177-3AD203B41FA5}">
                          <a16:colId xmlns:a16="http://schemas.microsoft.com/office/drawing/2014/main" val="1491726193"/>
                        </a:ext>
                      </a:extLst>
                    </a:gridCol>
                    <a:gridCol w="1088571">
                      <a:extLst>
                        <a:ext uri="{9D8B030D-6E8A-4147-A177-3AD203B41FA5}">
                          <a16:colId xmlns:a16="http://schemas.microsoft.com/office/drawing/2014/main" val="629247937"/>
                        </a:ext>
                      </a:extLst>
                    </a:gridCol>
                    <a:gridCol w="1088571">
                      <a:extLst>
                        <a:ext uri="{9D8B030D-6E8A-4147-A177-3AD203B41FA5}">
                          <a16:colId xmlns:a16="http://schemas.microsoft.com/office/drawing/2014/main" val="1157553645"/>
                        </a:ext>
                      </a:extLst>
                    </a:gridCol>
                    <a:gridCol w="1088571">
                      <a:extLst>
                        <a:ext uri="{9D8B030D-6E8A-4147-A177-3AD203B41FA5}">
                          <a16:colId xmlns:a16="http://schemas.microsoft.com/office/drawing/2014/main" val="1305572106"/>
                        </a:ext>
                      </a:extLst>
                    </a:gridCol>
                    <a:gridCol w="1088571">
                      <a:extLst>
                        <a:ext uri="{9D8B030D-6E8A-4147-A177-3AD203B41FA5}">
                          <a16:colId xmlns:a16="http://schemas.microsoft.com/office/drawing/2014/main" val="10828747"/>
                        </a:ext>
                      </a:extLst>
                    </a:gridCol>
                    <a:gridCol w="1088571">
                      <a:extLst>
                        <a:ext uri="{9D8B030D-6E8A-4147-A177-3AD203B41FA5}">
                          <a16:colId xmlns:a16="http://schemas.microsoft.com/office/drawing/2014/main" val="3861783276"/>
                        </a:ext>
                      </a:extLst>
                    </a:gridCol>
                  </a:tblGrid>
                  <a:tr h="370840">
                    <a:tc>
                      <a:txBody>
                        <a:bodyPr/>
                        <a:lstStyle/>
                        <a:p>
                          <a:pPr algn="ctr"/>
                          <a14:m>
                            <m:oMathPara xmlns:m="http://schemas.openxmlformats.org/officeDocument/2006/math">
                              <m:oMathParaPr>
                                <m:jc m:val="centerGroup"/>
                              </m:oMathParaPr>
                              <m:oMath xmlns:m="http://schemas.openxmlformats.org/officeDocument/2006/math">
                                <m:r>
                                  <a:rPr lang="en-US" sz="1200" b="1" i="0" smtClean="0">
                                    <a:solidFill>
                                      <a:schemeClr val="tx1"/>
                                    </a:solidFill>
                                    <a:latin typeface="Cambria Math" panose="02040503050406030204" pitchFamily="18" charset="0"/>
                                  </a:rPr>
                                  <m:t>𝐕𝐨𝐥𝐮𝐦𝐞</m:t>
                                </m:r>
                                <m:r>
                                  <a:rPr lang="en-US" sz="1200" b="1" i="0" smtClean="0">
                                    <a:solidFill>
                                      <a:schemeClr val="tx1"/>
                                    </a:solidFill>
                                    <a:latin typeface="Cambria Math" panose="02040503050406030204" pitchFamily="18" charset="0"/>
                                  </a:rPr>
                                  <m:t> </m:t>
                                </m:r>
                                <m:sSup>
                                  <m:sSupPr>
                                    <m:ctrlPr>
                                      <a:rPr lang="en-US" sz="1200" b="1" i="1" smtClean="0">
                                        <a:solidFill>
                                          <a:schemeClr val="tx1"/>
                                        </a:solidFill>
                                        <a:latin typeface="Cambria Math" panose="02040503050406030204" pitchFamily="18" charset="0"/>
                                      </a:rPr>
                                    </m:ctrlPr>
                                  </m:sSupPr>
                                  <m:e>
                                    <m:r>
                                      <a:rPr lang="en-US" sz="1200" b="1" i="0" smtClean="0">
                                        <a:solidFill>
                                          <a:schemeClr val="tx1"/>
                                        </a:solidFill>
                                        <a:latin typeface="Cambria Math" panose="02040503050406030204" pitchFamily="18" charset="0"/>
                                      </a:rPr>
                                      <m:t>𝐎𝐇</m:t>
                                    </m:r>
                                  </m:e>
                                  <m:sup>
                                    <m:r>
                                      <a:rPr lang="en-US" sz="1200" b="1" i="0" smtClean="0">
                                        <a:solidFill>
                                          <a:schemeClr val="tx1"/>
                                        </a:solidFill>
                                        <a:latin typeface="Cambria Math" panose="02040503050406030204" pitchFamily="18" charset="0"/>
                                      </a:rPr>
                                      <m:t>−</m:t>
                                    </m:r>
                                  </m:sup>
                                </m:sSup>
                                <m:r>
                                  <a:rPr lang="en-US" sz="1200" b="1" i="0" smtClean="0">
                                    <a:solidFill>
                                      <a:schemeClr val="tx1"/>
                                    </a:solidFill>
                                    <a:latin typeface="Cambria Math" panose="02040503050406030204" pitchFamily="18" charset="0"/>
                                  </a:rPr>
                                  <m:t> </m:t>
                                </m:r>
                              </m:oMath>
                            </m:oMathPara>
                          </a14:m>
                          <a:endParaRPr lang="en-US" sz="1200" b="1" i="0" dirty="0">
                            <a:solidFill>
                              <a:schemeClr val="tx1"/>
                            </a:solidFill>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1200" b="1" i="0" smtClean="0">
                                    <a:solidFill>
                                      <a:schemeClr val="tx1"/>
                                    </a:solidFill>
                                    <a:latin typeface="Cambria Math" panose="02040503050406030204" pitchFamily="18" charset="0"/>
                                  </a:rPr>
                                  <m:t>𝐚𝐝𝐝𝐞𝐝</m:t>
                                </m:r>
                                <m:r>
                                  <a:rPr lang="en-US" sz="1200" b="1" i="0" smtClean="0">
                                    <a:solidFill>
                                      <a:schemeClr val="tx1"/>
                                    </a:solidFill>
                                    <a:latin typeface="Cambria Math" panose="02040503050406030204" pitchFamily="18" charset="0"/>
                                  </a:rPr>
                                  <m:t> (</m:t>
                                </m:r>
                                <m:r>
                                  <a:rPr lang="en-US" sz="1200" b="1" i="0" smtClean="0">
                                    <a:solidFill>
                                      <a:schemeClr val="tx1"/>
                                    </a:solidFill>
                                    <a:latin typeface="Cambria Math" panose="02040503050406030204" pitchFamily="18" charset="0"/>
                                  </a:rPr>
                                  <m:t>𝐦𝐋</m:t>
                                </m:r>
                                <m:r>
                                  <a:rPr lang="en-US" sz="1200" b="1" i="0" smtClean="0">
                                    <a:solidFill>
                                      <a:schemeClr val="tx1"/>
                                    </a:solidFill>
                                    <a:latin typeface="Cambria Math" panose="02040503050406030204" pitchFamily="18" charset="0"/>
                                  </a:rPr>
                                  <m:t>)</m:t>
                                </m:r>
                              </m:oMath>
                            </m:oMathPara>
                          </a14:m>
                          <a:endParaRPr lang="en-US" sz="1200" b="1" i="0" dirty="0">
                            <a:solidFill>
                              <a:schemeClr val="tx1"/>
                            </a:solidFill>
                          </a:endParaRPr>
                        </a:p>
                      </a:txBody>
                      <a:tcPr marL="40241" marR="40241"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sz="1200" b="1" i="1" smtClean="0">
                                        <a:solidFill>
                                          <a:schemeClr val="tx1"/>
                                        </a:solidFill>
                                        <a:latin typeface="Cambria Math" panose="02040503050406030204" pitchFamily="18" charset="0"/>
                                      </a:rPr>
                                    </m:ctrlPr>
                                  </m:sSupPr>
                                  <m:e>
                                    <m:r>
                                      <a:rPr lang="en-US" sz="1200" b="1" i="0" smtClean="0">
                                        <a:solidFill>
                                          <a:schemeClr val="tx1"/>
                                        </a:solidFill>
                                        <a:latin typeface="Cambria Math" panose="02040503050406030204" pitchFamily="18" charset="0"/>
                                      </a:rPr>
                                      <m:t>𝐎𝐇</m:t>
                                    </m:r>
                                  </m:e>
                                  <m:sup>
                                    <m:r>
                                      <a:rPr lang="en-US" sz="1200" b="1" i="0" smtClean="0">
                                        <a:solidFill>
                                          <a:schemeClr val="tx1"/>
                                        </a:solidFill>
                                        <a:latin typeface="Cambria Math" panose="02040503050406030204" pitchFamily="18" charset="0"/>
                                      </a:rPr>
                                      <m:t>−</m:t>
                                    </m:r>
                                  </m:sup>
                                </m:sSup>
                                <m:r>
                                  <a:rPr lang="en-US" sz="1200" b="1" i="0" smtClean="0">
                                    <a:solidFill>
                                      <a:schemeClr val="tx1"/>
                                    </a:solidFill>
                                    <a:latin typeface="Cambria Math" panose="02040503050406030204" pitchFamily="18" charset="0"/>
                                  </a:rPr>
                                  <m:t> </m:t>
                                </m:r>
                                <m:r>
                                  <a:rPr lang="en-US" sz="1200" b="1" i="0" smtClean="0">
                                    <a:solidFill>
                                      <a:schemeClr val="tx1"/>
                                    </a:solidFill>
                                    <a:latin typeface="Cambria Math" panose="02040503050406030204" pitchFamily="18" charset="0"/>
                                  </a:rPr>
                                  <m:t>𝐚𝐝𝐝𝐞𝐝</m:t>
                                </m:r>
                                <m:r>
                                  <a:rPr lang="en-US" sz="1200" b="1" i="0" smtClean="0">
                                    <a:solidFill>
                                      <a:schemeClr val="tx1"/>
                                    </a:solidFill>
                                    <a:latin typeface="Cambria Math" panose="02040503050406030204" pitchFamily="18" charset="0"/>
                                  </a:rPr>
                                  <m:t> </m:t>
                                </m:r>
                              </m:oMath>
                            </m:oMathPara>
                          </a14:m>
                          <a:endParaRPr lang="en-US" sz="1200" b="1" i="0" dirty="0">
                            <a:solidFill>
                              <a:schemeClr val="tx1"/>
                            </a:solidFill>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1200" b="1" i="0" smtClean="0">
                                    <a:solidFill>
                                      <a:schemeClr val="tx1"/>
                                    </a:solidFill>
                                    <a:latin typeface="Cambria Math" panose="02040503050406030204" pitchFamily="18" charset="0"/>
                                  </a:rPr>
                                  <m:t>(</m:t>
                                </m:r>
                                <m:r>
                                  <a:rPr lang="en-US" sz="1200" b="1" i="0" smtClean="0">
                                    <a:solidFill>
                                      <a:schemeClr val="tx1"/>
                                    </a:solidFill>
                                    <a:latin typeface="Cambria Math" panose="02040503050406030204" pitchFamily="18" charset="0"/>
                                  </a:rPr>
                                  <m:t>𝐦𝐦𝐨𝐥</m:t>
                                </m:r>
                                <m:r>
                                  <a:rPr lang="en-US" sz="1200" b="1" i="0" smtClean="0">
                                    <a:solidFill>
                                      <a:schemeClr val="tx1"/>
                                    </a:solidFill>
                                    <a:latin typeface="Cambria Math" panose="02040503050406030204" pitchFamily="18" charset="0"/>
                                  </a:rPr>
                                  <m:t>)</m:t>
                                </m:r>
                              </m:oMath>
                            </m:oMathPara>
                          </a14:m>
                          <a:endParaRPr lang="en-US" sz="1200" b="1" i="0" dirty="0">
                            <a:solidFill>
                              <a:schemeClr val="tx1"/>
                            </a:solidFill>
                          </a:endParaRPr>
                        </a:p>
                      </a:txBody>
                      <a:tcPr marL="40241" marR="40241"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sz="1200" b="1" i="0" smtClean="0">
                                    <a:solidFill>
                                      <a:schemeClr val="tx1"/>
                                    </a:solidFill>
                                    <a:latin typeface="Cambria Math" panose="02040503050406030204" pitchFamily="18" charset="0"/>
                                  </a:rPr>
                                  <m:t>𝐄𝐱𝐜𝐞𝐬𝐬</m:t>
                                </m:r>
                                <m:r>
                                  <a:rPr lang="en-US" sz="1200" b="1" i="0" smtClean="0">
                                    <a:solidFill>
                                      <a:schemeClr val="tx1"/>
                                    </a:solidFill>
                                    <a:latin typeface="Cambria Math" panose="02040503050406030204" pitchFamily="18" charset="0"/>
                                  </a:rPr>
                                  <m:t> </m:t>
                                </m:r>
                                <m:sSup>
                                  <m:sSupPr>
                                    <m:ctrlPr>
                                      <a:rPr lang="en-US" sz="1200" b="1" i="1" smtClean="0">
                                        <a:solidFill>
                                          <a:schemeClr val="tx1"/>
                                        </a:solidFill>
                                        <a:latin typeface="Cambria Math" panose="02040503050406030204" pitchFamily="18" charset="0"/>
                                      </a:rPr>
                                    </m:ctrlPr>
                                  </m:sSupPr>
                                  <m:e>
                                    <m:r>
                                      <a:rPr lang="en-US" sz="1200" b="1" i="0" smtClean="0">
                                        <a:solidFill>
                                          <a:schemeClr val="tx1"/>
                                        </a:solidFill>
                                        <a:latin typeface="Cambria Math" panose="02040503050406030204" pitchFamily="18" charset="0"/>
                                      </a:rPr>
                                      <m:t>𝐎𝐇</m:t>
                                    </m:r>
                                  </m:e>
                                  <m:sup>
                                    <m:r>
                                      <a:rPr lang="en-US" sz="1200" b="1" i="0" smtClean="0">
                                        <a:solidFill>
                                          <a:schemeClr val="tx1"/>
                                        </a:solidFill>
                                        <a:latin typeface="Cambria Math" panose="02040503050406030204" pitchFamily="18" charset="0"/>
                                      </a:rPr>
                                      <m:t>−</m:t>
                                    </m:r>
                                  </m:sup>
                                </m:sSup>
                              </m:oMath>
                            </m:oMathPara>
                          </a14:m>
                          <a:endParaRPr lang="en-US" sz="1200" b="1" i="0" dirty="0">
                            <a:solidFill>
                              <a:schemeClr val="tx1"/>
                            </a:solidFill>
                          </a:endParaRPr>
                        </a:p>
                        <a:p>
                          <a:pPr algn="ctr"/>
                          <a14:m>
                            <m:oMathPara xmlns:m="http://schemas.openxmlformats.org/officeDocument/2006/math">
                              <m:oMathParaPr>
                                <m:jc m:val="centerGroup"/>
                              </m:oMathParaPr>
                              <m:oMath xmlns:m="http://schemas.openxmlformats.org/officeDocument/2006/math">
                                <m:r>
                                  <a:rPr lang="en-US" sz="1200" b="1" i="0" smtClean="0">
                                    <a:solidFill>
                                      <a:schemeClr val="tx1"/>
                                    </a:solidFill>
                                    <a:latin typeface="Cambria Math" panose="02040503050406030204" pitchFamily="18" charset="0"/>
                                  </a:rPr>
                                  <m:t>(</m:t>
                                </m:r>
                                <m:r>
                                  <a:rPr lang="en-US" sz="1200" b="1" i="0" smtClean="0">
                                    <a:solidFill>
                                      <a:schemeClr val="tx1"/>
                                    </a:solidFill>
                                    <a:latin typeface="Cambria Math" panose="02040503050406030204" pitchFamily="18" charset="0"/>
                                  </a:rPr>
                                  <m:t>𝐦𝐦𝐨𝐥</m:t>
                                </m:r>
                                <m:r>
                                  <a:rPr lang="en-US" sz="1200" b="1" i="0" smtClean="0">
                                    <a:solidFill>
                                      <a:schemeClr val="tx1"/>
                                    </a:solidFill>
                                    <a:latin typeface="Cambria Math" panose="02040503050406030204" pitchFamily="18" charset="0"/>
                                  </a:rPr>
                                  <m:t>)</m:t>
                                </m:r>
                              </m:oMath>
                            </m:oMathPara>
                          </a14:m>
                          <a:endParaRPr lang="en-US" sz="1200" b="1" i="0" dirty="0">
                            <a:solidFill>
                              <a:schemeClr val="tx1"/>
                            </a:solidFill>
                          </a:endParaRPr>
                        </a:p>
                      </a:txBody>
                      <a:tcPr marL="40241" marR="40241"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sz="1200" b="1" i="0" smtClean="0">
                                    <a:solidFill>
                                      <a:schemeClr val="tx1"/>
                                    </a:solidFill>
                                    <a:latin typeface="Cambria Math" panose="02040503050406030204" pitchFamily="18" charset="0"/>
                                  </a:rPr>
                                  <m:t>𝐓𝐨𝐭𝐚𝐥</m:t>
                                </m:r>
                                <m:r>
                                  <a:rPr lang="en-US" sz="1200" b="1" i="0" smtClean="0">
                                    <a:solidFill>
                                      <a:schemeClr val="tx1"/>
                                    </a:solidFill>
                                    <a:latin typeface="Cambria Math" panose="02040503050406030204" pitchFamily="18" charset="0"/>
                                  </a:rPr>
                                  <m:t> </m:t>
                                </m:r>
                                <m:r>
                                  <a:rPr lang="en-US" sz="1200" b="1" i="0" smtClean="0">
                                    <a:solidFill>
                                      <a:schemeClr val="tx1"/>
                                    </a:solidFill>
                                    <a:latin typeface="Cambria Math" panose="02040503050406030204" pitchFamily="18" charset="0"/>
                                  </a:rPr>
                                  <m:t>𝐯𝐨𝐥𝐮𝐦𝐞</m:t>
                                </m:r>
                                <m:r>
                                  <a:rPr lang="en-US" sz="1200" b="1" i="0" smtClean="0">
                                    <a:solidFill>
                                      <a:schemeClr val="tx1"/>
                                    </a:solidFill>
                                    <a:latin typeface="Cambria Math" panose="02040503050406030204" pitchFamily="18" charset="0"/>
                                  </a:rPr>
                                  <m:t> </m:t>
                                </m:r>
                              </m:oMath>
                            </m:oMathPara>
                          </a14:m>
                          <a:endParaRPr lang="en-US" sz="1200" b="1" i="0" dirty="0">
                            <a:solidFill>
                              <a:schemeClr val="tx1"/>
                            </a:solidFill>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1200" b="1" i="0" smtClean="0">
                                    <a:solidFill>
                                      <a:schemeClr val="tx1"/>
                                    </a:solidFill>
                                    <a:latin typeface="Cambria Math" panose="02040503050406030204" pitchFamily="18" charset="0"/>
                                  </a:rPr>
                                  <m:t>(</m:t>
                                </m:r>
                                <m:r>
                                  <a:rPr lang="en-US" sz="1200" b="1" i="0" smtClean="0">
                                    <a:solidFill>
                                      <a:schemeClr val="tx1"/>
                                    </a:solidFill>
                                    <a:latin typeface="Cambria Math" panose="02040503050406030204" pitchFamily="18" charset="0"/>
                                  </a:rPr>
                                  <m:t>𝐦𝐋</m:t>
                                </m:r>
                                <m:r>
                                  <a:rPr lang="en-US" sz="1200" b="1" i="0" smtClean="0">
                                    <a:solidFill>
                                      <a:schemeClr val="tx1"/>
                                    </a:solidFill>
                                    <a:latin typeface="Cambria Math" panose="02040503050406030204" pitchFamily="18" charset="0"/>
                                  </a:rPr>
                                  <m:t>)</m:t>
                                </m:r>
                              </m:oMath>
                            </m:oMathPara>
                          </a14:m>
                          <a:endParaRPr lang="en-US" sz="1200" b="1" i="0" dirty="0">
                            <a:solidFill>
                              <a:schemeClr val="tx1"/>
                            </a:solidFill>
                          </a:endParaRPr>
                        </a:p>
                      </a:txBody>
                      <a:tcPr marL="40241" marR="40241" anchor="c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d>
                                  <m:dPr>
                                    <m:begChr m:val="["/>
                                    <m:endChr m:val="]"/>
                                    <m:ctrlPr>
                                      <a:rPr lang="en-US" sz="1200" b="1" i="1" smtClean="0">
                                        <a:solidFill>
                                          <a:schemeClr val="tx1"/>
                                        </a:solidFill>
                                        <a:latin typeface="Cambria Math" panose="02040503050406030204" pitchFamily="18" charset="0"/>
                                      </a:rPr>
                                    </m:ctrlPr>
                                  </m:dPr>
                                  <m:e>
                                    <m:sSup>
                                      <m:sSupPr>
                                        <m:ctrlPr>
                                          <a:rPr lang="en-US" sz="1200" b="1" i="1" smtClean="0">
                                            <a:solidFill>
                                              <a:schemeClr val="tx1"/>
                                            </a:solidFill>
                                            <a:latin typeface="Cambria Math" panose="02040503050406030204" pitchFamily="18" charset="0"/>
                                          </a:rPr>
                                        </m:ctrlPr>
                                      </m:sSupPr>
                                      <m:e>
                                        <m:r>
                                          <a:rPr lang="en-US" sz="1200" b="1" i="0" smtClean="0">
                                            <a:solidFill>
                                              <a:schemeClr val="tx1"/>
                                            </a:solidFill>
                                            <a:latin typeface="Cambria Math" panose="02040503050406030204" pitchFamily="18" charset="0"/>
                                          </a:rPr>
                                          <m:t>𝐎𝐇</m:t>
                                        </m:r>
                                      </m:e>
                                      <m:sup>
                                        <m:r>
                                          <a:rPr lang="en-US" sz="1200" b="1" i="0" smtClean="0">
                                            <a:solidFill>
                                              <a:schemeClr val="tx1"/>
                                            </a:solidFill>
                                            <a:latin typeface="Cambria Math" panose="02040503050406030204" pitchFamily="18" charset="0"/>
                                          </a:rPr>
                                          <m:t>−</m:t>
                                        </m:r>
                                      </m:sup>
                                    </m:sSup>
                                  </m:e>
                                </m:d>
                              </m:oMath>
                            </m:oMathPara>
                          </a14:m>
                          <a:endParaRPr lang="en-US" sz="1200" b="1" i="0" dirty="0">
                            <a:solidFill>
                              <a:schemeClr val="tx1"/>
                            </a:solidFill>
                            <a:latin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sz="1200" b="1" i="0" smtClean="0">
                                    <a:solidFill>
                                      <a:schemeClr val="tx1"/>
                                    </a:solidFill>
                                    <a:latin typeface="Cambria Math" panose="02040503050406030204" pitchFamily="18" charset="0"/>
                                  </a:rPr>
                                  <m:t> (</m:t>
                                </m:r>
                                <m:r>
                                  <a:rPr lang="en-US" sz="1200" b="1" i="0" smtClean="0">
                                    <a:solidFill>
                                      <a:schemeClr val="tx1"/>
                                    </a:solidFill>
                                    <a:latin typeface="Cambria Math" panose="02040503050406030204" pitchFamily="18" charset="0"/>
                                  </a:rPr>
                                  <m:t>𝐦𝐨𝐥</m:t>
                                </m:r>
                                <m:r>
                                  <a:rPr lang="en-US" sz="1200" b="1" i="0" smtClean="0">
                                    <a:solidFill>
                                      <a:schemeClr val="tx1"/>
                                    </a:solidFill>
                                    <a:latin typeface="Cambria Math" panose="02040503050406030204" pitchFamily="18" charset="0"/>
                                  </a:rPr>
                                  <m:t>/</m:t>
                                </m:r>
                                <m:r>
                                  <a:rPr lang="en-US" sz="1200" b="1" i="0" smtClean="0">
                                    <a:solidFill>
                                      <a:schemeClr val="tx1"/>
                                    </a:solidFill>
                                    <a:latin typeface="Cambria Math" panose="02040503050406030204" pitchFamily="18" charset="0"/>
                                  </a:rPr>
                                  <m:t>𝐋</m:t>
                                </m:r>
                                <m:r>
                                  <a:rPr lang="en-US" sz="1200" b="1" i="0" smtClean="0">
                                    <a:solidFill>
                                      <a:schemeClr val="tx1"/>
                                    </a:solidFill>
                                    <a:latin typeface="Cambria Math" panose="02040503050406030204" pitchFamily="18" charset="0"/>
                                  </a:rPr>
                                  <m:t>)</m:t>
                                </m:r>
                              </m:oMath>
                            </m:oMathPara>
                          </a14:m>
                          <a:endParaRPr lang="en-US" sz="1200" b="1" i="0" dirty="0">
                            <a:solidFill>
                              <a:schemeClr val="tx1"/>
                            </a:solidFill>
                          </a:endParaRPr>
                        </a:p>
                      </a:txBody>
                      <a:tcPr marL="40241" marR="40241" anchor="ctr">
                        <a:solidFill>
                          <a:schemeClr val="bg1"/>
                        </a:solidFill>
                      </a:tcPr>
                    </a:tc>
                    <a:tc>
                      <a:txBody>
                        <a:bodyPr/>
                        <a:lstStyle/>
                        <a:p>
                          <a:pPr algn="ctr"/>
                          <a:r>
                            <a:rPr lang="en-US" sz="1200" b="1" i="0" dirty="0">
                              <a:solidFill>
                                <a:schemeClr val="tx1"/>
                              </a:solidFill>
                            </a:rPr>
                            <a:t>pOH</a:t>
                          </a:r>
                        </a:p>
                      </a:txBody>
                      <a:tcPr marL="40241" marR="40241" anchor="ctr">
                        <a:solidFill>
                          <a:schemeClr val="bg1"/>
                        </a:solidFill>
                      </a:tcPr>
                    </a:tc>
                    <a:tc>
                      <a:txBody>
                        <a:bodyPr/>
                        <a:lstStyle/>
                        <a:p>
                          <a:pPr algn="ctr"/>
                          <a:r>
                            <a:rPr lang="en-US" sz="1200" b="1" i="0" dirty="0">
                              <a:solidFill>
                                <a:schemeClr val="tx1"/>
                              </a:solidFill>
                            </a:rPr>
                            <a:t>pH</a:t>
                          </a:r>
                        </a:p>
                      </a:txBody>
                      <a:tcPr marL="40241" marR="40241" anchor="ctr">
                        <a:solidFill>
                          <a:schemeClr val="bg1"/>
                        </a:solidFill>
                      </a:tcPr>
                    </a:tc>
                    <a:extLst>
                      <a:ext uri="{0D108BD9-81ED-4DB2-BD59-A6C34878D82A}">
                        <a16:rowId xmlns:a16="http://schemas.microsoft.com/office/drawing/2014/main" val="3735001552"/>
                      </a:ext>
                    </a:extLst>
                  </a:tr>
                  <a:tr h="370840">
                    <a:tc>
                      <a:txBody>
                        <a:bodyPr/>
                        <a:lstStyle/>
                        <a:p>
                          <a:pPr algn="ctr"/>
                          <a:r>
                            <a:rPr lang="en-US" sz="1100" dirty="0">
                              <a:solidFill>
                                <a:schemeClr val="tx1"/>
                              </a:solidFill>
                            </a:rPr>
                            <a:t>30.0</a:t>
                          </a:r>
                        </a:p>
                      </a:txBody>
                      <a:tcPr marL="40241" marR="40241" anchor="ctr">
                        <a:solidFill>
                          <a:schemeClr val="bg1"/>
                        </a:solidFill>
                      </a:tcPr>
                    </a:tc>
                    <a:tc>
                      <a:txBody>
                        <a:bodyPr/>
                        <a:lstStyle/>
                        <a:p>
                          <a:pPr algn="ctr"/>
                          <a:r>
                            <a:rPr lang="en-US" sz="1100" dirty="0">
                              <a:solidFill>
                                <a:schemeClr val="tx1"/>
                              </a:solidFill>
                            </a:rPr>
                            <a:t>3.0</a:t>
                          </a:r>
                        </a:p>
                      </a:txBody>
                      <a:tcPr marL="40241" marR="40241" anchor="ctr">
                        <a:solidFill>
                          <a:schemeClr val="bg1"/>
                        </a:solidFill>
                      </a:tcPr>
                    </a:tc>
                    <a:tc>
                      <a:txBody>
                        <a:bodyPr/>
                        <a:lstStyle/>
                        <a:p>
                          <a:pPr algn="ctr"/>
                          <a:r>
                            <a:rPr lang="en-US" sz="1100" dirty="0">
                              <a:solidFill>
                                <a:schemeClr val="tx1"/>
                              </a:solidFill>
                            </a:rPr>
                            <a:t>0.5</a:t>
                          </a:r>
                        </a:p>
                      </a:txBody>
                      <a:tcPr marL="40241" marR="40241" anchor="ctr">
                        <a:solidFill>
                          <a:schemeClr val="bg1"/>
                        </a:solidFill>
                      </a:tcPr>
                    </a:tc>
                    <a:tc>
                      <a:txBody>
                        <a:bodyPr/>
                        <a:lstStyle/>
                        <a:p>
                          <a:pPr algn="ctr"/>
                          <a:r>
                            <a:rPr lang="en-US" sz="1100" dirty="0">
                              <a:solidFill>
                                <a:schemeClr val="tx1"/>
                              </a:solidFill>
                            </a:rPr>
                            <a:t>55.0</a:t>
                          </a:r>
                        </a:p>
                      </a:txBody>
                      <a:tcPr marL="40241" marR="40241" anchor="ctr">
                        <a:solidFill>
                          <a:schemeClr val="bg1"/>
                        </a:solidFill>
                      </a:tcPr>
                    </a:tc>
                    <a:tc>
                      <a:txBody>
                        <a:bodyPr/>
                        <a:lstStyle/>
                        <a:p>
                          <a:pPr algn="ctr"/>
                          <a:r>
                            <a:rPr lang="en-US" sz="1100" dirty="0">
                              <a:solidFill>
                                <a:schemeClr val="tx1"/>
                              </a:solidFill>
                            </a:rPr>
                            <a:t>0.0091</a:t>
                          </a:r>
                        </a:p>
                      </a:txBody>
                      <a:tcPr marL="40241" marR="40241" anchor="ctr">
                        <a:solidFill>
                          <a:schemeClr val="bg1"/>
                        </a:solidFill>
                      </a:tcPr>
                    </a:tc>
                    <a:tc>
                      <a:txBody>
                        <a:bodyPr/>
                        <a:lstStyle/>
                        <a:p>
                          <a:pPr algn="ctr"/>
                          <a:r>
                            <a:rPr lang="en-US" sz="1100" dirty="0">
                              <a:solidFill>
                                <a:schemeClr val="tx1"/>
                              </a:solidFill>
                            </a:rPr>
                            <a:t>2.04</a:t>
                          </a:r>
                        </a:p>
                      </a:txBody>
                      <a:tcPr marL="40241" marR="40241" anchor="ctr">
                        <a:solidFill>
                          <a:schemeClr val="bg1"/>
                        </a:solidFill>
                      </a:tcPr>
                    </a:tc>
                    <a:tc>
                      <a:txBody>
                        <a:bodyPr/>
                        <a:lstStyle/>
                        <a:p>
                          <a:pPr algn="ctr"/>
                          <a:r>
                            <a:rPr lang="en-US" sz="1100" dirty="0">
                              <a:solidFill>
                                <a:schemeClr val="tx1"/>
                              </a:solidFill>
                            </a:rPr>
                            <a:t>11.96</a:t>
                          </a:r>
                        </a:p>
                      </a:txBody>
                      <a:tcPr marL="40241" marR="40241" anchor="ctr">
                        <a:solidFill>
                          <a:schemeClr val="bg1"/>
                        </a:solidFill>
                      </a:tcPr>
                    </a:tc>
                    <a:extLst>
                      <a:ext uri="{0D108BD9-81ED-4DB2-BD59-A6C34878D82A}">
                        <a16:rowId xmlns:a16="http://schemas.microsoft.com/office/drawing/2014/main" val="2608571022"/>
                      </a:ext>
                    </a:extLst>
                  </a:tr>
                  <a:tr h="370840">
                    <a:tc>
                      <a:txBody>
                        <a:bodyPr/>
                        <a:lstStyle/>
                        <a:p>
                          <a:pPr algn="ctr"/>
                          <a:r>
                            <a:rPr lang="en-US" sz="1100" dirty="0">
                              <a:solidFill>
                                <a:schemeClr val="tx1"/>
                              </a:solidFill>
                            </a:rPr>
                            <a:t>35.0</a:t>
                          </a:r>
                        </a:p>
                      </a:txBody>
                      <a:tcPr marL="40241" marR="40241" anchor="ctr">
                        <a:solidFill>
                          <a:schemeClr val="bg1"/>
                        </a:solidFill>
                      </a:tcPr>
                    </a:tc>
                    <a:tc>
                      <a:txBody>
                        <a:bodyPr/>
                        <a:lstStyle/>
                        <a:p>
                          <a:pPr algn="ctr"/>
                          <a:r>
                            <a:rPr lang="en-US" sz="1100" dirty="0">
                              <a:solidFill>
                                <a:schemeClr val="tx1"/>
                              </a:solidFill>
                            </a:rPr>
                            <a:t>3.5</a:t>
                          </a:r>
                        </a:p>
                      </a:txBody>
                      <a:tcPr marL="40241" marR="40241" anchor="ctr">
                        <a:solidFill>
                          <a:schemeClr val="bg1"/>
                        </a:solidFill>
                      </a:tcPr>
                    </a:tc>
                    <a:tc>
                      <a:txBody>
                        <a:bodyPr/>
                        <a:lstStyle/>
                        <a:p>
                          <a:pPr algn="ctr"/>
                          <a:r>
                            <a:rPr lang="en-US" sz="1100" dirty="0">
                              <a:solidFill>
                                <a:schemeClr val="tx1"/>
                              </a:solidFill>
                            </a:rPr>
                            <a:t>1.0</a:t>
                          </a:r>
                        </a:p>
                      </a:txBody>
                      <a:tcPr marL="40241" marR="40241" anchor="ctr">
                        <a:solidFill>
                          <a:schemeClr val="bg1"/>
                        </a:solidFill>
                      </a:tcPr>
                    </a:tc>
                    <a:tc>
                      <a:txBody>
                        <a:bodyPr/>
                        <a:lstStyle/>
                        <a:p>
                          <a:pPr algn="ctr"/>
                          <a:r>
                            <a:rPr lang="en-US" sz="1100" dirty="0">
                              <a:solidFill>
                                <a:schemeClr val="tx1"/>
                              </a:solidFill>
                            </a:rPr>
                            <a:t>60.0</a:t>
                          </a:r>
                        </a:p>
                      </a:txBody>
                      <a:tcPr marL="40241" marR="40241" anchor="ctr">
                        <a:solidFill>
                          <a:schemeClr val="bg1"/>
                        </a:solidFill>
                      </a:tcPr>
                    </a:tc>
                    <a:tc>
                      <a:txBody>
                        <a:bodyPr/>
                        <a:lstStyle/>
                        <a:p>
                          <a:pPr algn="ctr"/>
                          <a:r>
                            <a:rPr lang="en-US" sz="1100" dirty="0">
                              <a:solidFill>
                                <a:schemeClr val="tx1"/>
                              </a:solidFill>
                            </a:rPr>
                            <a:t>0.0167</a:t>
                          </a:r>
                        </a:p>
                      </a:txBody>
                      <a:tcPr marL="40241" marR="40241" anchor="ctr">
                        <a:solidFill>
                          <a:schemeClr val="bg1"/>
                        </a:solidFill>
                      </a:tcPr>
                    </a:tc>
                    <a:tc>
                      <a:txBody>
                        <a:bodyPr/>
                        <a:lstStyle/>
                        <a:p>
                          <a:pPr algn="ctr"/>
                          <a:r>
                            <a:rPr lang="en-US" sz="1100" dirty="0">
                              <a:solidFill>
                                <a:schemeClr val="tx1"/>
                              </a:solidFill>
                            </a:rPr>
                            <a:t>1.78</a:t>
                          </a:r>
                        </a:p>
                      </a:txBody>
                      <a:tcPr marL="40241" marR="40241" anchor="ctr">
                        <a:solidFill>
                          <a:schemeClr val="bg1"/>
                        </a:solidFill>
                      </a:tcPr>
                    </a:tc>
                    <a:tc>
                      <a:txBody>
                        <a:bodyPr/>
                        <a:lstStyle/>
                        <a:p>
                          <a:pPr algn="ctr"/>
                          <a:r>
                            <a:rPr lang="en-US" sz="1100" dirty="0">
                              <a:solidFill>
                                <a:schemeClr val="tx1"/>
                              </a:solidFill>
                            </a:rPr>
                            <a:t>12.22</a:t>
                          </a:r>
                        </a:p>
                      </a:txBody>
                      <a:tcPr marL="40241" marR="40241" anchor="ctr">
                        <a:solidFill>
                          <a:schemeClr val="bg1"/>
                        </a:solidFill>
                      </a:tcPr>
                    </a:tc>
                    <a:extLst>
                      <a:ext uri="{0D108BD9-81ED-4DB2-BD59-A6C34878D82A}">
                        <a16:rowId xmlns:a16="http://schemas.microsoft.com/office/drawing/2014/main" val="508424606"/>
                      </a:ext>
                    </a:extLst>
                  </a:tr>
                </a:tbl>
              </a:graphicData>
            </a:graphic>
          </p:graphicFrame>
        </mc:Choice>
        <mc:Fallback xmlns="">
          <p:graphicFrame>
            <p:nvGraphicFramePr>
              <p:cNvPr id="17" name="Table Placeholder 16"/>
              <p:cNvGraphicFramePr>
                <a:graphicFrameLocks noGrp="1"/>
              </p:cNvGraphicFramePr>
              <p:nvPr>
                <p:ph type="tbl" sz="quarter" idx="17"/>
                <p:extLst>
                  <p:ext uri="{D42A27DB-BD31-4B8C-83A1-F6EECF244321}">
                    <p14:modId xmlns:p14="http://schemas.microsoft.com/office/powerpoint/2010/main" val="1366379662"/>
                  </p:ext>
                </p:extLst>
              </p:nvPr>
            </p:nvGraphicFramePr>
            <p:xfrm>
              <a:off x="609601" y="4639684"/>
              <a:ext cx="7619997" cy="1198880"/>
            </p:xfrm>
            <a:graphic>
              <a:graphicData uri="http://schemas.openxmlformats.org/drawingml/2006/table">
                <a:tbl>
                  <a:tblPr firstRow="1" bandRow="1">
                    <a:tableStyleId>{5C22544A-7EE6-4342-B048-85BDC9FD1C3A}</a:tableStyleId>
                  </a:tblPr>
                  <a:tblGrid>
                    <a:gridCol w="1088571">
                      <a:extLst>
                        <a:ext uri="{9D8B030D-6E8A-4147-A177-3AD203B41FA5}">
                          <a16:colId xmlns:a16="http://schemas.microsoft.com/office/drawing/2014/main" val="2525171888"/>
                        </a:ext>
                      </a:extLst>
                    </a:gridCol>
                    <a:gridCol w="1088571">
                      <a:extLst>
                        <a:ext uri="{9D8B030D-6E8A-4147-A177-3AD203B41FA5}">
                          <a16:colId xmlns:a16="http://schemas.microsoft.com/office/drawing/2014/main" val="1491726193"/>
                        </a:ext>
                      </a:extLst>
                    </a:gridCol>
                    <a:gridCol w="1088571">
                      <a:extLst>
                        <a:ext uri="{9D8B030D-6E8A-4147-A177-3AD203B41FA5}">
                          <a16:colId xmlns:a16="http://schemas.microsoft.com/office/drawing/2014/main" val="629247937"/>
                        </a:ext>
                      </a:extLst>
                    </a:gridCol>
                    <a:gridCol w="1088571">
                      <a:extLst>
                        <a:ext uri="{9D8B030D-6E8A-4147-A177-3AD203B41FA5}">
                          <a16:colId xmlns:a16="http://schemas.microsoft.com/office/drawing/2014/main" val="1157553645"/>
                        </a:ext>
                      </a:extLst>
                    </a:gridCol>
                    <a:gridCol w="1088571">
                      <a:extLst>
                        <a:ext uri="{9D8B030D-6E8A-4147-A177-3AD203B41FA5}">
                          <a16:colId xmlns:a16="http://schemas.microsoft.com/office/drawing/2014/main" val="1305572106"/>
                        </a:ext>
                      </a:extLst>
                    </a:gridCol>
                    <a:gridCol w="1088571">
                      <a:extLst>
                        <a:ext uri="{9D8B030D-6E8A-4147-A177-3AD203B41FA5}">
                          <a16:colId xmlns:a16="http://schemas.microsoft.com/office/drawing/2014/main" val="10828747"/>
                        </a:ext>
                      </a:extLst>
                    </a:gridCol>
                    <a:gridCol w="1088571">
                      <a:extLst>
                        <a:ext uri="{9D8B030D-6E8A-4147-A177-3AD203B41FA5}">
                          <a16:colId xmlns:a16="http://schemas.microsoft.com/office/drawing/2014/main" val="3861783276"/>
                        </a:ext>
                      </a:extLst>
                    </a:gridCol>
                  </a:tblGrid>
                  <a:tr h="457200">
                    <a:tc>
                      <a:txBody>
                        <a:bodyPr/>
                        <a:lstStyle/>
                        <a:p>
                          <a:endParaRPr lang="en-US"/>
                        </a:p>
                      </a:txBody>
                      <a:tcPr marL="40241" marR="40241" anchor="ctr">
                        <a:blipFill>
                          <a:blip r:embed="rId4"/>
                          <a:stretch>
                            <a:fillRect l="-1117" t="-1333" r="-601117" b="-165333"/>
                          </a:stretch>
                        </a:blipFill>
                      </a:tcPr>
                    </a:tc>
                    <a:tc>
                      <a:txBody>
                        <a:bodyPr/>
                        <a:lstStyle/>
                        <a:p>
                          <a:endParaRPr lang="en-US"/>
                        </a:p>
                      </a:txBody>
                      <a:tcPr marL="40241" marR="40241" anchor="ctr">
                        <a:blipFill>
                          <a:blip r:embed="rId4"/>
                          <a:stretch>
                            <a:fillRect l="-101685" t="-1333" r="-504494" b="-165333"/>
                          </a:stretch>
                        </a:blipFill>
                      </a:tcPr>
                    </a:tc>
                    <a:tc>
                      <a:txBody>
                        <a:bodyPr/>
                        <a:lstStyle/>
                        <a:p>
                          <a:endParaRPr lang="en-US"/>
                        </a:p>
                      </a:txBody>
                      <a:tcPr marL="40241" marR="40241" anchor="ctr">
                        <a:blipFill>
                          <a:blip r:embed="rId4"/>
                          <a:stretch>
                            <a:fillRect l="-200559" t="-1333" r="-401676" b="-165333"/>
                          </a:stretch>
                        </a:blipFill>
                      </a:tcPr>
                    </a:tc>
                    <a:tc>
                      <a:txBody>
                        <a:bodyPr/>
                        <a:lstStyle/>
                        <a:p>
                          <a:endParaRPr lang="en-US"/>
                        </a:p>
                      </a:txBody>
                      <a:tcPr marL="40241" marR="40241" anchor="ctr">
                        <a:blipFill>
                          <a:blip r:embed="rId4"/>
                          <a:stretch>
                            <a:fillRect l="-302247" t="-1333" r="-303933" b="-165333"/>
                          </a:stretch>
                        </a:blipFill>
                      </a:tcPr>
                    </a:tc>
                    <a:tc>
                      <a:txBody>
                        <a:bodyPr/>
                        <a:lstStyle/>
                        <a:p>
                          <a:endParaRPr lang="en-US"/>
                        </a:p>
                      </a:txBody>
                      <a:tcPr marL="40241" marR="40241" anchor="ctr">
                        <a:blipFill>
                          <a:blip r:embed="rId4"/>
                          <a:stretch>
                            <a:fillRect l="-400000" t="-1333" r="-202235" b="-165333"/>
                          </a:stretch>
                        </a:blipFill>
                      </a:tcPr>
                    </a:tc>
                    <a:tc>
                      <a:txBody>
                        <a:bodyPr/>
                        <a:lstStyle/>
                        <a:p>
                          <a:pPr algn="ctr"/>
                          <a:r>
                            <a:rPr lang="en-US" sz="1200" b="1" i="0" dirty="0">
                              <a:solidFill>
                                <a:schemeClr val="tx1"/>
                              </a:solidFill>
                            </a:rPr>
                            <a:t>pOH</a:t>
                          </a:r>
                        </a:p>
                      </a:txBody>
                      <a:tcPr marL="40241" marR="40241" anchor="ctr">
                        <a:solidFill>
                          <a:schemeClr val="bg1"/>
                        </a:solidFill>
                      </a:tcPr>
                    </a:tc>
                    <a:tc>
                      <a:txBody>
                        <a:bodyPr/>
                        <a:lstStyle/>
                        <a:p>
                          <a:pPr algn="ctr"/>
                          <a:r>
                            <a:rPr lang="en-US" sz="1200" b="1" i="0" dirty="0">
                              <a:solidFill>
                                <a:schemeClr val="tx1"/>
                              </a:solidFill>
                            </a:rPr>
                            <a:t>pH</a:t>
                          </a:r>
                        </a:p>
                      </a:txBody>
                      <a:tcPr marL="40241" marR="40241" anchor="ctr">
                        <a:solidFill>
                          <a:schemeClr val="bg1"/>
                        </a:solidFill>
                      </a:tcPr>
                    </a:tc>
                    <a:extLst>
                      <a:ext uri="{0D108BD9-81ED-4DB2-BD59-A6C34878D82A}">
                        <a16:rowId xmlns:a16="http://schemas.microsoft.com/office/drawing/2014/main" val="3735001552"/>
                      </a:ext>
                    </a:extLst>
                  </a:tr>
                  <a:tr h="370840">
                    <a:tc>
                      <a:txBody>
                        <a:bodyPr/>
                        <a:lstStyle/>
                        <a:p>
                          <a:pPr algn="ctr"/>
                          <a:r>
                            <a:rPr lang="en-US" sz="1100" dirty="0">
                              <a:solidFill>
                                <a:schemeClr val="tx1"/>
                              </a:solidFill>
                            </a:rPr>
                            <a:t>30.0</a:t>
                          </a:r>
                        </a:p>
                      </a:txBody>
                      <a:tcPr marL="40241" marR="40241" anchor="ctr">
                        <a:solidFill>
                          <a:schemeClr val="bg1"/>
                        </a:solidFill>
                      </a:tcPr>
                    </a:tc>
                    <a:tc>
                      <a:txBody>
                        <a:bodyPr/>
                        <a:lstStyle/>
                        <a:p>
                          <a:pPr algn="ctr"/>
                          <a:r>
                            <a:rPr lang="en-US" sz="1100" dirty="0">
                              <a:solidFill>
                                <a:schemeClr val="tx1"/>
                              </a:solidFill>
                            </a:rPr>
                            <a:t>3.0</a:t>
                          </a:r>
                        </a:p>
                      </a:txBody>
                      <a:tcPr marL="40241" marR="40241" anchor="ctr">
                        <a:solidFill>
                          <a:schemeClr val="bg1"/>
                        </a:solidFill>
                      </a:tcPr>
                    </a:tc>
                    <a:tc>
                      <a:txBody>
                        <a:bodyPr/>
                        <a:lstStyle/>
                        <a:p>
                          <a:pPr algn="ctr"/>
                          <a:r>
                            <a:rPr lang="en-US" sz="1100" dirty="0">
                              <a:solidFill>
                                <a:schemeClr val="tx1"/>
                              </a:solidFill>
                            </a:rPr>
                            <a:t>0.5</a:t>
                          </a:r>
                        </a:p>
                      </a:txBody>
                      <a:tcPr marL="40241" marR="40241" anchor="ctr">
                        <a:solidFill>
                          <a:schemeClr val="bg1"/>
                        </a:solidFill>
                      </a:tcPr>
                    </a:tc>
                    <a:tc>
                      <a:txBody>
                        <a:bodyPr/>
                        <a:lstStyle/>
                        <a:p>
                          <a:pPr algn="ctr"/>
                          <a:r>
                            <a:rPr lang="en-US" sz="1100" dirty="0">
                              <a:solidFill>
                                <a:schemeClr val="tx1"/>
                              </a:solidFill>
                            </a:rPr>
                            <a:t>55.0</a:t>
                          </a:r>
                        </a:p>
                      </a:txBody>
                      <a:tcPr marL="40241" marR="40241" anchor="ctr">
                        <a:solidFill>
                          <a:schemeClr val="bg1"/>
                        </a:solidFill>
                      </a:tcPr>
                    </a:tc>
                    <a:tc>
                      <a:txBody>
                        <a:bodyPr/>
                        <a:lstStyle/>
                        <a:p>
                          <a:pPr algn="ctr"/>
                          <a:r>
                            <a:rPr lang="en-US" sz="1100" dirty="0">
                              <a:solidFill>
                                <a:schemeClr val="tx1"/>
                              </a:solidFill>
                            </a:rPr>
                            <a:t>0.0091</a:t>
                          </a:r>
                        </a:p>
                      </a:txBody>
                      <a:tcPr marL="40241" marR="40241" anchor="ctr">
                        <a:solidFill>
                          <a:schemeClr val="bg1"/>
                        </a:solidFill>
                      </a:tcPr>
                    </a:tc>
                    <a:tc>
                      <a:txBody>
                        <a:bodyPr/>
                        <a:lstStyle/>
                        <a:p>
                          <a:pPr algn="ctr"/>
                          <a:r>
                            <a:rPr lang="en-US" sz="1100" dirty="0">
                              <a:solidFill>
                                <a:schemeClr val="tx1"/>
                              </a:solidFill>
                            </a:rPr>
                            <a:t>2.04</a:t>
                          </a:r>
                        </a:p>
                      </a:txBody>
                      <a:tcPr marL="40241" marR="40241" anchor="ctr">
                        <a:solidFill>
                          <a:schemeClr val="bg1"/>
                        </a:solidFill>
                      </a:tcPr>
                    </a:tc>
                    <a:tc>
                      <a:txBody>
                        <a:bodyPr/>
                        <a:lstStyle/>
                        <a:p>
                          <a:pPr algn="ctr"/>
                          <a:r>
                            <a:rPr lang="en-US" sz="1100" dirty="0">
                              <a:solidFill>
                                <a:schemeClr val="tx1"/>
                              </a:solidFill>
                            </a:rPr>
                            <a:t>11.96</a:t>
                          </a:r>
                        </a:p>
                      </a:txBody>
                      <a:tcPr marL="40241" marR="40241" anchor="ctr">
                        <a:solidFill>
                          <a:schemeClr val="bg1"/>
                        </a:solidFill>
                      </a:tcPr>
                    </a:tc>
                    <a:extLst>
                      <a:ext uri="{0D108BD9-81ED-4DB2-BD59-A6C34878D82A}">
                        <a16:rowId xmlns:a16="http://schemas.microsoft.com/office/drawing/2014/main" val="2608571022"/>
                      </a:ext>
                    </a:extLst>
                  </a:tr>
                  <a:tr h="370840">
                    <a:tc>
                      <a:txBody>
                        <a:bodyPr/>
                        <a:lstStyle/>
                        <a:p>
                          <a:pPr algn="ctr"/>
                          <a:r>
                            <a:rPr lang="en-US" sz="1100" dirty="0">
                              <a:solidFill>
                                <a:schemeClr val="tx1"/>
                              </a:solidFill>
                            </a:rPr>
                            <a:t>35.0</a:t>
                          </a:r>
                        </a:p>
                      </a:txBody>
                      <a:tcPr marL="40241" marR="40241" anchor="ctr">
                        <a:solidFill>
                          <a:schemeClr val="bg1"/>
                        </a:solidFill>
                      </a:tcPr>
                    </a:tc>
                    <a:tc>
                      <a:txBody>
                        <a:bodyPr/>
                        <a:lstStyle/>
                        <a:p>
                          <a:pPr algn="ctr"/>
                          <a:r>
                            <a:rPr lang="en-US" sz="1100" dirty="0">
                              <a:solidFill>
                                <a:schemeClr val="tx1"/>
                              </a:solidFill>
                            </a:rPr>
                            <a:t>3.5</a:t>
                          </a:r>
                        </a:p>
                      </a:txBody>
                      <a:tcPr marL="40241" marR="40241" anchor="ctr">
                        <a:solidFill>
                          <a:schemeClr val="bg1"/>
                        </a:solidFill>
                      </a:tcPr>
                    </a:tc>
                    <a:tc>
                      <a:txBody>
                        <a:bodyPr/>
                        <a:lstStyle/>
                        <a:p>
                          <a:pPr algn="ctr"/>
                          <a:r>
                            <a:rPr lang="en-US" sz="1100" dirty="0">
                              <a:solidFill>
                                <a:schemeClr val="tx1"/>
                              </a:solidFill>
                            </a:rPr>
                            <a:t>1.0</a:t>
                          </a:r>
                        </a:p>
                      </a:txBody>
                      <a:tcPr marL="40241" marR="40241" anchor="ctr">
                        <a:solidFill>
                          <a:schemeClr val="bg1"/>
                        </a:solidFill>
                      </a:tcPr>
                    </a:tc>
                    <a:tc>
                      <a:txBody>
                        <a:bodyPr/>
                        <a:lstStyle/>
                        <a:p>
                          <a:pPr algn="ctr"/>
                          <a:r>
                            <a:rPr lang="en-US" sz="1100" dirty="0">
                              <a:solidFill>
                                <a:schemeClr val="tx1"/>
                              </a:solidFill>
                            </a:rPr>
                            <a:t>60.0</a:t>
                          </a:r>
                        </a:p>
                      </a:txBody>
                      <a:tcPr marL="40241" marR="40241" anchor="ctr">
                        <a:solidFill>
                          <a:schemeClr val="bg1"/>
                        </a:solidFill>
                      </a:tcPr>
                    </a:tc>
                    <a:tc>
                      <a:txBody>
                        <a:bodyPr/>
                        <a:lstStyle/>
                        <a:p>
                          <a:pPr algn="ctr"/>
                          <a:r>
                            <a:rPr lang="en-US" sz="1100" dirty="0">
                              <a:solidFill>
                                <a:schemeClr val="tx1"/>
                              </a:solidFill>
                            </a:rPr>
                            <a:t>0.0167</a:t>
                          </a:r>
                        </a:p>
                      </a:txBody>
                      <a:tcPr marL="40241" marR="40241" anchor="ctr">
                        <a:solidFill>
                          <a:schemeClr val="bg1"/>
                        </a:solidFill>
                      </a:tcPr>
                    </a:tc>
                    <a:tc>
                      <a:txBody>
                        <a:bodyPr/>
                        <a:lstStyle/>
                        <a:p>
                          <a:pPr algn="ctr"/>
                          <a:r>
                            <a:rPr lang="en-US" sz="1100" dirty="0">
                              <a:solidFill>
                                <a:schemeClr val="tx1"/>
                              </a:solidFill>
                            </a:rPr>
                            <a:t>1.78</a:t>
                          </a:r>
                        </a:p>
                      </a:txBody>
                      <a:tcPr marL="40241" marR="40241" anchor="ctr">
                        <a:solidFill>
                          <a:schemeClr val="bg1"/>
                        </a:solidFill>
                      </a:tcPr>
                    </a:tc>
                    <a:tc>
                      <a:txBody>
                        <a:bodyPr/>
                        <a:lstStyle/>
                        <a:p>
                          <a:pPr algn="ctr"/>
                          <a:r>
                            <a:rPr lang="en-US" sz="1100" dirty="0">
                              <a:solidFill>
                                <a:schemeClr val="tx1"/>
                              </a:solidFill>
                            </a:rPr>
                            <a:t>12.22</a:t>
                          </a:r>
                        </a:p>
                      </a:txBody>
                      <a:tcPr marL="40241" marR="40241" anchor="ctr">
                        <a:solidFill>
                          <a:schemeClr val="bg1"/>
                        </a:solidFill>
                      </a:tcPr>
                    </a:tc>
                    <a:extLst>
                      <a:ext uri="{0D108BD9-81ED-4DB2-BD59-A6C34878D82A}">
                        <a16:rowId xmlns:a16="http://schemas.microsoft.com/office/drawing/2014/main" val="508424606"/>
                      </a:ext>
                    </a:extLst>
                  </a:tr>
                </a:tbl>
              </a:graphicData>
            </a:graphic>
          </p:graphicFrame>
        </mc:Fallback>
      </mc:AlternateContent>
      <p:sp>
        <p:nvSpPr>
          <p:cNvPr id="5" name="Content Placeholder 4"/>
          <p:cNvSpPr>
            <a:spLocks noGrp="1"/>
          </p:cNvSpPr>
          <p:nvPr>
            <p:ph sz="quarter" idx="13"/>
          </p:nvPr>
        </p:nvSpPr>
        <p:spPr>
          <a:xfrm>
            <a:off x="1504949" y="1630686"/>
            <a:ext cx="5791200" cy="304800"/>
          </a:xfrm>
        </p:spPr>
        <p:txBody>
          <a:bodyPr/>
          <a:lstStyle/>
          <a:p>
            <a:pPr algn="ctr">
              <a:spcBef>
                <a:spcPts val="0"/>
              </a:spcBef>
            </a:pPr>
            <a:r>
              <a:rPr lang="en-US" sz="700" b="1" dirty="0"/>
              <a:t>Copyright © The McGraw Hill Companies. Inc. Permission required for reproduction or display</a:t>
            </a:r>
            <a:endParaRPr lang="en-US" sz="700" dirty="0"/>
          </a:p>
        </p:txBody>
      </p:sp>
    </p:spTree>
    <p:extLst>
      <p:ext uri="{BB962C8B-B14F-4D97-AF65-F5344CB8AC3E}">
        <p14:creationId xmlns:p14="http://schemas.microsoft.com/office/powerpoint/2010/main" val="24958876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3552" y="228600"/>
            <a:ext cx="6172199" cy="601663"/>
          </a:xfrm>
        </p:spPr>
        <p:txBody>
          <a:bodyPr/>
          <a:lstStyle/>
          <a:p>
            <a:pPr marL="3262313" indent="-3262313" algn="ctr"/>
            <a:r>
              <a:rPr lang="en-US" dirty="0"/>
              <a:t>SAMPLE PROBLEM	</a:t>
            </a:r>
            <a:r>
              <a:rPr lang="en-US" dirty="0">
                <a:solidFill>
                  <a:schemeClr val="bg1"/>
                </a:solidFill>
              </a:rPr>
              <a:t>17.4	Strategy</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914400"/>
                <a:ext cx="9130447" cy="4953000"/>
              </a:xfrm>
            </p:spPr>
            <p:txBody>
              <a:bodyPr/>
              <a:lstStyle/>
              <a:p>
                <a:pPr>
                  <a:spcBef>
                    <a:spcPts val="0"/>
                  </a:spcBef>
                  <a:spcAft>
                    <a:spcPts val="3400"/>
                  </a:spcAft>
                </a:pPr>
                <a:r>
                  <a:rPr lang="en-US" dirty="0"/>
                  <a:t>Calculate the pH in the titration of 50.0 mL of 0.120 </a:t>
                </a:r>
                <a:r>
                  <a:rPr lang="en-US" i="1" dirty="0"/>
                  <a:t>M </a:t>
                </a:r>
                <a:r>
                  <a:rPr lang="en-US" dirty="0"/>
                  <a:t>acetic acid by 0.240 </a:t>
                </a:r>
                <a:r>
                  <a:rPr lang="en-US" i="1" dirty="0"/>
                  <a:t>M </a:t>
                </a:r>
                <a:r>
                  <a:rPr lang="en-US" dirty="0"/>
                  <a:t>sodium hydroxide after the addition of (a) 10.0 mL of base, (b) 25.0 mL of base, and (c) 35.0 mL of base. </a:t>
                </a:r>
              </a:p>
              <a:p>
                <a:pPr indent="60325">
                  <a:spcAft>
                    <a:spcPts val="2800"/>
                  </a:spcAft>
                </a:pPr>
                <a:r>
                  <a:rPr lang="en-US" b="1" dirty="0">
                    <a:solidFill>
                      <a:srgbClr val="43638E"/>
                    </a:solidFill>
                  </a:rPr>
                  <a:t>Strategy</a:t>
                </a:r>
              </a:p>
              <a:p>
                <a:pPr indent="60325">
                  <a:spcAft>
                    <a:spcPts val="2800"/>
                  </a:spcAft>
                </a:pPr>
                <a:r>
                  <a:rPr lang="en-US" dirty="0"/>
                  <a:t>The reaction is </a:t>
                </a:r>
              </a:p>
              <a:p>
                <a:pPr>
                  <a:spcAft>
                    <a:spcPts val="2800"/>
                  </a:spcAft>
                  <a:tabLst>
                    <a:tab pos="4806950" algn="l"/>
                  </a:tabLs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C</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COOH</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rPr>
                        <m:t>+</m:t>
                      </m:r>
                      <m:r>
                        <m:rPr>
                          <m:sty m:val="p"/>
                        </m:rPr>
                        <a:rPr lang="en-US" b="0" i="0" smtClean="0">
                          <a:latin typeface="Cambria Math" panose="02040503050406030204" pitchFamily="18" charset="0"/>
                        </a:rPr>
                        <m:t>O</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H</m:t>
                          </m:r>
                        </m:e>
                        <m:sup>
                          <m:r>
                            <a:rPr lang="en-US" b="0" i="0"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C</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r>
                        <m:rPr>
                          <m:sty m:val="p"/>
                        </m:rPr>
                        <a:rPr lang="en-US" b="0" i="0" smtClean="0">
                          <a:latin typeface="Cambria Math" panose="02040503050406030204" pitchFamily="18" charset="0"/>
                          <a:ea typeface="Cambria Math" panose="02040503050406030204" pitchFamily="18" charset="0"/>
                        </a:rPr>
                        <m:t>CO</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𝑎𝑞</m:t>
                      </m:r>
                      <m:r>
                        <a:rPr lang="en-US" b="0" i="0"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914400"/>
                <a:ext cx="9130447" cy="4953000"/>
              </a:xfrm>
              <a:blipFill>
                <a:blip r:embed="rId2"/>
                <a:stretch>
                  <a:fillRect l="-1335" t="-1107" r="-801"/>
                </a:stretch>
              </a:blipFill>
            </p:spPr>
            <p:txBody>
              <a:bodyPr/>
              <a:lstStyle/>
              <a:p>
                <a:r>
                  <a:rPr lang="en-US">
                    <a:noFill/>
                  </a:rPr>
                  <a:t> </a:t>
                </a:r>
              </a:p>
            </p:txBody>
          </p:sp>
        </mc:Fallback>
      </mc:AlternateContent>
    </p:spTree>
    <p:extLst>
      <p:ext uri="{BB962C8B-B14F-4D97-AF65-F5344CB8AC3E}">
        <p14:creationId xmlns:p14="http://schemas.microsoft.com/office/powerpoint/2010/main" val="20431036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36537"/>
            <a:ext cx="5751443" cy="601663"/>
          </a:xfrm>
        </p:spPr>
        <p:txBody>
          <a:bodyPr/>
          <a:lstStyle/>
          <a:p>
            <a:pPr marL="3305175" indent="-3305175" algn="ctr"/>
            <a:r>
              <a:rPr lang="en-US" dirty="0"/>
              <a:t>SAMPLE PROBLEM	</a:t>
            </a:r>
            <a:r>
              <a:rPr lang="en-US" dirty="0">
                <a:solidFill>
                  <a:schemeClr val="bg1"/>
                </a:solidFill>
              </a:rPr>
              <a:t>17.4	Setup</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952500"/>
                <a:ext cx="9144000" cy="5372100"/>
              </a:xfrm>
            </p:spPr>
            <p:txBody>
              <a:bodyPr/>
              <a:lstStyle/>
              <a:p>
                <a:pPr>
                  <a:spcAft>
                    <a:spcPts val="2800"/>
                  </a:spcAft>
                </a:pPr>
                <a:r>
                  <a:rPr lang="en-US" b="1" dirty="0">
                    <a:solidFill>
                      <a:srgbClr val="43638E"/>
                    </a:solidFill>
                    <a:latin typeface="+mn-lt"/>
                  </a:rPr>
                  <a:t>Setup</a:t>
                </a:r>
                <a:endParaRPr lang="en-US" dirty="0">
                  <a:solidFill>
                    <a:srgbClr val="43638E"/>
                  </a:solidFill>
                  <a:latin typeface="+mn-lt"/>
                </a:endParaRPr>
              </a:p>
              <a:p>
                <a:pPr marL="514350" indent="-514350">
                  <a:spcAft>
                    <a:spcPts val="6000"/>
                  </a:spcAft>
                  <a:buFont typeface="+mj-lt"/>
                  <a:buAutoNum type="alphaLcParenR"/>
                </a:pPr>
                <a:r>
                  <a:rPr lang="en-US" dirty="0"/>
                  <a:t>The solution originally contains (0.120 mmol/mL)(50.0 mL) = 6.00 mmol of acetic acid.</a:t>
                </a:r>
              </a:p>
              <a:p>
                <a:pPr defTabSz="1828800">
                  <a:spcBef>
                    <a:spcPts val="0"/>
                  </a:spcBef>
                  <a:spcAft>
                    <a:spcPts val="1000"/>
                  </a:spcAft>
                </a:pPr>
                <a:r>
                  <a:rPr lang="en-US" sz="1800" dirty="0"/>
                  <a:t>Upon addition of </a:t>
                </a:r>
                <a14:m>
                  <m:oMath xmlns:m="http://schemas.openxmlformats.org/officeDocument/2006/math">
                    <m:sSup>
                      <m:sSupPr>
                        <m:ctrlPr>
                          <a:rPr lang="en-US" sz="1800" i="1" smtClean="0">
                            <a:latin typeface="Cambria Math" panose="02040503050406030204" pitchFamily="18" charset="0"/>
                          </a:rPr>
                        </m:ctrlPr>
                      </m:sSupPr>
                      <m:e>
                        <m:r>
                          <m:rPr>
                            <m:sty m:val="p"/>
                          </m:rPr>
                          <a:rPr lang="en-US" sz="1800" b="0" i="0" smtClean="0">
                            <a:latin typeface="Cambria Math" panose="02040503050406030204" pitchFamily="18" charset="0"/>
                          </a:rPr>
                          <m:t>OH</m:t>
                        </m:r>
                      </m:e>
                      <m:sup>
                        <m:r>
                          <a:rPr lang="en-US" sz="1800" b="0" i="0" smtClean="0">
                            <a:latin typeface="Cambria Math" panose="02040503050406030204" pitchFamily="18" charset="0"/>
                          </a:rPr>
                          <m:t>−</m:t>
                        </m:r>
                      </m:sup>
                    </m:sSup>
                  </m:oMath>
                </a14:m>
                <a:r>
                  <a:rPr lang="en-US" sz="1800" dirty="0"/>
                  <a:t>:	6.00 mmol	2.40 mmol	0 mmol</a:t>
                </a:r>
              </a:p>
              <a:p>
                <a:pPr marL="3657600" indent="-3657600">
                  <a:spcBef>
                    <a:spcPts val="0"/>
                  </a:spcBef>
                  <a:spcAft>
                    <a:spcPts val="1000"/>
                  </a:spcAft>
                </a:pPr>
                <a14:m>
                  <m:oMathPara xmlns:m="http://schemas.openxmlformats.org/officeDocument/2006/math">
                    <m:oMathParaPr>
                      <m:jc m:val="left"/>
                    </m:oMathParaPr>
                    <m:oMath xmlns:m="http://schemas.openxmlformats.org/officeDocument/2006/math">
                      <m:sSub>
                        <m:sSubPr>
                          <m:ctrlPr>
                            <a:rPr lang="en-US" sz="1800" i="1" smtClean="0">
                              <a:latin typeface="Cambria Math" panose="02040503050406030204" pitchFamily="18" charset="0"/>
                            </a:rPr>
                          </m:ctrlPr>
                        </m:sSubPr>
                        <m:e>
                          <m:r>
                            <m:rPr>
                              <m:sty m:val="p"/>
                            </m:rPr>
                            <a:rPr lang="en-US" sz="1800" b="0" i="0" smtClean="0">
                              <a:latin typeface="Cambria Math" panose="02040503050406030204" pitchFamily="18" charset="0"/>
                            </a:rPr>
                            <m:t>CH</m:t>
                          </m:r>
                        </m:e>
                        <m:sub>
                          <m:r>
                            <a:rPr lang="en-US" sz="1800" b="0" i="0" smtClean="0">
                              <a:latin typeface="Cambria Math" panose="02040503050406030204" pitchFamily="18" charset="0"/>
                            </a:rPr>
                            <m:t>3</m:t>
                          </m:r>
                        </m:sub>
                      </m:sSub>
                      <m:r>
                        <m:rPr>
                          <m:sty m:val="p"/>
                        </m:rPr>
                        <a:rPr lang="en-US" sz="1800" b="0" i="0" smtClean="0">
                          <a:latin typeface="Cambria Math" panose="02040503050406030204" pitchFamily="18" charset="0"/>
                        </a:rPr>
                        <m:t>COOH</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𝑎𝑞</m:t>
                          </m:r>
                        </m:e>
                      </m:d>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OH</m:t>
                          </m:r>
                        </m:e>
                        <m:sup>
                          <m:r>
                            <a:rPr lang="en-US" sz="1800" b="0" i="0" smtClean="0">
                              <a:latin typeface="Cambria Math" panose="02040503050406030204" pitchFamily="18" charset="0"/>
                            </a:rPr>
                            <m:t>−</m:t>
                          </m:r>
                        </m:sup>
                      </m:sSup>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𝑎𝑞</m:t>
                          </m:r>
                        </m:e>
                      </m:d>
                      <m:r>
                        <a:rPr lang="en-US" sz="1800" b="0" i="1" smtClean="0">
                          <a:latin typeface="Cambria Math" panose="02040503050406030204" pitchFamily="18" charset="0"/>
                          <a:ea typeface="Cambria Math" panose="02040503050406030204" pitchFamily="18" charset="0"/>
                        </a:rPr>
                        <m:t>⇄</m:t>
                      </m:r>
                      <m:sSub>
                        <m:sSubPr>
                          <m:ctrlPr>
                            <a:rPr lang="en-US" sz="1800" b="0" i="1" smtClean="0">
                              <a:latin typeface="Cambria Math" panose="02040503050406030204" pitchFamily="18" charset="0"/>
                              <a:ea typeface="Cambria Math" panose="02040503050406030204" pitchFamily="18" charset="0"/>
                            </a:rPr>
                          </m:ctrlPr>
                        </m:sSubPr>
                        <m:e>
                          <m:r>
                            <m:rPr>
                              <m:sty m:val="p"/>
                            </m:rPr>
                            <a:rPr lang="en-US" sz="1800" b="0" i="0" smtClean="0">
                              <a:latin typeface="Cambria Math" panose="02040503050406030204" pitchFamily="18" charset="0"/>
                              <a:ea typeface="Cambria Math" panose="02040503050406030204" pitchFamily="18" charset="0"/>
                            </a:rPr>
                            <m:t>H</m:t>
                          </m:r>
                        </m:e>
                        <m:sub>
                          <m:r>
                            <a:rPr lang="en-US" sz="1800" b="0" i="0" smtClean="0">
                              <a:latin typeface="Cambria Math" panose="02040503050406030204" pitchFamily="18" charset="0"/>
                              <a:ea typeface="Cambria Math" panose="02040503050406030204" pitchFamily="18" charset="0"/>
                            </a:rPr>
                            <m:t>2</m:t>
                          </m:r>
                        </m:sub>
                      </m:sSub>
                      <m:r>
                        <m:rPr>
                          <m:sty m:val="p"/>
                        </m:rPr>
                        <a:rPr lang="en-US" sz="1800" b="0" i="0" smtClean="0">
                          <a:latin typeface="Cambria Math" panose="02040503050406030204" pitchFamily="18" charset="0"/>
                          <a:ea typeface="Cambria Math" panose="02040503050406030204" pitchFamily="18" charset="0"/>
                        </a:rPr>
                        <m:t>O</m:t>
                      </m:r>
                      <m:d>
                        <m:dPr>
                          <m:ctrlPr>
                            <a:rPr lang="en-US" sz="1800" b="0" i="1" smtClean="0">
                              <a:latin typeface="Cambria Math" panose="02040503050406030204" pitchFamily="18" charset="0"/>
                              <a:ea typeface="Cambria Math" panose="02040503050406030204" pitchFamily="18" charset="0"/>
                            </a:rPr>
                          </m:ctrlPr>
                        </m:dPr>
                        <m:e>
                          <m:r>
                            <a:rPr lang="en-US" sz="1800" b="0" i="1" smtClean="0">
                              <a:latin typeface="Cambria Math" panose="02040503050406030204" pitchFamily="18" charset="0"/>
                              <a:ea typeface="Cambria Math" panose="02040503050406030204" pitchFamily="18" charset="0"/>
                            </a:rPr>
                            <m:t>𝑙</m:t>
                          </m:r>
                        </m:e>
                      </m:d>
                      <m:r>
                        <a:rPr lang="en-US" sz="1800" b="0" i="1" smtClean="0">
                          <a:latin typeface="Cambria Math" panose="02040503050406030204" pitchFamily="18" charset="0"/>
                          <a:ea typeface="Cambria Math" panose="02040503050406030204" pitchFamily="18" charset="0"/>
                        </a:rPr>
                        <m:t>+</m:t>
                      </m:r>
                      <m:sSub>
                        <m:sSubPr>
                          <m:ctrlPr>
                            <a:rPr lang="en-US" sz="1800" i="1">
                              <a:latin typeface="Cambria Math" panose="02040503050406030204" pitchFamily="18" charset="0"/>
                            </a:rPr>
                          </m:ctrlPr>
                        </m:sSubPr>
                        <m:e>
                          <m:r>
                            <m:rPr>
                              <m:sty m:val="p"/>
                            </m:rPr>
                            <a:rPr lang="en-US" sz="1800" i="0">
                              <a:latin typeface="Cambria Math" panose="02040503050406030204" pitchFamily="18" charset="0"/>
                            </a:rPr>
                            <m:t>CH</m:t>
                          </m:r>
                        </m:e>
                        <m:sub>
                          <m:r>
                            <a:rPr lang="en-US" sz="1800" i="0">
                              <a:latin typeface="Cambria Math" panose="02040503050406030204" pitchFamily="18" charset="0"/>
                            </a:rPr>
                            <m:t>3</m:t>
                          </m:r>
                        </m:sub>
                      </m:sSub>
                      <m:sSup>
                        <m:sSupPr>
                          <m:ctrlPr>
                            <a:rPr lang="en-US" sz="1800" i="1" smtClean="0">
                              <a:latin typeface="Cambria Math" panose="02040503050406030204" pitchFamily="18" charset="0"/>
                            </a:rPr>
                          </m:ctrlPr>
                        </m:sSupPr>
                        <m:e>
                          <m:r>
                            <m:rPr>
                              <m:sty m:val="p"/>
                            </m:rPr>
                            <a:rPr lang="en-US" sz="1800" b="0" i="0" smtClean="0">
                              <a:latin typeface="Cambria Math" panose="02040503050406030204" pitchFamily="18" charset="0"/>
                            </a:rPr>
                            <m:t>COO</m:t>
                          </m:r>
                        </m:e>
                        <m:sup>
                          <m:r>
                            <a:rPr lang="en-US" sz="1800" i="0" smtClean="0">
                              <a:latin typeface="Cambria Math" panose="02040503050406030204" pitchFamily="18" charset="0"/>
                              <a:ea typeface="Cambria Math" panose="02040503050406030204" pitchFamily="18" charset="0"/>
                            </a:rPr>
                            <m:t>−</m:t>
                          </m:r>
                        </m:sup>
                      </m:sSup>
                      <m:r>
                        <a:rPr lang="en-US" sz="1800" b="0" i="1" smtClean="0">
                          <a:latin typeface="Cambria Math" panose="02040503050406030204" pitchFamily="18" charset="0"/>
                        </a:rPr>
                        <m:t>(</m:t>
                      </m:r>
                      <m:r>
                        <a:rPr lang="en-US" sz="1800" b="0" i="1" smtClean="0">
                          <a:latin typeface="Cambria Math" panose="02040503050406030204" pitchFamily="18" charset="0"/>
                        </a:rPr>
                        <m:t>𝑎𝑞</m:t>
                      </m:r>
                      <m:r>
                        <a:rPr lang="en-US" sz="1800" b="0" i="1" smtClean="0">
                          <a:latin typeface="Cambria Math" panose="02040503050406030204" pitchFamily="18" charset="0"/>
                        </a:rPr>
                        <m:t>)</m:t>
                      </m:r>
                    </m:oMath>
                  </m:oMathPara>
                </a14:m>
                <a:endParaRPr lang="en-US" sz="1800" dirty="0"/>
              </a:p>
              <a:p>
                <a:pPr defTabSz="114300">
                  <a:spcBef>
                    <a:spcPts val="0"/>
                  </a:spcBef>
                  <a:spcAft>
                    <a:spcPts val="1000"/>
                  </a:spcAft>
                  <a:tabLst>
                    <a:tab pos="3709988" algn="l"/>
                    <a:tab pos="5486400" algn="l"/>
                    <a:tab pos="5538788" algn="l"/>
                    <a:tab pos="7367588" algn="l"/>
                  </a:tabLst>
                </a:pPr>
                <a:r>
                  <a:rPr lang="en-US" sz="1800" dirty="0"/>
                  <a:t>After </a:t>
                </a:r>
                <a14:m>
                  <m:oMath xmlns:m="http://schemas.openxmlformats.org/officeDocument/2006/math">
                    <m:sSup>
                      <m:sSupPr>
                        <m:ctrlPr>
                          <a:rPr lang="en-US" sz="1800" i="1">
                            <a:latin typeface="Cambria Math" panose="02040503050406030204" pitchFamily="18" charset="0"/>
                          </a:rPr>
                        </m:ctrlPr>
                      </m:sSupPr>
                      <m:e>
                        <m:r>
                          <m:rPr>
                            <m:sty m:val="p"/>
                          </m:rPr>
                          <a:rPr lang="en-US" sz="1800">
                            <a:latin typeface="Cambria Math" panose="02040503050406030204" pitchFamily="18" charset="0"/>
                          </a:rPr>
                          <m:t>O</m:t>
                        </m:r>
                        <m:r>
                          <m:rPr>
                            <m:sty m:val="p"/>
                          </m:rPr>
                          <a:rPr lang="en-US" sz="1800" b="0" i="0" smtClean="0">
                            <a:latin typeface="Cambria Math" panose="02040503050406030204" pitchFamily="18" charset="0"/>
                          </a:rPr>
                          <m:t>H</m:t>
                        </m:r>
                      </m:e>
                      <m:sup>
                        <m:r>
                          <a:rPr lang="en-US" sz="1800">
                            <a:latin typeface="Cambria Math" panose="02040503050406030204" pitchFamily="18" charset="0"/>
                            <a:ea typeface="Cambria Math" panose="02040503050406030204" pitchFamily="18" charset="0"/>
                          </a:rPr>
                          <m:t>−</m:t>
                        </m:r>
                      </m:sup>
                    </m:sSup>
                  </m:oMath>
                </a14:m>
                <a:r>
                  <a:rPr lang="en-US" sz="1800" dirty="0"/>
                  <a:t> has been consumed:	3.60 mmol	2.40 mmol	0 mmol</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952500"/>
                <a:ext cx="9144000" cy="5372100"/>
              </a:xfrm>
              <a:blipFill>
                <a:blip r:embed="rId2"/>
                <a:stretch>
                  <a:fillRect l="-1400" t="-1020" r="-2200"/>
                </a:stretch>
              </a:blipFill>
            </p:spPr>
            <p:txBody>
              <a:bodyPr/>
              <a:lstStyle/>
              <a:p>
                <a:r>
                  <a:rPr lang="en-US">
                    <a:noFill/>
                  </a:rPr>
                  <a:t> </a:t>
                </a:r>
              </a:p>
            </p:txBody>
          </p:sp>
        </mc:Fallback>
      </mc:AlternateContent>
    </p:spTree>
    <p:extLst>
      <p:ext uri="{BB962C8B-B14F-4D97-AF65-F5344CB8AC3E}">
        <p14:creationId xmlns:p14="http://schemas.microsoft.com/office/powerpoint/2010/main" val="1254801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808304" cy="460513"/>
          </a:xfrm>
        </p:spPr>
        <p:txBody>
          <a:bodyPr/>
          <a:lstStyle/>
          <a:p>
            <a:pPr marL="1200150" indent="-1200150"/>
            <a:r>
              <a:rPr lang="en-US" dirty="0">
                <a:solidFill>
                  <a:schemeClr val="bg1"/>
                </a:solidFill>
                <a:latin typeface="Calibri" panose="020F0502020204030204" pitchFamily="34" charset="0"/>
              </a:rPr>
              <a:t>17.1</a:t>
            </a:r>
            <a:r>
              <a:rPr lang="en-US" dirty="0">
                <a:solidFill>
                  <a:schemeClr val="bg1"/>
                </a:solidFill>
              </a:rPr>
              <a:t>	</a:t>
            </a:r>
            <a:r>
              <a:rPr lang="en-US" dirty="0">
                <a:solidFill>
                  <a:srgbClr val="CE171F"/>
                </a:solidFill>
                <a:latin typeface="Calibri" panose="020F0502020204030204" pitchFamily="34" charset="0"/>
              </a:rPr>
              <a:t>The Common Ion Effect (3)</a:t>
            </a:r>
          </a:p>
        </p:txBody>
      </p:sp>
      <p:sp>
        <p:nvSpPr>
          <p:cNvPr id="2" name="Text Placeholder 1"/>
          <p:cNvSpPr>
            <a:spLocks noGrp="1"/>
          </p:cNvSpPr>
          <p:nvPr>
            <p:ph type="body" sz="quarter" idx="11"/>
          </p:nvPr>
        </p:nvSpPr>
        <p:spPr>
          <a:xfrm>
            <a:off x="0" y="990600"/>
            <a:ext cx="8686800" cy="533400"/>
          </a:xfrm>
        </p:spPr>
        <p:txBody>
          <a:bodyPr/>
          <a:lstStyle/>
          <a:p>
            <a:r>
              <a:rPr lang="en-US" dirty="0">
                <a:latin typeface="Calibri" panose="020F0502020204030204" pitchFamily="34" charset="0"/>
              </a:rPr>
              <a:t>The Common Ion Effect</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00200"/>
                <a:ext cx="9144000" cy="3429000"/>
              </a:xfrm>
            </p:spPr>
            <p:txBody>
              <a:bodyPr/>
              <a:lstStyle/>
              <a:p>
                <a:pPr>
                  <a:spcAft>
                    <a:spcPts val="3300"/>
                  </a:spcAft>
                </a:pPr>
                <a:r>
                  <a:rPr lang="en-US" dirty="0"/>
                  <a:t>In general, when a compound containing an ion in common with a dissolved substance is added to a solution at equilibrium, the ionization equilibrium shifts to the left. </a:t>
                </a:r>
              </a:p>
              <a:p>
                <a:pPr>
                  <a:spcAft>
                    <a:spcPts val="3300"/>
                  </a:spcAft>
                </a:pPr>
                <a:r>
                  <a:rPr lang="en-US" dirty="0"/>
                  <a:t>This phenomenon is known as the </a:t>
                </a:r>
                <a:r>
                  <a:rPr lang="en-US" b="1" i="1" dirty="0"/>
                  <a:t>common ion effect. </a:t>
                </a:r>
              </a:p>
              <a:p>
                <a:r>
                  <a:rPr lang="en-US" dirty="0"/>
                  <a:t>The </a:t>
                </a:r>
                <a:r>
                  <a:rPr lang="en-US" i="1" dirty="0"/>
                  <a:t>common ion </a:t>
                </a:r>
                <a:r>
                  <a:rPr lang="en-US" dirty="0"/>
                  <a:t>can also be or </a:t>
                </a:r>
                <a14:m>
                  <m:oMath xmlns:m="http://schemas.openxmlformats.org/officeDocument/2006/math">
                    <m:r>
                      <m:rPr>
                        <m:sty m:val="p"/>
                      </m:rPr>
                      <a:rPr lang="en-US" i="0" dirty="0" smtClean="0">
                        <a:latin typeface="Cambria Math" panose="02040503050406030204" pitchFamily="18" charset="0"/>
                      </a:rPr>
                      <m:t>OH</m:t>
                    </m:r>
                    <m:r>
                      <a:rPr lang="en-US" i="0" baseline="30000" dirty="0">
                        <a:latin typeface="Cambria Math" panose="02040503050406030204" pitchFamily="18" charset="0"/>
                      </a:rPr>
                      <m:t>–</m:t>
                    </m:r>
                  </m:oMath>
                </a14:m>
                <a:r>
                  <a:rPr lang="en-US" dirty="0"/>
                  <a:t>.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00200"/>
                <a:ext cx="9144000" cy="3429000"/>
              </a:xfrm>
              <a:blipFill>
                <a:blip r:embed="rId3"/>
                <a:stretch>
                  <a:fillRect l="-1333" t="-1779"/>
                </a:stretch>
              </a:blipFill>
            </p:spPr>
            <p:txBody>
              <a:bodyPr/>
              <a:lstStyle/>
              <a:p>
                <a:r>
                  <a:rPr lang="en-US">
                    <a:noFill/>
                  </a:rPr>
                  <a:t> </a:t>
                </a:r>
              </a:p>
            </p:txBody>
          </p:sp>
        </mc:Fallback>
      </mc:AlternateContent>
    </p:spTree>
    <p:extLst>
      <p:ext uri="{BB962C8B-B14F-4D97-AF65-F5344CB8AC3E}">
        <p14:creationId xmlns:p14="http://schemas.microsoft.com/office/powerpoint/2010/main" val="18189571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236537"/>
            <a:ext cx="6165574" cy="601663"/>
          </a:xfrm>
        </p:spPr>
        <p:txBody>
          <a:bodyPr/>
          <a:lstStyle/>
          <a:p>
            <a:pPr marL="3324225" indent="-3324225" algn="ctr"/>
            <a:r>
              <a:rPr lang="en-US" dirty="0"/>
              <a:t>SAMPLE PROBLEM	</a:t>
            </a:r>
            <a:r>
              <a:rPr lang="en-US" dirty="0">
                <a:solidFill>
                  <a:schemeClr val="bg1"/>
                </a:solidFill>
              </a:rPr>
              <a:t>17.4	Solution</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914400"/>
                <a:ext cx="9144000" cy="2895600"/>
              </a:xfrm>
            </p:spPr>
            <p:txBody>
              <a:bodyPr/>
              <a:lstStyle/>
              <a:p>
                <a:pPr>
                  <a:spcAft>
                    <a:spcPts val="2000"/>
                  </a:spcAft>
                </a:pPr>
                <a:r>
                  <a:rPr lang="en-US" b="1" dirty="0">
                    <a:solidFill>
                      <a:srgbClr val="43638E"/>
                    </a:solidFill>
                  </a:rPr>
                  <a:t>Solution</a:t>
                </a:r>
              </a:p>
              <a:p>
                <a:pPr marL="457200" indent="-457200">
                  <a:spcAft>
                    <a:spcPts val="2800"/>
                  </a:spcAft>
                  <a:buFont typeface="+mj-lt"/>
                  <a:buAutoNum type="alphaLcParenR"/>
                </a:pPr>
                <a:r>
                  <a:rPr lang="en-US" dirty="0"/>
                  <a:t>Prior to the equivalence point, the solution is a buffer. We use the Henderson-Hasselbalch equation.</a:t>
                </a:r>
              </a:p>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pH</m:t>
                      </m:r>
                      <m:r>
                        <a:rPr lang="en-US" b="0" i="0" smtClean="0">
                          <a:latin typeface="Cambria Math" panose="02040503050406030204" pitchFamily="18" charset="0"/>
                        </a:rPr>
                        <m:t>=</m:t>
                      </m:r>
                      <m:r>
                        <m:rPr>
                          <m:sty m:val="p"/>
                        </m:rPr>
                        <a:rPr lang="en-US" b="0" i="0" smtClean="0">
                          <a:latin typeface="Cambria Math" panose="02040503050406030204" pitchFamily="18" charset="0"/>
                        </a:rPr>
                        <m:t>p</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a</m:t>
                          </m:r>
                        </m:sub>
                      </m:sSub>
                      <m:r>
                        <a:rPr lang="en-US" b="0" i="0"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log</m:t>
                          </m:r>
                        </m:fName>
                        <m:e>
                          <m:f>
                            <m:fPr>
                              <m:ctrlPr>
                                <a:rPr lang="en-US" b="0" i="1" smtClean="0">
                                  <a:latin typeface="Cambria Math" panose="02040503050406030204" pitchFamily="18" charset="0"/>
                                </a:rPr>
                              </m:ctrlPr>
                            </m:fPr>
                            <m:num>
                              <m:r>
                                <a:rPr lang="en-US" b="0" i="0" smtClean="0">
                                  <a:latin typeface="Cambria Math" panose="02040503050406030204" pitchFamily="18" charset="0"/>
                                </a:rPr>
                                <m:t>2.40</m:t>
                              </m:r>
                            </m:num>
                            <m:den>
                              <m:r>
                                <a:rPr lang="en-US" b="0" i="0" smtClean="0">
                                  <a:latin typeface="Cambria Math" panose="02040503050406030204" pitchFamily="18" charset="0"/>
                                </a:rPr>
                                <m:t>3.60</m:t>
                              </m:r>
                            </m:den>
                          </m:f>
                          <m:r>
                            <a:rPr lang="en-US" b="0" i="0" smtClean="0">
                              <a:latin typeface="Cambria Math" panose="02040503050406030204" pitchFamily="18" charset="0"/>
                            </a:rPr>
                            <m:t>=4.74−0.18</m:t>
                          </m:r>
                        </m:e>
                      </m:func>
                      <m:r>
                        <a:rPr lang="en-US" b="0" i="0" smtClean="0">
                          <a:latin typeface="Cambria Math" panose="02040503050406030204" pitchFamily="18" charset="0"/>
                        </a:rPr>
                        <m:t>=4.56</m:t>
                      </m:r>
                    </m:oMath>
                  </m:oMathPara>
                </a14:m>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914400"/>
                <a:ext cx="9144000" cy="2895600"/>
              </a:xfrm>
              <a:blipFill>
                <a:blip r:embed="rId2"/>
                <a:stretch>
                  <a:fillRect l="-1400" t="-1895" r="-267"/>
                </a:stretch>
              </a:blipFill>
            </p:spPr>
            <p:txBody>
              <a:bodyPr/>
              <a:lstStyle/>
              <a:p>
                <a:r>
                  <a:rPr lang="en-US">
                    <a:noFill/>
                  </a:rPr>
                  <a:t> </a:t>
                </a:r>
              </a:p>
            </p:txBody>
          </p:sp>
        </mc:Fallback>
      </mc:AlternateContent>
    </p:spTree>
    <p:extLst>
      <p:ext uri="{BB962C8B-B14F-4D97-AF65-F5344CB8AC3E}">
        <p14:creationId xmlns:p14="http://schemas.microsoft.com/office/powerpoint/2010/main" val="12798481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228600"/>
            <a:ext cx="5943600" cy="601663"/>
          </a:xfrm>
        </p:spPr>
        <p:txBody>
          <a:bodyPr/>
          <a:lstStyle/>
          <a:p>
            <a:pPr marL="3252788" indent="-3252788" algn="ctr"/>
            <a:r>
              <a:rPr lang="en-US" dirty="0"/>
              <a:t>SAMPLE PROBLEM	</a:t>
            </a:r>
            <a:r>
              <a:rPr lang="en-US" dirty="0">
                <a:solidFill>
                  <a:schemeClr val="bg1"/>
                </a:solidFill>
              </a:rPr>
              <a:t>17.4	Cont.</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6626" y="990600"/>
                <a:ext cx="9144000" cy="5410200"/>
              </a:xfrm>
            </p:spPr>
            <p:txBody>
              <a:bodyPr/>
              <a:lstStyle/>
              <a:p>
                <a:pPr marL="514350" indent="-514350">
                  <a:spcBef>
                    <a:spcPts val="0"/>
                  </a:spcBef>
                  <a:spcAft>
                    <a:spcPts val="5000"/>
                  </a:spcAft>
                  <a:buFont typeface="+mj-lt"/>
                  <a:buAutoNum type="alphaLcParenR" startAt="2"/>
                </a:pPr>
                <a:r>
                  <a:rPr lang="en-US" dirty="0"/>
                  <a:t>After the addition of 25.0 mL of base, the titration is at the equivalence point. Calculate the pH using the concentration and the </a:t>
                </a:r>
                <a14:m>
                  <m:oMath xmlns:m="http://schemas.openxmlformats.org/officeDocument/2006/math">
                    <m:r>
                      <a:rPr lang="en-US" i="1" dirty="0" smtClean="0">
                        <a:latin typeface="Cambria Math" panose="02040503050406030204" pitchFamily="18" charset="0"/>
                      </a:rPr>
                      <m:t>𝐾</m:t>
                    </m:r>
                    <m:r>
                      <m:rPr>
                        <m:sty m:val="p"/>
                      </m:rPr>
                      <a:rPr lang="en-US" i="0" baseline="-25000" dirty="0">
                        <a:latin typeface="Cambria Math" panose="02040503050406030204" pitchFamily="18" charset="0"/>
                      </a:rPr>
                      <m:t>b</m:t>
                    </m:r>
                  </m:oMath>
                </a14:m>
                <a:r>
                  <a:rPr lang="en-US" dirty="0"/>
                  <a:t> of acetate ion.</a:t>
                </a:r>
              </a:p>
              <a:p>
                <a:pPr marL="628650" indent="-628650">
                  <a:spcAft>
                    <a:spcPts val="2500"/>
                  </a:spcAft>
                </a:pPr>
                <a14:m>
                  <m:oMathPara xmlns:m="http://schemas.openxmlformats.org/officeDocument/2006/math">
                    <m:oMathParaPr>
                      <m:jc m:val="left"/>
                    </m:oMathParaPr>
                    <m:oMath xmlns:m="http://schemas.openxmlformats.org/officeDocument/2006/math">
                      <m:d>
                        <m:dPr>
                          <m:ctrlPr>
                            <a:rPr lang="en-US" sz="2700" b="0" i="1" smtClean="0">
                              <a:latin typeface="Cambria Math" panose="02040503050406030204" pitchFamily="18" charset="0"/>
                            </a:rPr>
                          </m:ctrlPr>
                        </m:dPr>
                        <m:e>
                          <m:r>
                            <m:rPr>
                              <m:sty m:val="p"/>
                            </m:rPr>
                            <a:rPr lang="en-US" sz="2700" b="0" i="0" smtClean="0">
                              <a:latin typeface="Cambria Math" panose="02040503050406030204" pitchFamily="18" charset="0"/>
                            </a:rPr>
                            <m:t>volume</m:t>
                          </m:r>
                        </m:e>
                      </m:d>
                      <m:d>
                        <m:dPr>
                          <m:ctrlPr>
                            <a:rPr lang="en-US" sz="2700" b="0" i="1" smtClean="0">
                              <a:latin typeface="Cambria Math" panose="02040503050406030204" pitchFamily="18" charset="0"/>
                            </a:rPr>
                          </m:ctrlPr>
                        </m:dPr>
                        <m:e>
                          <m:r>
                            <a:rPr lang="en-US" sz="2700" b="0" i="0" smtClean="0">
                              <a:latin typeface="Cambria Math" panose="02040503050406030204" pitchFamily="18" charset="0"/>
                            </a:rPr>
                            <m:t>0.240</m:t>
                          </m:r>
                          <m:r>
                            <m:rPr>
                              <m:sty m:val="p"/>
                            </m:rPr>
                            <a:rPr lang="en-US" sz="2700" b="0" i="0" smtClean="0">
                              <a:latin typeface="Cambria Math" panose="02040503050406030204" pitchFamily="18" charset="0"/>
                            </a:rPr>
                            <m:t>mmol</m:t>
                          </m:r>
                          <m:r>
                            <a:rPr lang="en-US" sz="2700" b="0" i="0" smtClean="0">
                              <a:latin typeface="Cambria Math" panose="02040503050406030204" pitchFamily="18" charset="0"/>
                            </a:rPr>
                            <m:t>/</m:t>
                          </m:r>
                          <m:r>
                            <m:rPr>
                              <m:sty m:val="p"/>
                            </m:rPr>
                            <a:rPr lang="en-US" sz="2700" b="0" i="0" smtClean="0">
                              <a:latin typeface="Cambria Math" panose="02040503050406030204" pitchFamily="18" charset="0"/>
                            </a:rPr>
                            <m:t>mL</m:t>
                          </m:r>
                        </m:e>
                      </m:d>
                      <m:r>
                        <a:rPr lang="en-US" sz="2700" b="0" i="0" smtClean="0">
                          <a:latin typeface="Cambria Math" panose="02040503050406030204" pitchFamily="18" charset="0"/>
                        </a:rPr>
                        <m:t>=6.00 </m:t>
                      </m:r>
                      <m:r>
                        <m:rPr>
                          <m:sty m:val="p"/>
                        </m:rPr>
                        <a:rPr lang="en-US" sz="2700" b="0" i="0" smtClean="0">
                          <a:latin typeface="Cambria Math" panose="02040503050406030204" pitchFamily="18" charset="0"/>
                        </a:rPr>
                        <m:t>mmol</m:t>
                      </m:r>
                    </m:oMath>
                  </m:oMathPara>
                </a14:m>
                <a:endParaRPr lang="en-US" sz="2700" b="0" dirty="0"/>
              </a:p>
              <a:p>
                <a:pPr marL="3024188" indent="-3024188"/>
                <a14:m>
                  <m:oMathPara xmlns:m="http://schemas.openxmlformats.org/officeDocument/2006/math">
                    <m:oMathParaPr>
                      <m:jc m:val="centerGroup"/>
                    </m:oMathParaPr>
                    <m:oMath xmlns:m="http://schemas.openxmlformats.org/officeDocument/2006/math">
                      <m:r>
                        <m:rPr>
                          <m:sty m:val="p"/>
                        </m:rPr>
                        <a:rPr lang="en-US" sz="2700" b="0" i="0" smtClean="0">
                          <a:latin typeface="Cambria Math" panose="02040503050406030204" pitchFamily="18" charset="0"/>
                        </a:rPr>
                        <m:t>volume</m:t>
                      </m:r>
                      <m:r>
                        <a:rPr lang="en-US" sz="2700" b="0" i="0" smtClean="0">
                          <a:latin typeface="Cambria Math" panose="02040503050406030204" pitchFamily="18" charset="0"/>
                        </a:rPr>
                        <m:t>=</m:t>
                      </m:r>
                      <m:f>
                        <m:fPr>
                          <m:ctrlPr>
                            <a:rPr lang="en-US" sz="2700" b="0" i="1" smtClean="0">
                              <a:latin typeface="Cambria Math" panose="02040503050406030204" pitchFamily="18" charset="0"/>
                            </a:rPr>
                          </m:ctrlPr>
                        </m:fPr>
                        <m:num>
                          <m:r>
                            <a:rPr lang="en-US" sz="2700" b="0" i="0" smtClean="0">
                              <a:latin typeface="Cambria Math" panose="02040503050406030204" pitchFamily="18" charset="0"/>
                            </a:rPr>
                            <m:t>6.00 </m:t>
                          </m:r>
                          <m:r>
                            <m:rPr>
                              <m:sty m:val="p"/>
                            </m:rPr>
                            <a:rPr lang="en-US" sz="2700" b="0" i="0" smtClean="0">
                              <a:latin typeface="Cambria Math" panose="02040503050406030204" pitchFamily="18" charset="0"/>
                            </a:rPr>
                            <m:t>mmol</m:t>
                          </m:r>
                        </m:num>
                        <m:den>
                          <m:r>
                            <a:rPr lang="en-US" sz="2700" b="0" i="0" smtClean="0">
                              <a:latin typeface="Cambria Math" panose="02040503050406030204" pitchFamily="18" charset="0"/>
                            </a:rPr>
                            <m:t>0.240 </m:t>
                          </m:r>
                          <m:r>
                            <m:rPr>
                              <m:sty m:val="p"/>
                            </m:rPr>
                            <a:rPr lang="en-US" sz="2700" b="0" i="0" smtClean="0">
                              <a:latin typeface="Cambria Math" panose="02040503050406030204" pitchFamily="18" charset="0"/>
                            </a:rPr>
                            <m:t>mmol</m:t>
                          </m:r>
                          <m:r>
                            <a:rPr lang="en-US" sz="2700" b="0" i="0" smtClean="0">
                              <a:latin typeface="Cambria Math" panose="02040503050406030204" pitchFamily="18" charset="0"/>
                            </a:rPr>
                            <m:t>/</m:t>
                          </m:r>
                          <m:r>
                            <m:rPr>
                              <m:sty m:val="p"/>
                            </m:rPr>
                            <a:rPr lang="en-US" sz="2700" b="0" i="0" smtClean="0">
                              <a:latin typeface="Cambria Math" panose="02040503050406030204" pitchFamily="18" charset="0"/>
                            </a:rPr>
                            <m:t>mL</m:t>
                          </m:r>
                        </m:den>
                      </m:f>
                      <m:r>
                        <a:rPr lang="en-US" sz="2700" b="0" i="0" smtClean="0">
                          <a:latin typeface="Cambria Math" panose="02040503050406030204" pitchFamily="18" charset="0"/>
                        </a:rPr>
                        <m:t>=25.0</m:t>
                      </m:r>
                      <m:r>
                        <m:rPr>
                          <m:sty m:val="p"/>
                        </m:rPr>
                        <a:rPr lang="en-US" sz="2700" b="0" i="0" smtClean="0">
                          <a:latin typeface="Cambria Math" panose="02040503050406030204" pitchFamily="18" charset="0"/>
                        </a:rPr>
                        <m:t>mL</m:t>
                      </m:r>
                    </m:oMath>
                  </m:oMathPara>
                </a14:m>
                <a:endParaRPr lang="en-US" sz="27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6626" y="990600"/>
                <a:ext cx="9144000" cy="5410200"/>
              </a:xfrm>
              <a:blipFill>
                <a:blip r:embed="rId2"/>
                <a:stretch>
                  <a:fillRect l="-1400" t="-1240"/>
                </a:stretch>
              </a:blipFill>
            </p:spPr>
            <p:txBody>
              <a:bodyPr/>
              <a:lstStyle/>
              <a:p>
                <a:r>
                  <a:rPr lang="en-US">
                    <a:noFill/>
                  </a:rPr>
                  <a:t> </a:t>
                </a:r>
              </a:p>
            </p:txBody>
          </p:sp>
        </mc:Fallback>
      </mc:AlternateContent>
    </p:spTree>
    <p:extLst>
      <p:ext uri="{BB962C8B-B14F-4D97-AF65-F5344CB8AC3E}">
        <p14:creationId xmlns:p14="http://schemas.microsoft.com/office/powerpoint/2010/main" val="36384330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6627" y="236537"/>
            <a:ext cx="5784574" cy="601663"/>
          </a:xfrm>
        </p:spPr>
        <p:txBody>
          <a:bodyPr/>
          <a:lstStyle/>
          <a:p>
            <a:pPr marL="3376613" indent="-3376613" algn="ctr"/>
            <a:r>
              <a:rPr lang="en-US" dirty="0"/>
              <a:t>SAMPLE PROBLEM	</a:t>
            </a:r>
            <a:r>
              <a:rPr lang="en-US" dirty="0">
                <a:solidFill>
                  <a:schemeClr val="bg1"/>
                </a:solidFill>
              </a:rPr>
              <a:t>17.4	Cont.1</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13552" y="990600"/>
                <a:ext cx="9130447" cy="3048000"/>
              </a:xfrm>
            </p:spPr>
            <p:txBody>
              <a:bodyPr/>
              <a:lstStyle/>
              <a:p>
                <a:pPr>
                  <a:spcAft>
                    <a:spcPts val="5000"/>
                  </a:spcAft>
                </a:pPr>
                <a:r>
                  <a:rPr lang="en-US" dirty="0"/>
                  <a:t>The total volume </a:t>
                </a:r>
                <a14:m>
                  <m:oMath xmlns:m="http://schemas.openxmlformats.org/officeDocument/2006/math">
                    <m:r>
                      <a:rPr lang="en-US" i="0" dirty="0" smtClean="0">
                        <a:latin typeface="Cambria Math" panose="02040503050406030204" pitchFamily="18" charset="0"/>
                      </a:rPr>
                      <m:t>50.0 </m:t>
                    </m:r>
                    <m:r>
                      <m:rPr>
                        <m:sty m:val="p"/>
                      </m:rPr>
                      <a:rPr lang="en-US" i="0" dirty="0" smtClean="0">
                        <a:latin typeface="Cambria Math" panose="02040503050406030204" pitchFamily="18" charset="0"/>
                      </a:rPr>
                      <m:t>mL</m:t>
                    </m:r>
                    <m:r>
                      <a:rPr lang="en-US" i="0" dirty="0" smtClean="0">
                        <a:latin typeface="Cambria Math" panose="02040503050406030204" pitchFamily="18" charset="0"/>
                      </a:rPr>
                      <m:t>+25.0 </m:t>
                    </m:r>
                    <m:r>
                      <m:rPr>
                        <m:sty m:val="p"/>
                      </m:rPr>
                      <a:rPr lang="en-US" i="0" dirty="0">
                        <a:latin typeface="Cambria Math" panose="02040503050406030204" pitchFamily="18" charset="0"/>
                      </a:rPr>
                      <m:t>mL</m:t>
                    </m:r>
                    <m:r>
                      <a:rPr lang="en-US" i="0" dirty="0">
                        <a:latin typeface="Cambria Math" panose="02040503050406030204" pitchFamily="18" charset="0"/>
                      </a:rPr>
                      <m:t>=75.0 </m:t>
                    </m:r>
                    <m:r>
                      <m:rPr>
                        <m:sty m:val="p"/>
                      </m:rPr>
                      <a:rPr lang="en-US" i="0" dirty="0" err="1">
                        <a:latin typeface="Cambria Math" panose="02040503050406030204" pitchFamily="18" charset="0"/>
                      </a:rPr>
                      <m:t>mL</m:t>
                    </m:r>
                  </m:oMath>
                </a14:m>
                <a:r>
                  <a:rPr lang="en-US" dirty="0"/>
                  <a:t>. The concentration of acetate ion is</a:t>
                </a:r>
              </a:p>
              <a:p>
                <a:pPr>
                  <a:spcAft>
                    <a:spcPts val="3300"/>
                  </a:spcAft>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b="0" i="0" smtClean="0">
                              <a:latin typeface="Cambria Math" panose="02040503050406030204" pitchFamily="18" charset="0"/>
                            </a:rPr>
                            <m:t>6.00 </m:t>
                          </m:r>
                          <m:r>
                            <m:rPr>
                              <m:sty m:val="p"/>
                            </m:rPr>
                            <a:rPr lang="en-US" b="0" i="0" smtClean="0">
                              <a:latin typeface="Cambria Math" panose="02040503050406030204" pitchFamily="18" charset="0"/>
                            </a:rPr>
                            <m:t>mmol</m:t>
                          </m:r>
                          <m:r>
                            <a:rPr lang="en-US" b="0" i="0" smtClean="0">
                              <a:latin typeface="Cambria Math" panose="02040503050406030204" pitchFamily="18" charset="0"/>
                            </a:rPr>
                            <m:t> </m:t>
                          </m:r>
                          <m:sSub>
                            <m:sSubPr>
                              <m:ctrlPr>
                                <a:rPr lang="en-US" i="1">
                                  <a:latin typeface="Cambria Math" panose="02040503050406030204" pitchFamily="18" charset="0"/>
                                </a:rPr>
                              </m:ctrlPr>
                            </m:sSubPr>
                            <m:e>
                              <m:r>
                                <m:rPr>
                                  <m:sty m:val="p"/>
                                </m:rPr>
                                <a:rPr lang="en-US" b="0" i="0">
                                  <a:latin typeface="Cambria Math" panose="02040503050406030204" pitchFamily="18" charset="0"/>
                                </a:rPr>
                                <m:t>CH</m:t>
                              </m:r>
                            </m:e>
                            <m:sub>
                              <m:r>
                                <a:rPr lang="en-US" b="0" i="0">
                                  <a:latin typeface="Cambria Math" panose="02040503050406030204" pitchFamily="18" charset="0"/>
                                </a:rPr>
                                <m:t>3</m:t>
                              </m:r>
                            </m:sub>
                          </m:sSub>
                          <m:r>
                            <m:rPr>
                              <m:sty m:val="p"/>
                            </m:rPr>
                            <a:rPr lang="en-US" b="0" i="0">
                              <a:latin typeface="Cambria Math" panose="02040503050406030204" pitchFamily="18" charset="0"/>
                            </a:rPr>
                            <m:t>CO</m:t>
                          </m:r>
                          <m:sSup>
                            <m:sSupPr>
                              <m:ctrlPr>
                                <a:rPr lang="en-US" i="1">
                                  <a:latin typeface="Cambria Math" panose="02040503050406030204" pitchFamily="18" charset="0"/>
                                </a:rPr>
                              </m:ctrlPr>
                            </m:sSupPr>
                            <m:e>
                              <m:r>
                                <m:rPr>
                                  <m:sty m:val="p"/>
                                </m:rPr>
                                <a:rPr lang="en-US" b="0" i="0">
                                  <a:latin typeface="Cambria Math" panose="02040503050406030204" pitchFamily="18" charset="0"/>
                                </a:rPr>
                                <m:t>O</m:t>
                              </m:r>
                            </m:e>
                            <m:sup>
                              <m:r>
                                <a:rPr lang="en-US" b="0" i="0">
                                  <a:latin typeface="Cambria Math" panose="02040503050406030204" pitchFamily="18" charset="0"/>
                                </a:rPr>
                                <m:t>−</m:t>
                              </m:r>
                            </m:sup>
                          </m:sSup>
                        </m:num>
                        <m:den>
                          <m:r>
                            <a:rPr lang="en-US" b="0" i="0" smtClean="0">
                              <a:latin typeface="Cambria Math" panose="02040503050406030204" pitchFamily="18" charset="0"/>
                            </a:rPr>
                            <m:t>75.0 </m:t>
                          </m:r>
                          <m:r>
                            <m:rPr>
                              <m:sty m:val="p"/>
                            </m:rPr>
                            <a:rPr lang="en-US" b="0" i="0" smtClean="0">
                              <a:latin typeface="Cambria Math" panose="02040503050406030204" pitchFamily="18" charset="0"/>
                            </a:rPr>
                            <m:t>mL</m:t>
                          </m:r>
                        </m:den>
                      </m:f>
                      <m:r>
                        <a:rPr lang="en-US" b="0" i="0" smtClean="0">
                          <a:latin typeface="Cambria Math" panose="02040503050406030204" pitchFamily="18" charset="0"/>
                        </a:rPr>
                        <m:t>=0.0800 </m:t>
                      </m:r>
                      <m:r>
                        <a:rPr lang="en-US" b="0" i="1" smtClean="0">
                          <a:latin typeface="Cambria Math" panose="02040503050406030204" pitchFamily="18" charset="0"/>
                        </a:rPr>
                        <m:t>𝑀</m:t>
                      </m:r>
                    </m:oMath>
                  </m:oMathPara>
                </a14:m>
                <a:endParaRPr lang="en-US" i="1" dirty="0"/>
              </a:p>
              <a:p>
                <a:pPr/>
                <a14:m>
                  <m:oMathPara xmlns:m="http://schemas.openxmlformats.org/officeDocument/2006/math">
                    <m:oMathParaPr>
                      <m:jc m:val="right"/>
                    </m:oMathParaPr>
                    <m:oMath xmlns:m="http://schemas.openxmlformats.org/officeDocument/2006/math">
                      <m:sSub>
                        <m:sSubPr>
                          <m:ctrlPr>
                            <a:rPr lang="en-US" sz="1850" i="1">
                              <a:latin typeface="Cambria Math" panose="02040503050406030204" pitchFamily="18" charset="0"/>
                            </a:rPr>
                          </m:ctrlPr>
                        </m:sSubPr>
                        <m:e>
                          <m:r>
                            <m:rPr>
                              <m:sty m:val="p"/>
                            </m:rPr>
                            <a:rPr lang="en-US" sz="1850">
                              <a:latin typeface="Cambria Math" panose="02040503050406030204" pitchFamily="18" charset="0"/>
                            </a:rPr>
                            <m:t>CH</m:t>
                          </m:r>
                        </m:e>
                        <m:sub>
                          <m:r>
                            <a:rPr lang="en-US" sz="1850">
                              <a:latin typeface="Cambria Math" panose="02040503050406030204" pitchFamily="18" charset="0"/>
                            </a:rPr>
                            <m:t>3</m:t>
                          </m:r>
                        </m:sub>
                      </m:sSub>
                      <m:r>
                        <m:rPr>
                          <m:sty m:val="p"/>
                        </m:rPr>
                        <a:rPr lang="en-US" sz="1850">
                          <a:latin typeface="Cambria Math" panose="02040503050406030204" pitchFamily="18" charset="0"/>
                        </a:rPr>
                        <m:t>CO</m:t>
                      </m:r>
                      <m:sSup>
                        <m:sSupPr>
                          <m:ctrlPr>
                            <a:rPr lang="en-US" sz="1850" i="1">
                              <a:latin typeface="Cambria Math" panose="02040503050406030204" pitchFamily="18" charset="0"/>
                            </a:rPr>
                          </m:ctrlPr>
                        </m:sSupPr>
                        <m:e>
                          <m:r>
                            <m:rPr>
                              <m:sty m:val="p"/>
                            </m:rPr>
                            <a:rPr lang="en-US" sz="1850">
                              <a:latin typeface="Cambria Math" panose="02040503050406030204" pitchFamily="18" charset="0"/>
                            </a:rPr>
                            <m:t>O</m:t>
                          </m:r>
                        </m:e>
                        <m:sup>
                          <m:r>
                            <a:rPr lang="en-US" sz="1850">
                              <a:latin typeface="Cambria Math" panose="02040503050406030204" pitchFamily="18" charset="0"/>
                            </a:rPr>
                            <m:t>−</m:t>
                          </m:r>
                        </m:sup>
                      </m:sSup>
                      <m:d>
                        <m:dPr>
                          <m:ctrlPr>
                            <a:rPr lang="en-US" sz="1850" i="1">
                              <a:latin typeface="Cambria Math" panose="02040503050406030204" pitchFamily="18" charset="0"/>
                            </a:rPr>
                          </m:ctrlPr>
                        </m:dPr>
                        <m:e>
                          <m:r>
                            <a:rPr lang="en-US" sz="1850" i="1">
                              <a:latin typeface="Cambria Math" panose="02040503050406030204" pitchFamily="18" charset="0"/>
                            </a:rPr>
                            <m:t>𝑎𝑞</m:t>
                          </m:r>
                        </m:e>
                      </m:d>
                      <m:r>
                        <a:rPr lang="en-US" sz="1850">
                          <a:latin typeface="Cambria Math" panose="02040503050406030204" pitchFamily="18" charset="0"/>
                        </a:rPr>
                        <m:t>+</m:t>
                      </m:r>
                      <m:sSub>
                        <m:sSubPr>
                          <m:ctrlPr>
                            <a:rPr lang="en-US" sz="1850" i="1">
                              <a:latin typeface="Cambria Math" panose="02040503050406030204" pitchFamily="18" charset="0"/>
                            </a:rPr>
                          </m:ctrlPr>
                        </m:sSubPr>
                        <m:e>
                          <m:r>
                            <m:rPr>
                              <m:sty m:val="p"/>
                            </m:rPr>
                            <a:rPr lang="en-US" sz="1850">
                              <a:latin typeface="Cambria Math" panose="02040503050406030204" pitchFamily="18" charset="0"/>
                            </a:rPr>
                            <m:t>H</m:t>
                          </m:r>
                        </m:e>
                        <m:sub>
                          <m:r>
                            <a:rPr lang="en-US" sz="1850">
                              <a:latin typeface="Cambria Math" panose="02040503050406030204" pitchFamily="18" charset="0"/>
                            </a:rPr>
                            <m:t>2</m:t>
                          </m:r>
                        </m:sub>
                      </m:sSub>
                      <m:r>
                        <m:rPr>
                          <m:sty m:val="p"/>
                        </m:rPr>
                        <a:rPr lang="en-US" sz="1850">
                          <a:latin typeface="Cambria Math" panose="02040503050406030204" pitchFamily="18" charset="0"/>
                        </a:rPr>
                        <m:t>O</m:t>
                      </m:r>
                      <m:d>
                        <m:dPr>
                          <m:ctrlPr>
                            <a:rPr lang="en-US" sz="1850" i="1">
                              <a:latin typeface="Cambria Math" panose="02040503050406030204" pitchFamily="18" charset="0"/>
                            </a:rPr>
                          </m:ctrlPr>
                        </m:dPr>
                        <m:e>
                          <m:r>
                            <a:rPr lang="en-US" sz="1850" i="1">
                              <a:latin typeface="Cambria Math" panose="02040503050406030204" pitchFamily="18" charset="0"/>
                            </a:rPr>
                            <m:t>𝑙</m:t>
                          </m:r>
                        </m:e>
                      </m:d>
                      <m:r>
                        <a:rPr lang="en-US" sz="1850">
                          <a:latin typeface="Cambria Math" panose="02040503050406030204" pitchFamily="18" charset="0"/>
                          <a:ea typeface="Cambria Math" panose="02040503050406030204" pitchFamily="18" charset="0"/>
                        </a:rPr>
                        <m:t>⇄</m:t>
                      </m:r>
                      <m:r>
                        <m:rPr>
                          <m:sty m:val="p"/>
                        </m:rPr>
                        <a:rPr lang="en-US" sz="1850">
                          <a:latin typeface="Cambria Math" panose="02040503050406030204" pitchFamily="18" charset="0"/>
                          <a:ea typeface="Cambria Math" panose="02040503050406030204" pitchFamily="18" charset="0"/>
                        </a:rPr>
                        <m:t>O</m:t>
                      </m:r>
                      <m:sSup>
                        <m:sSupPr>
                          <m:ctrlPr>
                            <a:rPr lang="en-US" sz="1850" i="1">
                              <a:latin typeface="Cambria Math" panose="02040503050406030204" pitchFamily="18" charset="0"/>
                              <a:ea typeface="Cambria Math" panose="02040503050406030204" pitchFamily="18" charset="0"/>
                            </a:rPr>
                          </m:ctrlPr>
                        </m:sSupPr>
                        <m:e>
                          <m:r>
                            <m:rPr>
                              <m:sty m:val="p"/>
                            </m:rPr>
                            <a:rPr lang="en-US" sz="1850">
                              <a:latin typeface="Cambria Math" panose="02040503050406030204" pitchFamily="18" charset="0"/>
                              <a:ea typeface="Cambria Math" panose="02040503050406030204" pitchFamily="18" charset="0"/>
                            </a:rPr>
                            <m:t>H</m:t>
                          </m:r>
                        </m:e>
                        <m:sup>
                          <m:r>
                            <a:rPr lang="en-US" sz="1850">
                              <a:latin typeface="Cambria Math" panose="02040503050406030204" pitchFamily="18" charset="0"/>
                              <a:ea typeface="Cambria Math" panose="02040503050406030204" pitchFamily="18" charset="0"/>
                            </a:rPr>
                            <m:t>−</m:t>
                          </m:r>
                        </m:sup>
                      </m:sSup>
                      <m:d>
                        <m:dPr>
                          <m:ctrlPr>
                            <a:rPr lang="en-US" sz="1850" i="1">
                              <a:latin typeface="Cambria Math" panose="02040503050406030204" pitchFamily="18" charset="0"/>
                              <a:ea typeface="Cambria Math" panose="02040503050406030204" pitchFamily="18" charset="0"/>
                            </a:rPr>
                          </m:ctrlPr>
                        </m:dPr>
                        <m:e>
                          <m:r>
                            <a:rPr lang="en-US" sz="1850" i="1">
                              <a:latin typeface="Cambria Math" panose="02040503050406030204" pitchFamily="18" charset="0"/>
                              <a:ea typeface="Cambria Math" panose="02040503050406030204" pitchFamily="18" charset="0"/>
                            </a:rPr>
                            <m:t>𝑎𝑞</m:t>
                          </m:r>
                        </m:e>
                      </m:d>
                      <m:r>
                        <a:rPr lang="en-US" sz="1850">
                          <a:latin typeface="Cambria Math" panose="02040503050406030204" pitchFamily="18" charset="0"/>
                          <a:ea typeface="Cambria Math" panose="02040503050406030204" pitchFamily="18" charset="0"/>
                        </a:rPr>
                        <m:t>+</m:t>
                      </m:r>
                      <m:sSub>
                        <m:sSubPr>
                          <m:ctrlPr>
                            <a:rPr lang="en-US" sz="1850" i="1">
                              <a:latin typeface="Cambria Math" panose="02040503050406030204" pitchFamily="18" charset="0"/>
                              <a:ea typeface="Cambria Math" panose="02040503050406030204" pitchFamily="18" charset="0"/>
                            </a:rPr>
                          </m:ctrlPr>
                        </m:sSubPr>
                        <m:e>
                          <m:r>
                            <m:rPr>
                              <m:sty m:val="p"/>
                            </m:rPr>
                            <a:rPr lang="en-US" sz="1850">
                              <a:latin typeface="Cambria Math" panose="02040503050406030204" pitchFamily="18" charset="0"/>
                              <a:ea typeface="Cambria Math" panose="02040503050406030204" pitchFamily="18" charset="0"/>
                            </a:rPr>
                            <m:t>CH</m:t>
                          </m:r>
                        </m:e>
                        <m:sub>
                          <m:r>
                            <a:rPr lang="en-US" sz="1850">
                              <a:latin typeface="Cambria Math" panose="02040503050406030204" pitchFamily="18" charset="0"/>
                              <a:ea typeface="Cambria Math" panose="02040503050406030204" pitchFamily="18" charset="0"/>
                            </a:rPr>
                            <m:t>3</m:t>
                          </m:r>
                        </m:sub>
                      </m:sSub>
                      <m:r>
                        <m:rPr>
                          <m:sty m:val="p"/>
                        </m:rPr>
                        <a:rPr lang="en-US" sz="1850">
                          <a:latin typeface="Cambria Math" panose="02040503050406030204" pitchFamily="18" charset="0"/>
                          <a:ea typeface="Cambria Math" panose="02040503050406030204" pitchFamily="18" charset="0"/>
                        </a:rPr>
                        <m:t>COOH</m:t>
                      </m:r>
                      <m:r>
                        <a:rPr lang="en-US" sz="1850" i="1">
                          <a:latin typeface="Cambria Math" panose="02040503050406030204" pitchFamily="18" charset="0"/>
                          <a:ea typeface="Cambria Math" panose="02040503050406030204" pitchFamily="18" charset="0"/>
                        </a:rPr>
                        <m:t>(</m:t>
                      </m:r>
                      <m:r>
                        <a:rPr lang="en-US" sz="1850" i="1">
                          <a:latin typeface="Cambria Math" panose="02040503050406030204" pitchFamily="18" charset="0"/>
                          <a:ea typeface="Cambria Math" panose="02040503050406030204" pitchFamily="18" charset="0"/>
                        </a:rPr>
                        <m:t>𝑎𝑞</m:t>
                      </m:r>
                      <m:r>
                        <a:rPr lang="en-US" sz="1850" i="1">
                          <a:latin typeface="Cambria Math" panose="02040503050406030204" pitchFamily="18" charset="0"/>
                          <a:ea typeface="Cambria Math" panose="02040503050406030204" pitchFamily="18" charset="0"/>
                        </a:rPr>
                        <m:t>)</m:t>
                      </m:r>
                    </m:oMath>
                  </m:oMathPara>
                </a14:m>
                <a:endParaRPr lang="en-US" sz="1850" i="1"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13552" y="990600"/>
                <a:ext cx="9130447" cy="3048000"/>
              </a:xfrm>
              <a:blipFill>
                <a:blip r:embed="rId2"/>
                <a:stretch>
                  <a:fillRect l="-1335" t="-2000" r="-267" b="-34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7" name="Content Placeholder 3"/>
              <p:cNvGraphicFramePr>
                <a:graphicFrameLocks/>
              </p:cNvGraphicFramePr>
              <p:nvPr>
                <p:extLst>
                  <p:ext uri="{D42A27DB-BD31-4B8C-83A1-F6EECF244321}">
                    <p14:modId xmlns:p14="http://schemas.microsoft.com/office/powerpoint/2010/main" val="3166101968"/>
                  </p:ext>
                </p:extLst>
              </p:nvPr>
            </p:nvGraphicFramePr>
            <p:xfrm>
              <a:off x="-27213" y="4038600"/>
              <a:ext cx="9171213"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720723">
                      <a:extLst>
                        <a:ext uri="{9D8B030D-6E8A-4147-A177-3AD203B41FA5}">
                          <a16:colId xmlns:a16="http://schemas.microsoft.com/office/drawing/2014/main" val="2247387870"/>
                        </a:ext>
                      </a:extLst>
                    </a:gridCol>
                    <a:gridCol w="1504270">
                      <a:extLst>
                        <a:ext uri="{9D8B030D-6E8A-4147-A177-3AD203B41FA5}">
                          <a16:colId xmlns:a16="http://schemas.microsoft.com/office/drawing/2014/main" val="3868239168"/>
                        </a:ext>
                      </a:extLst>
                    </a:gridCol>
                    <a:gridCol w="1050621">
                      <a:extLst>
                        <a:ext uri="{9D8B030D-6E8A-4147-A177-3AD203B41FA5}">
                          <a16:colId xmlns:a16="http://schemas.microsoft.com/office/drawing/2014/main" val="1516186521"/>
                        </a:ext>
                      </a:extLst>
                    </a:gridCol>
                    <a:gridCol w="1219200">
                      <a:extLst>
                        <a:ext uri="{9D8B030D-6E8A-4147-A177-3AD203B41FA5}">
                          <a16:colId xmlns:a16="http://schemas.microsoft.com/office/drawing/2014/main" val="3887623133"/>
                        </a:ext>
                      </a:extLst>
                    </a:gridCol>
                    <a:gridCol w="1676399">
                      <a:extLst>
                        <a:ext uri="{9D8B030D-6E8A-4147-A177-3AD203B41FA5}">
                          <a16:colId xmlns:a16="http://schemas.microsoft.com/office/drawing/2014/main" val="2195469349"/>
                        </a:ext>
                      </a:extLst>
                    </a:gridCol>
                  </a:tblGrid>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b="0" dirty="0">
                            <a:solidFill>
                              <a:schemeClr val="tx1"/>
                            </a:solidFill>
                          </a:endParaRPr>
                        </a:p>
                      </a:txBody>
                      <a:tcPr>
                        <a:lnL w="12700" cap="flat" cmpd="sng" algn="ctr">
                          <a:solidFill>
                            <a:srgbClr val="F2E8DA"/>
                          </a:solidFill>
                          <a:prstDash val="solid"/>
                          <a:round/>
                          <a:headEnd type="none" w="med" len="med"/>
                          <a:tailEnd type="none" w="med" len="med"/>
                        </a:lnL>
                        <a:lnR w="12700" cap="flat" cmpd="sng" algn="ctr">
                          <a:solidFill>
                            <a:srgbClr val="F2E8DA"/>
                          </a:solidFill>
                          <a:prstDash val="solid"/>
                          <a:round/>
                          <a:headEnd type="none" w="med" len="med"/>
                          <a:tailEnd type="none" w="med" len="med"/>
                        </a:lnR>
                        <a:lnT w="12700" cap="flat" cmpd="sng" algn="ctr">
                          <a:solidFill>
                            <a:srgbClr val="F2E8DA"/>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marL="0" indent="0"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0.0800</m:t>
                                </m:r>
                              </m:oMath>
                            </m:oMathPara>
                          </a14:m>
                          <a:endParaRPr lang="en-US" b="0" dirty="0">
                            <a:solidFill>
                              <a:schemeClr val="tx1"/>
                            </a:solidFill>
                          </a:endParaRPr>
                        </a:p>
                      </a:txBody>
                      <a:tcPr>
                        <a:lnL w="12700" cap="flat" cmpd="sng" algn="ctr">
                          <a:solidFill>
                            <a:srgbClr val="F2E8DA"/>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b="0"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chemeClr val="tx1"/>
                              </a:solidFill>
                            </a:rPr>
                            <a:t>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b="0" dirty="0">
                            <a:solidFill>
                              <a:schemeClr val="tx1"/>
                            </a:solidFill>
                          </a:endParaRPr>
                        </a:p>
                      </a:txBody>
                      <a:tcPr>
                        <a:lnL w="19050" cap="flat" cmpd="sng" algn="ctr">
                          <a:solidFill>
                            <a:schemeClr val="tx1"/>
                          </a:solidFill>
                          <a:prstDash val="solid"/>
                          <a:round/>
                          <a:headEnd type="none" w="med" len="med"/>
                          <a:tailEnd type="none" w="med" len="med"/>
                        </a:lnL>
                        <a:lnR w="12700" cap="flat" cmpd="sng" algn="ctr">
                          <a:solidFill>
                            <a:srgbClr val="F2E8DA"/>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40679770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ap="flat" cmpd="sng" algn="ctr">
                          <a:solidFill>
                            <a:srgbClr val="F2E8DA"/>
                          </a:solidFill>
                          <a:prstDash val="solid"/>
                          <a:round/>
                          <a:headEnd type="none" w="med" len="med"/>
                          <a:tailEnd type="none" w="med" len="med"/>
                        </a:lnL>
                        <a:lnR w="12700" cap="flat" cmpd="sng" algn="ctr">
                          <a:solidFill>
                            <a:srgbClr val="F2E8DA"/>
                          </a:solidFill>
                          <a:prstDash val="solid"/>
                          <a:round/>
                          <a:headEnd type="none" w="med" len="med"/>
                          <a:tailEnd type="none" w="med" len="med"/>
                        </a:lnR>
                        <a:lnT w="12700" cap="flat" cmpd="sng" algn="ctr">
                          <a:solidFill>
                            <a:srgbClr val="F2E8DA"/>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rgbClr val="F2E8DA"/>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9050" cap="flat" cmpd="sng" algn="ctr">
                          <a:solidFill>
                            <a:schemeClr val="tx1"/>
                          </a:solidFill>
                          <a:prstDash val="solid"/>
                          <a:round/>
                          <a:headEnd type="none" w="med" len="med"/>
                          <a:tailEnd type="none" w="med" len="med"/>
                        </a:lnL>
                        <a:lnR w="12700" cap="flat" cmpd="sng" algn="ctr">
                          <a:solidFill>
                            <a:srgbClr val="F2E8DA"/>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88471374"/>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𝐸𝑞𝑢𝑖𝑙𝑖𝑏𝑟𝑖𝑢𝑚</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ap="flat" cmpd="sng" algn="ctr">
                          <a:solidFill>
                            <a:srgbClr val="F2E8DA"/>
                          </a:solidFill>
                          <a:prstDash val="solid"/>
                          <a:round/>
                          <a:headEnd type="none" w="med" len="med"/>
                          <a:tailEnd type="none" w="med" len="med"/>
                        </a:lnL>
                        <a:lnR w="12700" cap="flat" cmpd="sng" algn="ctr">
                          <a:solidFill>
                            <a:srgbClr val="F2E8DA"/>
                          </a:solidFill>
                          <a:prstDash val="solid"/>
                          <a:round/>
                          <a:headEnd type="none" w="med" len="med"/>
                          <a:tailEnd type="none" w="med" len="med"/>
                        </a:lnR>
                        <a:lnT w="12700" cap="flat" cmpd="sng" algn="ctr">
                          <a:solidFill>
                            <a:srgbClr val="F2E8DA"/>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0.0800−</m:t>
                                </m:r>
                                <m:r>
                                  <a:rPr lang="en-US" b="0" i="1" smtClean="0">
                                    <a:latin typeface="Cambria Math" panose="02040503050406030204" pitchFamily="18" charset="0"/>
                                    <a:ea typeface="Cambria Math" panose="02040503050406030204" pitchFamily="18" charset="0"/>
                                  </a:rPr>
                                  <m:t>𝑥</m:t>
                                </m:r>
                              </m:oMath>
                            </m:oMathPara>
                          </a14:m>
                          <a:endParaRPr lang="en-US" dirty="0"/>
                        </a:p>
                      </a:txBody>
                      <a:tcPr>
                        <a:lnL w="12700" cap="flat" cmpd="sng" algn="ctr">
                          <a:solidFill>
                            <a:srgbClr val="F2E8DA"/>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9050" cap="flat" cmpd="sng" algn="ctr">
                          <a:solidFill>
                            <a:schemeClr val="tx1"/>
                          </a:solidFill>
                          <a:prstDash val="solid"/>
                          <a:round/>
                          <a:headEnd type="none" w="med" len="med"/>
                          <a:tailEnd type="none" w="med" len="med"/>
                        </a:lnL>
                        <a:lnR w="12700" cap="flat" cmpd="sng" algn="ctr">
                          <a:solidFill>
                            <a:srgbClr val="F2E8DA"/>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646996911"/>
                      </a:ext>
                    </a:extLst>
                  </a:tr>
                </a:tbl>
              </a:graphicData>
            </a:graphic>
          </p:graphicFrame>
        </mc:Choice>
        <mc:Fallback xmlns="">
          <p:graphicFrame>
            <p:nvGraphicFramePr>
              <p:cNvPr id="7" name="Content Placeholder 3"/>
              <p:cNvGraphicFramePr>
                <a:graphicFrameLocks/>
              </p:cNvGraphicFramePr>
              <p:nvPr>
                <p:extLst>
                  <p:ext uri="{D42A27DB-BD31-4B8C-83A1-F6EECF244321}">
                    <p14:modId xmlns:p14="http://schemas.microsoft.com/office/powerpoint/2010/main" val="3166101968"/>
                  </p:ext>
                </p:extLst>
              </p:nvPr>
            </p:nvGraphicFramePr>
            <p:xfrm>
              <a:off x="-27213" y="4038600"/>
              <a:ext cx="9171213"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720723">
                      <a:extLst>
                        <a:ext uri="{9D8B030D-6E8A-4147-A177-3AD203B41FA5}">
                          <a16:colId xmlns:a16="http://schemas.microsoft.com/office/drawing/2014/main" val="2247387870"/>
                        </a:ext>
                      </a:extLst>
                    </a:gridCol>
                    <a:gridCol w="1504270">
                      <a:extLst>
                        <a:ext uri="{9D8B030D-6E8A-4147-A177-3AD203B41FA5}">
                          <a16:colId xmlns:a16="http://schemas.microsoft.com/office/drawing/2014/main" val="3868239168"/>
                        </a:ext>
                      </a:extLst>
                    </a:gridCol>
                    <a:gridCol w="1050621">
                      <a:extLst>
                        <a:ext uri="{9D8B030D-6E8A-4147-A177-3AD203B41FA5}">
                          <a16:colId xmlns:a16="http://schemas.microsoft.com/office/drawing/2014/main" val="1516186521"/>
                        </a:ext>
                      </a:extLst>
                    </a:gridCol>
                    <a:gridCol w="1219200">
                      <a:extLst>
                        <a:ext uri="{9D8B030D-6E8A-4147-A177-3AD203B41FA5}">
                          <a16:colId xmlns:a16="http://schemas.microsoft.com/office/drawing/2014/main" val="3887623133"/>
                        </a:ext>
                      </a:extLst>
                    </a:gridCol>
                    <a:gridCol w="1676399">
                      <a:extLst>
                        <a:ext uri="{9D8B030D-6E8A-4147-A177-3AD203B41FA5}">
                          <a16:colId xmlns:a16="http://schemas.microsoft.com/office/drawing/2014/main" val="2195469349"/>
                        </a:ext>
                      </a:extLst>
                    </a:gridCol>
                  </a:tblGrid>
                  <a:tr h="365760">
                    <a:tc>
                      <a:txBody>
                        <a:bodyPr/>
                        <a:lstStyle/>
                        <a:p>
                          <a:endParaRPr lang="en-US"/>
                        </a:p>
                      </a:txBody>
                      <a:tcPr>
                        <a:lnL w="12700" cap="flat" cmpd="sng" algn="ctr">
                          <a:solidFill>
                            <a:srgbClr val="F2E8DA"/>
                          </a:solidFill>
                          <a:prstDash val="solid"/>
                          <a:round/>
                          <a:headEnd type="none" w="med" len="med"/>
                          <a:tailEnd type="none" w="med" len="med"/>
                        </a:lnL>
                        <a:lnR w="12700" cap="flat" cmpd="sng" algn="ctr">
                          <a:solidFill>
                            <a:srgbClr val="F2E8DA"/>
                          </a:solidFill>
                          <a:prstDash val="solid"/>
                          <a:round/>
                          <a:headEnd type="none" w="med" len="med"/>
                          <a:tailEnd type="none" w="med" len="med"/>
                        </a:lnR>
                        <a:lnT w="12700" cap="flat" cmpd="sng" algn="ctr">
                          <a:solidFill>
                            <a:srgbClr val="F2E8DA"/>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1473" t="-8333" r="-148118" b="-233333"/>
                          </a:stretch>
                        </a:blipFill>
                      </a:tcPr>
                    </a:tc>
                    <a:tc>
                      <a:txBody>
                        <a:bodyPr/>
                        <a:lstStyle/>
                        <a:p>
                          <a:endParaRPr lang="en-US"/>
                        </a:p>
                      </a:txBody>
                      <a:tcPr>
                        <a:lnL w="12700" cap="flat" cmpd="sng" algn="ctr">
                          <a:solidFill>
                            <a:srgbClr val="F2E8DA"/>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52033" t="-8333" r="-267886" b="-233333"/>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00578" t="-8333" r="-280925" b="-233333"/>
                          </a:stretch>
                        </a:blipFill>
                      </a:tcPr>
                    </a:tc>
                    <a:tc>
                      <a:txBody>
                        <a:bodyPr/>
                        <a:lstStyle/>
                        <a:p>
                          <a:pPr algn="ctr"/>
                          <a:r>
                            <a:rPr lang="en-US" b="0" dirty="0">
                              <a:solidFill>
                                <a:schemeClr val="tx1"/>
                              </a:solidFill>
                            </a:rPr>
                            <a:t>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a:lnL w="19050" cap="flat" cmpd="sng" algn="ctr">
                          <a:solidFill>
                            <a:schemeClr val="tx1"/>
                          </a:solidFill>
                          <a:prstDash val="solid"/>
                          <a:round/>
                          <a:headEnd type="none" w="med" len="med"/>
                          <a:tailEnd type="none" w="med" len="med"/>
                        </a:lnL>
                        <a:lnR w="12700" cap="flat" cmpd="sng" algn="ctr">
                          <a:solidFill>
                            <a:srgbClr val="F2E8DA"/>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0545" t="-8333" r="-4000" b="-233333"/>
                          </a:stretch>
                        </a:blipFill>
                      </a:tcPr>
                    </a:tc>
                    <a:extLst>
                      <a:ext uri="{0D108BD9-81ED-4DB2-BD59-A6C34878D82A}">
                        <a16:rowId xmlns:a16="http://schemas.microsoft.com/office/drawing/2014/main" val="406797701"/>
                      </a:ext>
                    </a:extLst>
                  </a:tr>
                  <a:tr h="365760">
                    <a:tc>
                      <a:txBody>
                        <a:bodyPr/>
                        <a:lstStyle/>
                        <a:p>
                          <a:endParaRPr lang="en-US"/>
                        </a:p>
                      </a:txBody>
                      <a:tcPr>
                        <a:lnL w="12700" cap="flat" cmpd="sng" algn="ctr">
                          <a:solidFill>
                            <a:srgbClr val="F2E8DA"/>
                          </a:solidFill>
                          <a:prstDash val="solid"/>
                          <a:round/>
                          <a:headEnd type="none" w="med" len="med"/>
                          <a:tailEnd type="none" w="med" len="med"/>
                        </a:lnL>
                        <a:lnR w="12700" cap="flat" cmpd="sng" algn="ctr">
                          <a:solidFill>
                            <a:srgbClr val="F2E8DA"/>
                          </a:solidFill>
                          <a:prstDash val="solid"/>
                          <a:round/>
                          <a:headEnd type="none" w="med" len="med"/>
                          <a:tailEnd type="none" w="med" len="med"/>
                        </a:lnR>
                        <a:lnT w="12700" cap="flat" cmpd="sng" algn="ctr">
                          <a:solidFill>
                            <a:srgbClr val="F2E8DA"/>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1473" t="-106557" r="-148118" b="-129508"/>
                          </a:stretch>
                        </a:blipFill>
                      </a:tcPr>
                    </a:tc>
                    <a:tc>
                      <a:txBody>
                        <a:bodyPr/>
                        <a:lstStyle/>
                        <a:p>
                          <a:endParaRPr lang="en-US"/>
                        </a:p>
                      </a:txBody>
                      <a:tcPr>
                        <a:lnL w="12700" cap="flat" cmpd="sng" algn="ctr">
                          <a:solidFill>
                            <a:srgbClr val="F2E8DA"/>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52033" t="-106557" r="-267886" b="-129508"/>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00578" t="-106557" r="-280925" b="-129508"/>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19500" t="-106557" r="-143000" b="-129508"/>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ap="flat" cmpd="sng" algn="ctr">
                          <a:solidFill>
                            <a:srgbClr val="F2E8DA"/>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0545" t="-106557" r="-4000" b="-129508"/>
                          </a:stretch>
                        </a:blipFill>
                      </a:tcPr>
                    </a:tc>
                    <a:extLst>
                      <a:ext uri="{0D108BD9-81ED-4DB2-BD59-A6C34878D82A}">
                        <a16:rowId xmlns:a16="http://schemas.microsoft.com/office/drawing/2014/main" val="388471374"/>
                      </a:ext>
                    </a:extLst>
                  </a:tr>
                  <a:tr h="365760">
                    <a:tc>
                      <a:txBody>
                        <a:bodyPr/>
                        <a:lstStyle/>
                        <a:p>
                          <a:endParaRPr lang="en-US"/>
                        </a:p>
                      </a:txBody>
                      <a:tcPr>
                        <a:lnL w="12700" cap="flat" cmpd="sng" algn="ctr">
                          <a:solidFill>
                            <a:srgbClr val="F2E8DA"/>
                          </a:solidFill>
                          <a:prstDash val="solid"/>
                          <a:round/>
                          <a:headEnd type="none" w="med" len="med"/>
                          <a:tailEnd type="none" w="med" len="med"/>
                        </a:lnL>
                        <a:lnR w="12700" cap="flat" cmpd="sng" algn="ctr">
                          <a:solidFill>
                            <a:srgbClr val="F2E8DA"/>
                          </a:solidFill>
                          <a:prstDash val="solid"/>
                          <a:round/>
                          <a:headEnd type="none" w="med" len="med"/>
                          <a:tailEnd type="none" w="med" len="med"/>
                        </a:lnR>
                        <a:lnT w="12700" cap="flat" cmpd="sng" algn="ctr">
                          <a:solidFill>
                            <a:srgbClr val="F2E8DA"/>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1473" t="-210000" r="-148118" b="-31667"/>
                          </a:stretch>
                        </a:blipFill>
                      </a:tcPr>
                    </a:tc>
                    <a:tc>
                      <a:txBody>
                        <a:bodyPr/>
                        <a:lstStyle/>
                        <a:p>
                          <a:endParaRPr lang="en-US"/>
                        </a:p>
                      </a:txBody>
                      <a:tcPr>
                        <a:lnL w="12700" cap="flat" cmpd="sng" algn="ctr">
                          <a:solidFill>
                            <a:srgbClr val="F2E8DA"/>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252033" t="-210000" r="-267886" b="-31667"/>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500578" t="-210000" r="-280925" b="-31667"/>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519500" t="-210000" r="-143000" b="-31667"/>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ap="flat" cmpd="sng" algn="ctr">
                          <a:solidFill>
                            <a:srgbClr val="F2E8DA"/>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450545" t="-210000" r="-4000" b="-31667"/>
                          </a:stretch>
                        </a:blipFill>
                      </a:tcPr>
                    </a:tc>
                    <a:extLst>
                      <a:ext uri="{0D108BD9-81ED-4DB2-BD59-A6C34878D82A}">
                        <a16:rowId xmlns:a16="http://schemas.microsoft.com/office/drawing/2014/main" val="3646996911"/>
                      </a:ext>
                    </a:extLst>
                  </a:tr>
                </a:tbl>
              </a:graphicData>
            </a:graphic>
          </p:graphicFrame>
        </mc:Fallback>
      </mc:AlternateContent>
    </p:spTree>
    <p:extLst>
      <p:ext uri="{BB962C8B-B14F-4D97-AF65-F5344CB8AC3E}">
        <p14:creationId xmlns:p14="http://schemas.microsoft.com/office/powerpoint/2010/main" val="37773426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62947" y="236537"/>
            <a:ext cx="6158947" cy="601663"/>
          </a:xfrm>
        </p:spPr>
        <p:txBody>
          <a:bodyPr/>
          <a:lstStyle/>
          <a:p>
            <a:pPr marL="3141663" indent="-3141663" algn="ctr">
              <a:tabLst>
                <a:tab pos="4343400" algn="l"/>
                <a:tab pos="4348163" algn="l"/>
                <a:tab pos="4689475" algn="l"/>
              </a:tabLst>
            </a:pPr>
            <a:r>
              <a:rPr lang="en-US" dirty="0"/>
              <a:t>SAMPLE PROBLEM	</a:t>
            </a:r>
            <a:r>
              <a:rPr lang="en-US" dirty="0">
                <a:solidFill>
                  <a:schemeClr val="bg1"/>
                </a:solidFill>
              </a:rPr>
              <a:t>17.4	Cont.2</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1295400"/>
                <a:ext cx="9144000" cy="4419600"/>
              </a:xfrm>
            </p:spPr>
            <p:txBody>
              <a:bodyPr/>
              <a:lstStyle/>
              <a:p>
                <a:pPr algn="ctr">
                  <a:spcAft>
                    <a:spcPts val="500"/>
                  </a:spcAft>
                </a:pPr>
                <a14:m>
                  <m:oMathPara xmlns:m="http://schemas.openxmlformats.org/officeDocument/2006/math">
                    <m:oMathParaPr>
                      <m:jc m:val="left"/>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𝐾</m:t>
                          </m:r>
                        </m:e>
                        <m:sub>
                          <m:r>
                            <m:rPr>
                              <m:sty m:val="p"/>
                            </m:rPr>
                            <a:rPr lang="en-US" sz="2400" b="0" i="0" smtClean="0">
                              <a:latin typeface="Cambria Math" panose="02040503050406030204" pitchFamily="18" charset="0"/>
                            </a:rPr>
                            <m:t>b</m:t>
                          </m:r>
                        </m:sub>
                      </m:sSub>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sSub>
                            <m:sSubPr>
                              <m:ctrlPr>
                                <a:rPr lang="en-US" sz="2400" i="1">
                                  <a:latin typeface="Cambria Math" panose="02040503050406030204" pitchFamily="18" charset="0"/>
                                </a:rPr>
                              </m:ctrlPr>
                            </m:sSubPr>
                            <m:e>
                              <m:r>
                                <a:rPr lang="en-US" sz="2400" b="0" i="0" smtClean="0">
                                  <a:latin typeface="Cambria Math" panose="02040503050406030204" pitchFamily="18" charset="0"/>
                                </a:rPr>
                                <m:t>[</m:t>
                              </m:r>
                              <m:r>
                                <m:rPr>
                                  <m:sty m:val="p"/>
                                </m:rPr>
                                <a:rPr lang="en-US" sz="2400">
                                  <a:latin typeface="Cambria Math" panose="02040503050406030204" pitchFamily="18" charset="0"/>
                                </a:rPr>
                                <m:t>CH</m:t>
                              </m:r>
                            </m:e>
                            <m:sub>
                              <m:r>
                                <a:rPr lang="en-US" sz="2400">
                                  <a:latin typeface="Cambria Math" panose="02040503050406030204" pitchFamily="18" charset="0"/>
                                </a:rPr>
                                <m:t>3</m:t>
                              </m:r>
                            </m:sub>
                          </m:sSub>
                          <m:r>
                            <m:rPr>
                              <m:sty m:val="p"/>
                            </m:rPr>
                            <a:rPr lang="en-US" sz="2400">
                              <a:latin typeface="Cambria Math" panose="02040503050406030204" pitchFamily="18" charset="0"/>
                            </a:rPr>
                            <m:t>CO</m:t>
                          </m:r>
                          <m:r>
                            <m:rPr>
                              <m:sty m:val="p"/>
                            </m:rPr>
                            <a:rPr lang="en-US" sz="2400" b="0" i="0" smtClean="0">
                              <a:latin typeface="Cambria Math" panose="02040503050406030204" pitchFamily="18" charset="0"/>
                            </a:rPr>
                            <m:t>OH</m:t>
                          </m:r>
                          <m:r>
                            <a:rPr lang="en-US" sz="2400" b="0" i="1" smtClean="0">
                              <a:latin typeface="Cambria Math" panose="02040503050406030204" pitchFamily="18" charset="0"/>
                            </a:rPr>
                            <m:t>][</m:t>
                          </m:r>
                          <m:r>
                            <m:rPr>
                              <m:sty m:val="p"/>
                            </m:rPr>
                            <a:rPr lang="en-US" sz="2400" b="0" i="0" smtClean="0">
                              <a:latin typeface="Cambria Math" panose="02040503050406030204" pitchFamily="18" charset="0"/>
                            </a:rPr>
                            <m:t>O</m:t>
                          </m:r>
                          <m:sSup>
                            <m:sSupPr>
                              <m:ctrlPr>
                                <a:rPr lang="en-US" sz="2400" b="0" i="1" smtClean="0">
                                  <a:latin typeface="Cambria Math" panose="02040503050406030204" pitchFamily="18" charset="0"/>
                                </a:rPr>
                              </m:ctrlPr>
                            </m:sSupPr>
                            <m:e>
                              <m:r>
                                <m:rPr>
                                  <m:sty m:val="p"/>
                                </m:rPr>
                                <a:rPr lang="en-US" sz="2400" b="0" i="0" smtClean="0">
                                  <a:latin typeface="Cambria Math" panose="02040503050406030204" pitchFamily="18" charset="0"/>
                                </a:rPr>
                                <m:t>H</m:t>
                              </m:r>
                            </m:e>
                            <m:sup>
                              <m:r>
                                <a:rPr lang="en-US" sz="2400" b="0" i="0" smtClean="0">
                                  <a:latin typeface="Cambria Math" panose="02040503050406030204" pitchFamily="18" charset="0"/>
                                </a:rPr>
                                <m:t>−</m:t>
                              </m:r>
                            </m:sup>
                          </m:sSup>
                          <m:r>
                            <a:rPr lang="en-US" sz="2400" b="0" i="1" smtClean="0">
                              <a:latin typeface="Cambria Math" panose="02040503050406030204" pitchFamily="18" charset="0"/>
                            </a:rPr>
                            <m:t>]</m:t>
                          </m:r>
                        </m:num>
                        <m:den>
                          <m:r>
                            <a:rPr lang="en-US" sz="2400" b="0" i="1" smtClean="0">
                              <a:latin typeface="Cambria Math" panose="02040503050406030204" pitchFamily="18" charset="0"/>
                            </a:rPr>
                            <m:t>[</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CH</m:t>
                              </m:r>
                            </m:e>
                            <m:sub>
                              <m:r>
                                <a:rPr lang="en-US" sz="2400">
                                  <a:latin typeface="Cambria Math" panose="02040503050406030204" pitchFamily="18" charset="0"/>
                                </a:rPr>
                                <m:t>3</m:t>
                              </m:r>
                            </m:sub>
                          </m:sSub>
                          <m:r>
                            <m:rPr>
                              <m:sty m:val="p"/>
                            </m:rPr>
                            <a:rPr lang="en-US" sz="2400">
                              <a:latin typeface="Cambria Math" panose="02040503050406030204" pitchFamily="18" charset="0"/>
                            </a:rPr>
                            <m:t>CO</m:t>
                          </m:r>
                          <m:sSup>
                            <m:sSupPr>
                              <m:ctrlPr>
                                <a:rPr lang="en-US" sz="2400" i="1">
                                  <a:latin typeface="Cambria Math" panose="02040503050406030204" pitchFamily="18" charset="0"/>
                                </a:rPr>
                              </m:ctrlPr>
                            </m:sSupPr>
                            <m:e>
                              <m:r>
                                <m:rPr>
                                  <m:sty m:val="p"/>
                                </m:rPr>
                                <a:rPr lang="en-US" sz="2400">
                                  <a:latin typeface="Cambria Math" panose="02040503050406030204" pitchFamily="18" charset="0"/>
                                </a:rPr>
                                <m:t>O</m:t>
                              </m:r>
                            </m:e>
                            <m:sup>
                              <m:r>
                                <a:rPr lang="en-US" sz="2400">
                                  <a:latin typeface="Cambria Math" panose="02040503050406030204" pitchFamily="18" charset="0"/>
                                </a:rPr>
                                <m:t>−</m:t>
                              </m:r>
                            </m:sup>
                          </m:sSup>
                          <m:r>
                            <a:rPr lang="en-US" sz="2400" b="0" i="1" smtClean="0">
                              <a:latin typeface="Cambria Math" panose="02040503050406030204" pitchFamily="18" charset="0"/>
                            </a:rPr>
                            <m:t>]</m:t>
                          </m:r>
                        </m:den>
                      </m:f>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m:t>
                          </m:r>
                          <m:r>
                            <a:rPr lang="en-US" sz="2400" b="0" i="1" smtClean="0">
                              <a:latin typeface="Cambria Math" panose="02040503050406030204" pitchFamily="18" charset="0"/>
                            </a:rPr>
                            <m:t>𝑥</m:t>
                          </m:r>
                          <m:r>
                            <a:rPr lang="en-US" sz="2400" b="0" i="1" smtClean="0">
                              <a:latin typeface="Cambria Math" panose="02040503050406030204" pitchFamily="18" charset="0"/>
                            </a:rPr>
                            <m:t>)(</m:t>
                          </m:r>
                          <m:r>
                            <a:rPr lang="en-US" sz="2400" b="0" i="1" smtClean="0">
                              <a:latin typeface="Cambria Math" panose="02040503050406030204" pitchFamily="18" charset="0"/>
                            </a:rPr>
                            <m:t>𝑥</m:t>
                          </m:r>
                          <m:r>
                            <a:rPr lang="en-US" sz="2400" b="0" i="1" smtClean="0">
                              <a:latin typeface="Cambria Math" panose="02040503050406030204" pitchFamily="18" charset="0"/>
                            </a:rPr>
                            <m:t>)</m:t>
                          </m:r>
                        </m:num>
                        <m:den>
                          <m:r>
                            <a:rPr lang="en-US" sz="2400" b="0" i="1" smtClean="0">
                              <a:latin typeface="Cambria Math" panose="02040503050406030204" pitchFamily="18" charset="0"/>
                            </a:rPr>
                            <m:t>0.0800−</m:t>
                          </m:r>
                          <m:r>
                            <a:rPr lang="en-US" sz="2400" b="0" i="1" smtClean="0">
                              <a:latin typeface="Cambria Math" panose="02040503050406030204" pitchFamily="18" charset="0"/>
                            </a:rPr>
                            <m:t>𝑥</m:t>
                          </m:r>
                        </m:den>
                      </m:f>
                      <m:r>
                        <a:rPr lang="en-US" sz="2400" b="0" i="1" smtClean="0">
                          <a:latin typeface="Cambria Math" panose="02040503050406030204" pitchFamily="18" charset="0"/>
                          <a:ea typeface="Cambria Math" panose="02040503050406030204" pitchFamily="18" charset="0"/>
                        </a:rPr>
                        <m:t>≈</m:t>
                      </m:r>
                      <m:f>
                        <m:fPr>
                          <m:ctrlPr>
                            <a:rPr lang="en-US" sz="2400" b="0" i="1" smtClean="0">
                              <a:latin typeface="Cambria Math" panose="02040503050406030204" pitchFamily="18" charset="0"/>
                              <a:ea typeface="Cambria Math" panose="02040503050406030204" pitchFamily="18" charset="0"/>
                            </a:rPr>
                          </m:ctrlPr>
                        </m:fPr>
                        <m:num>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𝑥</m:t>
                              </m:r>
                            </m:e>
                            <m:sup>
                              <m:r>
                                <a:rPr lang="en-US" sz="2400" b="0" i="1" smtClean="0">
                                  <a:latin typeface="Cambria Math" panose="02040503050406030204" pitchFamily="18" charset="0"/>
                                  <a:ea typeface="Cambria Math" panose="02040503050406030204" pitchFamily="18" charset="0"/>
                                </a:rPr>
                                <m:t>2</m:t>
                              </m:r>
                            </m:sup>
                          </m:sSup>
                        </m:num>
                        <m:den>
                          <m:r>
                            <a:rPr lang="en-US" sz="2400" b="0" i="1" smtClean="0">
                              <a:latin typeface="Cambria Math" panose="02040503050406030204" pitchFamily="18" charset="0"/>
                              <a:ea typeface="Cambria Math" panose="02040503050406030204" pitchFamily="18" charset="0"/>
                            </a:rPr>
                            <m:t>0.0800</m:t>
                          </m:r>
                        </m:den>
                      </m:f>
                      <m:r>
                        <a:rPr lang="en-US" sz="2400" b="0" i="1" smtClean="0">
                          <a:latin typeface="Cambria Math" panose="02040503050406030204" pitchFamily="18" charset="0"/>
                          <a:ea typeface="Cambria Math" panose="02040503050406030204" pitchFamily="18" charset="0"/>
                        </a:rPr>
                        <m:t>=5.6×</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−10</m:t>
                          </m:r>
                        </m:sup>
                      </m:sSup>
                    </m:oMath>
                  </m:oMathPara>
                </a14:m>
                <a:endParaRPr lang="en-US" sz="2400" i="1" dirty="0"/>
              </a:p>
              <a:p>
                <a:pPr algn="ctr">
                  <a:spcAft>
                    <a:spcPts val="5600"/>
                  </a:spcAft>
                </a:pPr>
                <a14:m>
                  <m:oMathPara xmlns:m="http://schemas.openxmlformats.org/officeDocument/2006/math">
                    <m:oMathParaPr>
                      <m:jc m:val="left"/>
                    </m:oMathParaPr>
                    <m:oMath xmlns:m="http://schemas.openxmlformats.org/officeDocument/2006/math">
                      <m:r>
                        <a:rPr lang="en-US" sz="2400" b="0" i="1" smtClean="0">
                          <a:latin typeface="Cambria Math" panose="02040503050406030204" pitchFamily="18" charset="0"/>
                        </a:rPr>
                        <m:t>𝑥</m:t>
                      </m:r>
                      <m:r>
                        <a:rPr lang="en-US" sz="2400" b="0" i="1" smtClean="0">
                          <a:latin typeface="Cambria Math" panose="02040503050406030204" pitchFamily="18" charset="0"/>
                        </a:rPr>
                        <m:t>=</m:t>
                      </m:r>
                      <m:rad>
                        <m:radPr>
                          <m:degHide m:val="on"/>
                          <m:ctrlPr>
                            <a:rPr lang="en-US" sz="2400" b="0" i="1" smtClean="0">
                              <a:latin typeface="Cambria Math" panose="02040503050406030204" pitchFamily="18" charset="0"/>
                            </a:rPr>
                          </m:ctrlPr>
                        </m:radPr>
                        <m:deg/>
                        <m:e>
                          <m:r>
                            <a:rPr lang="en-US" sz="2400" b="0" i="1" smtClean="0">
                              <a:latin typeface="Cambria Math" panose="02040503050406030204" pitchFamily="18" charset="0"/>
                            </a:rPr>
                            <m:t>4.48</m:t>
                          </m:r>
                          <m:r>
                            <a:rPr lang="en-US" sz="2400" b="0" i="1"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−11</m:t>
                              </m:r>
                            </m:sup>
                          </m:sSup>
                        </m:e>
                      </m:rad>
                      <m:r>
                        <a:rPr lang="en-US" sz="2400" b="0" i="1" smtClean="0">
                          <a:latin typeface="Cambria Math" panose="02040503050406030204" pitchFamily="18" charset="0"/>
                        </a:rPr>
                        <m:t>=6.7</m:t>
                      </m:r>
                      <m:r>
                        <a:rPr lang="en-US" sz="2400" b="0" i="1"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−6</m:t>
                          </m:r>
                        </m:sup>
                      </m:sSup>
                      <m:r>
                        <a:rPr lang="en-US" sz="2400" b="0" i="1" smtClean="0">
                          <a:latin typeface="Cambria Math" panose="02040503050406030204" pitchFamily="18" charset="0"/>
                          <a:ea typeface="Cambria Math" panose="02040503050406030204" pitchFamily="18" charset="0"/>
                        </a:rPr>
                        <m:t>𝑀</m:t>
                      </m:r>
                    </m:oMath>
                  </m:oMathPara>
                </a14:m>
                <a:endParaRPr lang="en-US" sz="2400" i="1" dirty="0"/>
              </a:p>
              <a:p>
                <a:pPr algn="ctr">
                  <a:spcBef>
                    <a:spcPts val="0"/>
                  </a:spcBef>
                  <a:spcAft>
                    <a:spcPts val="2800"/>
                  </a:spcAft>
                </a:pPr>
                <a14:m>
                  <m:oMath xmlns:m="http://schemas.openxmlformats.org/officeDocument/2006/math">
                    <m:r>
                      <a:rPr lang="en-US" i="1" dirty="0" smtClean="0">
                        <a:latin typeface="Cambria Math" panose="02040503050406030204" pitchFamily="18" charset="0"/>
                      </a:rPr>
                      <m:t>𝑥</m:t>
                    </m:r>
                    <m:r>
                      <a:rPr lang="en-US" i="0" dirty="0" smtClean="0">
                        <a:latin typeface="Cambria Math" panose="02040503050406030204" pitchFamily="18" charset="0"/>
                      </a:rPr>
                      <m:t>=[</m:t>
                    </m:r>
                    <m:r>
                      <m:rPr>
                        <m:sty m:val="p"/>
                      </m:rPr>
                      <a:rPr lang="en-US" i="0" dirty="0" smtClean="0">
                        <a:latin typeface="Cambria Math" panose="02040503050406030204" pitchFamily="18" charset="0"/>
                      </a:rPr>
                      <m:t>OH</m:t>
                    </m:r>
                    <m:r>
                      <a:rPr lang="en-US" i="0" baseline="30000" dirty="0">
                        <a:latin typeface="Cambria Math" panose="02040503050406030204" pitchFamily="18" charset="0"/>
                      </a:rPr>
                      <m:t>‒</m:t>
                    </m:r>
                    <m:r>
                      <a:rPr lang="en-US" i="0" dirty="0">
                        <a:latin typeface="Cambria Math" panose="02040503050406030204" pitchFamily="18" charset="0"/>
                      </a:rPr>
                      <m:t>]</m:t>
                    </m:r>
                  </m:oMath>
                </a14:m>
                <a:r>
                  <a:rPr lang="en-US" dirty="0"/>
                  <a:t>, so </a:t>
                </a:r>
                <a14:m>
                  <m:oMath xmlns:m="http://schemas.openxmlformats.org/officeDocument/2006/math">
                    <m:d>
                      <m:dPr>
                        <m:begChr m:val="["/>
                        <m:endChr m:val="]"/>
                        <m:ctrlPr>
                          <a:rPr lang="en-US" i="1" dirty="0" smtClean="0">
                            <a:latin typeface="Cambria Math" panose="02040503050406030204" pitchFamily="18" charset="0"/>
                          </a:rPr>
                        </m:ctrlPr>
                      </m:dPr>
                      <m:e>
                        <m:r>
                          <m:rPr>
                            <m:sty m:val="p"/>
                          </m:rPr>
                          <a:rPr lang="en-US" i="0" dirty="0" smtClean="0">
                            <a:latin typeface="Cambria Math" panose="02040503050406030204" pitchFamily="18" charset="0"/>
                          </a:rPr>
                          <m:t>OH</m:t>
                        </m:r>
                        <m:r>
                          <a:rPr lang="en-US" i="0" baseline="30000" dirty="0">
                            <a:latin typeface="Cambria Math" panose="02040503050406030204" pitchFamily="18" charset="0"/>
                          </a:rPr>
                          <m:t>‒</m:t>
                        </m:r>
                      </m:e>
                    </m:d>
                    <m:r>
                      <a:rPr lang="en-US" i="0" dirty="0" smtClean="0">
                        <a:latin typeface="Cambria Math" panose="02040503050406030204" pitchFamily="18" charset="0"/>
                      </a:rPr>
                      <m:t>=</m:t>
                    </m:r>
                    <m:r>
                      <a:rPr lang="en-US" i="0" dirty="0">
                        <a:latin typeface="Cambria Math" panose="02040503050406030204" pitchFamily="18" charset="0"/>
                      </a:rPr>
                      <m:t>6.7×</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6</m:t>
                        </m:r>
                      </m:sup>
                    </m:sSup>
                    <m:r>
                      <a:rPr lang="en-US" b="0" i="1" smtClean="0">
                        <a:latin typeface="Cambria Math" panose="02040503050406030204" pitchFamily="18" charset="0"/>
                        <a:ea typeface="Cambria Math" panose="02040503050406030204" pitchFamily="18" charset="0"/>
                      </a:rPr>
                      <m:t> </m:t>
                    </m:r>
                    <m:r>
                      <a:rPr lang="en-US" i="1" dirty="0">
                        <a:latin typeface="Cambria Math" panose="02040503050406030204" pitchFamily="18" charset="0"/>
                      </a:rPr>
                      <m:t>𝑀</m:t>
                    </m:r>
                  </m:oMath>
                </a14:m>
                <a:endParaRPr lang="en-US" i="1" dirty="0"/>
              </a:p>
              <a:p>
                <a:pPr algn="ctr">
                  <a:spcBef>
                    <a:spcPts val="0"/>
                  </a:spcBef>
                </a:pPr>
                <a14:m>
                  <m:oMath xmlns:m="http://schemas.openxmlformats.org/officeDocument/2006/math">
                    <m:r>
                      <m:rPr>
                        <m:sty m:val="p"/>
                      </m:rPr>
                      <a:rPr lang="en-US" sz="2700" i="0" dirty="0" smtClean="0">
                        <a:latin typeface="Cambria Math" panose="02040503050406030204" pitchFamily="18" charset="0"/>
                      </a:rPr>
                      <m:t>pOH</m:t>
                    </m:r>
                    <m:r>
                      <a:rPr lang="en-US" sz="2700" i="0" dirty="0" smtClean="0">
                        <a:latin typeface="Cambria Math" panose="02040503050406030204" pitchFamily="18" charset="0"/>
                      </a:rPr>
                      <m:t>= –</m:t>
                    </m:r>
                    <m:r>
                      <m:rPr>
                        <m:sty m:val="p"/>
                      </m:rPr>
                      <a:rPr lang="en-US" sz="2700" i="0" dirty="0" smtClean="0">
                        <a:latin typeface="Cambria Math" panose="02040503050406030204" pitchFamily="18" charset="0"/>
                      </a:rPr>
                      <m:t>log</m:t>
                    </m:r>
                    <m:r>
                      <a:rPr lang="en-US" sz="2700" i="0" dirty="0" smtClean="0">
                        <a:latin typeface="Cambria Math" panose="02040503050406030204" pitchFamily="18" charset="0"/>
                      </a:rPr>
                      <m:t>⁡(6.7×</m:t>
                    </m:r>
                    <m:sSup>
                      <m:sSupPr>
                        <m:ctrlPr>
                          <a:rPr lang="en-US" sz="2700" i="1" dirty="0" smtClean="0">
                            <a:latin typeface="Cambria Math" panose="02040503050406030204" pitchFamily="18" charset="0"/>
                          </a:rPr>
                        </m:ctrlPr>
                      </m:sSupPr>
                      <m:e>
                        <m:r>
                          <a:rPr lang="en-US" sz="2700" b="0" i="1" dirty="0" smtClean="0">
                            <a:latin typeface="Cambria Math" panose="02040503050406030204" pitchFamily="18" charset="0"/>
                          </a:rPr>
                          <m:t>10</m:t>
                        </m:r>
                      </m:e>
                      <m:sup>
                        <m:r>
                          <a:rPr lang="en-US" sz="2700" b="0" i="1" dirty="0" smtClean="0">
                            <a:latin typeface="Cambria Math" panose="02040503050406030204" pitchFamily="18" charset="0"/>
                          </a:rPr>
                          <m:t>−6</m:t>
                        </m:r>
                      </m:sup>
                    </m:sSup>
                    <m:r>
                      <a:rPr lang="en-US" sz="2700" i="0" dirty="0" smtClean="0">
                        <a:latin typeface="Cambria Math" panose="02040503050406030204" pitchFamily="18" charset="0"/>
                      </a:rPr>
                      <m:t>)=5.17</m:t>
                    </m:r>
                  </m:oMath>
                </a14:m>
                <a:r>
                  <a:rPr lang="en-US" sz="2700" dirty="0"/>
                  <a:t> and pH = 14.00 ‒ 5.17 = 8.83. </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1295400"/>
                <a:ext cx="9144000" cy="4419600"/>
              </a:xfrm>
              <a:blipFill>
                <a:blip r:embed="rId2"/>
                <a:stretch>
                  <a:fillRect r="-1467"/>
                </a:stretch>
              </a:blipFill>
            </p:spPr>
            <p:txBody>
              <a:bodyPr/>
              <a:lstStyle/>
              <a:p>
                <a:r>
                  <a:rPr lang="en-US">
                    <a:noFill/>
                  </a:rPr>
                  <a:t> </a:t>
                </a:r>
              </a:p>
            </p:txBody>
          </p:sp>
        </mc:Fallback>
      </mc:AlternateContent>
    </p:spTree>
    <p:extLst>
      <p:ext uri="{BB962C8B-B14F-4D97-AF65-F5344CB8AC3E}">
        <p14:creationId xmlns:p14="http://schemas.microsoft.com/office/powerpoint/2010/main" val="21850376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9757" y="236537"/>
            <a:ext cx="5827643" cy="601663"/>
          </a:xfrm>
        </p:spPr>
        <p:txBody>
          <a:bodyPr/>
          <a:lstStyle/>
          <a:p>
            <a:pPr marL="3367088" indent="-3367088" algn="ctr"/>
            <a:r>
              <a:rPr lang="en-US" dirty="0"/>
              <a:t>SAMPLE PROBLEM	</a:t>
            </a:r>
            <a:r>
              <a:rPr lang="en-US" dirty="0">
                <a:solidFill>
                  <a:schemeClr val="bg1"/>
                </a:solidFill>
              </a:rPr>
              <a:t>17.4	 Cont.3</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914400"/>
                <a:ext cx="9144000" cy="5410200"/>
              </a:xfrm>
            </p:spPr>
            <p:txBody>
              <a:bodyPr/>
              <a:lstStyle/>
              <a:p>
                <a:pPr>
                  <a:spcAft>
                    <a:spcPts val="4500"/>
                  </a:spcAft>
                </a:pPr>
                <a:r>
                  <a:rPr lang="en-US" dirty="0"/>
                  <a:t>A 35.0 mL amount of the base contains (0.240 mol/mL)(35.0 mL) = 8.40 mmol of </a:t>
                </a:r>
                <a14:m>
                  <m:oMath xmlns:m="http://schemas.openxmlformats.org/officeDocument/2006/math">
                    <m:r>
                      <m:rPr>
                        <m:sty m:val="p"/>
                      </m:rPr>
                      <a:rPr lang="en-US" i="0" dirty="0" smtClean="0">
                        <a:latin typeface="Cambria Math" panose="02040503050406030204" pitchFamily="18" charset="0"/>
                      </a:rPr>
                      <m:t>OH</m:t>
                    </m:r>
                    <m:r>
                      <a:rPr lang="en-US" i="0" baseline="30000" dirty="0">
                        <a:latin typeface="Cambria Math" panose="02040503050406030204" pitchFamily="18" charset="0"/>
                      </a:rPr>
                      <m:t>‒</m:t>
                    </m:r>
                  </m:oMath>
                </a14:m>
                <a:r>
                  <a:rPr lang="en-US" dirty="0"/>
                  <a:t>. </a:t>
                </a:r>
              </a:p>
              <a:p>
                <a:pPr marL="514350" indent="-514350">
                  <a:spcAft>
                    <a:spcPts val="3000"/>
                  </a:spcAft>
                  <a:buFont typeface="+mj-lt"/>
                  <a:buAutoNum type="alphaLcParenR" startAt="3"/>
                </a:pPr>
                <a:r>
                  <a:rPr lang="en-US" dirty="0"/>
                  <a:t>After the addition of 35.0 mL of base, the titration is past the equivalence point and we solve for pH by determining the concentration of excess hydroxide ion. </a:t>
                </a:r>
              </a:p>
              <a:p>
                <a:pPr algn="ctr">
                  <a:spcAft>
                    <a:spcPts val="2800"/>
                  </a:spcAft>
                </a:pPr>
                <a:r>
                  <a:rPr lang="en-US" dirty="0"/>
                  <a:t>8.40 ‒ 6.00 = 2.40 mmol of excess </a:t>
                </a:r>
                <a14:m>
                  <m:oMath xmlns:m="http://schemas.openxmlformats.org/officeDocument/2006/math">
                    <m:r>
                      <m:rPr>
                        <m:sty m:val="p"/>
                      </m:rPr>
                      <a:rPr lang="en-US" i="0" dirty="0" smtClean="0">
                        <a:latin typeface="Cambria Math" panose="02040503050406030204" pitchFamily="18" charset="0"/>
                      </a:rPr>
                      <m:t>OH</m:t>
                    </m:r>
                    <m:r>
                      <a:rPr lang="en-US" i="0" baseline="30000" dirty="0">
                        <a:latin typeface="Cambria Math" panose="02040503050406030204" pitchFamily="18" charset="0"/>
                      </a:rPr>
                      <m:t>‒</m:t>
                    </m:r>
                  </m:oMath>
                </a14:m>
                <a:endParaRPr lang="en-US" baseline="300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914400"/>
                <a:ext cx="9144000" cy="5410200"/>
              </a:xfrm>
              <a:blipFill>
                <a:blip r:embed="rId2"/>
                <a:stretch>
                  <a:fillRect l="-1400" t="-1014" r="-1067"/>
                </a:stretch>
              </a:blipFill>
            </p:spPr>
            <p:txBody>
              <a:bodyPr/>
              <a:lstStyle/>
              <a:p>
                <a:r>
                  <a:rPr lang="en-US">
                    <a:noFill/>
                  </a:rPr>
                  <a:t> </a:t>
                </a:r>
              </a:p>
            </p:txBody>
          </p:sp>
        </mc:Fallback>
      </mc:AlternateContent>
    </p:spTree>
    <p:extLst>
      <p:ext uri="{BB962C8B-B14F-4D97-AF65-F5344CB8AC3E}">
        <p14:creationId xmlns:p14="http://schemas.microsoft.com/office/powerpoint/2010/main" val="31547753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6626" y="236537"/>
            <a:ext cx="7961243" cy="601663"/>
          </a:xfrm>
        </p:spPr>
        <p:txBody>
          <a:bodyPr/>
          <a:lstStyle/>
          <a:p>
            <a:pPr marL="3379788" indent="-3379788"/>
            <a:r>
              <a:rPr lang="en-US" dirty="0"/>
              <a:t>SAMPLE PROBLEM	</a:t>
            </a:r>
            <a:r>
              <a:rPr lang="en-US" dirty="0">
                <a:solidFill>
                  <a:schemeClr val="bg1"/>
                </a:solidFill>
              </a:rPr>
              <a:t>17.4	 Cont.4</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p:txBody>
              <a:bodyPr/>
              <a:lstStyle/>
              <a:p>
                <a:pPr>
                  <a:spcAft>
                    <a:spcPts val="2800"/>
                  </a:spcAft>
                </a:pPr>
                <a:r>
                  <a:rPr lang="en-US" dirty="0"/>
                  <a:t>The total volume is </a:t>
                </a:r>
                <a14:m>
                  <m:oMath xmlns:m="http://schemas.openxmlformats.org/officeDocument/2006/math">
                    <m:r>
                      <a:rPr lang="en-US" i="0" dirty="0" smtClean="0">
                        <a:latin typeface="Cambria Math" panose="02040503050406030204" pitchFamily="18" charset="0"/>
                      </a:rPr>
                      <m:t>50.0+35.0=</m:t>
                    </m:r>
                    <m:r>
                      <a:rPr lang="en-US" i="0" dirty="0">
                        <a:latin typeface="Cambria Math" panose="02040503050406030204" pitchFamily="18" charset="0"/>
                      </a:rPr>
                      <m:t>85.0 </m:t>
                    </m:r>
                    <m:r>
                      <m:rPr>
                        <m:sty m:val="p"/>
                      </m:rPr>
                      <a:rPr lang="en-US" i="0" dirty="0" err="1">
                        <a:latin typeface="Cambria Math" panose="02040503050406030204" pitchFamily="18" charset="0"/>
                      </a:rPr>
                      <m:t>mL</m:t>
                    </m:r>
                  </m:oMath>
                </a14:m>
                <a:r>
                  <a:rPr lang="en-US" dirty="0"/>
                  <a:t>.</a:t>
                </a:r>
              </a:p>
              <a:p>
                <a:pPr algn="ctr">
                  <a:spcAft>
                    <a:spcPts val="2800"/>
                  </a:spcAft>
                </a:pPr>
                <a14:m>
                  <m:oMath xmlns:m="http://schemas.openxmlformats.org/officeDocument/2006/math">
                    <m:r>
                      <a:rPr lang="en-US" i="0" dirty="0" smtClean="0">
                        <a:latin typeface="Cambria Math" panose="02040503050406030204" pitchFamily="18" charset="0"/>
                      </a:rPr>
                      <m:t>[</m:t>
                    </m:r>
                    <m:r>
                      <m:rPr>
                        <m:sty m:val="p"/>
                      </m:rPr>
                      <a:rPr lang="en-US" i="0" dirty="0" smtClean="0">
                        <a:latin typeface="Cambria Math" panose="02040503050406030204" pitchFamily="18" charset="0"/>
                      </a:rPr>
                      <m:t>OH</m:t>
                    </m:r>
                    <m:r>
                      <a:rPr lang="en-US" i="0" baseline="30000" dirty="0">
                        <a:latin typeface="Cambria Math" panose="02040503050406030204" pitchFamily="18" charset="0"/>
                      </a:rPr>
                      <m:t>‒</m:t>
                    </m:r>
                    <m:r>
                      <a:rPr lang="en-US" i="0" dirty="0">
                        <a:latin typeface="Cambria Math" panose="02040503050406030204" pitchFamily="18" charset="0"/>
                      </a:rPr>
                      <m:t>]</m:t>
                    </m:r>
                  </m:oMath>
                </a14:m>
                <a:r>
                  <a:rPr lang="en-US" dirty="0"/>
                  <a:t> = 2.40 mmol/85.0 mL = 0.0280 </a:t>
                </a:r>
                <a:r>
                  <a:rPr lang="en-US" i="1" dirty="0"/>
                  <a:t>M</a:t>
                </a:r>
              </a:p>
              <a:p>
                <a:pPr algn="ctr">
                  <a:spcAft>
                    <a:spcPts val="2800"/>
                  </a:spcAft>
                </a:pPr>
                <a:r>
                  <a:rPr lang="en-US" dirty="0"/>
                  <a:t>pOH = ‒log (0.0280) = 1.553</a:t>
                </a:r>
              </a:p>
              <a:p>
                <a:pPr algn="ctr">
                  <a:spcAft>
                    <a:spcPts val="2800"/>
                  </a:spcAft>
                </a:pPr>
                <a:r>
                  <a:rPr lang="en-US" dirty="0"/>
                  <a:t>pH = 14.000 ‒ 1.553 = 12.447</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blipFill>
                <a:blip r:embed="rId2"/>
                <a:stretch>
                  <a:fillRect l="-1333" t="-1127"/>
                </a:stretch>
              </a:blipFill>
            </p:spPr>
            <p:txBody>
              <a:bodyPr/>
              <a:lstStyle/>
              <a:p>
                <a:r>
                  <a:rPr lang="en-US">
                    <a:noFill/>
                  </a:rPr>
                  <a:t> </a:t>
                </a:r>
              </a:p>
            </p:txBody>
          </p:sp>
        </mc:Fallback>
      </mc:AlternateContent>
    </p:spTree>
    <p:extLst>
      <p:ext uri="{BB962C8B-B14F-4D97-AF65-F5344CB8AC3E}">
        <p14:creationId xmlns:p14="http://schemas.microsoft.com/office/powerpoint/2010/main" val="9280275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3313"/>
            <a:ext cx="6808304" cy="460513"/>
          </a:xfrm>
        </p:spPr>
        <p:txBody>
          <a:bodyPr/>
          <a:lstStyle/>
          <a:p>
            <a:pPr marL="1266825" indent="-1266825"/>
            <a:r>
              <a:rPr lang="en-US" dirty="0">
                <a:solidFill>
                  <a:schemeClr val="bg1"/>
                </a:solidFill>
              </a:rPr>
              <a:t>17.3	</a:t>
            </a:r>
            <a:r>
              <a:rPr lang="en-US" dirty="0"/>
              <a:t>Acid‒Base Titrations (27)</a:t>
            </a:r>
          </a:p>
        </p:txBody>
      </p:sp>
      <p:sp>
        <p:nvSpPr>
          <p:cNvPr id="2" name="Text Placeholder 1"/>
          <p:cNvSpPr>
            <a:spLocks noGrp="1"/>
          </p:cNvSpPr>
          <p:nvPr>
            <p:ph type="body" sz="quarter" idx="11"/>
          </p:nvPr>
        </p:nvSpPr>
        <p:spPr>
          <a:xfrm>
            <a:off x="0" y="1066800"/>
            <a:ext cx="8686800" cy="533400"/>
          </a:xfrm>
        </p:spPr>
        <p:txBody>
          <a:bodyPr/>
          <a:lstStyle/>
          <a:p>
            <a:r>
              <a:rPr lang="en-US" dirty="0"/>
              <a:t>Strong Acid-Weak base Titrations</a:t>
            </a:r>
          </a:p>
        </p:txBody>
      </p:sp>
      <p:pic>
        <p:nvPicPr>
          <p:cNvPr id="5" name="Picture 3" descr="The titration of a strong base with a weak acid is shown. The curve trends downward.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102726" y="1600200"/>
            <a:ext cx="6663754" cy="470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05885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808304" cy="460513"/>
          </a:xfrm>
        </p:spPr>
        <p:txBody>
          <a:bodyPr/>
          <a:lstStyle/>
          <a:p>
            <a:pPr marL="1257300" indent="-1257300"/>
            <a:r>
              <a:rPr lang="en-US" dirty="0">
                <a:solidFill>
                  <a:srgbClr val="FFFFFF"/>
                </a:solidFill>
              </a:rPr>
              <a:t>17.3	</a:t>
            </a:r>
            <a:r>
              <a:rPr lang="en-US" dirty="0"/>
              <a:t>Acid‒Base Titrations (28)</a:t>
            </a:r>
          </a:p>
        </p:txBody>
      </p:sp>
      <p:sp>
        <p:nvSpPr>
          <p:cNvPr id="2" name="Text Placeholder 1"/>
          <p:cNvSpPr>
            <a:spLocks noGrp="1"/>
          </p:cNvSpPr>
          <p:nvPr>
            <p:ph type="body" sz="quarter" idx="11"/>
          </p:nvPr>
        </p:nvSpPr>
        <p:spPr>
          <a:xfrm>
            <a:off x="0" y="1066800"/>
            <a:ext cx="8686800" cy="533400"/>
          </a:xfrm>
        </p:spPr>
        <p:txBody>
          <a:bodyPr/>
          <a:lstStyle/>
          <a:p>
            <a:r>
              <a:rPr lang="en-US" dirty="0"/>
              <a:t>Strong Acid-Weak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00200"/>
                <a:ext cx="9144000" cy="5029200"/>
              </a:xfrm>
            </p:spPr>
            <p:txBody>
              <a:bodyPr/>
              <a:lstStyle/>
              <a:p>
                <a:r>
                  <a:rPr lang="en-US" dirty="0"/>
                  <a:t>Consider the titration of HCl, a strong acid, with NH</a:t>
                </a:r>
                <a:r>
                  <a:rPr lang="en-US" baseline="-25000" dirty="0"/>
                  <a:t>3</a:t>
                </a:r>
                <a:r>
                  <a:rPr lang="en-US" dirty="0"/>
                  <a:t>, a weak base:</a:t>
                </a:r>
              </a:p>
              <a:p>
                <a:pPr>
                  <a:spcBef>
                    <a:spcPts val="0"/>
                  </a:spcBef>
                  <a:spcAft>
                    <a:spcPts val="28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HCl</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rPr>
                        <m:t>+</m:t>
                      </m:r>
                      <m:r>
                        <m:rPr>
                          <m:sty m:val="p"/>
                        </m:rPr>
                        <a:rPr lang="en-US" b="0" i="0" smtClean="0">
                          <a:latin typeface="Cambria Math" panose="02040503050406030204" pitchFamily="18" charset="0"/>
                        </a:rPr>
                        <m:t>N</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NH</m:t>
                          </m:r>
                        </m:e>
                        <m:sub>
                          <m:r>
                            <a:rPr lang="en-US" b="0" i="0" smtClean="0">
                              <a:latin typeface="Cambria Math" panose="02040503050406030204" pitchFamily="18" charset="0"/>
                              <a:ea typeface="Cambria Math" panose="02040503050406030204" pitchFamily="18" charset="0"/>
                            </a:rPr>
                            <m:t>4</m:t>
                          </m:r>
                        </m:sub>
                      </m:sSub>
                      <m:r>
                        <m:rPr>
                          <m:sty m:val="p"/>
                        </m:rPr>
                        <a:rPr lang="en-US" b="0" i="0" smtClean="0">
                          <a:latin typeface="Cambria Math" panose="02040503050406030204" pitchFamily="18" charset="0"/>
                          <a:ea typeface="Cambria Math" panose="02040503050406030204" pitchFamily="18" charset="0"/>
                        </a:rPr>
                        <m:t>Cl</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𝑎𝑞</m:t>
                      </m:r>
                      <m:r>
                        <a:rPr lang="en-US" b="0" i="1" smtClean="0">
                          <a:latin typeface="Cambria Math" panose="02040503050406030204" pitchFamily="18" charset="0"/>
                          <a:ea typeface="Cambria Math" panose="02040503050406030204" pitchFamily="18" charset="0"/>
                        </a:rPr>
                        <m:t>)</m:t>
                      </m:r>
                    </m:oMath>
                  </m:oMathPara>
                </a14:m>
                <a:endParaRPr lang="en-US" i="1" dirty="0"/>
              </a:p>
              <a:p>
                <a:pPr>
                  <a:spcBef>
                    <a:spcPts val="0"/>
                  </a:spcBef>
                  <a:spcAft>
                    <a:spcPts val="2000"/>
                  </a:spcAft>
                </a:pPr>
                <a:r>
                  <a:rPr lang="en-US" dirty="0"/>
                  <a:t>or</a:t>
                </a:r>
              </a:p>
              <a:p>
                <a:pPr>
                  <a:spcBef>
                    <a:spcPts val="0"/>
                  </a:spcBef>
                  <a:spcAft>
                    <a:spcPts val="28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O</m:t>
                          </m:r>
                        </m:e>
                        <m:sup>
                          <m:r>
                            <a:rPr lang="en-US" b="0" i="0"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rPr>
                        <m:t>+</m:t>
                      </m:r>
                      <m:r>
                        <m:rPr>
                          <m:sty m:val="p"/>
                        </m:rPr>
                        <a:rPr lang="en-US" b="0" i="0" smtClean="0">
                          <a:latin typeface="Cambria Math" panose="02040503050406030204" pitchFamily="18" charset="0"/>
                        </a:rPr>
                        <m:t>N</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bSup>
                        <m:sSubSupPr>
                          <m:ctrlPr>
                            <a:rPr lang="en-US" b="0" i="1" smtClean="0">
                              <a:latin typeface="Cambria Math" panose="02040503050406030204" pitchFamily="18" charset="0"/>
                              <a:ea typeface="Cambria Math" panose="02040503050406030204" pitchFamily="18" charset="0"/>
                            </a:rPr>
                          </m:ctrlPr>
                        </m:sSubSupPr>
                        <m:e>
                          <m:r>
                            <m:rPr>
                              <m:sty m:val="p"/>
                            </m:rPr>
                            <a:rPr lang="en-US" b="0" i="0" smtClean="0">
                              <a:latin typeface="Cambria Math" panose="02040503050406030204" pitchFamily="18" charset="0"/>
                              <a:ea typeface="Cambria Math" panose="02040503050406030204" pitchFamily="18" charset="0"/>
                            </a:rPr>
                            <m:t>NH</m:t>
                          </m:r>
                        </m:e>
                        <m:sub>
                          <m:r>
                            <a:rPr lang="en-US" b="0" i="0" smtClean="0">
                              <a:latin typeface="Cambria Math" panose="02040503050406030204" pitchFamily="18" charset="0"/>
                              <a:ea typeface="Cambria Math" panose="02040503050406030204" pitchFamily="18" charset="0"/>
                            </a:rPr>
                            <m:t>4</m:t>
                          </m:r>
                        </m:sub>
                        <m:sup>
                          <m:r>
                            <a:rPr lang="en-US" b="0" i="0" smtClean="0">
                              <a:latin typeface="Cambria Math" panose="02040503050406030204" pitchFamily="18" charset="0"/>
                              <a:ea typeface="Cambria Math" panose="02040503050406030204" pitchFamily="18" charset="0"/>
                            </a:rPr>
                            <m:t>+</m:t>
                          </m:r>
                        </m:sup>
                      </m:sSub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𝑙</m:t>
                      </m:r>
                      <m:r>
                        <a:rPr lang="en-US" b="0" i="1" smtClean="0">
                          <a:latin typeface="Cambria Math" panose="02040503050406030204" pitchFamily="18" charset="0"/>
                          <a:ea typeface="Cambria Math" panose="02040503050406030204" pitchFamily="18" charset="0"/>
                        </a:rPr>
                        <m:t>)</m:t>
                      </m:r>
                    </m:oMath>
                  </m:oMathPara>
                </a14:m>
                <a:endParaRPr lang="en-US" i="1" dirty="0"/>
              </a:p>
              <a:p>
                <a:pPr>
                  <a:spcBef>
                    <a:spcPts val="0"/>
                  </a:spcBef>
                  <a:spcAft>
                    <a:spcPts val="2800"/>
                  </a:spcAft>
                </a:pPr>
                <a:r>
                  <a:rPr lang="en-US" dirty="0"/>
                  <a:t>The pH at the equivalence point is less than 7 because the ammonium ion acts as a weak Brønsted acid:</a:t>
                </a:r>
              </a:p>
              <a:p>
                <a:pPr>
                  <a:spcBef>
                    <a:spcPts val="0"/>
                  </a:spcBef>
                </a:pPr>
                <a14:m>
                  <m:oMathPara xmlns:m="http://schemas.openxmlformats.org/officeDocument/2006/math">
                    <m:oMathParaPr>
                      <m:jc m:val="centerGroup"/>
                    </m:oMathParaPr>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NH</m:t>
                          </m:r>
                        </m:e>
                        <m:sub>
                          <m:r>
                            <a:rPr lang="en-US" b="0" i="0" smtClean="0">
                              <a:latin typeface="Cambria Math" panose="02040503050406030204" pitchFamily="18" charset="0"/>
                            </a:rPr>
                            <m:t>4</m:t>
                          </m:r>
                        </m:sub>
                        <m:sup>
                          <m:r>
                            <a:rPr lang="en-US" b="0" i="0" smtClean="0">
                              <a:latin typeface="Cambria Math" panose="02040503050406030204" pitchFamily="18" charset="0"/>
                            </a:rPr>
                            <m:t>+</m:t>
                          </m:r>
                        </m:sup>
                      </m:sSubSup>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d>
                        <m:dPr>
                          <m:ctrlPr>
                            <a:rPr lang="en-US" b="0" i="1" smtClean="0">
                              <a:latin typeface="Cambria Math" panose="02040503050406030204" pitchFamily="18" charset="0"/>
                            </a:rPr>
                          </m:ctrlPr>
                        </m:dPr>
                        <m:e>
                          <m:r>
                            <a:rPr lang="en-US" b="0" i="1" smtClean="0">
                              <a:latin typeface="Cambria Math" panose="02040503050406030204" pitchFamily="18" charset="0"/>
                            </a:rPr>
                            <m:t>𝑙</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NH</m:t>
                          </m:r>
                        </m:e>
                        <m:sub>
                          <m:r>
                            <a:rPr lang="en-US" b="0" i="0" smtClean="0">
                              <a:latin typeface="Cambria Math" panose="02040503050406030204" pitchFamily="18" charset="0"/>
                              <a:ea typeface="Cambria Math" panose="02040503050406030204" pitchFamily="18" charset="0"/>
                            </a:rPr>
                            <m:t>3</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𝑎𝑞</m:t>
                      </m:r>
                      <m:r>
                        <a:rPr lang="en-US" b="0" i="1" smtClean="0">
                          <a:latin typeface="Cambria Math" panose="02040503050406030204" pitchFamily="18" charset="0"/>
                          <a:ea typeface="Cambria Math" panose="02040503050406030204" pitchFamily="18" charset="0"/>
                        </a:rPr>
                        <m:t>)</m:t>
                      </m:r>
                    </m:oMath>
                  </m:oMathPara>
                </a14:m>
                <a:endParaRPr lang="en-US" i="1"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00200"/>
                <a:ext cx="9144000" cy="5029200"/>
              </a:xfrm>
              <a:blipFill>
                <a:blip r:embed="rId3"/>
                <a:stretch>
                  <a:fillRect l="-1333" t="-1212"/>
                </a:stretch>
              </a:blipFill>
            </p:spPr>
            <p:txBody>
              <a:bodyPr/>
              <a:lstStyle/>
              <a:p>
                <a:r>
                  <a:rPr lang="en-US">
                    <a:noFill/>
                  </a:rPr>
                  <a:t> </a:t>
                </a:r>
              </a:p>
            </p:txBody>
          </p:sp>
        </mc:Fallback>
      </mc:AlternateContent>
    </p:spTree>
    <p:extLst>
      <p:ext uri="{BB962C8B-B14F-4D97-AF65-F5344CB8AC3E}">
        <p14:creationId xmlns:p14="http://schemas.microsoft.com/office/powerpoint/2010/main" val="69553123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28600" y="0"/>
            <a:ext cx="6808304" cy="460513"/>
          </a:xfrm>
        </p:spPr>
        <p:txBody>
          <a:bodyPr/>
          <a:lstStyle/>
          <a:p>
            <a:pPr marL="1257300" indent="-1257300"/>
            <a:r>
              <a:rPr lang="en-US" dirty="0">
                <a:solidFill>
                  <a:schemeClr val="bg1"/>
                </a:solidFill>
              </a:rPr>
              <a:t>17.3	</a:t>
            </a:r>
            <a:r>
              <a:rPr lang="en-US" dirty="0"/>
              <a:t>Acid‒Base Titrations (29)</a:t>
            </a:r>
          </a:p>
        </p:txBody>
      </p:sp>
      <p:sp>
        <p:nvSpPr>
          <p:cNvPr id="2" name="Text Placeholder 1"/>
          <p:cNvSpPr>
            <a:spLocks noGrp="1"/>
          </p:cNvSpPr>
          <p:nvPr>
            <p:ph type="body" sz="quarter" idx="11"/>
          </p:nvPr>
        </p:nvSpPr>
        <p:spPr>
          <a:xfrm>
            <a:off x="0" y="1143000"/>
            <a:ext cx="8686800" cy="533400"/>
          </a:xfrm>
        </p:spPr>
        <p:txBody>
          <a:bodyPr/>
          <a:lstStyle/>
          <a:p>
            <a:r>
              <a:rPr lang="en-US" dirty="0"/>
              <a:t>Strong Acid-Weak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828800"/>
                <a:ext cx="9144000" cy="2865120"/>
              </a:xfrm>
            </p:spPr>
            <p:txBody>
              <a:bodyPr/>
              <a:lstStyle/>
              <a:p>
                <a:r>
                  <a:rPr lang="en-US" b="1" dirty="0"/>
                  <a:t>Before the equivalence point:</a:t>
                </a:r>
              </a:p>
              <a:p>
                <a:pPr>
                  <a:spcAft>
                    <a:spcPts val="2800"/>
                  </a:spcAft>
                </a:pPr>
                <a:r>
                  <a:rPr lang="en-US" dirty="0"/>
                  <a:t>The pH is determined by the concentration and the </a:t>
                </a:r>
                <a14:m>
                  <m:oMath xmlns:m="http://schemas.openxmlformats.org/officeDocument/2006/math">
                    <m:r>
                      <m:rPr>
                        <m:sty m:val="p"/>
                      </m:rPr>
                      <a:rPr lang="en-US" i="0" dirty="0" smtClean="0">
                        <a:latin typeface="Cambria Math" panose="02040503050406030204" pitchFamily="18" charset="0"/>
                      </a:rPr>
                      <m:t>K</m:t>
                    </m:r>
                    <m:r>
                      <a:rPr lang="en-US" i="1" baseline="-25000" dirty="0">
                        <a:latin typeface="Cambria Math" panose="02040503050406030204" pitchFamily="18" charset="0"/>
                      </a:rPr>
                      <m:t>𝑏</m:t>
                    </m:r>
                  </m:oMath>
                </a14:m>
                <a:r>
                  <a:rPr lang="en-US" dirty="0"/>
                  <a:t> of ammonia. </a:t>
                </a:r>
              </a:p>
              <a:p>
                <a:r>
                  <a:rPr lang="en-US" dirty="0"/>
                  <a:t>Consider the titration of 25.0 mL of 0.10 </a:t>
                </a:r>
                <a:r>
                  <a:rPr lang="en-US" i="1" dirty="0"/>
                  <a:t>M </a:t>
                </a:r>
                <a14:m>
                  <m:oMath xmlns:m="http://schemas.openxmlformats.org/officeDocument/2006/math">
                    <m:r>
                      <m:rPr>
                        <m:sty m:val="p"/>
                      </m:rPr>
                      <a:rPr lang="en-US" i="0" dirty="0" smtClean="0">
                        <a:latin typeface="Cambria Math" panose="02040503050406030204" pitchFamily="18" charset="0"/>
                      </a:rPr>
                      <m:t>NH</m:t>
                    </m:r>
                    <m:r>
                      <a:rPr lang="en-US" i="0" baseline="-25000" dirty="0">
                        <a:latin typeface="Cambria Math" panose="02040503050406030204" pitchFamily="18" charset="0"/>
                      </a:rPr>
                      <m:t>3</m:t>
                    </m:r>
                  </m:oMath>
                </a14:m>
                <a:r>
                  <a:rPr lang="en-US" dirty="0"/>
                  <a:t> with 0.10 </a:t>
                </a:r>
                <a:r>
                  <a:rPr lang="en-US" i="1" dirty="0"/>
                  <a:t>M </a:t>
                </a:r>
                <a:r>
                  <a:rPr lang="en-US" dirty="0"/>
                  <a:t>HCl.</a:t>
                </a:r>
              </a:p>
              <a:p>
                <a:pPr/>
                <a14:m>
                  <m:oMathPara xmlns:m="http://schemas.openxmlformats.org/officeDocument/2006/math">
                    <m:oMathParaPr>
                      <m:jc m:val="right"/>
                    </m:oMathParaPr>
                    <m:oMath xmlns:m="http://schemas.openxmlformats.org/officeDocument/2006/math">
                      <m:r>
                        <m:rPr>
                          <m:sty m:val="p"/>
                        </m:rPr>
                        <a:rPr lang="en-US" sz="2300">
                          <a:latin typeface="Cambria Math" panose="02040503050406030204" pitchFamily="18" charset="0"/>
                        </a:rPr>
                        <m:t>N</m:t>
                      </m:r>
                      <m:sSub>
                        <m:sSubPr>
                          <m:ctrlPr>
                            <a:rPr lang="en-US" sz="2300" i="1">
                              <a:latin typeface="Cambria Math" panose="02040503050406030204" pitchFamily="18" charset="0"/>
                            </a:rPr>
                          </m:ctrlPr>
                        </m:sSubPr>
                        <m:e>
                          <m:r>
                            <m:rPr>
                              <m:sty m:val="p"/>
                            </m:rPr>
                            <a:rPr lang="en-US" sz="2300">
                              <a:latin typeface="Cambria Math" panose="02040503050406030204" pitchFamily="18" charset="0"/>
                            </a:rPr>
                            <m:t>H</m:t>
                          </m:r>
                        </m:e>
                        <m:sub>
                          <m:r>
                            <a:rPr lang="en-US" sz="2300">
                              <a:latin typeface="Cambria Math" panose="02040503050406030204" pitchFamily="18" charset="0"/>
                            </a:rPr>
                            <m:t>3</m:t>
                          </m:r>
                        </m:sub>
                      </m:sSub>
                      <m:d>
                        <m:dPr>
                          <m:ctrlPr>
                            <a:rPr lang="en-US" sz="2300" i="1">
                              <a:latin typeface="Cambria Math" panose="02040503050406030204" pitchFamily="18" charset="0"/>
                            </a:rPr>
                          </m:ctrlPr>
                        </m:dPr>
                        <m:e>
                          <m:r>
                            <a:rPr lang="en-US" sz="2300" i="1">
                              <a:latin typeface="Cambria Math" panose="02040503050406030204" pitchFamily="18" charset="0"/>
                            </a:rPr>
                            <m:t>𝑎𝑞</m:t>
                          </m:r>
                        </m:e>
                      </m:d>
                      <m:r>
                        <a:rPr lang="en-US" sz="2300">
                          <a:latin typeface="Cambria Math" panose="02040503050406030204" pitchFamily="18" charset="0"/>
                        </a:rPr>
                        <m:t>+</m:t>
                      </m:r>
                      <m:sSub>
                        <m:sSubPr>
                          <m:ctrlPr>
                            <a:rPr lang="en-US" sz="2300" i="1">
                              <a:latin typeface="Cambria Math" panose="02040503050406030204" pitchFamily="18" charset="0"/>
                            </a:rPr>
                          </m:ctrlPr>
                        </m:sSubPr>
                        <m:e>
                          <m:r>
                            <m:rPr>
                              <m:sty m:val="p"/>
                            </m:rPr>
                            <a:rPr lang="en-US" sz="2300">
                              <a:latin typeface="Cambria Math" panose="02040503050406030204" pitchFamily="18" charset="0"/>
                            </a:rPr>
                            <m:t>H</m:t>
                          </m:r>
                        </m:e>
                        <m:sub>
                          <m:r>
                            <a:rPr lang="en-US" sz="2300">
                              <a:latin typeface="Cambria Math" panose="02040503050406030204" pitchFamily="18" charset="0"/>
                            </a:rPr>
                            <m:t>2</m:t>
                          </m:r>
                        </m:sub>
                      </m:sSub>
                      <m:r>
                        <m:rPr>
                          <m:sty m:val="p"/>
                        </m:rPr>
                        <a:rPr lang="en-US" sz="2300">
                          <a:latin typeface="Cambria Math" panose="02040503050406030204" pitchFamily="18" charset="0"/>
                        </a:rPr>
                        <m:t>O</m:t>
                      </m:r>
                      <m:d>
                        <m:dPr>
                          <m:ctrlPr>
                            <a:rPr lang="en-US" sz="2300" i="1">
                              <a:latin typeface="Cambria Math" panose="02040503050406030204" pitchFamily="18" charset="0"/>
                            </a:rPr>
                          </m:ctrlPr>
                        </m:dPr>
                        <m:e>
                          <m:r>
                            <a:rPr lang="en-US" sz="2300" i="1">
                              <a:latin typeface="Cambria Math" panose="02040503050406030204" pitchFamily="18" charset="0"/>
                            </a:rPr>
                            <m:t>𝑙</m:t>
                          </m:r>
                        </m:e>
                      </m:d>
                      <m:r>
                        <a:rPr lang="en-US" sz="2300">
                          <a:latin typeface="Cambria Math" panose="02040503050406030204" pitchFamily="18" charset="0"/>
                          <a:ea typeface="Cambria Math" panose="02040503050406030204" pitchFamily="18" charset="0"/>
                        </a:rPr>
                        <m:t>⇄</m:t>
                      </m:r>
                      <m:sSubSup>
                        <m:sSubSupPr>
                          <m:ctrlPr>
                            <a:rPr lang="en-US" sz="2300" i="1">
                              <a:latin typeface="Cambria Math" panose="02040503050406030204" pitchFamily="18" charset="0"/>
                              <a:ea typeface="Cambria Math" panose="02040503050406030204" pitchFamily="18" charset="0"/>
                            </a:rPr>
                          </m:ctrlPr>
                        </m:sSubSupPr>
                        <m:e>
                          <m:r>
                            <m:rPr>
                              <m:sty m:val="p"/>
                            </m:rPr>
                            <a:rPr lang="en-US" sz="2300">
                              <a:latin typeface="Cambria Math" panose="02040503050406030204" pitchFamily="18" charset="0"/>
                              <a:ea typeface="Cambria Math" panose="02040503050406030204" pitchFamily="18" charset="0"/>
                            </a:rPr>
                            <m:t>NH</m:t>
                          </m:r>
                        </m:e>
                        <m:sub>
                          <m:r>
                            <a:rPr lang="en-US" sz="2300">
                              <a:latin typeface="Cambria Math" panose="02040503050406030204" pitchFamily="18" charset="0"/>
                              <a:ea typeface="Cambria Math" panose="02040503050406030204" pitchFamily="18" charset="0"/>
                            </a:rPr>
                            <m:t>4</m:t>
                          </m:r>
                        </m:sub>
                        <m:sup>
                          <m:r>
                            <a:rPr lang="en-US" sz="2300">
                              <a:latin typeface="Cambria Math" panose="02040503050406030204" pitchFamily="18" charset="0"/>
                              <a:ea typeface="Cambria Math" panose="02040503050406030204" pitchFamily="18" charset="0"/>
                            </a:rPr>
                            <m:t>+</m:t>
                          </m:r>
                        </m:sup>
                      </m:sSubSup>
                      <m:d>
                        <m:dPr>
                          <m:ctrlPr>
                            <a:rPr lang="en-US" sz="2300" i="1">
                              <a:latin typeface="Cambria Math" panose="02040503050406030204" pitchFamily="18" charset="0"/>
                              <a:ea typeface="Cambria Math" panose="02040503050406030204" pitchFamily="18" charset="0"/>
                            </a:rPr>
                          </m:ctrlPr>
                        </m:dPr>
                        <m:e>
                          <m:r>
                            <a:rPr lang="en-US" sz="2300" i="1">
                              <a:latin typeface="Cambria Math" panose="02040503050406030204" pitchFamily="18" charset="0"/>
                              <a:ea typeface="Cambria Math" panose="02040503050406030204" pitchFamily="18" charset="0"/>
                            </a:rPr>
                            <m:t>𝑎𝑞</m:t>
                          </m:r>
                        </m:e>
                      </m:d>
                      <m:r>
                        <a:rPr lang="en-US" sz="2300">
                          <a:latin typeface="Cambria Math" panose="02040503050406030204" pitchFamily="18" charset="0"/>
                          <a:ea typeface="Cambria Math" panose="02040503050406030204" pitchFamily="18" charset="0"/>
                        </a:rPr>
                        <m:t>+</m:t>
                      </m:r>
                      <m:sSup>
                        <m:sSupPr>
                          <m:ctrlPr>
                            <a:rPr lang="en-US" sz="2300" i="1">
                              <a:latin typeface="Cambria Math" panose="02040503050406030204" pitchFamily="18" charset="0"/>
                              <a:ea typeface="Cambria Math" panose="02040503050406030204" pitchFamily="18" charset="0"/>
                            </a:rPr>
                          </m:ctrlPr>
                        </m:sSupPr>
                        <m:e>
                          <m:r>
                            <m:rPr>
                              <m:sty m:val="p"/>
                            </m:rPr>
                            <a:rPr lang="en-US" sz="2300">
                              <a:latin typeface="Cambria Math" panose="02040503050406030204" pitchFamily="18" charset="0"/>
                              <a:ea typeface="Cambria Math" panose="02040503050406030204" pitchFamily="18" charset="0"/>
                            </a:rPr>
                            <m:t>OH</m:t>
                          </m:r>
                        </m:e>
                        <m:sup>
                          <m:r>
                            <a:rPr lang="en-US" sz="2300">
                              <a:latin typeface="Cambria Math" panose="02040503050406030204" pitchFamily="18" charset="0"/>
                              <a:ea typeface="Cambria Math" panose="02040503050406030204" pitchFamily="18" charset="0"/>
                            </a:rPr>
                            <m:t>−</m:t>
                          </m:r>
                        </m:sup>
                      </m:sSup>
                      <m:r>
                        <a:rPr lang="en-US" sz="2300">
                          <a:latin typeface="Cambria Math" panose="02040503050406030204" pitchFamily="18" charset="0"/>
                          <a:ea typeface="Cambria Math" panose="02040503050406030204" pitchFamily="18" charset="0"/>
                        </a:rPr>
                        <m:t>(</m:t>
                      </m:r>
                      <m:r>
                        <a:rPr lang="en-US" sz="2300" i="1">
                          <a:latin typeface="Cambria Math" panose="02040503050406030204" pitchFamily="18" charset="0"/>
                          <a:ea typeface="Cambria Math" panose="02040503050406030204" pitchFamily="18" charset="0"/>
                        </a:rPr>
                        <m:t>𝑎𝑞</m:t>
                      </m:r>
                      <m:r>
                        <a:rPr lang="en-US" sz="2300">
                          <a:latin typeface="Cambria Math" panose="02040503050406030204" pitchFamily="18" charset="0"/>
                          <a:ea typeface="Cambria Math" panose="02040503050406030204" pitchFamily="18" charset="0"/>
                        </a:rPr>
                        <m:t>)</m:t>
                      </m:r>
                    </m:oMath>
                  </m:oMathPara>
                </a14:m>
                <a:endParaRPr lang="en-US" sz="23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828800"/>
                <a:ext cx="9144000" cy="2865120"/>
              </a:xfrm>
              <a:blipFill>
                <a:blip r:embed="rId2"/>
                <a:stretch>
                  <a:fillRect l="-1333" t="-1915" r="-533" b="-51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6" name="Content Placeholder 3"/>
              <p:cNvGraphicFramePr>
                <a:graphicFrameLocks/>
              </p:cNvGraphicFramePr>
              <p:nvPr>
                <p:extLst>
                  <p:ext uri="{D42A27DB-BD31-4B8C-83A1-F6EECF244321}">
                    <p14:modId xmlns:p14="http://schemas.microsoft.com/office/powerpoint/2010/main" val="453920726"/>
                  </p:ext>
                </p:extLst>
              </p:nvPr>
            </p:nvGraphicFramePr>
            <p:xfrm>
              <a:off x="-27213" y="4770120"/>
              <a:ext cx="9171213"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720723">
                      <a:extLst>
                        <a:ext uri="{9D8B030D-6E8A-4147-A177-3AD203B41FA5}">
                          <a16:colId xmlns:a16="http://schemas.microsoft.com/office/drawing/2014/main" val="2247387870"/>
                        </a:ext>
                      </a:extLst>
                    </a:gridCol>
                    <a:gridCol w="1640490">
                      <a:extLst>
                        <a:ext uri="{9D8B030D-6E8A-4147-A177-3AD203B41FA5}">
                          <a16:colId xmlns:a16="http://schemas.microsoft.com/office/drawing/2014/main" val="3868239168"/>
                        </a:ext>
                      </a:extLst>
                    </a:gridCol>
                    <a:gridCol w="914401">
                      <a:extLst>
                        <a:ext uri="{9D8B030D-6E8A-4147-A177-3AD203B41FA5}">
                          <a16:colId xmlns:a16="http://schemas.microsoft.com/office/drawing/2014/main" val="1516186521"/>
                        </a:ext>
                      </a:extLst>
                    </a:gridCol>
                    <a:gridCol w="1219200">
                      <a:extLst>
                        <a:ext uri="{9D8B030D-6E8A-4147-A177-3AD203B41FA5}">
                          <a16:colId xmlns:a16="http://schemas.microsoft.com/office/drawing/2014/main" val="3887623133"/>
                        </a:ext>
                      </a:extLst>
                    </a:gridCol>
                    <a:gridCol w="1676399">
                      <a:extLst>
                        <a:ext uri="{9D8B030D-6E8A-4147-A177-3AD203B41FA5}">
                          <a16:colId xmlns:a16="http://schemas.microsoft.com/office/drawing/2014/main" val="2195469349"/>
                        </a:ext>
                      </a:extLst>
                    </a:gridCol>
                  </a:tblGrid>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indent="0"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0.10</m:t>
                                </m:r>
                              </m:oMath>
                            </m:oMathPara>
                          </a14:m>
                          <a:endParaRPr lang="en-US"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679770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𝐶h𝑎𝑛𝑔𝑒</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𝑖𝑛</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𝑥</m:t>
                                </m:r>
                              </m:oMath>
                            </m:oMathPara>
                          </a14:m>
                          <a:endParaRPr lang="en-US"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𝑥</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𝑥</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471374"/>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𝐸𝑞𝑢𝑖𝑙𝑖𝑏𝑟𝑖𝑢𝑚</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0.10−</m:t>
                                </m:r>
                                <m:r>
                                  <a:rPr lang="en-US" b="0" i="1" smtClean="0">
                                    <a:solidFill>
                                      <a:schemeClr val="tx1"/>
                                    </a:solidFill>
                                    <a:latin typeface="Cambria Math" panose="02040503050406030204" pitchFamily="18" charset="0"/>
                                    <a:ea typeface="Cambria Math" panose="02040503050406030204" pitchFamily="18" charset="0"/>
                                  </a:rPr>
                                  <m:t>𝑥</m:t>
                                </m:r>
                              </m:oMath>
                            </m:oMathPara>
                          </a14:m>
                          <a:endParaRPr lang="en-US"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𝑥</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𝑥</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8171402"/>
                      </a:ext>
                    </a:extLst>
                  </a:tr>
                </a:tbl>
              </a:graphicData>
            </a:graphic>
          </p:graphicFrame>
        </mc:Choice>
        <mc:Fallback xmlns="">
          <p:graphicFrame>
            <p:nvGraphicFramePr>
              <p:cNvPr id="6" name="Content Placeholder 3"/>
              <p:cNvGraphicFramePr>
                <a:graphicFrameLocks/>
              </p:cNvGraphicFramePr>
              <p:nvPr>
                <p:extLst>
                  <p:ext uri="{D42A27DB-BD31-4B8C-83A1-F6EECF244321}">
                    <p14:modId xmlns:p14="http://schemas.microsoft.com/office/powerpoint/2010/main" val="453920726"/>
                  </p:ext>
                </p:extLst>
              </p:nvPr>
            </p:nvGraphicFramePr>
            <p:xfrm>
              <a:off x="-27213" y="4770120"/>
              <a:ext cx="9171213"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720723">
                      <a:extLst>
                        <a:ext uri="{9D8B030D-6E8A-4147-A177-3AD203B41FA5}">
                          <a16:colId xmlns:a16="http://schemas.microsoft.com/office/drawing/2014/main" val="2247387870"/>
                        </a:ext>
                      </a:extLst>
                    </a:gridCol>
                    <a:gridCol w="1640490">
                      <a:extLst>
                        <a:ext uri="{9D8B030D-6E8A-4147-A177-3AD203B41FA5}">
                          <a16:colId xmlns:a16="http://schemas.microsoft.com/office/drawing/2014/main" val="3868239168"/>
                        </a:ext>
                      </a:extLst>
                    </a:gridCol>
                    <a:gridCol w="914401">
                      <a:extLst>
                        <a:ext uri="{9D8B030D-6E8A-4147-A177-3AD203B41FA5}">
                          <a16:colId xmlns:a16="http://schemas.microsoft.com/office/drawing/2014/main" val="1516186521"/>
                        </a:ext>
                      </a:extLst>
                    </a:gridCol>
                    <a:gridCol w="1219200">
                      <a:extLst>
                        <a:ext uri="{9D8B030D-6E8A-4147-A177-3AD203B41FA5}">
                          <a16:colId xmlns:a16="http://schemas.microsoft.com/office/drawing/2014/main" val="3887623133"/>
                        </a:ext>
                      </a:extLst>
                    </a:gridCol>
                    <a:gridCol w="1676399">
                      <a:extLst>
                        <a:ext uri="{9D8B030D-6E8A-4147-A177-3AD203B41FA5}">
                          <a16:colId xmlns:a16="http://schemas.microsoft.com/office/drawing/2014/main" val="2195469349"/>
                        </a:ext>
                      </a:extLst>
                    </a:gridCol>
                  </a:tblGrid>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309" t="-8333" r="-147954" b="-231667"/>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30112" t="-8333" r="-236059" b="-231667"/>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92000" t="-8333" r="-323333" b="-231667"/>
                          </a:stretch>
                        </a:blip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0182" t="-8333" r="-3636" b="-231667"/>
                          </a:stretch>
                        </a:blipFill>
                      </a:tcPr>
                    </a:tc>
                    <a:extLst>
                      <a:ext uri="{0D108BD9-81ED-4DB2-BD59-A6C34878D82A}">
                        <a16:rowId xmlns:a16="http://schemas.microsoft.com/office/drawing/2014/main" val="40679770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309" t="-106557" r="-147954" b="-127869"/>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30112" t="-106557" r="-236059" b="-127869"/>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92000" t="-106557" r="-323333" b="-127869"/>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19000" t="-106557" r="-142500" b="-127869"/>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0182" t="-106557" r="-3636" b="-127869"/>
                          </a:stretch>
                        </a:blipFill>
                      </a:tcPr>
                    </a:tc>
                    <a:extLst>
                      <a:ext uri="{0D108BD9-81ED-4DB2-BD59-A6C34878D82A}">
                        <a16:rowId xmlns:a16="http://schemas.microsoft.com/office/drawing/2014/main" val="388471374"/>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309" t="-210000" r="-147954" b="-30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230112" t="-210000" r="-236059"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592000" t="-210000" r="-323333"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519000" t="-210000" r="-142500"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450182" t="-210000" r="-3636" b="-30000"/>
                          </a:stretch>
                        </a:blipFill>
                      </a:tcPr>
                    </a:tc>
                    <a:extLst>
                      <a:ext uri="{0D108BD9-81ED-4DB2-BD59-A6C34878D82A}">
                        <a16:rowId xmlns:a16="http://schemas.microsoft.com/office/drawing/2014/main" val="1108171402"/>
                      </a:ext>
                    </a:extLst>
                  </a:tr>
                </a:tbl>
              </a:graphicData>
            </a:graphic>
          </p:graphicFrame>
        </mc:Fallback>
      </mc:AlternateContent>
    </p:spTree>
    <p:extLst>
      <p:ext uri="{BB962C8B-B14F-4D97-AF65-F5344CB8AC3E}">
        <p14:creationId xmlns:p14="http://schemas.microsoft.com/office/powerpoint/2010/main" val="20949566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6808304" cy="460513"/>
          </a:xfrm>
        </p:spPr>
        <p:txBody>
          <a:bodyPr/>
          <a:lstStyle/>
          <a:p>
            <a:pPr marL="1257300" indent="-1257300"/>
            <a:r>
              <a:rPr lang="en-US" dirty="0">
                <a:solidFill>
                  <a:schemeClr val="bg1"/>
                </a:solidFill>
              </a:rPr>
              <a:t>17.3	</a:t>
            </a:r>
            <a:r>
              <a:rPr lang="en-US" dirty="0"/>
              <a:t>Acid‒Base Titrations (30)</a:t>
            </a:r>
          </a:p>
        </p:txBody>
      </p:sp>
      <p:sp>
        <p:nvSpPr>
          <p:cNvPr id="2" name="Text Placeholder 1"/>
          <p:cNvSpPr>
            <a:spLocks noGrp="1"/>
          </p:cNvSpPr>
          <p:nvPr>
            <p:ph type="body" sz="quarter" idx="11"/>
          </p:nvPr>
        </p:nvSpPr>
        <p:spPr>
          <a:xfrm>
            <a:off x="0" y="1143000"/>
            <a:ext cx="8686800" cy="533400"/>
          </a:xfrm>
        </p:spPr>
        <p:txBody>
          <a:bodyPr/>
          <a:lstStyle/>
          <a:p>
            <a:r>
              <a:rPr lang="en-US" dirty="0"/>
              <a:t>Strong Acid-Weak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397358" y="2057400"/>
                <a:ext cx="8229600" cy="3810000"/>
              </a:xfrm>
            </p:spPr>
            <p:txBody>
              <a:bodyPr/>
              <a:lstStyle/>
              <a:p>
                <a:pPr>
                  <a:spcAft>
                    <a:spcPts val="2400"/>
                  </a:spcAft>
                </a:pPr>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b</m:t>
                          </m:r>
                        </m:sub>
                      </m:sSub>
                      <m:r>
                        <a:rPr lang="en-US" b="0" i="0" smtClean="0">
                          <a:latin typeface="Cambria Math" panose="02040503050406030204" pitchFamily="18" charset="0"/>
                        </a:rPr>
                        <m:t>=</m:t>
                      </m:r>
                      <m:f>
                        <m:fPr>
                          <m:ctrlPr>
                            <a:rPr lang="en-US" b="0" i="1" smtClean="0">
                              <a:latin typeface="Cambria Math" panose="02040503050406030204" pitchFamily="18" charset="0"/>
                            </a:rPr>
                          </m:ctrlPr>
                        </m:fPr>
                        <m:num>
                          <m:d>
                            <m:dPr>
                              <m:begChr m:val="["/>
                              <m:endChr m:val="]"/>
                              <m:ctrlPr>
                                <a:rPr lang="en-US" b="0" i="1" smtClean="0">
                                  <a:latin typeface="Cambria Math" panose="02040503050406030204" pitchFamily="18" charset="0"/>
                                </a:rPr>
                              </m:ctrlPr>
                            </m:dPr>
                            <m:e>
                              <m:sSubSup>
                                <m:sSubSupPr>
                                  <m:ctrlPr>
                                    <a:rPr lang="en-US" b="0" i="1" smtClean="0">
                                      <a:latin typeface="Cambria Math" panose="02040503050406030204" pitchFamily="18" charset="0"/>
                                    </a:rPr>
                                  </m:ctrlPr>
                                </m:sSubSupPr>
                                <m:e>
                                  <m:r>
                                    <m:rPr>
                                      <m:sty m:val="p"/>
                                    </m:rPr>
                                    <a:rPr lang="en-US" b="0" i="0" smtClean="0">
                                      <a:latin typeface="Cambria Math" panose="02040503050406030204" pitchFamily="18" charset="0"/>
                                    </a:rPr>
                                    <m:t>NH</m:t>
                                  </m:r>
                                </m:e>
                                <m:sub>
                                  <m:r>
                                    <a:rPr lang="en-US" b="0" i="0" smtClean="0">
                                      <a:latin typeface="Cambria Math" panose="02040503050406030204" pitchFamily="18" charset="0"/>
                                    </a:rPr>
                                    <m:t>4</m:t>
                                  </m:r>
                                </m:sub>
                                <m:sup>
                                  <m:r>
                                    <a:rPr lang="en-US" b="0" i="0" smtClean="0">
                                      <a:latin typeface="Cambria Math" panose="02040503050406030204" pitchFamily="18" charset="0"/>
                                    </a:rPr>
                                    <m:t>+</m:t>
                                  </m:r>
                                </m:sup>
                              </m:sSubSup>
                            </m:e>
                          </m:d>
                          <m:r>
                            <a:rPr lang="en-US" b="0" i="0" smtClean="0">
                              <a:latin typeface="Cambria Math" panose="02040503050406030204" pitchFamily="18" charset="0"/>
                            </a:rPr>
                            <m:t>[</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OH</m:t>
                              </m:r>
                            </m:e>
                            <m:sup>
                              <m:r>
                                <a:rPr lang="en-US" b="0" i="0" smtClean="0">
                                  <a:latin typeface="Cambria Math" panose="02040503050406030204" pitchFamily="18" charset="0"/>
                                </a:rPr>
                                <m:t>−</m:t>
                              </m:r>
                            </m:sup>
                          </m:sSup>
                          <m:r>
                            <a:rPr lang="en-US" b="0" i="0" smtClean="0">
                              <a:latin typeface="Cambria Math" panose="02040503050406030204" pitchFamily="18" charset="0"/>
                            </a:rPr>
                            <m:t>]</m:t>
                          </m:r>
                        </m:num>
                        <m:den>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NH</m:t>
                              </m:r>
                            </m:e>
                            <m:sub>
                              <m:r>
                                <a:rPr lang="en-US" b="0" i="0" smtClean="0">
                                  <a:latin typeface="Cambria Math" panose="02040503050406030204" pitchFamily="18" charset="0"/>
                                </a:rPr>
                                <m:t>3</m:t>
                              </m:r>
                            </m:sub>
                          </m:sSub>
                          <m:r>
                            <a:rPr lang="en-US" b="0" i="0" smtClean="0">
                              <a:latin typeface="Cambria Math" panose="02040503050406030204" pitchFamily="18" charset="0"/>
                            </a:rPr>
                            <m:t>]</m:t>
                          </m:r>
                        </m:den>
                      </m:f>
                      <m:r>
                        <a:rPr lang="en-US" b="0" i="0" smtClean="0">
                          <a:latin typeface="Cambria Math" panose="02040503050406030204" pitchFamily="18" charset="0"/>
                        </a:rPr>
                        <m:t>=</m:t>
                      </m:r>
                      <m:f>
                        <m:fPr>
                          <m:ctrlPr>
                            <a:rPr lang="en-US" b="0" i="1" smtClean="0">
                              <a:latin typeface="Cambria Math" panose="02040503050406030204" pitchFamily="18" charset="0"/>
                            </a:rPr>
                          </m:ctrlPr>
                        </m:fPr>
                        <m:num>
                          <m:r>
                            <a:rPr lang="en-US" b="0" i="0" smtClean="0">
                              <a:latin typeface="Cambria Math" panose="02040503050406030204" pitchFamily="18" charset="0"/>
                            </a:rPr>
                            <m:t>(</m:t>
                          </m:r>
                          <m:r>
                            <a:rPr lang="en-US" b="0" i="1" smtClean="0">
                              <a:latin typeface="Cambria Math" panose="02040503050406030204" pitchFamily="18" charset="0"/>
                            </a:rPr>
                            <m:t>𝑥</m:t>
                          </m:r>
                          <m:r>
                            <a:rPr lang="en-US" b="0" i="0" smtClean="0">
                              <a:latin typeface="Cambria Math" panose="02040503050406030204" pitchFamily="18" charset="0"/>
                            </a:rPr>
                            <m:t>)(</m:t>
                          </m:r>
                          <m:r>
                            <a:rPr lang="en-US" b="0" i="1" smtClean="0">
                              <a:latin typeface="Cambria Math" panose="02040503050406030204" pitchFamily="18" charset="0"/>
                            </a:rPr>
                            <m:t>𝑥</m:t>
                          </m:r>
                          <m:r>
                            <a:rPr lang="en-US" b="0" i="0" smtClean="0">
                              <a:latin typeface="Cambria Math" panose="02040503050406030204" pitchFamily="18" charset="0"/>
                            </a:rPr>
                            <m:t>)</m:t>
                          </m:r>
                        </m:num>
                        <m:den>
                          <m:r>
                            <a:rPr lang="en-US" b="0" i="0" smtClean="0">
                              <a:latin typeface="Cambria Math" panose="02040503050406030204" pitchFamily="18" charset="0"/>
                            </a:rPr>
                            <m:t>0.10−</m:t>
                          </m:r>
                          <m:r>
                            <a:rPr lang="en-US" b="0" i="1" smtClean="0">
                              <a:latin typeface="Cambria Math" panose="02040503050406030204" pitchFamily="18" charset="0"/>
                            </a:rPr>
                            <m:t>𝑥</m:t>
                          </m:r>
                        </m:den>
                      </m:f>
                      <m:r>
                        <a:rPr lang="en-US" b="0" i="0"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𝑥</m:t>
                              </m:r>
                            </m:e>
                            <m:sup>
                              <m:r>
                                <a:rPr lang="en-US" b="0" i="0" smtClean="0">
                                  <a:latin typeface="Cambria Math" panose="02040503050406030204" pitchFamily="18" charset="0"/>
                                  <a:ea typeface="Cambria Math" panose="02040503050406030204" pitchFamily="18" charset="0"/>
                                </a:rPr>
                                <m:t>2</m:t>
                              </m:r>
                            </m:sup>
                          </m:sSup>
                        </m:num>
                        <m:den>
                          <m:r>
                            <a:rPr lang="en-US" b="0" i="0" smtClean="0">
                              <a:latin typeface="Cambria Math" panose="02040503050406030204" pitchFamily="18" charset="0"/>
                              <a:ea typeface="Cambria Math" panose="02040503050406030204" pitchFamily="18" charset="0"/>
                            </a:rPr>
                            <m:t>0.10</m:t>
                          </m:r>
                        </m:den>
                      </m:f>
                      <m:r>
                        <a:rPr lang="en-US" b="0" i="0" smtClean="0">
                          <a:latin typeface="Cambria Math" panose="02040503050406030204" pitchFamily="18" charset="0"/>
                          <a:ea typeface="Cambria Math" panose="02040503050406030204" pitchFamily="18" charset="0"/>
                        </a:rPr>
                        <m:t>=1.8×</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−5</m:t>
                          </m:r>
                        </m:sup>
                      </m:sSup>
                    </m:oMath>
                  </m:oMathPara>
                </a14:m>
                <a:endParaRPr lang="en-US" dirty="0"/>
              </a:p>
              <a:p>
                <a:pPr>
                  <a:spcAft>
                    <a:spcPts val="2400"/>
                  </a:spcAft>
                </a:pPr>
                <a14:m>
                  <m:oMathPara xmlns:m="http://schemas.openxmlformats.org/officeDocument/2006/math">
                    <m:oMathParaPr>
                      <m:jc m:val="left"/>
                    </m:oMathParaPr>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𝑥</m:t>
                          </m:r>
                        </m:e>
                        <m:sup>
                          <m:r>
                            <a:rPr lang="en-US" b="0" i="0" smtClean="0">
                              <a:latin typeface="Cambria Math" panose="02040503050406030204" pitchFamily="18" charset="0"/>
                            </a:rPr>
                            <m:t>2</m:t>
                          </m:r>
                        </m:sup>
                      </m:sSup>
                      <m:r>
                        <a:rPr lang="en-US" b="0" i="0" smtClean="0">
                          <a:latin typeface="Cambria Math" panose="02040503050406030204" pitchFamily="18" charset="0"/>
                        </a:rPr>
                        <m:t>=1.8</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−6</m:t>
                          </m:r>
                        </m:sup>
                      </m:sSup>
                    </m:oMath>
                  </m:oMathPara>
                </a14:m>
                <a:endParaRPr lang="en-US" b="0" dirty="0">
                  <a:ea typeface="Cambria Math" panose="02040503050406030204" pitchFamily="18" charset="0"/>
                </a:endParaRPr>
              </a:p>
              <a:p>
                <a:pPr>
                  <a:spcAft>
                    <a:spcPts val="2400"/>
                  </a:spcAft>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𝑥</m:t>
                      </m:r>
                      <m:r>
                        <a:rPr lang="en-US" b="0" i="0" smtClean="0">
                          <a:latin typeface="Cambria Math" panose="02040503050406030204" pitchFamily="18" charset="0"/>
                        </a:rPr>
                        <m:t>=</m:t>
                      </m:r>
                      <m:rad>
                        <m:radPr>
                          <m:degHide m:val="on"/>
                          <m:ctrlPr>
                            <a:rPr lang="en-US" b="0" i="1" smtClean="0">
                              <a:latin typeface="Cambria Math" panose="02040503050406030204" pitchFamily="18" charset="0"/>
                            </a:rPr>
                          </m:ctrlPr>
                        </m:radPr>
                        <m:deg/>
                        <m:e>
                          <m:r>
                            <a:rPr lang="en-US" b="0" i="0" smtClean="0">
                              <a:latin typeface="Cambria Math" panose="02040503050406030204" pitchFamily="18" charset="0"/>
                            </a:rPr>
                            <m:t>1.8</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−6</m:t>
                              </m:r>
                            </m:sup>
                          </m:sSup>
                        </m:e>
                      </m:rad>
                      <m:r>
                        <a:rPr lang="en-US" b="0" i="0" smtClean="0">
                          <a:latin typeface="Cambria Math" panose="02040503050406030204" pitchFamily="18" charset="0"/>
                        </a:rPr>
                        <m:t>=1.3</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−3</m:t>
                          </m:r>
                        </m:sup>
                      </m:sSup>
                    </m:oMath>
                  </m:oMathPara>
                </a14:m>
                <a:endParaRPr lang="en-US" dirty="0"/>
              </a:p>
              <a:p>
                <a:pPr>
                  <a:spcAft>
                    <a:spcPts val="2400"/>
                  </a:spcAft>
                </a:pPr>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pH</m:t>
                      </m:r>
                      <m:r>
                        <a:rPr lang="en-US" b="0" i="0" smtClean="0">
                          <a:latin typeface="Cambria Math" panose="02040503050406030204" pitchFamily="18" charset="0"/>
                        </a:rPr>
                        <m:t>=11.11</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397358" y="2057400"/>
                <a:ext cx="8229600" cy="381000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0558897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0" y="236537"/>
            <a:ext cx="4419600" cy="601663"/>
          </a:xfrm>
        </p:spPr>
        <p:txBody>
          <a:bodyPr/>
          <a:lstStyle/>
          <a:p>
            <a:pPr marL="3265488" indent="-3200400" algn="ctr">
              <a:tabLst>
                <a:tab pos="7037388" algn="l"/>
              </a:tabLst>
            </a:pPr>
            <a:r>
              <a:rPr lang="en-US" b="1" dirty="0">
                <a:latin typeface="Calibri" panose="020F0502020204030204" pitchFamily="34" charset="0"/>
              </a:rPr>
              <a:t>SAMPLE PROBLEM	</a:t>
            </a:r>
            <a:r>
              <a:rPr lang="en-US" dirty="0">
                <a:solidFill>
                  <a:schemeClr val="bg1"/>
                </a:solidFill>
              </a:rPr>
              <a:t>17.1</a:t>
            </a:r>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895350"/>
                <a:ext cx="9144000" cy="2667000"/>
              </a:xfrm>
            </p:spPr>
            <p:txBody>
              <a:bodyPr/>
              <a:lstStyle/>
              <a:p>
                <a:pPr>
                  <a:spcAft>
                    <a:spcPts val="6000"/>
                  </a:spcAft>
                </a:pPr>
                <a:r>
                  <a:rPr lang="en-US" dirty="0"/>
                  <a:t>Determine the pH at </a:t>
                </a:r>
                <a14:m>
                  <m:oMath xmlns:m="http://schemas.openxmlformats.org/officeDocument/2006/math">
                    <m:r>
                      <a:rPr lang="en-US" i="0" dirty="0" smtClean="0">
                        <a:latin typeface="Cambria Math" panose="02040503050406030204" pitchFamily="18" charset="0"/>
                      </a:rPr>
                      <m:t>25°</m:t>
                    </m:r>
                    <m:r>
                      <m:rPr>
                        <m:sty m:val="p"/>
                      </m:rPr>
                      <a:rPr lang="en-US" i="0" dirty="0" smtClean="0">
                        <a:latin typeface="Cambria Math" panose="02040503050406030204" pitchFamily="18" charset="0"/>
                      </a:rPr>
                      <m:t>C</m:t>
                    </m:r>
                  </m:oMath>
                </a14:m>
                <a:r>
                  <a:rPr lang="en-US" dirty="0"/>
                  <a:t> of a solution prepared by adding 0.050 mole of sodium acetate to 1.0 L of 0.10 </a:t>
                </a:r>
                <a:r>
                  <a:rPr lang="en-US" i="1" dirty="0"/>
                  <a:t>M</a:t>
                </a:r>
                <a:r>
                  <a:rPr lang="en-US" dirty="0"/>
                  <a:t> acetic acid.</a:t>
                </a:r>
              </a:p>
              <a:p>
                <a:pPr>
                  <a:spcAft>
                    <a:spcPts val="5000"/>
                  </a:spcAft>
                </a:pPr>
                <a:r>
                  <a:rPr lang="en-US" dirty="0"/>
                  <a:t>(Assume that the addition of sodium acetate does not change the volume of the solution.)</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895350"/>
                <a:ext cx="9144000" cy="2667000"/>
              </a:xfrm>
              <a:blipFill>
                <a:blip r:embed="rId2"/>
                <a:stretch>
                  <a:fillRect l="-1333" t="-2288" r="-1467" b="-5950"/>
                </a:stretch>
              </a:blipFill>
            </p:spPr>
            <p:txBody>
              <a:bodyPr/>
              <a:lstStyle/>
              <a:p>
                <a:r>
                  <a:rPr lang="en-US">
                    <a:noFill/>
                  </a:rPr>
                  <a:t> </a:t>
                </a:r>
              </a:p>
            </p:txBody>
          </p:sp>
        </mc:Fallback>
      </mc:AlternateContent>
    </p:spTree>
    <p:extLst>
      <p:ext uri="{BB962C8B-B14F-4D97-AF65-F5344CB8AC3E}">
        <p14:creationId xmlns:p14="http://schemas.microsoft.com/office/powerpoint/2010/main" val="10523263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6808304" cy="460513"/>
          </a:xfrm>
        </p:spPr>
        <p:txBody>
          <a:bodyPr/>
          <a:lstStyle/>
          <a:p>
            <a:pPr marL="1257300" indent="-1257300"/>
            <a:r>
              <a:rPr lang="en-US" dirty="0">
                <a:solidFill>
                  <a:schemeClr val="bg1"/>
                </a:solidFill>
              </a:rPr>
              <a:t>17.3	</a:t>
            </a:r>
            <a:r>
              <a:rPr lang="en-US" dirty="0"/>
              <a:t>Acid‒Base Titrations (31)</a:t>
            </a:r>
          </a:p>
        </p:txBody>
      </p:sp>
      <p:sp>
        <p:nvSpPr>
          <p:cNvPr id="2" name="Text Placeholder 1"/>
          <p:cNvSpPr>
            <a:spLocks noGrp="1"/>
          </p:cNvSpPr>
          <p:nvPr>
            <p:ph type="body" sz="quarter" idx="11"/>
          </p:nvPr>
        </p:nvSpPr>
        <p:spPr>
          <a:xfrm>
            <a:off x="0" y="1143000"/>
            <a:ext cx="8686800" cy="533400"/>
          </a:xfrm>
        </p:spPr>
        <p:txBody>
          <a:bodyPr/>
          <a:lstStyle/>
          <a:p>
            <a:r>
              <a:rPr lang="en-US" dirty="0"/>
              <a:t>Strong Acid-Weak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752600"/>
                <a:ext cx="9144000" cy="1752600"/>
              </a:xfrm>
            </p:spPr>
            <p:txBody>
              <a:bodyPr/>
              <a:lstStyle/>
              <a:p>
                <a:pPr>
                  <a:spcBef>
                    <a:spcPts val="0"/>
                  </a:spcBef>
                  <a:spcAft>
                    <a:spcPts val="2000"/>
                  </a:spcAft>
                </a:pPr>
                <a:r>
                  <a:rPr lang="en-US" b="1" dirty="0"/>
                  <a:t>At the equivalence point:</a:t>
                </a:r>
              </a:p>
              <a:p>
                <a:r>
                  <a:rPr lang="en-US" dirty="0"/>
                  <a:t>The pH is calculated using the concentration and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a</m:t>
                    </m:r>
                  </m:oMath>
                </a14:m>
                <a:r>
                  <a:rPr lang="en-US" dirty="0"/>
                  <a:t> of the conjugate base of </a:t>
                </a:r>
                <a14:m>
                  <m:oMath xmlns:m="http://schemas.openxmlformats.org/officeDocument/2006/math">
                    <m:r>
                      <m:rPr>
                        <m:sty m:val="p"/>
                      </m:rPr>
                      <a:rPr lang="en-US" i="0" dirty="0" smtClean="0">
                        <a:latin typeface="Cambria Math" panose="02040503050406030204" pitchFamily="18" charset="0"/>
                      </a:rPr>
                      <m:t>NH</m:t>
                    </m:r>
                    <m:r>
                      <a:rPr lang="en-US" i="0" baseline="-25000" dirty="0">
                        <a:latin typeface="Cambria Math" panose="02040503050406030204" pitchFamily="18" charset="0"/>
                      </a:rPr>
                      <m:t>3</m:t>
                    </m:r>
                  </m:oMath>
                </a14:m>
                <a:r>
                  <a:rPr lang="en-US" dirty="0"/>
                  <a:t>, the </a:t>
                </a:r>
                <a14:m>
                  <m:oMath xmlns:m="http://schemas.openxmlformats.org/officeDocument/2006/math">
                    <m:sSubSup>
                      <m:sSubSupPr>
                        <m:ctrlPr>
                          <a:rPr lang="en-US" i="1" smtClean="0">
                            <a:latin typeface="Cambria Math" panose="02040503050406030204" pitchFamily="18" charset="0"/>
                            <a:ea typeface="Cambria Math" panose="02040503050406030204" pitchFamily="18" charset="0"/>
                          </a:rPr>
                        </m:ctrlPr>
                      </m:sSubSupPr>
                      <m:e>
                        <m:r>
                          <m:rPr>
                            <m:sty m:val="p"/>
                          </m:rPr>
                          <a:rPr lang="en-US" b="0" i="0" smtClean="0">
                            <a:latin typeface="Cambria Math" panose="02040503050406030204" pitchFamily="18" charset="0"/>
                            <a:ea typeface="Cambria Math" panose="02040503050406030204" pitchFamily="18" charset="0"/>
                          </a:rPr>
                          <m:t>NH</m:t>
                        </m:r>
                      </m:e>
                      <m:sub>
                        <m:r>
                          <a:rPr lang="en-US" b="0" i="0" smtClean="0">
                            <a:latin typeface="Cambria Math" panose="02040503050406030204" pitchFamily="18" charset="0"/>
                            <a:ea typeface="Cambria Math" panose="02040503050406030204" pitchFamily="18" charset="0"/>
                          </a:rPr>
                          <m:t>4</m:t>
                        </m:r>
                      </m:sub>
                      <m:sup>
                        <m:r>
                          <a:rPr lang="en-US" b="0" i="0" smtClean="0">
                            <a:latin typeface="Cambria Math" panose="02040503050406030204" pitchFamily="18" charset="0"/>
                            <a:ea typeface="Cambria Math" panose="02040503050406030204" pitchFamily="18" charset="0"/>
                          </a:rPr>
                          <m:t>+</m:t>
                        </m:r>
                      </m:sup>
                    </m:sSubSup>
                  </m:oMath>
                </a14:m>
                <a:r>
                  <a:rPr lang="en-US" dirty="0"/>
                  <a:t>ion, and an equilibrium table.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752600"/>
                <a:ext cx="9144000" cy="1752600"/>
              </a:xfrm>
              <a:blipFill>
                <a:blip r:embed="rId2"/>
                <a:stretch>
                  <a:fillRect l="-1333" t="-3484" r="-1800" b="-2787"/>
                </a:stretch>
              </a:blipFill>
            </p:spPr>
            <p:txBody>
              <a:bodyPr/>
              <a:lstStyle/>
              <a:p>
                <a:r>
                  <a:rPr lang="en-US">
                    <a:noFill/>
                  </a:rPr>
                  <a:t> </a:t>
                </a:r>
              </a:p>
            </p:txBody>
          </p:sp>
        </mc:Fallback>
      </mc:AlternateContent>
    </p:spTree>
    <p:extLst>
      <p:ext uri="{BB962C8B-B14F-4D97-AF65-F5344CB8AC3E}">
        <p14:creationId xmlns:p14="http://schemas.microsoft.com/office/powerpoint/2010/main" val="137938133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3313"/>
            <a:ext cx="6808304" cy="460513"/>
          </a:xfrm>
        </p:spPr>
        <p:txBody>
          <a:bodyPr/>
          <a:lstStyle/>
          <a:p>
            <a:pPr marL="1257300" indent="-1257300"/>
            <a:r>
              <a:rPr lang="en-US" dirty="0">
                <a:solidFill>
                  <a:schemeClr val="bg1"/>
                </a:solidFill>
              </a:rPr>
              <a:t>17.3	</a:t>
            </a:r>
            <a:r>
              <a:rPr lang="en-US" dirty="0"/>
              <a:t>Acid‒Base Titrations (32)</a:t>
            </a:r>
          </a:p>
        </p:txBody>
      </p:sp>
      <p:sp>
        <p:nvSpPr>
          <p:cNvPr id="2" name="Text Placeholder 1"/>
          <p:cNvSpPr>
            <a:spLocks noGrp="1"/>
          </p:cNvSpPr>
          <p:nvPr>
            <p:ph type="body" sz="quarter" idx="11"/>
          </p:nvPr>
        </p:nvSpPr>
        <p:spPr>
          <a:xfrm>
            <a:off x="0" y="1143000"/>
            <a:ext cx="8686800" cy="533400"/>
          </a:xfrm>
        </p:spPr>
        <p:txBody>
          <a:bodyPr/>
          <a:lstStyle/>
          <a:p>
            <a:r>
              <a:rPr lang="en-US" dirty="0"/>
              <a:t>Strong Acid-Weak base Titrations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752600"/>
                <a:ext cx="9144000" cy="4114800"/>
              </a:xfrm>
            </p:spPr>
            <p:txBody>
              <a:bodyPr/>
              <a:lstStyle/>
              <a:p>
                <a:pPr>
                  <a:spcAft>
                    <a:spcPts val="2400"/>
                  </a:spcAft>
                </a:pPr>
                <a:r>
                  <a:rPr lang="en-US" b="1" dirty="0"/>
                  <a:t>After the equivalence point:</a:t>
                </a:r>
              </a:p>
              <a:p>
                <a:pPr>
                  <a:spcAft>
                    <a:spcPts val="3800"/>
                  </a:spcAft>
                </a:pPr>
                <a:r>
                  <a:rPr lang="en-US" dirty="0"/>
                  <a:t>The curve for titration of a weak base with a strong acid is identical to the curve for titration of a strong base with a strong acid.</a:t>
                </a:r>
              </a:p>
              <a:p>
                <a:r>
                  <a:rPr lang="en-US" dirty="0"/>
                  <a:t>Because all the ammonia has been consumed, there is nothing in solution to consume the additional added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3</m:t>
                        </m:r>
                      </m:sub>
                    </m:sSub>
                    <m:sSup>
                      <m:sSupPr>
                        <m:ctrlPr>
                          <a:rPr lang="en-US" i="1">
                            <a:latin typeface="Cambria Math" panose="02040503050406030204" pitchFamily="18" charset="0"/>
                          </a:rPr>
                        </m:ctrlPr>
                      </m:sSupPr>
                      <m:e>
                        <m:r>
                          <m:rPr>
                            <m:sty m:val="p"/>
                          </m:rPr>
                          <a:rPr lang="en-US">
                            <a:latin typeface="Cambria Math" panose="02040503050406030204" pitchFamily="18" charset="0"/>
                          </a:rPr>
                          <m:t>O</m:t>
                        </m:r>
                      </m:e>
                      <m:sup>
                        <m:r>
                          <a:rPr lang="en-US">
                            <a:latin typeface="Cambria Math" panose="02040503050406030204" pitchFamily="18" charset="0"/>
                          </a:rPr>
                          <m:t>+</m:t>
                        </m:r>
                      </m:sup>
                    </m:sSup>
                  </m:oMath>
                </a14:m>
                <a:r>
                  <a:rPr lang="en-US" dirty="0"/>
                  <a:t>, and the pH levels off between 1 and 2.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752600"/>
                <a:ext cx="9144000" cy="4114800"/>
              </a:xfrm>
              <a:blipFill>
                <a:blip r:embed="rId2"/>
                <a:stretch>
                  <a:fillRect l="-1333" t="-1481"/>
                </a:stretch>
              </a:blipFill>
            </p:spPr>
            <p:txBody>
              <a:bodyPr/>
              <a:lstStyle/>
              <a:p>
                <a:r>
                  <a:rPr lang="en-US">
                    <a:noFill/>
                  </a:rPr>
                  <a:t> </a:t>
                </a:r>
              </a:p>
            </p:txBody>
          </p:sp>
        </mc:Fallback>
      </mc:AlternateContent>
    </p:spTree>
    <p:extLst>
      <p:ext uri="{BB962C8B-B14F-4D97-AF65-F5344CB8AC3E}">
        <p14:creationId xmlns:p14="http://schemas.microsoft.com/office/powerpoint/2010/main" val="141742676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36537"/>
            <a:ext cx="6056243" cy="601663"/>
          </a:xfrm>
        </p:spPr>
        <p:txBody>
          <a:bodyPr/>
          <a:lstStyle/>
          <a:p>
            <a:pPr marL="3379788" indent="-3379788" algn="ctr"/>
            <a:r>
              <a:rPr lang="en-US" dirty="0"/>
              <a:t>SAMPLE PROBLEM	</a:t>
            </a:r>
            <a:r>
              <a:rPr lang="en-US" dirty="0">
                <a:solidFill>
                  <a:schemeClr val="bg1"/>
                </a:solidFill>
              </a:rPr>
              <a:t>17.5	Strategy</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914400"/>
                <a:ext cx="9144000" cy="5410200"/>
              </a:xfrm>
            </p:spPr>
            <p:txBody>
              <a:bodyPr/>
              <a:lstStyle/>
              <a:p>
                <a:pPr>
                  <a:spcAft>
                    <a:spcPts val="2800"/>
                  </a:spcAft>
                </a:pPr>
                <a:r>
                  <a:rPr lang="en-US" dirty="0"/>
                  <a:t>Calculate the pH at the equivalence point when 25.0 mL of 0.100 </a:t>
                </a:r>
                <a:r>
                  <a:rPr lang="en-US" i="1" dirty="0"/>
                  <a:t>M </a:t>
                </a:r>
                <a14:m>
                  <m:oMath xmlns:m="http://schemas.openxmlformats.org/officeDocument/2006/math">
                    <m:r>
                      <m:rPr>
                        <m:sty m:val="p"/>
                      </m:rPr>
                      <a:rPr lang="en-US" i="0" dirty="0" smtClean="0">
                        <a:latin typeface="Cambria Math" panose="02040503050406030204" pitchFamily="18" charset="0"/>
                      </a:rPr>
                      <m:t>NH</m:t>
                    </m:r>
                    <m:r>
                      <a:rPr lang="en-US" i="0" baseline="-25000" dirty="0">
                        <a:latin typeface="Cambria Math" panose="02040503050406030204" pitchFamily="18" charset="0"/>
                      </a:rPr>
                      <m:t>3</m:t>
                    </m:r>
                  </m:oMath>
                </a14:m>
                <a:r>
                  <a:rPr lang="en-US" dirty="0"/>
                  <a:t> is titrated with 0.100 </a:t>
                </a:r>
                <a:r>
                  <a:rPr lang="en-US" i="1" dirty="0"/>
                  <a:t>M </a:t>
                </a:r>
                <a:r>
                  <a:rPr lang="en-US" dirty="0"/>
                  <a:t>HCl.</a:t>
                </a:r>
                <a:endParaRPr lang="en-US" b="1" dirty="0">
                  <a:solidFill>
                    <a:srgbClr val="4F74A7"/>
                  </a:solidFill>
                </a:endParaRPr>
              </a:p>
              <a:p>
                <a:r>
                  <a:rPr lang="en-US" b="1" dirty="0">
                    <a:solidFill>
                      <a:srgbClr val="43638E"/>
                    </a:solidFill>
                  </a:rPr>
                  <a:t>Strategy</a:t>
                </a:r>
              </a:p>
              <a:p>
                <a:pPr>
                  <a:spcBef>
                    <a:spcPts val="0"/>
                  </a:spcBef>
                  <a:spcAft>
                    <a:spcPts val="2800"/>
                  </a:spcAft>
                </a:pPr>
                <a:r>
                  <a:rPr lang="en-US" dirty="0"/>
                  <a:t>The reaction between </a:t>
                </a:r>
                <a14:m>
                  <m:oMath xmlns:m="http://schemas.openxmlformats.org/officeDocument/2006/math">
                    <m:r>
                      <m:rPr>
                        <m:sty m:val="p"/>
                      </m:rPr>
                      <a:rPr lang="en-US" i="0" dirty="0" smtClean="0">
                        <a:latin typeface="Cambria Math" panose="02040503050406030204" pitchFamily="18" charset="0"/>
                      </a:rPr>
                      <m:t>NH</m:t>
                    </m:r>
                    <m:r>
                      <a:rPr lang="en-US" i="0" baseline="-25000" dirty="0">
                        <a:latin typeface="Cambria Math" panose="02040503050406030204" pitchFamily="18" charset="0"/>
                      </a:rPr>
                      <m:t>3</m:t>
                    </m:r>
                  </m:oMath>
                </a14:m>
                <a:r>
                  <a:rPr lang="en-US" dirty="0"/>
                  <a:t> and HCl is</a:t>
                </a:r>
              </a:p>
              <a:p>
                <a:pPr>
                  <a:spcAft>
                    <a:spcPts val="2800"/>
                  </a:spcAft>
                </a:pP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N</m:t>
                      </m:r>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3</m:t>
                          </m:r>
                        </m:sub>
                      </m:sSub>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𝑎𝑞</m:t>
                          </m:r>
                        </m:e>
                      </m:d>
                      <m:r>
                        <a:rPr lang="en-US" b="0" i="0" smtClean="0">
                          <a:solidFill>
                            <a:schemeClr val="tx1"/>
                          </a:solidFill>
                          <a:latin typeface="Cambria Math" panose="02040503050406030204" pitchFamily="18" charset="0"/>
                        </a:rPr>
                        <m:t>+</m:t>
                      </m:r>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3</m:t>
                          </m:r>
                        </m:sub>
                      </m:sSub>
                      <m:sSup>
                        <m:sSupPr>
                          <m:ctrlPr>
                            <a:rPr lang="en-US" i="1" smtClean="0">
                              <a:solidFill>
                                <a:schemeClr val="tx1"/>
                              </a:solidFill>
                              <a:latin typeface="Cambria Math" panose="02040503050406030204" pitchFamily="18" charset="0"/>
                            </a:rPr>
                          </m:ctrlPr>
                        </m:sSupPr>
                        <m:e>
                          <m:r>
                            <m:rPr>
                              <m:sty m:val="p"/>
                            </m:rPr>
                            <a:rPr lang="en-US" b="0" i="0" smtClean="0">
                              <a:solidFill>
                                <a:schemeClr val="tx1"/>
                              </a:solidFill>
                              <a:latin typeface="Cambria Math" panose="02040503050406030204" pitchFamily="18" charset="0"/>
                            </a:rPr>
                            <m:t>O</m:t>
                          </m:r>
                        </m:e>
                        <m:sup>
                          <m:r>
                            <a:rPr lang="en-US" b="0" i="0" smtClean="0">
                              <a:solidFill>
                                <a:schemeClr val="tx1"/>
                              </a:solidFill>
                              <a:latin typeface="Cambria Math" panose="02040503050406030204" pitchFamily="18" charset="0"/>
                            </a:rPr>
                            <m:t>+</m:t>
                          </m:r>
                        </m:sup>
                      </m:sSup>
                      <m:d>
                        <m:dPr>
                          <m:ctrlPr>
                            <a:rPr lang="en-US"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𝑎𝑞</m:t>
                          </m:r>
                        </m:e>
                      </m:d>
                      <m:r>
                        <a:rPr lang="en-US" b="0" i="0" smtClean="0">
                          <a:solidFill>
                            <a:schemeClr val="tx1"/>
                          </a:solidFill>
                          <a:latin typeface="Cambria Math" panose="02040503050406030204" pitchFamily="18" charset="0"/>
                          <a:ea typeface="Cambria Math" panose="02040503050406030204" pitchFamily="18" charset="0"/>
                        </a:rPr>
                        <m:t>→</m:t>
                      </m:r>
                      <m:sSubSup>
                        <m:sSubSupPr>
                          <m:ctrlPr>
                            <a:rPr lang="en-US" i="1" smtClean="0">
                              <a:solidFill>
                                <a:schemeClr val="tx1"/>
                              </a:solidFill>
                              <a:latin typeface="Cambria Math" panose="02040503050406030204" pitchFamily="18" charset="0"/>
                              <a:ea typeface="Cambria Math" panose="02040503050406030204" pitchFamily="18" charset="0"/>
                            </a:rPr>
                          </m:ctrlPr>
                        </m:sSubSupPr>
                        <m:e>
                          <m:r>
                            <m:rPr>
                              <m:sty m:val="p"/>
                            </m:rPr>
                            <a:rPr lang="en-US" b="0" i="0" smtClean="0">
                              <a:solidFill>
                                <a:schemeClr val="tx1"/>
                              </a:solidFill>
                              <a:latin typeface="Cambria Math" panose="02040503050406030204" pitchFamily="18" charset="0"/>
                              <a:ea typeface="Cambria Math" panose="02040503050406030204" pitchFamily="18" charset="0"/>
                            </a:rPr>
                            <m:t>NH</m:t>
                          </m:r>
                        </m:e>
                        <m:sub>
                          <m:r>
                            <a:rPr lang="en-US" b="0" i="0" smtClean="0">
                              <a:solidFill>
                                <a:schemeClr val="tx1"/>
                              </a:solidFill>
                              <a:latin typeface="Cambria Math" panose="02040503050406030204" pitchFamily="18" charset="0"/>
                              <a:ea typeface="Cambria Math" panose="02040503050406030204" pitchFamily="18" charset="0"/>
                            </a:rPr>
                            <m:t>4</m:t>
                          </m:r>
                        </m:sub>
                        <m:sup>
                          <m:r>
                            <a:rPr lang="en-US" b="0" i="0" smtClean="0">
                              <a:solidFill>
                                <a:schemeClr val="tx1"/>
                              </a:solidFill>
                              <a:latin typeface="Cambria Math" panose="02040503050406030204" pitchFamily="18" charset="0"/>
                              <a:ea typeface="Cambria Math" panose="02040503050406030204" pitchFamily="18" charset="0"/>
                            </a:rPr>
                            <m:t>+</m:t>
                          </m:r>
                        </m:sup>
                      </m:sSubSup>
                      <m:d>
                        <m:dPr>
                          <m:ctrlPr>
                            <a:rPr lang="en-US"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r>
                        <a:rPr lang="en-US" b="0" i="0" smtClean="0">
                          <a:solidFill>
                            <a:schemeClr val="tx1"/>
                          </a:solidFill>
                          <a:latin typeface="Cambria Math" panose="02040503050406030204" pitchFamily="18" charset="0"/>
                          <a:ea typeface="Cambria Math" panose="02040503050406030204" pitchFamily="18" charset="0"/>
                        </a:rPr>
                        <m:t>+</m:t>
                      </m:r>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2</m:t>
                          </m:r>
                        </m:sub>
                      </m:sSub>
                      <m:r>
                        <m:rPr>
                          <m:sty m:val="p"/>
                        </m:rPr>
                        <a:rPr lang="en-US" b="0" i="0" smtClean="0">
                          <a:solidFill>
                            <a:schemeClr val="tx1"/>
                          </a:solidFill>
                          <a:latin typeface="Cambria Math" panose="02040503050406030204" pitchFamily="18" charset="0"/>
                          <a:ea typeface="Cambria Math" panose="02040503050406030204" pitchFamily="18" charset="0"/>
                        </a:rPr>
                        <m:t>O</m:t>
                      </m:r>
                      <m:r>
                        <a:rPr lang="en-US" b="0"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𝑙</m:t>
                      </m:r>
                      <m:r>
                        <a:rPr lang="en-US" b="0" i="1" smtClean="0">
                          <a:solidFill>
                            <a:schemeClr val="tx1"/>
                          </a:solidFill>
                          <a:latin typeface="Cambria Math" panose="02040503050406030204" pitchFamily="18" charset="0"/>
                          <a:ea typeface="Cambria Math" panose="02040503050406030204" pitchFamily="18" charset="0"/>
                        </a:rPr>
                        <m:t>)</m:t>
                      </m:r>
                    </m:oMath>
                  </m:oMathPara>
                </a14:m>
                <a:endParaRPr lang="en-US" i="1" dirty="0">
                  <a:solidFill>
                    <a:schemeClr val="tx1"/>
                  </a:solidFill>
                </a:endParaRPr>
              </a:p>
              <a:p>
                <a:r>
                  <a:rPr lang="en-US" b="1" dirty="0">
                    <a:solidFill>
                      <a:srgbClr val="43638E"/>
                    </a:solidFill>
                  </a:rPr>
                  <a:t>Setup</a:t>
                </a:r>
                <a:endParaRPr lang="en-US" dirty="0">
                  <a:solidFill>
                    <a:srgbClr val="43638E"/>
                  </a:solidFill>
                </a:endParaRPr>
              </a:p>
              <a:p>
                <a:r>
                  <a:rPr lang="en-US" dirty="0"/>
                  <a:t>The solution originally contains (0.100 mmol/mL)(25.0 mL) = 2.50 mmol </a:t>
                </a:r>
                <a14:m>
                  <m:oMath xmlns:m="http://schemas.openxmlformats.org/officeDocument/2006/math">
                    <m:sSubSup>
                      <m:sSubSupPr>
                        <m:ctrlPr>
                          <a:rPr lang="en-US" i="1">
                            <a:latin typeface="Cambria Math" panose="02040503050406030204" pitchFamily="18" charset="0"/>
                            <a:ea typeface="Cambria Math" panose="02040503050406030204" pitchFamily="18" charset="0"/>
                          </a:rPr>
                        </m:ctrlPr>
                      </m:sSubSupPr>
                      <m:e>
                        <m:r>
                          <m:rPr>
                            <m:sty m:val="p"/>
                          </m:rPr>
                          <a:rPr lang="en-US">
                            <a:latin typeface="Cambria Math" panose="02040503050406030204" pitchFamily="18" charset="0"/>
                            <a:ea typeface="Cambria Math" panose="02040503050406030204" pitchFamily="18" charset="0"/>
                          </a:rPr>
                          <m:t>NH</m:t>
                        </m:r>
                      </m:e>
                      <m:sub>
                        <m:r>
                          <a:rPr lang="en-US">
                            <a:latin typeface="Cambria Math" panose="02040503050406030204" pitchFamily="18" charset="0"/>
                            <a:ea typeface="Cambria Math" panose="02040503050406030204" pitchFamily="18" charset="0"/>
                          </a:rPr>
                          <m:t>4</m:t>
                        </m:r>
                      </m:sub>
                      <m:sup>
                        <m:r>
                          <a:rPr lang="en-US">
                            <a:latin typeface="Cambria Math" panose="02040503050406030204" pitchFamily="18" charset="0"/>
                            <a:ea typeface="Cambria Math" panose="02040503050406030204" pitchFamily="18" charset="0"/>
                          </a:rPr>
                          <m:t>+</m:t>
                        </m:r>
                      </m:sup>
                    </m:sSubSup>
                  </m:oMath>
                </a14:m>
                <a:r>
                  <a:rPr lang="en-US" dirty="0"/>
                  <a:t>. At the equivalence point, 2.50 mmol of HCl has been added. </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914400"/>
                <a:ext cx="9144000" cy="5410200"/>
              </a:xfrm>
              <a:blipFill>
                <a:blip r:embed="rId2"/>
                <a:stretch>
                  <a:fillRect l="-1333" t="-1014" b="-338"/>
                </a:stretch>
              </a:blipFill>
            </p:spPr>
            <p:txBody>
              <a:bodyPr/>
              <a:lstStyle/>
              <a:p>
                <a:r>
                  <a:rPr lang="en-US">
                    <a:noFill/>
                  </a:rPr>
                  <a:t> </a:t>
                </a:r>
              </a:p>
            </p:txBody>
          </p:sp>
        </mc:Fallback>
      </mc:AlternateContent>
    </p:spTree>
    <p:extLst>
      <p:ext uri="{BB962C8B-B14F-4D97-AF65-F5344CB8AC3E}">
        <p14:creationId xmlns:p14="http://schemas.microsoft.com/office/powerpoint/2010/main" val="370399931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6627" y="236537"/>
            <a:ext cx="4336773" cy="601663"/>
          </a:xfrm>
        </p:spPr>
        <p:txBody>
          <a:bodyPr/>
          <a:lstStyle/>
          <a:p>
            <a:pPr marL="3324225" indent="-3324225" algn="ctr"/>
            <a:r>
              <a:rPr lang="en-US" dirty="0"/>
              <a:t>SAMPLE PROBLEM	</a:t>
            </a:r>
            <a:r>
              <a:rPr lang="en-US" dirty="0">
                <a:solidFill>
                  <a:schemeClr val="bg1"/>
                </a:solidFill>
              </a:rPr>
              <a:t>17.5</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76200" y="990600"/>
                <a:ext cx="8991600" cy="5410200"/>
              </a:xfrm>
            </p:spPr>
            <p:txBody>
              <a:bodyPr/>
              <a:lstStyle/>
              <a:p>
                <a:pPr>
                  <a:spcBef>
                    <a:spcPts val="0"/>
                  </a:spcBef>
                  <a:spcAft>
                    <a:spcPts val="2800"/>
                  </a:spcAft>
                </a:pPr>
                <a:r>
                  <a:rPr lang="en-US" dirty="0"/>
                  <a:t>The volume of 0.100 </a:t>
                </a:r>
                <a:r>
                  <a:rPr lang="en-US" i="1" dirty="0"/>
                  <a:t>M </a:t>
                </a:r>
                <a:r>
                  <a:rPr lang="en-US" dirty="0"/>
                  <a:t>HCl that contains 2.50 mmol is </a:t>
                </a:r>
              </a:p>
              <a:p>
                <a:pPr indent="750888">
                  <a:spcAft>
                    <a:spcPts val="2400"/>
                  </a:spcAft>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m:t>
                      </m:r>
                      <m:r>
                        <m:rPr>
                          <m:sty m:val="p"/>
                        </m:rPr>
                        <a:rPr lang="en-US" b="0" i="0" smtClean="0">
                          <a:latin typeface="Cambria Math" panose="02040503050406030204" pitchFamily="18" charset="0"/>
                        </a:rPr>
                        <m:t>volume</m:t>
                      </m:r>
                      <m:r>
                        <a:rPr lang="en-US" b="0" i="0" smtClean="0">
                          <a:latin typeface="Cambria Math" panose="02040503050406030204" pitchFamily="18" charset="0"/>
                        </a:rPr>
                        <m:t>)(0.100 </m:t>
                      </m:r>
                      <m:r>
                        <m:rPr>
                          <m:sty m:val="p"/>
                        </m:rPr>
                        <a:rPr lang="en-US" b="0" i="0" smtClean="0">
                          <a:latin typeface="Cambria Math" panose="02040503050406030204" pitchFamily="18" charset="0"/>
                        </a:rPr>
                        <m:t>mmol</m:t>
                      </m:r>
                      <m:r>
                        <a:rPr lang="en-US" b="0" i="0" smtClean="0">
                          <a:latin typeface="Cambria Math" panose="02040503050406030204" pitchFamily="18" charset="0"/>
                        </a:rPr>
                        <m:t>/</m:t>
                      </m:r>
                      <m:r>
                        <m:rPr>
                          <m:sty m:val="p"/>
                        </m:rPr>
                        <a:rPr lang="en-US" b="0" i="0" smtClean="0">
                          <a:latin typeface="Cambria Math" panose="02040503050406030204" pitchFamily="18" charset="0"/>
                        </a:rPr>
                        <m:t>mL</m:t>
                      </m:r>
                      <m:r>
                        <a:rPr lang="en-US" b="0" i="0" smtClean="0">
                          <a:latin typeface="Cambria Math" panose="02040503050406030204" pitchFamily="18" charset="0"/>
                        </a:rPr>
                        <m:t>)</m:t>
                      </m:r>
                      <m:r>
                        <a:rPr lang="en-US" i="1" dirty="0" smtClean="0">
                          <a:latin typeface="Cambria Math" panose="02040503050406030204" pitchFamily="18" charset="0"/>
                        </a:rPr>
                        <m:t>=</m:t>
                      </m:r>
                      <m:r>
                        <a:rPr lang="en-US" b="0" i="0" dirty="0" smtClean="0">
                          <a:latin typeface="Cambria Math" panose="02040503050406030204" pitchFamily="18" charset="0"/>
                        </a:rPr>
                        <m:t>2.50 </m:t>
                      </m:r>
                      <m:r>
                        <m:rPr>
                          <m:sty m:val="p"/>
                        </m:rPr>
                        <a:rPr lang="en-US" b="0" i="0" smtClean="0">
                          <a:latin typeface="Cambria Math" panose="02040503050406030204" pitchFamily="18" charset="0"/>
                        </a:rPr>
                        <m:t>mmol</m:t>
                      </m:r>
                    </m:oMath>
                  </m:oMathPara>
                </a14:m>
                <a:endParaRPr lang="en-US" b="0" dirty="0"/>
              </a:p>
              <a:p>
                <a:pPr marL="2919413" indent="-2400300">
                  <a:spcAft>
                    <a:spcPts val="2800"/>
                  </a:spcAft>
                </a:pPr>
                <a14:m>
                  <m:oMathPara xmlns:m="http://schemas.openxmlformats.org/officeDocument/2006/math">
                    <m:oMathParaPr>
                      <m:jc m:val="centerGroup"/>
                    </m:oMathParaPr>
                    <m:oMath xmlns:m="http://schemas.openxmlformats.org/officeDocument/2006/math">
                      <m:r>
                        <m:rPr>
                          <m:sty m:val="p"/>
                        </m:rPr>
                        <a:rPr lang="en-US" sz="2600" b="0" i="0" smtClean="0">
                          <a:latin typeface="Cambria Math" panose="02040503050406030204" pitchFamily="18" charset="0"/>
                        </a:rPr>
                        <m:t>volume</m:t>
                      </m:r>
                      <m:r>
                        <a:rPr lang="en-US" sz="2600" b="0" i="0"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2.50 </m:t>
                          </m:r>
                          <m:r>
                            <m:rPr>
                              <m:sty m:val="p"/>
                            </m:rPr>
                            <a:rPr lang="en-US" sz="2600" b="0" i="0" smtClean="0">
                              <a:latin typeface="Cambria Math" panose="02040503050406030204" pitchFamily="18" charset="0"/>
                            </a:rPr>
                            <m:t>mmol</m:t>
                          </m:r>
                        </m:num>
                        <m:den>
                          <m:r>
                            <a:rPr lang="en-US" sz="2600" b="0" i="0" smtClean="0">
                              <a:latin typeface="Cambria Math" panose="02040503050406030204" pitchFamily="18" charset="0"/>
                            </a:rPr>
                            <m:t>0.100 </m:t>
                          </m:r>
                          <m:r>
                            <m:rPr>
                              <m:sty m:val="p"/>
                            </m:rPr>
                            <a:rPr lang="en-US" sz="2600" b="0" i="0" smtClean="0">
                              <a:latin typeface="Cambria Math" panose="02040503050406030204" pitchFamily="18" charset="0"/>
                            </a:rPr>
                            <m:t>mmol</m:t>
                          </m:r>
                          <m:r>
                            <a:rPr lang="en-US" sz="2600" b="0" i="0" smtClean="0">
                              <a:latin typeface="Cambria Math" panose="02040503050406030204" pitchFamily="18" charset="0"/>
                            </a:rPr>
                            <m:t>/</m:t>
                          </m:r>
                          <m:r>
                            <m:rPr>
                              <m:sty m:val="p"/>
                            </m:rPr>
                            <a:rPr lang="en-US" sz="2600" b="0" i="0" smtClean="0">
                              <a:latin typeface="Cambria Math" panose="02040503050406030204" pitchFamily="18" charset="0"/>
                            </a:rPr>
                            <m:t>ml</m:t>
                          </m:r>
                        </m:den>
                      </m:f>
                      <m:r>
                        <a:rPr lang="en-US" sz="2600" b="0" i="0" smtClean="0">
                          <a:latin typeface="Cambria Math" panose="02040503050406030204" pitchFamily="18" charset="0"/>
                        </a:rPr>
                        <m:t>=25.0 </m:t>
                      </m:r>
                      <m:r>
                        <m:rPr>
                          <m:sty m:val="p"/>
                        </m:rPr>
                        <a:rPr lang="en-US" sz="2600" b="0" i="0" smtClean="0">
                          <a:latin typeface="Cambria Math" panose="02040503050406030204" pitchFamily="18" charset="0"/>
                        </a:rPr>
                        <m:t>mL</m:t>
                      </m:r>
                    </m:oMath>
                  </m:oMathPara>
                </a14:m>
                <a:endParaRPr lang="en-US" sz="2600" dirty="0"/>
              </a:p>
              <a:p>
                <a:pPr>
                  <a:spcAft>
                    <a:spcPts val="2800"/>
                  </a:spcAft>
                </a:pPr>
                <a:r>
                  <a:rPr lang="en-US" dirty="0"/>
                  <a:t>It takes 25.0 mL of titrant to reach the equivalence point, so the total solution volume is </a:t>
                </a:r>
                <a14:m>
                  <m:oMath xmlns:m="http://schemas.openxmlformats.org/officeDocument/2006/math">
                    <m:r>
                      <a:rPr lang="en-US" i="1" dirty="0" smtClean="0">
                        <a:latin typeface="Cambria Math" panose="02040503050406030204" pitchFamily="18" charset="0"/>
                      </a:rPr>
                      <m:t>25.0+25.0=50.0 </m:t>
                    </m:r>
                    <m:r>
                      <m:rPr>
                        <m:sty m:val="p"/>
                      </m:rPr>
                      <a:rPr lang="en-US" i="0" dirty="0" err="1">
                        <a:latin typeface="Cambria Math" panose="02040503050406030204" pitchFamily="18" charset="0"/>
                      </a:rPr>
                      <m:t>mL</m:t>
                    </m:r>
                    <m:r>
                      <a:rPr lang="en-US" i="1" dirty="0" err="1">
                        <a:latin typeface="Cambria Math" panose="02040503050406030204" pitchFamily="18" charset="0"/>
                      </a:rPr>
                      <m:t>. </m:t>
                    </m:r>
                  </m:oMath>
                </a14:m>
                <a:endParaRPr lang="en-US" dirty="0"/>
              </a:p>
              <a:p>
                <a:r>
                  <a:rPr lang="en-US" dirty="0"/>
                  <a:t>At the equivalence point, all the NH</a:t>
                </a:r>
                <a:r>
                  <a:rPr lang="en-US" baseline="-25000" dirty="0"/>
                  <a:t>3</a:t>
                </a:r>
                <a:r>
                  <a:rPr lang="en-US" dirty="0"/>
                  <a:t> originally present has been converted to </a:t>
                </a:r>
                <a14:m>
                  <m:oMath xmlns:m="http://schemas.openxmlformats.org/officeDocument/2006/math">
                    <m:sSubSup>
                      <m:sSubSupPr>
                        <m:ctrlPr>
                          <a:rPr lang="en-US" i="1" dirty="0">
                            <a:latin typeface="Cambria Math" panose="02040503050406030204" pitchFamily="18" charset="0"/>
                          </a:rPr>
                        </m:ctrlPr>
                      </m:sSubSupPr>
                      <m:e>
                        <m:r>
                          <m:rPr>
                            <m:sty m:val="p"/>
                          </m:rPr>
                          <a:rPr lang="en-US" dirty="0">
                            <a:latin typeface="Cambria Math" panose="02040503050406030204" pitchFamily="18" charset="0"/>
                          </a:rPr>
                          <m:t>NH</m:t>
                        </m:r>
                      </m:e>
                      <m:sub>
                        <m:r>
                          <a:rPr lang="en-US" dirty="0">
                            <a:latin typeface="Cambria Math" panose="02040503050406030204" pitchFamily="18" charset="0"/>
                          </a:rPr>
                          <m:t>4</m:t>
                        </m:r>
                      </m:sub>
                      <m:sup>
                        <m:r>
                          <a:rPr lang="en-US" dirty="0">
                            <a:latin typeface="Cambria Math" panose="02040503050406030204" pitchFamily="18" charset="0"/>
                          </a:rPr>
                          <m:t>+</m:t>
                        </m:r>
                      </m:sup>
                    </m:sSubSup>
                  </m:oMath>
                </a14:m>
                <a:r>
                  <a:rPr lang="en-US" dirty="0"/>
                  <a:t>.</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76200" y="990600"/>
                <a:ext cx="8991600" cy="5410200"/>
              </a:xfrm>
              <a:blipFill>
                <a:blip r:embed="rId2"/>
                <a:stretch>
                  <a:fillRect l="-1424" t="-1127" r="-68"/>
                </a:stretch>
              </a:blipFill>
            </p:spPr>
            <p:txBody>
              <a:bodyPr/>
              <a:lstStyle/>
              <a:p>
                <a:r>
                  <a:rPr lang="en-US">
                    <a:noFill/>
                  </a:rPr>
                  <a:t> </a:t>
                </a:r>
              </a:p>
            </p:txBody>
          </p:sp>
        </mc:Fallback>
      </mc:AlternateContent>
    </p:spTree>
    <p:extLst>
      <p:ext uri="{BB962C8B-B14F-4D97-AF65-F5344CB8AC3E}">
        <p14:creationId xmlns:p14="http://schemas.microsoft.com/office/powerpoint/2010/main" val="28515568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6627" y="236537"/>
            <a:ext cx="6089374" cy="601663"/>
          </a:xfrm>
        </p:spPr>
        <p:txBody>
          <a:bodyPr/>
          <a:lstStyle/>
          <a:p>
            <a:pPr marL="3379788" indent="-3379788" algn="ctr"/>
            <a:r>
              <a:rPr lang="en-US" dirty="0"/>
              <a:t>SAMPLE PROBLEM	</a:t>
            </a:r>
            <a:r>
              <a:rPr lang="en-US" dirty="0">
                <a:solidFill>
                  <a:schemeClr val="bg1"/>
                </a:solidFill>
              </a:rPr>
              <a:t>17.5	Solution</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13552" y="990600"/>
                <a:ext cx="9130447" cy="1828800"/>
              </a:xfrm>
            </p:spPr>
            <p:txBody>
              <a:bodyPr/>
              <a:lstStyle/>
              <a:p>
                <a:pPr>
                  <a:spcAft>
                    <a:spcPts val="2800"/>
                  </a:spcAft>
                </a:pPr>
                <a:r>
                  <a:rPr lang="en-US" dirty="0"/>
                  <a:t>The </a:t>
                </a:r>
                <a14:m>
                  <m:oMath xmlns:m="http://schemas.openxmlformats.org/officeDocument/2006/math">
                    <m:r>
                      <a:rPr lang="en-US" i="0" dirty="0" smtClean="0">
                        <a:latin typeface="Cambria Math" panose="02040503050406030204" pitchFamily="18" charset="0"/>
                      </a:rPr>
                      <m:t>[</m:t>
                    </m:r>
                    <m:sSubSup>
                      <m:sSubSupPr>
                        <m:ctrlPr>
                          <a:rPr lang="en-US" i="1">
                            <a:latin typeface="Cambria Math" panose="02040503050406030204" pitchFamily="18" charset="0"/>
                            <a:ea typeface="Cambria Math" panose="02040503050406030204" pitchFamily="18" charset="0"/>
                          </a:rPr>
                        </m:ctrlPr>
                      </m:sSubSupPr>
                      <m:e>
                        <m:r>
                          <m:rPr>
                            <m:sty m:val="p"/>
                          </m:rPr>
                          <a:rPr lang="en-US">
                            <a:latin typeface="Cambria Math" panose="02040503050406030204" pitchFamily="18" charset="0"/>
                            <a:ea typeface="Cambria Math" panose="02040503050406030204" pitchFamily="18" charset="0"/>
                          </a:rPr>
                          <m:t>NH</m:t>
                        </m:r>
                      </m:e>
                      <m:sub>
                        <m:r>
                          <a:rPr lang="en-US">
                            <a:latin typeface="Cambria Math" panose="02040503050406030204" pitchFamily="18" charset="0"/>
                            <a:ea typeface="Cambria Math" panose="02040503050406030204" pitchFamily="18" charset="0"/>
                          </a:rPr>
                          <m:t>4</m:t>
                        </m:r>
                      </m:sub>
                      <m:sup>
                        <m:r>
                          <a:rPr lang="en-US">
                            <a:latin typeface="Cambria Math" panose="02040503050406030204" pitchFamily="18" charset="0"/>
                            <a:ea typeface="Cambria Math" panose="02040503050406030204" pitchFamily="18" charset="0"/>
                          </a:rPr>
                          <m:t>+</m:t>
                        </m:r>
                      </m:sup>
                    </m:sSubSup>
                    <m:r>
                      <a:rPr lang="en-US" i="0" dirty="0">
                        <a:latin typeface="Cambria Math" panose="02040503050406030204" pitchFamily="18" charset="0"/>
                      </a:rPr>
                      <m:t>] </m:t>
                    </m:r>
                  </m:oMath>
                </a14:m>
                <a:r>
                  <a:rPr lang="en-US" dirty="0"/>
                  <a:t>is (2.50 mmol)/(50.0 mL) = 0.0500 </a:t>
                </a:r>
                <a:r>
                  <a:rPr lang="en-US" i="1" dirty="0"/>
                  <a:t>M. </a:t>
                </a:r>
              </a:p>
              <a:p>
                <a:r>
                  <a:rPr lang="en-US" b="1" dirty="0">
                    <a:solidFill>
                      <a:srgbClr val="43638E"/>
                    </a:solidFill>
                  </a:rPr>
                  <a:t>Solution</a:t>
                </a:r>
              </a:p>
              <a:p>
                <a:pPr/>
                <a14:m>
                  <m:oMathPara xmlns:m="http://schemas.openxmlformats.org/officeDocument/2006/math">
                    <m:oMathParaPr>
                      <m:jc m:val="right"/>
                    </m:oMathParaPr>
                    <m:oMath xmlns:m="http://schemas.openxmlformats.org/officeDocument/2006/math">
                      <m:r>
                        <m:rPr>
                          <m:sty m:val="p"/>
                        </m:rPr>
                        <a:rPr lang="en-US" sz="2200">
                          <a:latin typeface="Cambria Math" panose="02040503050406030204" pitchFamily="18" charset="0"/>
                        </a:rPr>
                        <m:t>N</m:t>
                      </m:r>
                      <m:sSubSup>
                        <m:sSubSupPr>
                          <m:ctrlPr>
                            <a:rPr lang="en-US" sz="2200" i="1">
                              <a:latin typeface="Cambria Math" panose="02040503050406030204" pitchFamily="18" charset="0"/>
                            </a:rPr>
                          </m:ctrlPr>
                        </m:sSubSupPr>
                        <m:e>
                          <m:r>
                            <m:rPr>
                              <m:sty m:val="p"/>
                            </m:rPr>
                            <a:rPr lang="en-US" sz="2200" i="0">
                              <a:latin typeface="Cambria Math" panose="02040503050406030204" pitchFamily="18" charset="0"/>
                            </a:rPr>
                            <m:t>H</m:t>
                          </m:r>
                        </m:e>
                        <m:sub>
                          <m:r>
                            <a:rPr lang="en-US" sz="2200" i="0">
                              <a:latin typeface="Cambria Math" panose="02040503050406030204" pitchFamily="18" charset="0"/>
                            </a:rPr>
                            <m:t>4</m:t>
                          </m:r>
                        </m:sub>
                        <m:sup>
                          <m:r>
                            <a:rPr lang="en-US" sz="2200" i="0">
                              <a:latin typeface="Cambria Math" panose="02040503050406030204" pitchFamily="18" charset="0"/>
                            </a:rPr>
                            <m:t>+</m:t>
                          </m:r>
                        </m:sup>
                      </m:sSubSup>
                      <m:d>
                        <m:dPr>
                          <m:ctrlPr>
                            <a:rPr lang="en-US" sz="2200" i="1">
                              <a:latin typeface="Cambria Math" panose="02040503050406030204" pitchFamily="18" charset="0"/>
                            </a:rPr>
                          </m:ctrlPr>
                        </m:dPr>
                        <m:e>
                          <m:r>
                            <a:rPr lang="en-US" sz="2200" i="1">
                              <a:latin typeface="Cambria Math" panose="02040503050406030204" pitchFamily="18" charset="0"/>
                            </a:rPr>
                            <m:t>𝑎𝑞</m:t>
                          </m:r>
                        </m:e>
                      </m:d>
                      <m:r>
                        <a:rPr lang="en-US" sz="2200" i="0">
                          <a:latin typeface="Cambria Math" panose="02040503050406030204" pitchFamily="18" charset="0"/>
                        </a:rPr>
                        <m:t>+</m:t>
                      </m:r>
                      <m:sSub>
                        <m:sSubPr>
                          <m:ctrlPr>
                            <a:rPr lang="en-US" sz="2200" i="1">
                              <a:latin typeface="Cambria Math" panose="02040503050406030204" pitchFamily="18" charset="0"/>
                            </a:rPr>
                          </m:ctrlPr>
                        </m:sSubPr>
                        <m:e>
                          <m:r>
                            <m:rPr>
                              <m:sty m:val="p"/>
                            </m:rPr>
                            <a:rPr lang="en-US" sz="2200" i="0">
                              <a:latin typeface="Cambria Math" panose="02040503050406030204" pitchFamily="18" charset="0"/>
                            </a:rPr>
                            <m:t>H</m:t>
                          </m:r>
                        </m:e>
                        <m:sub>
                          <m:r>
                            <a:rPr lang="en-US" sz="2200" i="0">
                              <a:latin typeface="Cambria Math" panose="02040503050406030204" pitchFamily="18" charset="0"/>
                            </a:rPr>
                            <m:t>2</m:t>
                          </m:r>
                        </m:sub>
                      </m:sSub>
                      <m:r>
                        <m:rPr>
                          <m:sty m:val="p"/>
                        </m:rPr>
                        <a:rPr lang="en-US" sz="2200" i="0">
                          <a:latin typeface="Cambria Math" panose="02040503050406030204" pitchFamily="18" charset="0"/>
                        </a:rPr>
                        <m:t>O</m:t>
                      </m:r>
                      <m:d>
                        <m:dPr>
                          <m:ctrlPr>
                            <a:rPr lang="en-US" sz="2200" i="1">
                              <a:latin typeface="Cambria Math" panose="02040503050406030204" pitchFamily="18" charset="0"/>
                            </a:rPr>
                          </m:ctrlPr>
                        </m:dPr>
                        <m:e>
                          <m:r>
                            <a:rPr lang="en-US" sz="2200" i="1">
                              <a:latin typeface="Cambria Math" panose="02040503050406030204" pitchFamily="18" charset="0"/>
                            </a:rPr>
                            <m:t>𝑙</m:t>
                          </m:r>
                        </m:e>
                      </m:d>
                      <m:r>
                        <a:rPr lang="en-US" sz="2200" i="0">
                          <a:latin typeface="Cambria Math" panose="02040503050406030204" pitchFamily="18" charset="0"/>
                          <a:ea typeface="Cambria Math" panose="02040503050406030204" pitchFamily="18" charset="0"/>
                        </a:rPr>
                        <m:t>⇄</m:t>
                      </m:r>
                      <m:sSub>
                        <m:sSubPr>
                          <m:ctrlPr>
                            <a:rPr lang="en-US" sz="2200" i="1">
                              <a:latin typeface="Cambria Math" panose="02040503050406030204" pitchFamily="18" charset="0"/>
                              <a:ea typeface="Cambria Math" panose="02040503050406030204" pitchFamily="18" charset="0"/>
                            </a:rPr>
                          </m:ctrlPr>
                        </m:sSubPr>
                        <m:e>
                          <m:r>
                            <m:rPr>
                              <m:sty m:val="p"/>
                            </m:rPr>
                            <a:rPr lang="en-US" sz="2200" i="0">
                              <a:latin typeface="Cambria Math" panose="02040503050406030204" pitchFamily="18" charset="0"/>
                              <a:ea typeface="Cambria Math" panose="02040503050406030204" pitchFamily="18" charset="0"/>
                            </a:rPr>
                            <m:t>NH</m:t>
                          </m:r>
                        </m:e>
                        <m:sub>
                          <m:r>
                            <a:rPr lang="en-US" sz="2200" i="0">
                              <a:latin typeface="Cambria Math" panose="02040503050406030204" pitchFamily="18" charset="0"/>
                              <a:ea typeface="Cambria Math" panose="02040503050406030204" pitchFamily="18" charset="0"/>
                            </a:rPr>
                            <m:t>3</m:t>
                          </m:r>
                        </m:sub>
                      </m:sSub>
                      <m:d>
                        <m:dPr>
                          <m:ctrlPr>
                            <a:rPr lang="en-US" sz="2200" i="1">
                              <a:latin typeface="Cambria Math" panose="02040503050406030204" pitchFamily="18" charset="0"/>
                              <a:ea typeface="Cambria Math" panose="02040503050406030204" pitchFamily="18" charset="0"/>
                            </a:rPr>
                          </m:ctrlPr>
                        </m:dPr>
                        <m:e>
                          <m:r>
                            <a:rPr lang="en-US" sz="2200" i="1">
                              <a:latin typeface="Cambria Math" panose="02040503050406030204" pitchFamily="18" charset="0"/>
                              <a:ea typeface="Cambria Math" panose="02040503050406030204" pitchFamily="18" charset="0"/>
                            </a:rPr>
                            <m:t>𝑎𝑞</m:t>
                          </m:r>
                        </m:e>
                      </m:d>
                      <m:r>
                        <a:rPr lang="en-US" sz="2200" i="0">
                          <a:latin typeface="Cambria Math" panose="02040503050406030204" pitchFamily="18" charset="0"/>
                          <a:ea typeface="Cambria Math" panose="02040503050406030204" pitchFamily="18" charset="0"/>
                        </a:rPr>
                        <m:t>+</m:t>
                      </m:r>
                      <m:sSub>
                        <m:sSubPr>
                          <m:ctrlPr>
                            <a:rPr lang="en-US" sz="2200" i="1">
                              <a:latin typeface="Cambria Math" panose="02040503050406030204" pitchFamily="18" charset="0"/>
                              <a:ea typeface="Cambria Math" panose="02040503050406030204" pitchFamily="18" charset="0"/>
                            </a:rPr>
                          </m:ctrlPr>
                        </m:sSubPr>
                        <m:e>
                          <m:r>
                            <m:rPr>
                              <m:sty m:val="p"/>
                            </m:rPr>
                            <a:rPr lang="en-US" sz="2200" i="0">
                              <a:latin typeface="Cambria Math" panose="02040503050406030204" pitchFamily="18" charset="0"/>
                              <a:ea typeface="Cambria Math" panose="02040503050406030204" pitchFamily="18" charset="0"/>
                            </a:rPr>
                            <m:t>H</m:t>
                          </m:r>
                        </m:e>
                        <m:sub>
                          <m:r>
                            <a:rPr lang="en-US" sz="2200" i="0">
                              <a:latin typeface="Cambria Math" panose="02040503050406030204" pitchFamily="18" charset="0"/>
                              <a:ea typeface="Cambria Math" panose="02040503050406030204" pitchFamily="18" charset="0"/>
                            </a:rPr>
                            <m:t>3</m:t>
                          </m:r>
                        </m:sub>
                      </m:sSub>
                      <m:sSup>
                        <m:sSupPr>
                          <m:ctrlPr>
                            <a:rPr lang="en-US" sz="2200" i="1">
                              <a:latin typeface="Cambria Math" panose="02040503050406030204" pitchFamily="18" charset="0"/>
                              <a:ea typeface="Cambria Math" panose="02040503050406030204" pitchFamily="18" charset="0"/>
                            </a:rPr>
                          </m:ctrlPr>
                        </m:sSupPr>
                        <m:e>
                          <m:r>
                            <m:rPr>
                              <m:sty m:val="p"/>
                            </m:rPr>
                            <a:rPr lang="en-US" sz="2200" i="0">
                              <a:latin typeface="Cambria Math" panose="02040503050406030204" pitchFamily="18" charset="0"/>
                              <a:ea typeface="Cambria Math" panose="02040503050406030204" pitchFamily="18" charset="0"/>
                            </a:rPr>
                            <m:t>O</m:t>
                          </m:r>
                        </m:e>
                        <m:sup>
                          <m:r>
                            <a:rPr lang="en-US" sz="2200" i="0">
                              <a:latin typeface="Cambria Math" panose="02040503050406030204" pitchFamily="18" charset="0"/>
                              <a:ea typeface="Cambria Math" panose="02040503050406030204" pitchFamily="18" charset="0"/>
                            </a:rPr>
                            <m:t>+</m:t>
                          </m:r>
                        </m:sup>
                      </m:sSup>
                      <m:r>
                        <a:rPr lang="en-US" sz="2200" i="0">
                          <a:latin typeface="Cambria Math" panose="02040503050406030204" pitchFamily="18" charset="0"/>
                          <a:ea typeface="Cambria Math" panose="02040503050406030204" pitchFamily="18" charset="0"/>
                        </a:rPr>
                        <m:t>(</m:t>
                      </m:r>
                      <m:r>
                        <a:rPr lang="en-US" sz="2200" i="1">
                          <a:latin typeface="Cambria Math" panose="02040503050406030204" pitchFamily="18" charset="0"/>
                          <a:ea typeface="Cambria Math" panose="02040503050406030204" pitchFamily="18" charset="0"/>
                        </a:rPr>
                        <m:t>𝑎𝑞</m:t>
                      </m:r>
                      <m:r>
                        <a:rPr lang="en-US" sz="2200" i="0">
                          <a:latin typeface="Cambria Math" panose="02040503050406030204" pitchFamily="18" charset="0"/>
                          <a:ea typeface="Cambria Math" panose="02040503050406030204" pitchFamily="18" charset="0"/>
                        </a:rPr>
                        <m:t>)</m:t>
                      </m:r>
                    </m:oMath>
                  </m:oMathPara>
                </a14:m>
                <a:endParaRPr lang="en-US" sz="22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13552" y="990600"/>
                <a:ext cx="9130447" cy="1828800"/>
              </a:xfrm>
              <a:blipFill>
                <a:blip r:embed="rId2"/>
                <a:stretch>
                  <a:fillRect l="-1335" t="-3333" r="-4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6" name="Content Placeholder 3"/>
              <p:cNvGraphicFramePr>
                <a:graphicFrameLocks/>
              </p:cNvGraphicFramePr>
              <p:nvPr>
                <p:extLst>
                  <p:ext uri="{D42A27DB-BD31-4B8C-83A1-F6EECF244321}">
                    <p14:modId xmlns:p14="http://schemas.microsoft.com/office/powerpoint/2010/main" val="2477309632"/>
                  </p:ext>
                </p:extLst>
              </p:nvPr>
            </p:nvGraphicFramePr>
            <p:xfrm>
              <a:off x="13551" y="2727960"/>
              <a:ext cx="9130449"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704185">
                      <a:extLst>
                        <a:ext uri="{9D8B030D-6E8A-4147-A177-3AD203B41FA5}">
                          <a16:colId xmlns:a16="http://schemas.microsoft.com/office/drawing/2014/main" val="2247387870"/>
                        </a:ext>
                      </a:extLst>
                    </a:gridCol>
                    <a:gridCol w="1633198">
                      <a:extLst>
                        <a:ext uri="{9D8B030D-6E8A-4147-A177-3AD203B41FA5}">
                          <a16:colId xmlns:a16="http://schemas.microsoft.com/office/drawing/2014/main" val="3868239168"/>
                        </a:ext>
                      </a:extLst>
                    </a:gridCol>
                    <a:gridCol w="910337">
                      <a:extLst>
                        <a:ext uri="{9D8B030D-6E8A-4147-A177-3AD203B41FA5}">
                          <a16:colId xmlns:a16="http://schemas.microsoft.com/office/drawing/2014/main" val="1516186521"/>
                        </a:ext>
                      </a:extLst>
                    </a:gridCol>
                    <a:gridCol w="1213781">
                      <a:extLst>
                        <a:ext uri="{9D8B030D-6E8A-4147-A177-3AD203B41FA5}">
                          <a16:colId xmlns:a16="http://schemas.microsoft.com/office/drawing/2014/main" val="3887623133"/>
                        </a:ext>
                      </a:extLst>
                    </a:gridCol>
                    <a:gridCol w="1668948">
                      <a:extLst>
                        <a:ext uri="{9D8B030D-6E8A-4147-A177-3AD203B41FA5}">
                          <a16:colId xmlns:a16="http://schemas.microsoft.com/office/drawing/2014/main" val="2195469349"/>
                        </a:ext>
                      </a:extLst>
                    </a:gridCol>
                  </a:tblGrid>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9050" cap="flat" cmpd="sng" algn="ctr">
                          <a:solidFill>
                            <a:srgbClr val="F2E8DA"/>
                          </a:solidFill>
                          <a:prstDash val="solid"/>
                          <a:round/>
                          <a:headEnd type="none" w="med" len="med"/>
                          <a:tailEnd type="none" w="med" len="med"/>
                        </a:lnL>
                        <a:lnR w="19050" cap="flat" cmpd="sng" algn="ctr">
                          <a:solidFill>
                            <a:srgbClr val="F2E8DA"/>
                          </a:solidFill>
                          <a:prstDash val="solid"/>
                          <a:round/>
                          <a:headEnd type="none" w="med" len="med"/>
                          <a:tailEnd type="none" w="med" len="med"/>
                        </a:lnR>
                        <a:lnT w="19050" cap="flat" cmpd="sng" algn="ctr">
                          <a:solidFill>
                            <a:srgbClr val="F2E8DA"/>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marL="0" indent="0"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0.0500</m:t>
                                </m:r>
                              </m:oMath>
                            </m:oMathPara>
                          </a14:m>
                          <a:endParaRPr lang="en-US" dirty="0">
                            <a:solidFill>
                              <a:schemeClr val="tx1"/>
                            </a:solidFill>
                          </a:endParaRPr>
                        </a:p>
                      </a:txBody>
                      <a:tcPr>
                        <a:lnL w="19050" cap="flat" cmpd="sng" algn="ctr">
                          <a:solidFill>
                            <a:srgbClr val="F2E8DA"/>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b="0" dirty="0">
                              <a:solidFill>
                                <a:schemeClr val="tx1"/>
                              </a:solidFill>
                            </a:rPr>
                            <a:t>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rgbClr val="F2E8DA"/>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406797701"/>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𝐶h𝑎𝑛𝑔𝑒</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𝑖𝑛</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9050" cap="flat" cmpd="sng" algn="ctr">
                          <a:solidFill>
                            <a:srgbClr val="F2E8DA"/>
                          </a:solidFill>
                          <a:prstDash val="solid"/>
                          <a:round/>
                          <a:headEnd type="none" w="med" len="med"/>
                          <a:tailEnd type="none" w="med" len="med"/>
                        </a:lnL>
                        <a:lnR w="19050" cap="flat" cmpd="sng" algn="ctr">
                          <a:solidFill>
                            <a:srgbClr val="F2E8DA"/>
                          </a:solidFill>
                          <a:prstDash val="solid"/>
                          <a:round/>
                          <a:headEnd type="none" w="med" len="med"/>
                          <a:tailEnd type="none" w="med" len="med"/>
                        </a:lnR>
                        <a:lnT w="19050" cap="flat" cmpd="sng" algn="ctr">
                          <a:solidFill>
                            <a:srgbClr val="F2E8DA"/>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𝑥</m:t>
                                </m:r>
                              </m:oMath>
                            </m:oMathPara>
                          </a14:m>
                          <a:endParaRPr lang="en-US" dirty="0">
                            <a:solidFill>
                              <a:schemeClr val="tx1"/>
                            </a:solidFill>
                          </a:endParaRPr>
                        </a:p>
                      </a:txBody>
                      <a:tcPr>
                        <a:lnL w="19050" cap="flat" cmpd="sng" algn="ctr">
                          <a:solidFill>
                            <a:srgbClr val="F2E8DA"/>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𝑥</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𝑥</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rgbClr val="F2E8DA"/>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88471374"/>
                      </a:ext>
                    </a:extLst>
                  </a:tr>
                  <a:tr h="356507">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𝐸𝑞𝑢𝑖𝑙𝑖𝑏𝑟𝑖𝑢𝑚</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9050" cap="flat" cmpd="sng" algn="ctr">
                          <a:solidFill>
                            <a:srgbClr val="F2E8DA"/>
                          </a:solidFill>
                          <a:prstDash val="solid"/>
                          <a:round/>
                          <a:headEnd type="none" w="med" len="med"/>
                          <a:tailEnd type="none" w="med" len="med"/>
                        </a:lnL>
                        <a:lnR w="19050" cap="flat" cmpd="sng" algn="ctr">
                          <a:solidFill>
                            <a:srgbClr val="F2E8DA"/>
                          </a:solidFill>
                          <a:prstDash val="solid"/>
                          <a:round/>
                          <a:headEnd type="none" w="med" len="med"/>
                          <a:tailEnd type="none" w="med" len="med"/>
                        </a:lnR>
                        <a:lnT w="19050" cap="flat" cmpd="sng" algn="ctr">
                          <a:solidFill>
                            <a:srgbClr val="F2E8DA"/>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0.0500−</m:t>
                                </m:r>
                                <m:r>
                                  <a:rPr lang="en-US" b="0" i="1" smtClean="0">
                                    <a:solidFill>
                                      <a:schemeClr val="tx1"/>
                                    </a:solidFill>
                                    <a:latin typeface="Cambria Math" panose="02040503050406030204" pitchFamily="18" charset="0"/>
                                    <a:ea typeface="Cambria Math" panose="02040503050406030204" pitchFamily="18" charset="0"/>
                                  </a:rPr>
                                  <m:t>𝑥</m:t>
                                </m:r>
                              </m:oMath>
                            </m:oMathPara>
                          </a14:m>
                          <a:endParaRPr lang="en-US" dirty="0">
                            <a:solidFill>
                              <a:schemeClr val="tx1"/>
                            </a:solidFill>
                          </a:endParaRPr>
                        </a:p>
                      </a:txBody>
                      <a:tcPr>
                        <a:lnL w="19050" cap="flat" cmpd="sng" algn="ctr">
                          <a:solidFill>
                            <a:srgbClr val="F2E8DA"/>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𝑥</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𝑥</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rgbClr val="F2E8DA"/>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541597866"/>
                      </a:ext>
                    </a:extLst>
                  </a:tr>
                </a:tbl>
              </a:graphicData>
            </a:graphic>
          </p:graphicFrame>
        </mc:Choice>
        <mc:Fallback xmlns="">
          <p:graphicFrame>
            <p:nvGraphicFramePr>
              <p:cNvPr id="6" name="Content Placeholder 3"/>
              <p:cNvGraphicFramePr>
                <a:graphicFrameLocks/>
              </p:cNvGraphicFramePr>
              <p:nvPr>
                <p:extLst>
                  <p:ext uri="{D42A27DB-BD31-4B8C-83A1-F6EECF244321}">
                    <p14:modId xmlns:p14="http://schemas.microsoft.com/office/powerpoint/2010/main" val="2477309632"/>
                  </p:ext>
                </p:extLst>
              </p:nvPr>
            </p:nvGraphicFramePr>
            <p:xfrm>
              <a:off x="13551" y="2727960"/>
              <a:ext cx="9130449"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704185">
                      <a:extLst>
                        <a:ext uri="{9D8B030D-6E8A-4147-A177-3AD203B41FA5}">
                          <a16:colId xmlns:a16="http://schemas.microsoft.com/office/drawing/2014/main" val="2247387870"/>
                        </a:ext>
                      </a:extLst>
                    </a:gridCol>
                    <a:gridCol w="1633198">
                      <a:extLst>
                        <a:ext uri="{9D8B030D-6E8A-4147-A177-3AD203B41FA5}">
                          <a16:colId xmlns:a16="http://schemas.microsoft.com/office/drawing/2014/main" val="3868239168"/>
                        </a:ext>
                      </a:extLst>
                    </a:gridCol>
                    <a:gridCol w="910337">
                      <a:extLst>
                        <a:ext uri="{9D8B030D-6E8A-4147-A177-3AD203B41FA5}">
                          <a16:colId xmlns:a16="http://schemas.microsoft.com/office/drawing/2014/main" val="1516186521"/>
                        </a:ext>
                      </a:extLst>
                    </a:gridCol>
                    <a:gridCol w="1213781">
                      <a:extLst>
                        <a:ext uri="{9D8B030D-6E8A-4147-A177-3AD203B41FA5}">
                          <a16:colId xmlns:a16="http://schemas.microsoft.com/office/drawing/2014/main" val="3887623133"/>
                        </a:ext>
                      </a:extLst>
                    </a:gridCol>
                    <a:gridCol w="1668948">
                      <a:extLst>
                        <a:ext uri="{9D8B030D-6E8A-4147-A177-3AD203B41FA5}">
                          <a16:colId xmlns:a16="http://schemas.microsoft.com/office/drawing/2014/main" val="2195469349"/>
                        </a:ext>
                      </a:extLst>
                    </a:gridCol>
                  </a:tblGrid>
                  <a:tr h="365760">
                    <a:tc>
                      <a:txBody>
                        <a:bodyPr/>
                        <a:lstStyle/>
                        <a:p>
                          <a:endParaRPr lang="en-US"/>
                        </a:p>
                      </a:txBody>
                      <a:tcPr>
                        <a:lnL w="19050" cap="flat" cmpd="sng" algn="ctr">
                          <a:solidFill>
                            <a:srgbClr val="F2E8DA"/>
                          </a:solidFill>
                          <a:prstDash val="solid"/>
                          <a:round/>
                          <a:headEnd type="none" w="med" len="med"/>
                          <a:tailEnd type="none" w="med" len="med"/>
                        </a:lnL>
                        <a:lnR w="19050" cap="flat" cmpd="sng" algn="ctr">
                          <a:solidFill>
                            <a:srgbClr val="F2E8DA"/>
                          </a:solidFill>
                          <a:prstDash val="solid"/>
                          <a:round/>
                          <a:headEnd type="none" w="med" len="med"/>
                          <a:tailEnd type="none" w="med" len="med"/>
                        </a:lnR>
                        <a:lnT w="19050" cap="flat" cmpd="sng" algn="ctr">
                          <a:solidFill>
                            <a:srgbClr val="F2E8DA"/>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1645" t="-8333" r="-148355" b="-235000"/>
                          </a:stretch>
                        </a:blipFill>
                      </a:tcPr>
                    </a:tc>
                    <a:tc>
                      <a:txBody>
                        <a:bodyPr/>
                        <a:lstStyle/>
                        <a:p>
                          <a:endParaRPr lang="en-US"/>
                        </a:p>
                      </a:txBody>
                      <a:tcPr>
                        <a:lnL w="19050" cap="flat" cmpd="sng" algn="ctr">
                          <a:solidFill>
                            <a:srgbClr val="F2E8DA"/>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30597" t="-8333" r="-236567" b="-235000"/>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94631" t="-8333" r="-325503" b="-235000"/>
                          </a:stretch>
                        </a:blipFill>
                      </a:tcPr>
                    </a:tc>
                    <a:tc>
                      <a:txBody>
                        <a:bodyPr/>
                        <a:lstStyle/>
                        <a:p>
                          <a:pPr algn="ctr"/>
                          <a:r>
                            <a:rPr lang="en-US" b="0" dirty="0">
                              <a:solidFill>
                                <a:schemeClr val="tx1"/>
                              </a:solidFill>
                            </a:rPr>
                            <a:t>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rgbClr val="F2E8DA"/>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0365" t="-8333" r="-4380" b="-235000"/>
                          </a:stretch>
                        </a:blipFill>
                      </a:tcPr>
                    </a:tc>
                    <a:extLst>
                      <a:ext uri="{0D108BD9-81ED-4DB2-BD59-A6C34878D82A}">
                        <a16:rowId xmlns:a16="http://schemas.microsoft.com/office/drawing/2014/main" val="406797701"/>
                      </a:ext>
                    </a:extLst>
                  </a:tr>
                  <a:tr h="365760">
                    <a:tc>
                      <a:txBody>
                        <a:bodyPr/>
                        <a:lstStyle/>
                        <a:p>
                          <a:endParaRPr lang="en-US"/>
                        </a:p>
                      </a:txBody>
                      <a:tcPr>
                        <a:lnL w="19050" cap="flat" cmpd="sng" algn="ctr">
                          <a:solidFill>
                            <a:srgbClr val="F2E8DA"/>
                          </a:solidFill>
                          <a:prstDash val="solid"/>
                          <a:round/>
                          <a:headEnd type="none" w="med" len="med"/>
                          <a:tailEnd type="none" w="med" len="med"/>
                        </a:lnL>
                        <a:lnR w="19050" cap="flat" cmpd="sng" algn="ctr">
                          <a:solidFill>
                            <a:srgbClr val="F2E8DA"/>
                          </a:solidFill>
                          <a:prstDash val="solid"/>
                          <a:round/>
                          <a:headEnd type="none" w="med" len="med"/>
                          <a:tailEnd type="none" w="med" len="med"/>
                        </a:lnR>
                        <a:lnT w="19050" cap="flat" cmpd="sng" algn="ctr">
                          <a:solidFill>
                            <a:srgbClr val="F2E8DA"/>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1645" t="-106557" r="-148355" b="-131148"/>
                          </a:stretch>
                        </a:blipFill>
                      </a:tcPr>
                    </a:tc>
                    <a:tc>
                      <a:txBody>
                        <a:bodyPr/>
                        <a:lstStyle/>
                        <a:p>
                          <a:endParaRPr lang="en-US"/>
                        </a:p>
                      </a:txBody>
                      <a:tcPr>
                        <a:lnL w="19050" cap="flat" cmpd="sng" algn="ctr">
                          <a:solidFill>
                            <a:srgbClr val="F2E8DA"/>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30597" t="-106557" r="-236567" b="-131148"/>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94631" t="-106557" r="-325503" b="-131148"/>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520101" t="-106557" r="-143719" b="-131148"/>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rgbClr val="F2E8DA"/>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50365" t="-106557" r="-4380" b="-131148"/>
                          </a:stretch>
                        </a:blipFill>
                      </a:tcPr>
                    </a:tc>
                    <a:extLst>
                      <a:ext uri="{0D108BD9-81ED-4DB2-BD59-A6C34878D82A}">
                        <a16:rowId xmlns:a16="http://schemas.microsoft.com/office/drawing/2014/main" val="388471374"/>
                      </a:ext>
                    </a:extLst>
                  </a:tr>
                  <a:tr h="365760">
                    <a:tc>
                      <a:txBody>
                        <a:bodyPr/>
                        <a:lstStyle/>
                        <a:p>
                          <a:endParaRPr lang="en-US"/>
                        </a:p>
                      </a:txBody>
                      <a:tcPr>
                        <a:lnL w="19050" cap="flat" cmpd="sng" algn="ctr">
                          <a:solidFill>
                            <a:srgbClr val="F2E8DA"/>
                          </a:solidFill>
                          <a:prstDash val="solid"/>
                          <a:round/>
                          <a:headEnd type="none" w="med" len="med"/>
                          <a:tailEnd type="none" w="med" len="med"/>
                        </a:lnL>
                        <a:lnR w="19050" cap="flat" cmpd="sng" algn="ctr">
                          <a:solidFill>
                            <a:srgbClr val="F2E8DA"/>
                          </a:solidFill>
                          <a:prstDash val="solid"/>
                          <a:round/>
                          <a:headEnd type="none" w="med" len="med"/>
                          <a:tailEnd type="none" w="med" len="med"/>
                        </a:lnR>
                        <a:lnT w="19050" cap="flat" cmpd="sng" algn="ctr">
                          <a:solidFill>
                            <a:srgbClr val="F2E8DA"/>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1645" t="-210000" r="-148355" b="-33333"/>
                          </a:stretch>
                        </a:blipFill>
                      </a:tcPr>
                    </a:tc>
                    <a:tc>
                      <a:txBody>
                        <a:bodyPr/>
                        <a:lstStyle/>
                        <a:p>
                          <a:endParaRPr lang="en-US"/>
                        </a:p>
                      </a:txBody>
                      <a:tcPr>
                        <a:lnL w="19050" cap="flat" cmpd="sng" algn="ctr">
                          <a:solidFill>
                            <a:srgbClr val="F2E8DA"/>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230597" t="-210000" r="-236567" b="-33333"/>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594631" t="-210000" r="-325503" b="-33333"/>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520101" t="-210000" r="-143719" b="-33333"/>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rgbClr val="F2E8DA"/>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rgbClr val="F2E8DA"/>
                          </a:solidFill>
                          <a:prstDash val="solid"/>
                          <a:round/>
                          <a:headEnd type="none" w="med" len="med"/>
                          <a:tailEnd type="none" w="med" len="med"/>
                        </a:lnB>
                        <a:lnTlToBr w="12700" cmpd="sng">
                          <a:noFill/>
                          <a:prstDash val="solid"/>
                        </a:lnTlToBr>
                        <a:lnBlToTr w="12700" cmpd="sng">
                          <a:noFill/>
                          <a:prstDash val="solid"/>
                        </a:lnBlToTr>
                        <a:blipFill>
                          <a:blip r:embed="rId3"/>
                          <a:stretch>
                            <a:fillRect l="-450365" t="-210000" r="-4380" b="-33333"/>
                          </a:stretch>
                        </a:blipFill>
                      </a:tcPr>
                    </a:tc>
                    <a:extLst>
                      <a:ext uri="{0D108BD9-81ED-4DB2-BD59-A6C34878D82A}">
                        <a16:rowId xmlns:a16="http://schemas.microsoft.com/office/drawing/2014/main" val="541597866"/>
                      </a:ext>
                    </a:extLst>
                  </a:tr>
                </a:tbl>
              </a:graphicData>
            </a:graphic>
          </p:graphicFrame>
        </mc:Fallback>
      </mc:AlternateContent>
    </p:spTree>
    <p:extLst>
      <p:ext uri="{BB962C8B-B14F-4D97-AF65-F5344CB8AC3E}">
        <p14:creationId xmlns:p14="http://schemas.microsoft.com/office/powerpoint/2010/main" val="41981980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627" y="236537"/>
            <a:ext cx="5632174" cy="601663"/>
          </a:xfrm>
        </p:spPr>
        <p:txBody>
          <a:bodyPr/>
          <a:lstStyle/>
          <a:p>
            <a:pPr marL="3379788" indent="-3379788" algn="ctr"/>
            <a:r>
              <a:rPr lang="en-US" dirty="0"/>
              <a:t>SAMPLE PROBLEM	</a:t>
            </a:r>
            <a:r>
              <a:rPr lang="en-US" dirty="0">
                <a:solidFill>
                  <a:schemeClr val="bg1"/>
                </a:solidFill>
              </a:rPr>
              <a:t>17.5	Cont.</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990600"/>
                <a:ext cx="9144000" cy="4724400"/>
              </a:xfrm>
            </p:spPr>
            <p:txBody>
              <a:bodyPr/>
              <a:lstStyle/>
              <a:p>
                <a:pPr>
                  <a:spcBef>
                    <a:spcPts val="0"/>
                  </a:spcBef>
                  <a:spcAft>
                    <a:spcPts val="2800"/>
                  </a:spcAft>
                </a:pPr>
                <a:r>
                  <a:rPr lang="en-US" dirty="0"/>
                  <a:t>The equilibrium expression is</a:t>
                </a:r>
              </a:p>
              <a:p>
                <a:pPr>
                  <a:spcBef>
                    <a:spcPts val="0"/>
                  </a:spcBef>
                  <a:spcAft>
                    <a:spcPts val="2800"/>
                  </a:spcAft>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𝐾</m:t>
                          </m:r>
                        </m:e>
                        <m:sub>
                          <m:r>
                            <m:rPr>
                              <m:sty m:val="p"/>
                            </m:rPr>
                            <a:rPr lang="en-US" sz="2400" b="0" i="0" smtClean="0">
                              <a:latin typeface="Cambria Math" panose="02040503050406030204" pitchFamily="18" charset="0"/>
                            </a:rPr>
                            <m:t>a</m:t>
                          </m:r>
                        </m:sub>
                      </m:sSub>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d>
                            <m:dPr>
                              <m:begChr m:val="["/>
                              <m:endChr m:val="]"/>
                              <m:ctrlPr>
                                <a:rPr lang="en-US" sz="2400" b="0" i="1" smtClean="0">
                                  <a:latin typeface="Cambria Math" panose="02040503050406030204" pitchFamily="18" charset="0"/>
                                </a:rPr>
                              </m:ctrlPr>
                            </m:dPr>
                            <m:e>
                              <m:r>
                                <m:rPr>
                                  <m:sty m:val="p"/>
                                </m:rPr>
                                <a:rPr lang="en-US" sz="2400" b="0" i="0" smtClean="0">
                                  <a:latin typeface="Cambria Math" panose="02040503050406030204" pitchFamily="18" charset="0"/>
                                </a:rPr>
                                <m:t>N</m:t>
                              </m:r>
                              <m:sSub>
                                <m:sSubPr>
                                  <m:ctrlPr>
                                    <a:rPr lang="en-US" sz="2400" b="0" i="1" smtClean="0">
                                      <a:latin typeface="Cambria Math" panose="02040503050406030204" pitchFamily="18" charset="0"/>
                                    </a:rPr>
                                  </m:ctrlPr>
                                </m:sSubPr>
                                <m:e>
                                  <m:r>
                                    <m:rPr>
                                      <m:sty m:val="p"/>
                                    </m:rPr>
                                    <a:rPr lang="en-US" sz="2400" b="0" i="0" smtClean="0">
                                      <a:latin typeface="Cambria Math" panose="02040503050406030204" pitchFamily="18" charset="0"/>
                                    </a:rPr>
                                    <m:t>H</m:t>
                                  </m:r>
                                </m:e>
                                <m:sub>
                                  <m:r>
                                    <a:rPr lang="en-US" sz="2400" b="0" i="0" smtClean="0">
                                      <a:latin typeface="Cambria Math" panose="02040503050406030204" pitchFamily="18" charset="0"/>
                                    </a:rPr>
                                    <m:t>3</m:t>
                                  </m:r>
                                </m:sub>
                              </m:sSub>
                            </m:e>
                          </m:d>
                          <m:r>
                            <a:rPr lang="en-US" sz="2400" b="0" i="0" smtClean="0">
                              <a:latin typeface="Cambria Math" panose="02040503050406030204" pitchFamily="18" charset="0"/>
                            </a:rPr>
                            <m:t>[</m:t>
                          </m:r>
                          <m:sSub>
                            <m:sSubPr>
                              <m:ctrlPr>
                                <a:rPr lang="en-US" sz="2400" b="0" i="1" smtClean="0">
                                  <a:latin typeface="Cambria Math" panose="02040503050406030204" pitchFamily="18" charset="0"/>
                                </a:rPr>
                              </m:ctrlPr>
                            </m:sSubPr>
                            <m:e>
                              <m:r>
                                <m:rPr>
                                  <m:sty m:val="p"/>
                                </m:rPr>
                                <a:rPr lang="en-US" sz="2400" b="0" i="0" smtClean="0">
                                  <a:latin typeface="Cambria Math" panose="02040503050406030204" pitchFamily="18" charset="0"/>
                                </a:rPr>
                                <m:t>H</m:t>
                              </m:r>
                            </m:e>
                            <m:sub>
                              <m:r>
                                <a:rPr lang="en-US" sz="2400" b="0" i="0" smtClean="0">
                                  <a:latin typeface="Cambria Math" panose="02040503050406030204" pitchFamily="18" charset="0"/>
                                </a:rPr>
                                <m:t>3</m:t>
                              </m:r>
                            </m:sub>
                          </m:sSub>
                          <m:sSup>
                            <m:sSupPr>
                              <m:ctrlPr>
                                <a:rPr lang="en-US" sz="2400" b="0" i="1" smtClean="0">
                                  <a:latin typeface="Cambria Math" panose="02040503050406030204" pitchFamily="18" charset="0"/>
                                </a:rPr>
                              </m:ctrlPr>
                            </m:sSupPr>
                            <m:e>
                              <m:r>
                                <m:rPr>
                                  <m:sty m:val="p"/>
                                </m:rPr>
                                <a:rPr lang="en-US" sz="2400" b="0" i="0" smtClean="0">
                                  <a:latin typeface="Cambria Math" panose="02040503050406030204" pitchFamily="18" charset="0"/>
                                </a:rPr>
                                <m:t>O</m:t>
                              </m:r>
                            </m:e>
                            <m:sup>
                              <m:r>
                                <a:rPr lang="en-US" sz="2400" b="0" i="0" smtClean="0">
                                  <a:latin typeface="Cambria Math" panose="02040503050406030204" pitchFamily="18" charset="0"/>
                                </a:rPr>
                                <m:t>+</m:t>
                              </m:r>
                            </m:sup>
                          </m:sSup>
                          <m:r>
                            <a:rPr lang="en-US" sz="2400" b="0" i="0" smtClean="0">
                              <a:latin typeface="Cambria Math" panose="02040503050406030204" pitchFamily="18" charset="0"/>
                            </a:rPr>
                            <m:t>]</m:t>
                          </m:r>
                        </m:num>
                        <m:den>
                          <m:r>
                            <a:rPr lang="en-US" sz="2400" b="0" i="0" smtClean="0">
                              <a:latin typeface="Cambria Math" panose="02040503050406030204" pitchFamily="18" charset="0"/>
                            </a:rPr>
                            <m:t>[</m:t>
                          </m:r>
                          <m:r>
                            <m:rPr>
                              <m:sty m:val="p"/>
                            </m:rPr>
                            <a:rPr lang="en-US" sz="2400" b="0" i="0" smtClean="0">
                              <a:latin typeface="Cambria Math" panose="02040503050406030204" pitchFamily="18" charset="0"/>
                            </a:rPr>
                            <m:t>N</m:t>
                          </m:r>
                          <m:sSubSup>
                            <m:sSubSupPr>
                              <m:ctrlPr>
                                <a:rPr lang="en-US" sz="2400" b="0" i="1" smtClean="0">
                                  <a:latin typeface="Cambria Math" panose="02040503050406030204" pitchFamily="18" charset="0"/>
                                </a:rPr>
                              </m:ctrlPr>
                            </m:sSubSupPr>
                            <m:e>
                              <m:r>
                                <m:rPr>
                                  <m:sty m:val="p"/>
                                </m:rPr>
                                <a:rPr lang="en-US" sz="2400" b="0" i="0" smtClean="0">
                                  <a:latin typeface="Cambria Math" panose="02040503050406030204" pitchFamily="18" charset="0"/>
                                </a:rPr>
                                <m:t>H</m:t>
                              </m:r>
                            </m:e>
                            <m:sub>
                              <m:r>
                                <a:rPr lang="en-US" sz="2400" b="0" i="0" smtClean="0">
                                  <a:latin typeface="Cambria Math" panose="02040503050406030204" pitchFamily="18" charset="0"/>
                                </a:rPr>
                                <m:t>4</m:t>
                              </m:r>
                            </m:sub>
                            <m:sup>
                              <m:r>
                                <a:rPr lang="en-US" sz="2400" b="0" i="0" smtClean="0">
                                  <a:latin typeface="Cambria Math" panose="02040503050406030204" pitchFamily="18" charset="0"/>
                                </a:rPr>
                                <m:t>+</m:t>
                              </m:r>
                            </m:sup>
                          </m:sSubSup>
                          <m:r>
                            <a:rPr lang="en-US" sz="2400" b="0" i="0" smtClean="0">
                              <a:latin typeface="Cambria Math" panose="02040503050406030204" pitchFamily="18" charset="0"/>
                            </a:rPr>
                            <m:t>]</m:t>
                          </m:r>
                        </m:den>
                      </m:f>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0" smtClean="0">
                              <a:latin typeface="Cambria Math" panose="02040503050406030204" pitchFamily="18" charset="0"/>
                            </a:rPr>
                            <m:t>(</m:t>
                          </m:r>
                          <m:r>
                            <a:rPr lang="en-US" sz="2400" b="0" i="1" smtClean="0">
                              <a:latin typeface="Cambria Math" panose="02040503050406030204" pitchFamily="18" charset="0"/>
                            </a:rPr>
                            <m:t>𝑥</m:t>
                          </m:r>
                          <m:r>
                            <a:rPr lang="en-US" sz="2400" b="0" i="1" smtClean="0">
                              <a:latin typeface="Cambria Math" panose="02040503050406030204" pitchFamily="18" charset="0"/>
                            </a:rPr>
                            <m:t>)(</m:t>
                          </m:r>
                          <m:r>
                            <a:rPr lang="en-US" sz="2400" b="0" i="1" smtClean="0">
                              <a:latin typeface="Cambria Math" panose="02040503050406030204" pitchFamily="18" charset="0"/>
                            </a:rPr>
                            <m:t>𝑥</m:t>
                          </m:r>
                          <m:r>
                            <a:rPr lang="en-US" sz="2400" b="0" i="0" smtClean="0">
                              <a:latin typeface="Cambria Math" panose="02040503050406030204" pitchFamily="18" charset="0"/>
                            </a:rPr>
                            <m:t>)</m:t>
                          </m:r>
                        </m:num>
                        <m:den>
                          <m:r>
                            <a:rPr lang="en-US" sz="2400" b="0" i="0" smtClean="0">
                              <a:latin typeface="Cambria Math" panose="02040503050406030204" pitchFamily="18" charset="0"/>
                            </a:rPr>
                            <m:t>0.0500</m:t>
                          </m:r>
                        </m:den>
                      </m:f>
                      <m:r>
                        <a:rPr lang="en-US" sz="2400" b="0" i="0" smtClean="0">
                          <a:latin typeface="Cambria Math" panose="02040503050406030204" pitchFamily="18" charset="0"/>
                        </a:rPr>
                        <m:t>−</m:t>
                      </m:r>
                      <m:r>
                        <a:rPr lang="en-US" sz="2400" b="0" i="1" smtClean="0">
                          <a:latin typeface="Cambria Math" panose="02040503050406030204" pitchFamily="18" charset="0"/>
                        </a:rPr>
                        <m:t>𝑥</m:t>
                      </m:r>
                      <m:r>
                        <a:rPr lang="en-US" sz="2400" b="0" i="0" smtClean="0">
                          <a:latin typeface="Cambria Math" panose="02040503050406030204" pitchFamily="18" charset="0"/>
                          <a:ea typeface="Cambria Math" panose="02040503050406030204" pitchFamily="18" charset="0"/>
                        </a:rPr>
                        <m:t>≈</m:t>
                      </m:r>
                      <m:f>
                        <m:fPr>
                          <m:ctrlPr>
                            <a:rPr lang="en-US" sz="2400" b="0" i="1" smtClean="0">
                              <a:latin typeface="Cambria Math" panose="02040503050406030204" pitchFamily="18" charset="0"/>
                              <a:ea typeface="Cambria Math" panose="02040503050406030204" pitchFamily="18" charset="0"/>
                            </a:rPr>
                          </m:ctrlPr>
                        </m:fPr>
                        <m:num>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𝑥</m:t>
                              </m:r>
                            </m:e>
                            <m:sup>
                              <m:r>
                                <a:rPr lang="en-US" sz="2400" b="0" i="0" smtClean="0">
                                  <a:latin typeface="Cambria Math" panose="02040503050406030204" pitchFamily="18" charset="0"/>
                                  <a:ea typeface="Cambria Math" panose="02040503050406030204" pitchFamily="18" charset="0"/>
                                </a:rPr>
                                <m:t>2</m:t>
                              </m:r>
                            </m:sup>
                          </m:sSup>
                        </m:num>
                        <m:den>
                          <m:r>
                            <a:rPr lang="en-US" sz="2400" b="0" i="0" smtClean="0">
                              <a:latin typeface="Cambria Math" panose="02040503050406030204" pitchFamily="18" charset="0"/>
                              <a:ea typeface="Cambria Math" panose="02040503050406030204" pitchFamily="18" charset="0"/>
                            </a:rPr>
                            <m:t>0.0500</m:t>
                          </m:r>
                        </m:den>
                      </m:f>
                      <m:r>
                        <a:rPr lang="en-US" sz="2400" b="0" i="0" smtClean="0">
                          <a:latin typeface="Cambria Math" panose="02040503050406030204" pitchFamily="18" charset="0"/>
                          <a:ea typeface="Cambria Math" panose="02040503050406030204" pitchFamily="18" charset="0"/>
                        </a:rPr>
                        <m:t>=5.6×</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−10</m:t>
                          </m:r>
                        </m:sup>
                      </m:sSup>
                    </m:oMath>
                  </m:oMathPara>
                </a14:m>
                <a:endParaRPr lang="en-US" sz="2400" b="0" dirty="0">
                  <a:ea typeface="Cambria Math" panose="02040503050406030204" pitchFamily="18" charset="0"/>
                </a:endParaRPr>
              </a:p>
              <a:p>
                <a:pPr marL="750888" indent="750888">
                  <a:spcBef>
                    <a:spcPts val="0"/>
                  </a:spcBef>
                  <a:spcAft>
                    <a:spcPts val="2800"/>
                  </a:spcAft>
                </a:pPr>
                <a14:m>
                  <m:oMathPara xmlns:m="http://schemas.openxmlformats.org/officeDocument/2006/math">
                    <m:oMathParaPr>
                      <m:jc m:val="left"/>
                    </m:oMathParaPr>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𝑥</m:t>
                          </m:r>
                        </m:e>
                        <m:sup>
                          <m:r>
                            <a:rPr lang="en-US" sz="2400" b="0" i="0" smtClean="0">
                              <a:latin typeface="Cambria Math" panose="02040503050406030204" pitchFamily="18" charset="0"/>
                            </a:rPr>
                            <m:t>2</m:t>
                          </m:r>
                        </m:sup>
                      </m:sSup>
                      <m:r>
                        <a:rPr lang="en-US" sz="2400" b="0" i="0" smtClean="0">
                          <a:latin typeface="Cambria Math" panose="02040503050406030204" pitchFamily="18" charset="0"/>
                        </a:rPr>
                        <m:t>=2.8</m:t>
                      </m:r>
                      <m:r>
                        <a:rPr lang="en-US" sz="2400" b="0" i="0"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−11</m:t>
                          </m:r>
                        </m:sup>
                      </m:sSup>
                    </m:oMath>
                  </m:oMathPara>
                </a14:m>
                <a:endParaRPr lang="en-US" sz="2400" b="0" dirty="0">
                  <a:ea typeface="Cambria Math" panose="02040503050406030204" pitchFamily="18" charset="0"/>
                </a:endParaRPr>
              </a:p>
              <a:p>
                <a:pPr marL="750888" indent="-750888">
                  <a:spcBef>
                    <a:spcPts val="0"/>
                  </a:spcBef>
                  <a:spcAft>
                    <a:spcPts val="2800"/>
                  </a:spcAft>
                </a:pPr>
                <a14:m>
                  <m:oMathPara xmlns:m="http://schemas.openxmlformats.org/officeDocument/2006/math">
                    <m:oMathParaPr>
                      <m:jc m:val="left"/>
                    </m:oMathParaPr>
                    <m:oMath xmlns:m="http://schemas.openxmlformats.org/officeDocument/2006/math">
                      <m:r>
                        <a:rPr lang="en-US" sz="2400" b="0" i="1" smtClean="0">
                          <a:latin typeface="Cambria Math" panose="02040503050406030204" pitchFamily="18" charset="0"/>
                        </a:rPr>
                        <m:t>𝑥</m:t>
                      </m:r>
                      <m:r>
                        <a:rPr lang="en-US" sz="2400" b="0" i="0" smtClean="0">
                          <a:latin typeface="Cambria Math" panose="02040503050406030204" pitchFamily="18" charset="0"/>
                        </a:rPr>
                        <m:t>=</m:t>
                      </m:r>
                      <m:rad>
                        <m:radPr>
                          <m:degHide m:val="on"/>
                          <m:ctrlPr>
                            <a:rPr lang="en-US" sz="2400" b="0" i="1" smtClean="0">
                              <a:latin typeface="Cambria Math" panose="02040503050406030204" pitchFamily="18" charset="0"/>
                            </a:rPr>
                          </m:ctrlPr>
                        </m:radPr>
                        <m:deg/>
                        <m:e>
                          <m:r>
                            <a:rPr lang="en-US" sz="2400" b="0" i="0" smtClean="0">
                              <a:latin typeface="Cambria Math" panose="02040503050406030204" pitchFamily="18" charset="0"/>
                            </a:rPr>
                            <m:t>2.8</m:t>
                          </m:r>
                          <m:r>
                            <a:rPr lang="en-US" sz="2400" b="0" i="0"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−11</m:t>
                              </m:r>
                            </m:sup>
                          </m:sSup>
                        </m:e>
                      </m:rad>
                      <m:r>
                        <a:rPr lang="en-US" sz="2400" b="0" i="0" smtClean="0">
                          <a:latin typeface="Cambria Math" panose="02040503050406030204" pitchFamily="18" charset="0"/>
                        </a:rPr>
                        <m:t>=5.3</m:t>
                      </m:r>
                      <m:r>
                        <a:rPr lang="en-US" sz="2400" b="0" i="0"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−6</m:t>
                          </m:r>
                        </m:sup>
                      </m:sSup>
                      <m:r>
                        <a:rPr lang="en-US" sz="2400" b="0" i="1" smtClean="0">
                          <a:latin typeface="Cambria Math" panose="02040503050406030204" pitchFamily="18" charset="0"/>
                          <a:ea typeface="Cambria Math" panose="02040503050406030204" pitchFamily="18" charset="0"/>
                        </a:rPr>
                        <m:t>𝑀</m:t>
                      </m:r>
                    </m:oMath>
                  </m:oMathPara>
                </a14:m>
                <a:endParaRPr lang="en-US" sz="2400" i="1" dirty="0"/>
              </a:p>
              <a:p>
                <a:pPr>
                  <a:spcAft>
                    <a:spcPts val="2000"/>
                  </a:spcAft>
                </a:pPr>
                <a14:m>
                  <m:oMathPara xmlns:m="http://schemas.openxmlformats.org/officeDocument/2006/math">
                    <m:oMathParaPr>
                      <m:jc m:val="left"/>
                    </m:oMathParaPr>
                    <m:oMath xmlns:m="http://schemas.openxmlformats.org/officeDocument/2006/math">
                      <m:r>
                        <a:rPr lang="en-US" i="0" dirty="0" smtClean="0">
                          <a:latin typeface="Cambria Math" panose="02040503050406030204" pitchFamily="18" charset="0"/>
                        </a:rPr>
                        <m:t>[</m:t>
                      </m:r>
                      <m:r>
                        <m:rPr>
                          <m:sty m:val="p"/>
                        </m:rPr>
                        <a:rPr lang="en-US" i="0" dirty="0" smtClean="0">
                          <a:latin typeface="Cambria Math" panose="02040503050406030204" pitchFamily="18" charset="0"/>
                        </a:rPr>
                        <m:t>H</m:t>
                      </m:r>
                      <m:r>
                        <a:rPr lang="en-US" i="0" baseline="-25000" dirty="0">
                          <a:latin typeface="Cambria Math" panose="02040503050406030204" pitchFamily="18" charset="0"/>
                        </a:rPr>
                        <m:t>3</m:t>
                      </m:r>
                      <m:r>
                        <m:rPr>
                          <m:sty m:val="p"/>
                        </m:rPr>
                        <a:rPr lang="en-US" i="0" dirty="0">
                          <a:latin typeface="Cambria Math" panose="02040503050406030204" pitchFamily="18" charset="0"/>
                        </a:rPr>
                        <m:t>O</m:t>
                      </m:r>
                      <m:r>
                        <a:rPr lang="en-US" i="0" baseline="30000" dirty="0">
                          <a:latin typeface="Cambria Math" panose="02040503050406030204" pitchFamily="18" charset="0"/>
                        </a:rPr>
                        <m:t>+</m:t>
                      </m:r>
                      <m:r>
                        <a:rPr lang="en-US" i="0" dirty="0">
                          <a:latin typeface="Cambria Math" panose="02040503050406030204" pitchFamily="18" charset="0"/>
                        </a:rPr>
                        <m:t>] =</m:t>
                      </m:r>
                      <m:r>
                        <a:rPr lang="en-US" i="1" dirty="0">
                          <a:latin typeface="Cambria Math" panose="02040503050406030204" pitchFamily="18" charset="0"/>
                        </a:rPr>
                        <m:t>𝑥</m:t>
                      </m:r>
                      <m:r>
                        <a:rPr lang="en-US" i="0" dirty="0">
                          <a:latin typeface="Cambria Math" panose="02040503050406030204" pitchFamily="18" charset="0"/>
                        </a:rPr>
                        <m:t>= 5.3 ×</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−6</m:t>
                          </m:r>
                        </m:sup>
                      </m:sSup>
                      <m:r>
                        <a:rPr lang="en-US" i="1" dirty="0">
                          <a:latin typeface="Cambria Math" panose="02040503050406030204" pitchFamily="18" charset="0"/>
                        </a:rPr>
                        <m:t>𝑀</m:t>
                      </m:r>
                      <m:r>
                        <a:rPr lang="en-US" i="0" dirty="0">
                          <a:latin typeface="Cambria Math" panose="02040503050406030204" pitchFamily="18" charset="0"/>
                        </a:rPr>
                        <m:t> </m:t>
                      </m:r>
                    </m:oMath>
                  </m:oMathPara>
                </a14:m>
                <a:endParaRPr lang="en-US" dirty="0"/>
              </a:p>
              <a:p>
                <a:r>
                  <a:rPr lang="en-US" dirty="0"/>
                  <a:t>At equilibrium, </a:t>
                </a:r>
                <a14:m>
                  <m:oMath xmlns:m="http://schemas.openxmlformats.org/officeDocument/2006/math">
                    <m:r>
                      <m:rPr>
                        <m:sty m:val="p"/>
                      </m:rPr>
                      <a:rPr lang="en-US" i="0" dirty="0" smtClean="0">
                        <a:latin typeface="Cambria Math" panose="02040503050406030204" pitchFamily="18" charset="0"/>
                      </a:rPr>
                      <m:t>pH</m:t>
                    </m:r>
                    <m:r>
                      <a:rPr lang="en-US" i="0" dirty="0" smtClean="0">
                        <a:latin typeface="Cambria Math" panose="02040503050406030204" pitchFamily="18" charset="0"/>
                      </a:rPr>
                      <m:t>= </m:t>
                    </m:r>
                    <m:r>
                      <a:rPr lang="en-US" i="1" dirty="0" smtClean="0">
                        <a:latin typeface="Cambria Math" panose="02040503050406030204" pitchFamily="18" charset="0"/>
                      </a:rPr>
                      <m:t>‒</m:t>
                    </m:r>
                    <m:r>
                      <m:rPr>
                        <m:sty m:val="p"/>
                      </m:rPr>
                      <a:rPr lang="en-US" i="1" dirty="0" smtClean="0">
                        <a:latin typeface="Cambria Math" panose="02040503050406030204" pitchFamily="18" charset="0"/>
                      </a:rPr>
                      <m:t>log</m:t>
                    </m:r>
                    <m:r>
                      <a:rPr lang="en-US" i="1" dirty="0" smtClean="0">
                        <a:latin typeface="Cambria Math" panose="02040503050406030204" pitchFamily="18" charset="0"/>
                      </a:rPr>
                      <m:t>⁡(5.3×</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−6</m:t>
                        </m:r>
                      </m:sup>
                    </m:sSup>
                    <m:r>
                      <a:rPr lang="en-US" i="1" dirty="0" smtClean="0">
                        <a:latin typeface="Cambria Math" panose="02040503050406030204" pitchFamily="18" charset="0"/>
                      </a:rPr>
                      <m:t>)=5.28 </m:t>
                    </m:r>
                  </m:oMath>
                </a14:m>
                <a:endParaRPr lang="en-US"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990600"/>
                <a:ext cx="9144000" cy="4724400"/>
              </a:xfrm>
              <a:blipFill>
                <a:blip r:embed="rId2"/>
                <a:stretch>
                  <a:fillRect l="-1333" t="-1290" b="-4516"/>
                </a:stretch>
              </a:blipFill>
            </p:spPr>
            <p:txBody>
              <a:bodyPr/>
              <a:lstStyle/>
              <a:p>
                <a:r>
                  <a:rPr lang="en-US">
                    <a:noFill/>
                  </a:rPr>
                  <a:t> </a:t>
                </a:r>
              </a:p>
            </p:txBody>
          </p:sp>
        </mc:Fallback>
      </mc:AlternateContent>
    </p:spTree>
    <p:extLst>
      <p:ext uri="{BB962C8B-B14F-4D97-AF65-F5344CB8AC3E}">
        <p14:creationId xmlns:p14="http://schemas.microsoft.com/office/powerpoint/2010/main" val="103313480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02096" y="-3313"/>
            <a:ext cx="6808304" cy="460513"/>
          </a:xfrm>
        </p:spPr>
        <p:txBody>
          <a:bodyPr/>
          <a:lstStyle/>
          <a:p>
            <a:pPr marL="1319213" indent="-1319213"/>
            <a:r>
              <a:rPr lang="en-US" dirty="0">
                <a:solidFill>
                  <a:schemeClr val="bg1"/>
                </a:solidFill>
              </a:rPr>
              <a:t>17.3	</a:t>
            </a:r>
            <a:r>
              <a:rPr lang="en-US" dirty="0"/>
              <a:t>Acid‒Base Titrations (33)</a:t>
            </a:r>
          </a:p>
        </p:txBody>
      </p:sp>
      <p:sp>
        <p:nvSpPr>
          <p:cNvPr id="2" name="Text Placeholder 1"/>
          <p:cNvSpPr>
            <a:spLocks noGrp="1"/>
          </p:cNvSpPr>
          <p:nvPr>
            <p:ph type="body" sz="quarter" idx="11"/>
          </p:nvPr>
        </p:nvSpPr>
        <p:spPr>
          <a:xfrm>
            <a:off x="0" y="1143000"/>
            <a:ext cx="8686800" cy="533400"/>
          </a:xfrm>
        </p:spPr>
        <p:txBody>
          <a:bodyPr/>
          <a:lstStyle/>
          <a:p>
            <a:r>
              <a:rPr lang="en-US" dirty="0"/>
              <a:t>Acid-Base Indicators</a:t>
            </a:r>
          </a:p>
        </p:txBody>
      </p:sp>
      <p:sp>
        <p:nvSpPr>
          <p:cNvPr id="3" name="Content Placeholder 2"/>
          <p:cNvSpPr>
            <a:spLocks noGrp="1"/>
          </p:cNvSpPr>
          <p:nvPr>
            <p:ph sz="quarter" idx="12"/>
          </p:nvPr>
        </p:nvSpPr>
        <p:spPr>
          <a:xfrm>
            <a:off x="0" y="1676400"/>
            <a:ext cx="9144000" cy="4038600"/>
          </a:xfrm>
        </p:spPr>
        <p:txBody>
          <a:bodyPr/>
          <a:lstStyle/>
          <a:p>
            <a:pPr>
              <a:spcAft>
                <a:spcPts val="3300"/>
              </a:spcAft>
            </a:pPr>
            <a:r>
              <a:rPr lang="en-US" dirty="0"/>
              <a:t>The equivalence point in a titration can be determined using an </a:t>
            </a:r>
            <a:r>
              <a:rPr lang="en-US" i="1" dirty="0"/>
              <a:t>acid-base indicator. </a:t>
            </a:r>
          </a:p>
          <a:p>
            <a:pPr>
              <a:spcAft>
                <a:spcPts val="2800"/>
              </a:spcAft>
            </a:pPr>
            <a:r>
              <a:rPr lang="en-US" dirty="0"/>
              <a:t>An acid-base indicator is usually a weak organic acid or base for which the ionized and un-ionized forms are different colors.</a:t>
            </a:r>
          </a:p>
        </p:txBody>
      </p:sp>
    </p:spTree>
    <p:extLst>
      <p:ext uri="{BB962C8B-B14F-4D97-AF65-F5344CB8AC3E}">
        <p14:creationId xmlns:p14="http://schemas.microsoft.com/office/powerpoint/2010/main" val="23673068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02096" y="-3313"/>
            <a:ext cx="6808304" cy="460513"/>
          </a:xfrm>
        </p:spPr>
        <p:txBody>
          <a:bodyPr/>
          <a:lstStyle/>
          <a:p>
            <a:pPr marL="1320800" indent="-1320800"/>
            <a:r>
              <a:rPr lang="en-US" dirty="0">
                <a:solidFill>
                  <a:schemeClr val="bg1"/>
                </a:solidFill>
              </a:rPr>
              <a:t>17.3	</a:t>
            </a:r>
            <a:r>
              <a:rPr lang="en-US" dirty="0"/>
              <a:t>Acid‒Base Titrations (34)</a:t>
            </a:r>
          </a:p>
        </p:txBody>
      </p:sp>
      <p:sp>
        <p:nvSpPr>
          <p:cNvPr id="2" name="Text Placeholder 1"/>
          <p:cNvSpPr>
            <a:spLocks noGrp="1"/>
          </p:cNvSpPr>
          <p:nvPr>
            <p:ph type="body" sz="quarter" idx="11"/>
          </p:nvPr>
        </p:nvSpPr>
        <p:spPr>
          <a:xfrm>
            <a:off x="0" y="1143000"/>
            <a:ext cx="8686800" cy="533400"/>
          </a:xfrm>
        </p:spPr>
        <p:txBody>
          <a:bodyPr/>
          <a:lstStyle/>
          <a:p>
            <a:r>
              <a:rPr lang="en-US" dirty="0"/>
              <a:t>Acid-Base Indicators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00200"/>
                <a:ext cx="9144000" cy="1981200"/>
              </a:xfrm>
            </p:spPr>
            <p:txBody>
              <a:bodyPr/>
              <a:lstStyle/>
              <a:p>
                <a:pPr>
                  <a:spcAft>
                    <a:spcPts val="2800"/>
                  </a:spcAft>
                </a:pPr>
                <a:r>
                  <a:rPr lang="en-US" dirty="0"/>
                  <a:t>HIn and its conjugate base, </a:t>
                </a:r>
                <a14:m>
                  <m:oMath xmlns:m="http://schemas.openxmlformats.org/officeDocument/2006/math">
                    <m:r>
                      <m:rPr>
                        <m:nor/>
                      </m:rPr>
                      <a:rPr lang="en-US" dirty="0"/>
                      <m:t>I</m:t>
                    </m:r>
                    <m:r>
                      <m:rPr>
                        <m:sty m:val="p"/>
                      </m:rPr>
                      <a:rPr lang="en-US" dirty="0">
                        <a:latin typeface="Cambria Math" panose="02040503050406030204" pitchFamily="18" charset="0"/>
                      </a:rPr>
                      <m:t>n</m:t>
                    </m:r>
                    <m:r>
                      <a:rPr lang="en-US" baseline="30000" dirty="0">
                        <a:latin typeface="Cambria Math" panose="02040503050406030204" pitchFamily="18" charset="0"/>
                      </a:rPr>
                      <m:t>‒</m:t>
                    </m:r>
                  </m:oMath>
                </a14:m>
                <a:r>
                  <a:rPr lang="en-US" dirty="0"/>
                  <a:t>, must have distinctly different colors.</a:t>
                </a:r>
              </a:p>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HIn</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m:rPr>
                          <m:sty m:val="p"/>
                        </m:rPr>
                        <a:rPr lang="en-US" b="0" i="0" smtClean="0">
                          <a:latin typeface="Cambria Math" panose="02040503050406030204" pitchFamily="18" charset="0"/>
                        </a:rPr>
                        <m:t>O</m:t>
                      </m:r>
                      <m:d>
                        <m:dPr>
                          <m:ctrlPr>
                            <a:rPr lang="en-US" b="0" i="1" smtClean="0">
                              <a:latin typeface="Cambria Math" panose="02040503050406030204" pitchFamily="18" charset="0"/>
                            </a:rPr>
                          </m:ctrlPr>
                        </m:dPr>
                        <m:e>
                          <m:r>
                            <a:rPr lang="en-US" b="0" i="1" smtClean="0">
                              <a:latin typeface="Cambria Math" panose="02040503050406030204" pitchFamily="18" charset="0"/>
                            </a:rPr>
                            <m:t>𝑙</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3</m:t>
                          </m:r>
                        </m:sub>
                      </m:sSub>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I</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n</m:t>
                          </m:r>
                        </m:e>
                        <m:sup>
                          <m:r>
                            <a:rPr lang="en-US" b="0" i="0" smtClean="0">
                              <a:latin typeface="Cambria Math" panose="02040503050406030204" pitchFamily="18" charset="0"/>
                              <a:ea typeface="Cambria Math" panose="02040503050406030204" pitchFamily="18" charset="0"/>
                            </a:rPr>
                            <m:t>−</m:t>
                          </m:r>
                        </m:sup>
                      </m:sSup>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𝑎𝑞</m:t>
                      </m:r>
                      <m:r>
                        <a:rPr lang="en-US" b="0" i="0"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00200"/>
                <a:ext cx="9144000" cy="1981200"/>
              </a:xfrm>
              <a:blipFill>
                <a:blip r:embed="rId2"/>
                <a:stretch>
                  <a:fillRect l="-1333" t="-3077"/>
                </a:stretch>
              </a:blipFill>
            </p:spPr>
            <p:txBody>
              <a:bodyPr/>
              <a:lstStyle/>
              <a:p>
                <a:r>
                  <a:rPr lang="en-US">
                    <a:noFill/>
                  </a:rPr>
                  <a:t> </a:t>
                </a:r>
              </a:p>
            </p:txBody>
          </p:sp>
        </mc:Fallback>
      </mc:AlternateContent>
      <p:sp>
        <p:nvSpPr>
          <p:cNvPr id="4" name="Content Placeholder 3"/>
          <p:cNvSpPr>
            <a:spLocks noGrp="1"/>
          </p:cNvSpPr>
          <p:nvPr>
            <p:ph sz="quarter" idx="13"/>
          </p:nvPr>
        </p:nvSpPr>
        <p:spPr>
          <a:xfrm>
            <a:off x="3521046" y="3581400"/>
            <a:ext cx="1066800" cy="990600"/>
          </a:xfrm>
        </p:spPr>
        <p:txBody>
          <a:bodyPr/>
          <a:lstStyle/>
          <a:p>
            <a:r>
              <a:rPr lang="en-US" sz="2800" b="1" dirty="0">
                <a:solidFill>
                  <a:schemeClr val="tx2">
                    <a:lumMod val="60000"/>
                    <a:lumOff val="40000"/>
                  </a:schemeClr>
                </a:solidFill>
              </a:rPr>
              <a:t>Acidic</a:t>
            </a:r>
          </a:p>
          <a:p>
            <a:r>
              <a:rPr lang="en-US" sz="2800" b="1" dirty="0">
                <a:solidFill>
                  <a:srgbClr val="FF0000"/>
                </a:solidFill>
              </a:rPr>
              <a:t>Basic</a:t>
            </a:r>
          </a:p>
        </p:txBody>
      </p:sp>
      <mc:AlternateContent xmlns:mc="http://schemas.openxmlformats.org/markup-compatibility/2006" xmlns:a14="http://schemas.microsoft.com/office/drawing/2010/main">
        <mc:Choice Requires="a14">
          <p:sp>
            <p:nvSpPr>
              <p:cNvPr id="5" name="Content Placeholder 4"/>
              <p:cNvSpPr>
                <a:spLocks noGrp="1"/>
              </p:cNvSpPr>
              <p:nvPr>
                <p:ph sz="quarter" idx="14"/>
              </p:nvPr>
            </p:nvSpPr>
            <p:spPr>
              <a:xfrm>
                <a:off x="0" y="4648200"/>
                <a:ext cx="9144000" cy="1524000"/>
              </a:xfrm>
            </p:spPr>
            <p:txBody>
              <a:bodyPr/>
              <a:lstStyle/>
              <a:p>
                <a:pPr>
                  <a:spcAft>
                    <a:spcPts val="2800"/>
                  </a:spcAft>
                </a:pPr>
                <a:r>
                  <a:rPr lang="en-US" sz="2800" dirty="0"/>
                  <a:t>Acidic solutions are the color of HIn. </a:t>
                </a:r>
              </a:p>
              <a:p>
                <a:r>
                  <a:rPr lang="en-US" sz="2800" dirty="0"/>
                  <a:t>Basic solutions are the color of </a:t>
                </a:r>
                <a14:m>
                  <m:oMath xmlns:m="http://schemas.openxmlformats.org/officeDocument/2006/math">
                    <m:r>
                      <m:rPr>
                        <m:nor/>
                      </m:rPr>
                      <a:rPr lang="en-US" sz="2800" dirty="0"/>
                      <m:t>I</m:t>
                    </m:r>
                    <m:r>
                      <m:rPr>
                        <m:sty m:val="p"/>
                      </m:rPr>
                      <a:rPr lang="en-US" sz="2800" dirty="0">
                        <a:latin typeface="Cambria Math" panose="02040503050406030204" pitchFamily="18" charset="0"/>
                      </a:rPr>
                      <m:t>n</m:t>
                    </m:r>
                    <m:r>
                      <a:rPr lang="en-US" sz="2800" baseline="30000" dirty="0">
                        <a:latin typeface="Cambria Math" panose="02040503050406030204" pitchFamily="18" charset="0"/>
                      </a:rPr>
                      <m:t>‒</m:t>
                    </m:r>
                  </m:oMath>
                </a14:m>
                <a:r>
                  <a:rPr lang="en-US" sz="2800" dirty="0"/>
                  <a:t>. </a:t>
                </a:r>
              </a:p>
            </p:txBody>
          </p:sp>
        </mc:Choice>
        <mc:Fallback xmlns="">
          <p:sp>
            <p:nvSpPr>
              <p:cNvPr id="5" name="Content Placeholder 4"/>
              <p:cNvSpPr>
                <a:spLocks noGrp="1" noRot="1" noChangeAspect="1" noMove="1" noResize="1" noEditPoints="1" noAdjustHandles="1" noChangeArrowheads="1" noChangeShapeType="1" noTextEdit="1"/>
              </p:cNvSpPr>
              <p:nvPr>
                <p:ph sz="quarter" idx="14"/>
              </p:nvPr>
            </p:nvSpPr>
            <p:spPr>
              <a:xfrm>
                <a:off x="0" y="4648200"/>
                <a:ext cx="9144000" cy="1524000"/>
              </a:xfrm>
              <a:blipFill>
                <a:blip r:embed="rId3"/>
                <a:stretch>
                  <a:fillRect l="-1333" t="-4000" b="-2000"/>
                </a:stretch>
              </a:blipFill>
            </p:spPr>
            <p:txBody>
              <a:bodyPr/>
              <a:lstStyle/>
              <a:p>
                <a:r>
                  <a:rPr lang="en-US">
                    <a:noFill/>
                  </a:rPr>
                  <a:t> </a:t>
                </a:r>
              </a:p>
            </p:txBody>
          </p:sp>
        </mc:Fallback>
      </mc:AlternateContent>
    </p:spTree>
    <p:extLst>
      <p:ext uri="{BB962C8B-B14F-4D97-AF65-F5344CB8AC3E}">
        <p14:creationId xmlns:p14="http://schemas.microsoft.com/office/powerpoint/2010/main" val="30257204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02096" y="-3313"/>
            <a:ext cx="6808304" cy="460513"/>
          </a:xfrm>
        </p:spPr>
        <p:txBody>
          <a:bodyPr/>
          <a:lstStyle/>
          <a:p>
            <a:pPr marL="1314450" indent="-1314450"/>
            <a:r>
              <a:rPr lang="en-US" dirty="0">
                <a:solidFill>
                  <a:schemeClr val="bg1"/>
                </a:solidFill>
              </a:rPr>
              <a:t>17.3	</a:t>
            </a:r>
            <a:r>
              <a:rPr lang="en-US" dirty="0"/>
              <a:t>Acid‒Base Titrations (35)</a:t>
            </a:r>
          </a:p>
        </p:txBody>
      </p:sp>
      <p:sp>
        <p:nvSpPr>
          <p:cNvPr id="2" name="Text Placeholder 1"/>
          <p:cNvSpPr>
            <a:spLocks noGrp="1"/>
          </p:cNvSpPr>
          <p:nvPr>
            <p:ph type="body" sz="quarter" idx="11"/>
          </p:nvPr>
        </p:nvSpPr>
        <p:spPr>
          <a:xfrm>
            <a:off x="0" y="1219200"/>
            <a:ext cx="8686800" cy="533400"/>
          </a:xfrm>
        </p:spPr>
        <p:txBody>
          <a:bodyPr/>
          <a:lstStyle/>
          <a:p>
            <a:r>
              <a:rPr lang="en-US" dirty="0"/>
              <a:t>Acid-Base Indicators</a:t>
            </a:r>
            <a:endParaRPr lang="en-US" dirty="0">
              <a:solidFill>
                <a:srgbClr val="FFFFFF"/>
              </a:solidFill>
            </a:endParaRPr>
          </a:p>
        </p:txBody>
      </p:sp>
      <p:sp>
        <p:nvSpPr>
          <p:cNvPr id="3" name="Content Placeholder 2"/>
          <p:cNvSpPr>
            <a:spLocks noGrp="1"/>
          </p:cNvSpPr>
          <p:nvPr>
            <p:ph sz="quarter" idx="12"/>
          </p:nvPr>
        </p:nvSpPr>
        <p:spPr>
          <a:xfrm>
            <a:off x="0" y="1676400"/>
            <a:ext cx="9144000" cy="3733800"/>
          </a:xfrm>
        </p:spPr>
        <p:txBody>
          <a:bodyPr/>
          <a:lstStyle/>
          <a:p>
            <a:pPr>
              <a:spcAft>
                <a:spcPts val="3300"/>
              </a:spcAft>
            </a:pPr>
            <a:r>
              <a:rPr lang="en-US" dirty="0"/>
              <a:t>The </a:t>
            </a:r>
            <a:r>
              <a:rPr lang="en-US" b="1" i="1" dirty="0"/>
              <a:t>endpoint </a:t>
            </a:r>
            <a:r>
              <a:rPr lang="en-US" dirty="0"/>
              <a:t>of a titration is the point at which the color of the indicator changes. </a:t>
            </a:r>
          </a:p>
          <a:p>
            <a:pPr>
              <a:spcAft>
                <a:spcPts val="3300"/>
              </a:spcAft>
            </a:pPr>
            <a:r>
              <a:rPr lang="en-US" dirty="0"/>
              <a:t>There is a range of pH over which the color change occurs. </a:t>
            </a:r>
          </a:p>
          <a:p>
            <a:r>
              <a:rPr lang="en-US" dirty="0"/>
              <a:t>We select an indicator whose color change occurs over a pH range that coincides with the steepest part of the titration curve. </a:t>
            </a:r>
          </a:p>
        </p:txBody>
      </p:sp>
    </p:spTree>
    <p:extLst>
      <p:ext uri="{BB962C8B-B14F-4D97-AF65-F5344CB8AC3E}">
        <p14:creationId xmlns:p14="http://schemas.microsoft.com/office/powerpoint/2010/main" val="116130867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02096" y="-3313"/>
            <a:ext cx="6808304" cy="460513"/>
          </a:xfrm>
        </p:spPr>
        <p:txBody>
          <a:bodyPr/>
          <a:lstStyle/>
          <a:p>
            <a:pPr marL="1314450" indent="-1314450"/>
            <a:r>
              <a:rPr lang="en-US" dirty="0">
                <a:solidFill>
                  <a:schemeClr val="bg1"/>
                </a:solidFill>
              </a:rPr>
              <a:t>17.3	</a:t>
            </a:r>
            <a:r>
              <a:rPr lang="en-US" dirty="0"/>
              <a:t>Acid‒Base Titrations (36)</a:t>
            </a:r>
          </a:p>
        </p:txBody>
      </p:sp>
      <p:sp>
        <p:nvSpPr>
          <p:cNvPr id="2" name="Text Placeholder 1"/>
          <p:cNvSpPr>
            <a:spLocks noGrp="1"/>
          </p:cNvSpPr>
          <p:nvPr>
            <p:ph type="body" sz="quarter" idx="11"/>
          </p:nvPr>
        </p:nvSpPr>
        <p:spPr>
          <a:xfrm>
            <a:off x="82440" y="1143000"/>
            <a:ext cx="3270360" cy="533400"/>
          </a:xfrm>
        </p:spPr>
        <p:txBody>
          <a:bodyPr/>
          <a:lstStyle/>
          <a:p>
            <a:r>
              <a:rPr lang="en-US" dirty="0"/>
              <a:t>Acid-Base Indicators</a:t>
            </a:r>
          </a:p>
        </p:txBody>
      </p:sp>
      <p:sp>
        <p:nvSpPr>
          <p:cNvPr id="3" name="Content Placeholder 2"/>
          <p:cNvSpPr>
            <a:spLocks noGrp="1"/>
          </p:cNvSpPr>
          <p:nvPr>
            <p:ph sz="quarter" idx="12"/>
          </p:nvPr>
        </p:nvSpPr>
        <p:spPr>
          <a:xfrm>
            <a:off x="152400" y="1905000"/>
            <a:ext cx="2895600" cy="2971800"/>
          </a:xfrm>
        </p:spPr>
        <p:txBody>
          <a:bodyPr/>
          <a:lstStyle/>
          <a:p>
            <a:r>
              <a:rPr lang="en-US" dirty="0"/>
              <a:t>The titration curves for hydrochloric acid and acetic acid—each being titrated with sodium hydroxide </a:t>
            </a:r>
          </a:p>
        </p:txBody>
      </p:sp>
      <p:pic>
        <p:nvPicPr>
          <p:cNvPr id="16" name="Picture 2" descr="The titration curve of a strong acid/strong base is overlayed with the titration curve of a weak acid/strong base."/>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06911" y="990600"/>
            <a:ext cx="5524337" cy="5358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7685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15957" y="236537"/>
            <a:ext cx="7961243" cy="601663"/>
          </a:xfrm>
        </p:spPr>
        <p:txBody>
          <a:bodyPr/>
          <a:lstStyle/>
          <a:p>
            <a:pPr marL="3314700" indent="-3314700"/>
            <a:r>
              <a:rPr lang="en-US" dirty="0"/>
              <a:t>SAMPLE PROBLEM	</a:t>
            </a:r>
            <a:r>
              <a:rPr lang="en-US" b="1" dirty="0">
                <a:solidFill>
                  <a:schemeClr val="bg1"/>
                </a:solidFill>
                <a:latin typeface="+mn-lt"/>
              </a:rPr>
              <a:t>17.1</a:t>
            </a:r>
            <a:r>
              <a:rPr lang="en-US" dirty="0">
                <a:solidFill>
                  <a:schemeClr val="bg1"/>
                </a:solidFill>
              </a:rPr>
              <a:t>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19051" y="914401"/>
                <a:ext cx="9144000" cy="3276599"/>
              </a:xfrm>
            </p:spPr>
            <p:txBody>
              <a:bodyPr/>
              <a:lstStyle/>
              <a:p>
                <a:pPr>
                  <a:spcAft>
                    <a:spcPts val="2800"/>
                  </a:spcAft>
                </a:pPr>
                <a:r>
                  <a:rPr lang="en-US" b="1" dirty="0">
                    <a:solidFill>
                      <a:srgbClr val="43638E"/>
                    </a:solidFill>
                  </a:rPr>
                  <a:t>Setup</a:t>
                </a:r>
              </a:p>
              <a:p>
                <a:pPr lvl="0">
                  <a:spcAft>
                    <a:spcPts val="2800"/>
                  </a:spcAft>
                </a:pPr>
                <a:r>
                  <a:rPr lang="en-US" dirty="0">
                    <a:solidFill>
                      <a:prstClr val="black"/>
                    </a:solidFill>
                  </a:rPr>
                  <a:t>We use the stated concentration of acetic acid, 0.10 </a:t>
                </a:r>
                <a:r>
                  <a:rPr lang="en-US" i="1" dirty="0">
                    <a:solidFill>
                      <a:prstClr val="black"/>
                    </a:solidFill>
                  </a:rPr>
                  <a:t>M, </a:t>
                </a:r>
                <a:r>
                  <a:rPr lang="en-US" dirty="0">
                    <a:solidFill>
                      <a:prstClr val="black"/>
                    </a:solidFill>
                  </a:rPr>
                  <a:t>and </a:t>
                </a:r>
                <a14:m>
                  <m:oMath xmlns:m="http://schemas.openxmlformats.org/officeDocument/2006/math">
                    <m:r>
                      <a:rPr lang="en-US" i="0" dirty="0" smtClean="0">
                        <a:solidFill>
                          <a:prstClr val="black"/>
                        </a:solidFill>
                        <a:latin typeface="Cambria Math" panose="02040503050406030204" pitchFamily="18" charset="0"/>
                      </a:rPr>
                      <m:t>[</m:t>
                    </m:r>
                    <m:r>
                      <m:rPr>
                        <m:sty m:val="p"/>
                      </m:rPr>
                      <a:rPr lang="en-US" i="0" dirty="0" smtClean="0">
                        <a:solidFill>
                          <a:prstClr val="black"/>
                        </a:solidFill>
                        <a:latin typeface="Cambria Math" panose="02040503050406030204" pitchFamily="18" charset="0"/>
                      </a:rPr>
                      <m:t>H</m:t>
                    </m:r>
                    <m:r>
                      <a:rPr lang="en-US" i="0" baseline="-25000" dirty="0">
                        <a:solidFill>
                          <a:prstClr val="black"/>
                        </a:solidFill>
                        <a:latin typeface="Cambria Math" panose="02040503050406030204" pitchFamily="18" charset="0"/>
                      </a:rPr>
                      <m:t>3</m:t>
                    </m:r>
                    <m:r>
                      <m:rPr>
                        <m:sty m:val="p"/>
                      </m:rPr>
                      <a:rPr lang="en-US" i="0" dirty="0">
                        <a:solidFill>
                          <a:prstClr val="black"/>
                        </a:solidFill>
                        <a:latin typeface="Cambria Math" panose="02040503050406030204" pitchFamily="18" charset="0"/>
                      </a:rPr>
                      <m:t>O</m:t>
                    </m:r>
                    <m:r>
                      <a:rPr lang="en-US" i="0" baseline="30000" dirty="0">
                        <a:solidFill>
                          <a:prstClr val="black"/>
                        </a:solidFill>
                        <a:latin typeface="Cambria Math" panose="02040503050406030204" pitchFamily="18" charset="0"/>
                      </a:rPr>
                      <m:t>+</m:t>
                    </m:r>
                    <m:r>
                      <a:rPr lang="en-US" i="0" dirty="0">
                        <a:solidFill>
                          <a:prstClr val="black"/>
                        </a:solidFill>
                        <a:latin typeface="Cambria Math" panose="02040503050406030204" pitchFamily="18" charset="0"/>
                      </a:rPr>
                      <m:t>] </m:t>
                    </m:r>
                    <m:r>
                      <a:rPr lang="en-US" i="0" dirty="0">
                        <a:solidFill>
                          <a:prstClr val="black"/>
                        </a:solidFill>
                        <a:latin typeface="Cambria Math" panose="02040503050406030204" pitchFamily="18" charset="0"/>
                        <a:sym typeface="Symbol"/>
                      </a:rPr>
                      <m:t></m:t>
                    </m:r>
                    <m:r>
                      <a:rPr lang="en-US" i="0" dirty="0">
                        <a:solidFill>
                          <a:prstClr val="black"/>
                        </a:solidFill>
                        <a:latin typeface="Cambria Math" panose="02040503050406030204" pitchFamily="18" charset="0"/>
                      </a:rPr>
                      <m:t> 0</m:t>
                    </m:r>
                  </m:oMath>
                </a14:m>
                <a:r>
                  <a:rPr lang="en-US" dirty="0">
                    <a:solidFill>
                      <a:prstClr val="black"/>
                    </a:solidFill>
                  </a:rPr>
                  <a:t> </a:t>
                </a:r>
                <a:r>
                  <a:rPr lang="en-US" i="1" dirty="0">
                    <a:solidFill>
                      <a:prstClr val="black"/>
                    </a:solidFill>
                  </a:rPr>
                  <a:t>M </a:t>
                </a:r>
                <a:r>
                  <a:rPr lang="en-US" dirty="0">
                    <a:solidFill>
                      <a:prstClr val="black"/>
                    </a:solidFill>
                  </a:rPr>
                  <a:t>as the initial concentrations in the ice table.</a:t>
                </a:r>
                <a:endParaRPr lang="en-US" b="1" dirty="0">
                  <a:solidFill>
                    <a:srgbClr val="4F74A7"/>
                  </a:solidFill>
                </a:endParaRPr>
              </a:p>
              <a:p>
                <a:pPr>
                  <a:spcAft>
                    <a:spcPts val="1500"/>
                  </a:spcAft>
                </a:pPr>
                <a:r>
                  <a:rPr lang="en-US" b="1" dirty="0">
                    <a:solidFill>
                      <a:srgbClr val="43638E"/>
                    </a:solidFill>
                  </a:rPr>
                  <a:t>Solution</a:t>
                </a:r>
              </a:p>
              <a:p>
                <a:pPr indent="3376613"/>
                <a14:m>
                  <m:oMath xmlns:m="http://schemas.openxmlformats.org/officeDocument/2006/math">
                    <m:sSub>
                      <m:sSubPr>
                        <m:ctrlPr>
                          <a:rPr lang="en-US" sz="1800" i="1">
                            <a:latin typeface="Cambria Math" panose="02040503050406030204" pitchFamily="18" charset="0"/>
                          </a:rPr>
                        </m:ctrlPr>
                      </m:sSubPr>
                      <m:e>
                        <m:r>
                          <m:rPr>
                            <m:sty m:val="p"/>
                          </m:rPr>
                          <a:rPr lang="en-US" sz="1800">
                            <a:latin typeface="Cambria Math" panose="02040503050406030204" pitchFamily="18" charset="0"/>
                          </a:rPr>
                          <m:t>CH</m:t>
                        </m:r>
                      </m:e>
                      <m:sub>
                        <m:r>
                          <a:rPr lang="en-US" sz="1800">
                            <a:latin typeface="Cambria Math" panose="02040503050406030204" pitchFamily="18" charset="0"/>
                          </a:rPr>
                          <m:t>3</m:t>
                        </m:r>
                      </m:sub>
                    </m:sSub>
                    <m:r>
                      <m:rPr>
                        <m:sty m:val="p"/>
                      </m:rPr>
                      <a:rPr lang="en-US" sz="1800">
                        <a:latin typeface="Cambria Math" panose="02040503050406030204" pitchFamily="18" charset="0"/>
                      </a:rPr>
                      <m:t>COOH</m:t>
                    </m:r>
                    <m:d>
                      <m:dPr>
                        <m:ctrlPr>
                          <a:rPr lang="en-US" sz="1800" i="1">
                            <a:latin typeface="Cambria Math" panose="02040503050406030204" pitchFamily="18" charset="0"/>
                          </a:rPr>
                        </m:ctrlPr>
                      </m:dPr>
                      <m:e>
                        <m:r>
                          <a:rPr lang="en-US" sz="1800" i="1">
                            <a:latin typeface="Cambria Math" panose="02040503050406030204" pitchFamily="18" charset="0"/>
                          </a:rPr>
                          <m:t>𝑎𝑞</m:t>
                        </m:r>
                      </m:e>
                    </m:d>
                    <m:r>
                      <a:rPr lang="en-US" sz="1800">
                        <a:latin typeface="Cambria Math" panose="02040503050406030204" pitchFamily="18" charset="0"/>
                      </a:rPr>
                      <m:t>+</m:t>
                    </m:r>
                    <m:sSub>
                      <m:sSubPr>
                        <m:ctrlPr>
                          <a:rPr lang="en-US" sz="1800" i="1">
                            <a:latin typeface="Cambria Math" panose="02040503050406030204" pitchFamily="18" charset="0"/>
                          </a:rPr>
                        </m:ctrlPr>
                      </m:sSubPr>
                      <m:e>
                        <m:r>
                          <m:rPr>
                            <m:sty m:val="p"/>
                          </m:rPr>
                          <a:rPr lang="en-US" sz="1800">
                            <a:latin typeface="Cambria Math" panose="02040503050406030204" pitchFamily="18" charset="0"/>
                          </a:rPr>
                          <m:t>H</m:t>
                        </m:r>
                      </m:e>
                      <m:sub>
                        <m:r>
                          <a:rPr lang="en-US" sz="1800">
                            <a:latin typeface="Cambria Math" panose="02040503050406030204" pitchFamily="18" charset="0"/>
                          </a:rPr>
                          <m:t>2</m:t>
                        </m:r>
                      </m:sub>
                    </m:sSub>
                    <m:r>
                      <m:rPr>
                        <m:sty m:val="p"/>
                      </m:rPr>
                      <a:rPr lang="en-US" sz="1800">
                        <a:latin typeface="Cambria Math" panose="02040503050406030204" pitchFamily="18" charset="0"/>
                      </a:rPr>
                      <m:t>O</m:t>
                    </m:r>
                    <m:d>
                      <m:dPr>
                        <m:ctrlPr>
                          <a:rPr lang="en-US" sz="1800" i="1">
                            <a:latin typeface="Cambria Math" panose="02040503050406030204" pitchFamily="18" charset="0"/>
                          </a:rPr>
                        </m:ctrlPr>
                      </m:dPr>
                      <m:e>
                        <m:r>
                          <a:rPr lang="en-US" sz="1800" i="1">
                            <a:latin typeface="Cambria Math" panose="02040503050406030204" pitchFamily="18" charset="0"/>
                          </a:rPr>
                          <m:t>𝑙</m:t>
                        </m:r>
                      </m:e>
                    </m:d>
                    <m:r>
                      <a:rPr lang="en-US" sz="1800">
                        <a:latin typeface="Cambria Math" panose="02040503050406030204" pitchFamily="18" charset="0"/>
                        <a:ea typeface="Cambria Math" panose="02040503050406030204" pitchFamily="18" charset="0"/>
                      </a:rPr>
                      <m:t>⇄</m:t>
                    </m:r>
                    <m:sSub>
                      <m:sSubPr>
                        <m:ctrlPr>
                          <a:rPr lang="en-US" sz="1800" i="1">
                            <a:latin typeface="Cambria Math" panose="02040503050406030204" pitchFamily="18" charset="0"/>
                            <a:ea typeface="Cambria Math" panose="02040503050406030204" pitchFamily="18" charset="0"/>
                          </a:rPr>
                        </m:ctrlPr>
                      </m:sSubPr>
                      <m:e>
                        <m:r>
                          <m:rPr>
                            <m:sty m:val="p"/>
                          </m:rPr>
                          <a:rPr lang="en-US" sz="1800">
                            <a:latin typeface="Cambria Math" panose="02040503050406030204" pitchFamily="18" charset="0"/>
                            <a:ea typeface="Cambria Math" panose="02040503050406030204" pitchFamily="18" charset="0"/>
                          </a:rPr>
                          <m:t>H</m:t>
                        </m:r>
                      </m:e>
                      <m:sub>
                        <m:r>
                          <a:rPr lang="en-US" sz="1800">
                            <a:latin typeface="Cambria Math" panose="02040503050406030204" pitchFamily="18" charset="0"/>
                            <a:ea typeface="Cambria Math" panose="02040503050406030204" pitchFamily="18" charset="0"/>
                          </a:rPr>
                          <m:t>3</m:t>
                        </m:r>
                      </m:sub>
                    </m:sSub>
                    <m:sSup>
                      <m:sSupPr>
                        <m:ctrlPr>
                          <a:rPr lang="en-US" sz="1800" i="1">
                            <a:latin typeface="Cambria Math" panose="02040503050406030204" pitchFamily="18" charset="0"/>
                            <a:ea typeface="Cambria Math" panose="02040503050406030204" pitchFamily="18" charset="0"/>
                          </a:rPr>
                        </m:ctrlPr>
                      </m:sSupPr>
                      <m:e>
                        <m:r>
                          <m:rPr>
                            <m:sty m:val="p"/>
                          </m:rPr>
                          <a:rPr lang="en-US" sz="1800">
                            <a:latin typeface="Cambria Math" panose="02040503050406030204" pitchFamily="18" charset="0"/>
                            <a:ea typeface="Cambria Math" panose="02040503050406030204" pitchFamily="18" charset="0"/>
                          </a:rPr>
                          <m:t>O</m:t>
                        </m:r>
                      </m:e>
                      <m:sup>
                        <m:r>
                          <a:rPr lang="en-US" sz="1800">
                            <a:latin typeface="Cambria Math" panose="02040503050406030204" pitchFamily="18" charset="0"/>
                            <a:ea typeface="Cambria Math" panose="02040503050406030204" pitchFamily="18" charset="0"/>
                          </a:rPr>
                          <m:t>+</m:t>
                        </m:r>
                      </m:sup>
                    </m:sSup>
                    <m:d>
                      <m:dPr>
                        <m:ctrlPr>
                          <a:rPr lang="en-US" sz="1800" i="1">
                            <a:latin typeface="Cambria Math" panose="02040503050406030204" pitchFamily="18" charset="0"/>
                            <a:ea typeface="Cambria Math" panose="02040503050406030204" pitchFamily="18" charset="0"/>
                          </a:rPr>
                        </m:ctrlPr>
                      </m:dPr>
                      <m:e>
                        <m:r>
                          <a:rPr lang="en-US" sz="1800" i="1">
                            <a:latin typeface="Cambria Math" panose="02040503050406030204" pitchFamily="18" charset="0"/>
                            <a:ea typeface="Cambria Math" panose="02040503050406030204" pitchFamily="18" charset="0"/>
                          </a:rPr>
                          <m:t>𝑎𝑞</m:t>
                        </m:r>
                      </m:e>
                    </m:d>
                  </m:oMath>
                </a14:m>
                <a:r>
                  <a:rPr lang="en-US" sz="1800" b="1" dirty="0">
                    <a:solidFill>
                      <a:srgbClr val="43638E"/>
                    </a:solidFill>
                  </a:rPr>
                  <a:t>+</a:t>
                </a:r>
                <a14:m>
                  <m:oMath xmlns:m="http://schemas.openxmlformats.org/officeDocument/2006/math">
                    <m:sSub>
                      <m:sSubPr>
                        <m:ctrlPr>
                          <a:rPr lang="en-US" sz="1800" i="1">
                            <a:latin typeface="Cambria Math" panose="02040503050406030204" pitchFamily="18" charset="0"/>
                          </a:rPr>
                        </m:ctrlPr>
                      </m:sSubPr>
                      <m:e>
                        <m:r>
                          <m:rPr>
                            <m:sty m:val="p"/>
                          </m:rPr>
                          <a:rPr lang="en-US" sz="1800">
                            <a:latin typeface="Cambria Math" panose="02040503050406030204" pitchFamily="18" charset="0"/>
                          </a:rPr>
                          <m:t>CH</m:t>
                        </m:r>
                      </m:e>
                      <m:sub>
                        <m:r>
                          <a:rPr lang="en-US" sz="1800">
                            <a:latin typeface="Cambria Math" panose="02040503050406030204" pitchFamily="18" charset="0"/>
                          </a:rPr>
                          <m:t>3</m:t>
                        </m:r>
                      </m:sub>
                    </m:sSub>
                    <m:r>
                      <m:rPr>
                        <m:sty m:val="p"/>
                      </m:rPr>
                      <a:rPr lang="en-US" sz="1800">
                        <a:latin typeface="Cambria Math" panose="02040503050406030204" pitchFamily="18" charset="0"/>
                      </a:rPr>
                      <m:t>CO</m:t>
                    </m:r>
                    <m:sSup>
                      <m:sSupPr>
                        <m:ctrlPr>
                          <a:rPr lang="en-US" sz="1800" i="1">
                            <a:latin typeface="Cambria Math" panose="02040503050406030204" pitchFamily="18" charset="0"/>
                          </a:rPr>
                        </m:ctrlPr>
                      </m:sSupPr>
                      <m:e>
                        <m:r>
                          <m:rPr>
                            <m:sty m:val="p"/>
                          </m:rPr>
                          <a:rPr lang="en-US" sz="1800">
                            <a:latin typeface="Cambria Math" panose="02040503050406030204" pitchFamily="18" charset="0"/>
                          </a:rPr>
                          <m:t>O</m:t>
                        </m:r>
                      </m:e>
                      <m:sup>
                        <m:r>
                          <a:rPr lang="en-US" sz="1800">
                            <a:latin typeface="Cambria Math" panose="02040503050406030204" pitchFamily="18" charset="0"/>
                          </a:rPr>
                          <m:t>−</m:t>
                        </m:r>
                      </m:sup>
                    </m:sSup>
                    <m:r>
                      <a:rPr lang="en-US" sz="1800">
                        <a:latin typeface="Cambria Math" panose="02040503050406030204" pitchFamily="18" charset="0"/>
                      </a:rPr>
                      <m:t>(</m:t>
                    </m:r>
                    <m:r>
                      <a:rPr lang="en-US" sz="1800" i="1">
                        <a:latin typeface="Cambria Math" panose="02040503050406030204" pitchFamily="18" charset="0"/>
                      </a:rPr>
                      <m:t>𝑎𝑞</m:t>
                    </m:r>
                    <m:r>
                      <a:rPr lang="en-US" sz="1800" i="1">
                        <a:latin typeface="Cambria Math" panose="02040503050406030204" pitchFamily="18" charset="0"/>
                      </a:rPr>
                      <m:t>)</m:t>
                    </m:r>
                  </m:oMath>
                </a14:m>
                <a:endParaRPr lang="en-US" sz="1800" b="1" dirty="0">
                  <a:solidFill>
                    <a:srgbClr val="43638E"/>
                  </a:solidFill>
                </a:endParaRP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19051" y="914401"/>
                <a:ext cx="9144000" cy="3276599"/>
              </a:xfrm>
              <a:blipFill>
                <a:blip r:embed="rId3"/>
                <a:stretch>
                  <a:fillRect l="-1333" t="-1673" b="-55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6" name="Content Placeholder 3"/>
              <p:cNvGraphicFramePr>
                <a:graphicFrameLocks/>
              </p:cNvGraphicFramePr>
              <p:nvPr>
                <p:extLst>
                  <p:ext uri="{D42A27DB-BD31-4B8C-83A1-F6EECF244321}">
                    <p14:modId xmlns:p14="http://schemas.microsoft.com/office/powerpoint/2010/main" val="409394460"/>
                  </p:ext>
                </p:extLst>
              </p:nvPr>
            </p:nvGraphicFramePr>
            <p:xfrm>
              <a:off x="19051" y="4084320"/>
              <a:ext cx="9124950"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701954">
                      <a:extLst>
                        <a:ext uri="{9D8B030D-6E8A-4147-A177-3AD203B41FA5}">
                          <a16:colId xmlns:a16="http://schemas.microsoft.com/office/drawing/2014/main" val="2247387870"/>
                        </a:ext>
                      </a:extLst>
                    </a:gridCol>
                    <a:gridCol w="1496682">
                      <a:extLst>
                        <a:ext uri="{9D8B030D-6E8A-4147-A177-3AD203B41FA5}">
                          <a16:colId xmlns:a16="http://schemas.microsoft.com/office/drawing/2014/main" val="3868239168"/>
                        </a:ext>
                      </a:extLst>
                    </a:gridCol>
                    <a:gridCol w="1045322">
                      <a:extLst>
                        <a:ext uri="{9D8B030D-6E8A-4147-A177-3AD203B41FA5}">
                          <a16:colId xmlns:a16="http://schemas.microsoft.com/office/drawing/2014/main" val="1516186521"/>
                        </a:ext>
                      </a:extLst>
                    </a:gridCol>
                    <a:gridCol w="1213049">
                      <a:extLst>
                        <a:ext uri="{9D8B030D-6E8A-4147-A177-3AD203B41FA5}">
                          <a16:colId xmlns:a16="http://schemas.microsoft.com/office/drawing/2014/main" val="3887623133"/>
                        </a:ext>
                      </a:extLst>
                    </a:gridCol>
                    <a:gridCol w="1667943">
                      <a:extLst>
                        <a:ext uri="{9D8B030D-6E8A-4147-A177-3AD203B41FA5}">
                          <a16:colId xmlns:a16="http://schemas.microsoft.com/office/drawing/2014/main" val="2195469349"/>
                        </a:ext>
                      </a:extLst>
                    </a:gridCol>
                  </a:tblGrid>
                  <a:tr h="346710">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marL="0" indent="0"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0.10</m:t>
                                </m:r>
                              </m:oMath>
                            </m:oMathPara>
                          </a14:m>
                          <a:endParaRPr lang="en-US" dirty="0">
                            <a:solidFill>
                              <a:schemeClr val="tx1"/>
                            </a:solidFill>
                          </a:endParaRPr>
                        </a:p>
                      </a:txBody>
                      <a:tcPr>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0.050</m:t>
                                </m:r>
                              </m:oMath>
                            </m:oMathPara>
                          </a14:m>
                          <a:endParaRPr lang="en-US" dirty="0">
                            <a:solidFill>
                              <a:schemeClr val="tx1"/>
                            </a:solidFill>
                          </a:endParaRPr>
                        </a:p>
                      </a:txBody>
                      <a:tcPr>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841399281"/>
                      </a:ext>
                    </a:extLst>
                  </a:tr>
                  <a:tr h="346710">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406797701"/>
                      </a:ext>
                    </a:extLst>
                  </a:tr>
                  <a:tr h="346710">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𝐸𝑞𝑢𝑖𝑙𝑖𝑏𝑟𝑖𝑢𝑚</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0.10−</m:t>
                                </m:r>
                                <m:r>
                                  <a:rPr lang="en-US" b="0" i="1" smtClean="0">
                                    <a:latin typeface="Cambria Math" panose="02040503050406030204" pitchFamily="18" charset="0"/>
                                    <a:ea typeface="Cambria Math" panose="02040503050406030204" pitchFamily="18" charset="0"/>
                                  </a:rPr>
                                  <m:t>𝑥</m:t>
                                </m:r>
                              </m:oMath>
                            </m:oMathPara>
                          </a14:m>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0.050+</m:t>
                                </m:r>
                                <m:r>
                                  <a:rPr lang="en-US" b="0" i="1" smtClean="0">
                                    <a:latin typeface="Cambria Math" panose="02040503050406030204" pitchFamily="18" charset="0"/>
                                  </a:rPr>
                                  <m:t>𝑥</m:t>
                                </m:r>
                              </m:oMath>
                            </m:oMathPara>
                          </a14:m>
                          <a:endParaRPr lang="en-US"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88471374"/>
                      </a:ext>
                    </a:extLst>
                  </a:tr>
                </a:tbl>
              </a:graphicData>
            </a:graphic>
          </p:graphicFrame>
        </mc:Choice>
        <mc:Fallback xmlns="">
          <p:graphicFrame>
            <p:nvGraphicFramePr>
              <p:cNvPr id="6" name="Content Placeholder 3"/>
              <p:cNvGraphicFramePr>
                <a:graphicFrameLocks/>
              </p:cNvGraphicFramePr>
              <p:nvPr>
                <p:extLst>
                  <p:ext uri="{D42A27DB-BD31-4B8C-83A1-F6EECF244321}">
                    <p14:modId xmlns:p14="http://schemas.microsoft.com/office/powerpoint/2010/main" val="409394460"/>
                  </p:ext>
                </p:extLst>
              </p:nvPr>
            </p:nvGraphicFramePr>
            <p:xfrm>
              <a:off x="19051" y="4084320"/>
              <a:ext cx="9124950" cy="1097280"/>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3701954">
                      <a:extLst>
                        <a:ext uri="{9D8B030D-6E8A-4147-A177-3AD203B41FA5}">
                          <a16:colId xmlns:a16="http://schemas.microsoft.com/office/drawing/2014/main" val="2247387870"/>
                        </a:ext>
                      </a:extLst>
                    </a:gridCol>
                    <a:gridCol w="1496682">
                      <a:extLst>
                        <a:ext uri="{9D8B030D-6E8A-4147-A177-3AD203B41FA5}">
                          <a16:colId xmlns:a16="http://schemas.microsoft.com/office/drawing/2014/main" val="3868239168"/>
                        </a:ext>
                      </a:extLst>
                    </a:gridCol>
                    <a:gridCol w="1045322">
                      <a:extLst>
                        <a:ext uri="{9D8B030D-6E8A-4147-A177-3AD203B41FA5}">
                          <a16:colId xmlns:a16="http://schemas.microsoft.com/office/drawing/2014/main" val="1516186521"/>
                        </a:ext>
                      </a:extLst>
                    </a:gridCol>
                    <a:gridCol w="1213049">
                      <a:extLst>
                        <a:ext uri="{9D8B030D-6E8A-4147-A177-3AD203B41FA5}">
                          <a16:colId xmlns:a16="http://schemas.microsoft.com/office/drawing/2014/main" val="3887623133"/>
                        </a:ext>
                      </a:extLst>
                    </a:gridCol>
                    <a:gridCol w="1667943">
                      <a:extLst>
                        <a:ext uri="{9D8B030D-6E8A-4147-A177-3AD203B41FA5}">
                          <a16:colId xmlns:a16="http://schemas.microsoft.com/office/drawing/2014/main" val="2195469349"/>
                        </a:ext>
                      </a:extLst>
                    </a:gridCol>
                  </a:tblGrid>
                  <a:tr h="365760">
                    <a:tc>
                      <a:txBody>
                        <a:bodyPr/>
                        <a:lstStyle/>
                        <a:p>
                          <a:endParaRPr lang="en-US"/>
                        </a:p>
                      </a:txBody>
                      <a:tcPr>
                        <a:lnL w="12700" cmpd="sng">
                          <a:noFill/>
                        </a:lnL>
                        <a:lnR w="12700" cmpd="sng">
                          <a:noFill/>
                        </a:lnR>
                        <a:lnT w="38100" cmpd="sng">
                          <a:noFill/>
                        </a:lnT>
                        <a:lnB w="12700" cmpd="sng">
                          <a:noFill/>
                        </a:lnB>
                        <a:lnTlToBr w="12700" cmpd="sng">
                          <a:noFill/>
                          <a:prstDash val="solid"/>
                        </a:lnTlToBr>
                        <a:lnBlToTr w="12700" cmpd="sng">
                          <a:noFill/>
                          <a:prstDash val="solid"/>
                        </a:lnBlToTr>
                        <a:blipFill>
                          <a:blip r:embed="rId4"/>
                          <a:stretch>
                            <a:fillRect l="-1480" t="-8333" r="-147862" b="-230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251837" t="-8333" r="-266939" b="-2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01163" t="-8333" r="-280233" b="-230000"/>
                          </a:stretch>
                        </a:blip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450000" t="-8333" r="-3285" b="-230000"/>
                          </a:stretch>
                        </a:blipFill>
                      </a:tcPr>
                    </a:tc>
                    <a:extLst>
                      <a:ext uri="{0D108BD9-81ED-4DB2-BD59-A6C34878D82A}">
                        <a16:rowId xmlns:a16="http://schemas.microsoft.com/office/drawing/2014/main" val="184139928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480" t="-108333" r="-147862" b="-130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251837" t="-108333" r="-266939" b="-1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01163" t="-108333" r="-280233" b="-1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19598" t="-108333" r="-142211" b="-1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450000" t="-108333" r="-3285" b="-130000"/>
                          </a:stretch>
                        </a:blipFill>
                      </a:tcPr>
                    </a:tc>
                    <a:extLst>
                      <a:ext uri="{0D108BD9-81ED-4DB2-BD59-A6C34878D82A}">
                        <a16:rowId xmlns:a16="http://schemas.microsoft.com/office/drawing/2014/main" val="406797701"/>
                      </a:ext>
                    </a:extLst>
                  </a:tr>
                  <a:tr h="365760">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480" t="-208333" r="-147862" b="-30000"/>
                          </a:stretch>
                        </a:blipFill>
                      </a:tcPr>
                    </a:tc>
                    <a:tc>
                      <a:txBody>
                        <a:bodyPr/>
                        <a:lstStyle/>
                        <a:p>
                          <a:endParaRPr lang="en-US"/>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251837" t="-208333" r="-266939"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501163" t="-208333" r="-280233"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519598" t="-208333" r="-142211" b="-30000"/>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450000" t="-208333" r="-3285" b="-30000"/>
                          </a:stretch>
                        </a:blipFill>
                      </a:tcPr>
                    </a:tc>
                    <a:extLst>
                      <a:ext uri="{0D108BD9-81ED-4DB2-BD59-A6C34878D82A}">
                        <a16:rowId xmlns:a16="http://schemas.microsoft.com/office/drawing/2014/main" val="388471374"/>
                      </a:ext>
                    </a:extLst>
                  </a:tr>
                </a:tbl>
              </a:graphicData>
            </a:graphic>
          </p:graphicFrame>
        </mc:Fallback>
      </mc:AlternateContent>
    </p:spTree>
    <p:extLst>
      <p:ext uri="{BB962C8B-B14F-4D97-AF65-F5344CB8AC3E}">
        <p14:creationId xmlns:p14="http://schemas.microsoft.com/office/powerpoint/2010/main" val="89735202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02096" y="0"/>
            <a:ext cx="6808304" cy="762000"/>
          </a:xfrm>
        </p:spPr>
        <p:txBody>
          <a:bodyPr/>
          <a:lstStyle/>
          <a:p>
            <a:pPr marL="1314450" indent="-1314450"/>
            <a:r>
              <a:rPr lang="en-US" dirty="0">
                <a:solidFill>
                  <a:schemeClr val="bg1"/>
                </a:solidFill>
              </a:rPr>
              <a:t>17.3	</a:t>
            </a:r>
            <a:r>
              <a:rPr lang="en-US" dirty="0"/>
              <a:t>Acid‒Base Titrations (37)</a:t>
            </a:r>
          </a:p>
        </p:txBody>
      </p:sp>
      <p:sp>
        <p:nvSpPr>
          <p:cNvPr id="2" name="Text Placeholder 1"/>
          <p:cNvSpPr>
            <a:spLocks noGrp="1"/>
          </p:cNvSpPr>
          <p:nvPr>
            <p:ph type="body" sz="quarter" idx="11"/>
          </p:nvPr>
        </p:nvSpPr>
        <p:spPr>
          <a:xfrm>
            <a:off x="0" y="1219200"/>
            <a:ext cx="8686800" cy="533400"/>
          </a:xfrm>
        </p:spPr>
        <p:txBody>
          <a:bodyPr/>
          <a:lstStyle/>
          <a:p>
            <a:r>
              <a:rPr lang="en-US" dirty="0"/>
              <a:t>Acid-Base Indicators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752600"/>
                <a:ext cx="9144000" cy="3581400"/>
              </a:xfrm>
            </p:spPr>
            <p:txBody>
              <a:bodyPr/>
              <a:lstStyle/>
              <a:p>
                <a:pPr>
                  <a:spcAft>
                    <a:spcPts val="2800"/>
                  </a:spcAft>
                </a:pPr>
                <a:r>
                  <a:rPr lang="en-US" dirty="0"/>
                  <a:t>Phenolphthalein or methyl red are suitable indicators for the titration of a strong acid with a strong base because both endpoints coincide with the steepest part of the </a:t>
                </a:r>
                <a14:m>
                  <m:oMath xmlns:m="http://schemas.openxmlformats.org/officeDocument/2006/math">
                    <m:r>
                      <m:rPr>
                        <m:sty m:val="p"/>
                      </m:rPr>
                      <a:rPr lang="en-US" i="0" smtClean="0">
                        <a:latin typeface="Cambria Math" panose="02040503050406030204" pitchFamily="18" charset="0"/>
                      </a:rPr>
                      <m:t>HCl</m:t>
                    </m:r>
                    <m:r>
                      <a:rPr lang="en-US" i="0" dirty="0" smtClean="0">
                        <a:latin typeface="Cambria Math" panose="02040503050406030204" pitchFamily="18" charset="0"/>
                      </a:rPr>
                      <m:t>−</m:t>
                    </m:r>
                    <m:r>
                      <m:rPr>
                        <m:sty m:val="p"/>
                      </m:rPr>
                      <a:rPr lang="en-US" i="0" smtClean="0">
                        <a:latin typeface="Cambria Math" panose="02040503050406030204" pitchFamily="18" charset="0"/>
                      </a:rPr>
                      <m:t>NaOH</m:t>
                    </m:r>
                  </m:oMath>
                </a14:m>
                <a:r>
                  <a:rPr lang="en-US" dirty="0"/>
                  <a:t> titration curve. </a:t>
                </a:r>
              </a:p>
              <a:p>
                <a:r>
                  <a:rPr lang="en-US" dirty="0"/>
                  <a:t>Methyl red is </a:t>
                </a:r>
                <a:r>
                  <a:rPr lang="en-US" i="1" dirty="0"/>
                  <a:t>not </a:t>
                </a:r>
                <a:r>
                  <a:rPr lang="en-US" dirty="0"/>
                  <a:t>a suitable indicator for use in the titration of acetic acid with sodium hydroxide. Its endpoint occurs significantly </a:t>
                </a:r>
                <a:r>
                  <a:rPr lang="en-US" i="1" dirty="0"/>
                  <a:t>before </a:t>
                </a:r>
                <a:r>
                  <a:rPr lang="en-US" dirty="0"/>
                  <a:t>the equivalence point.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752600"/>
                <a:ext cx="9144000" cy="3581400"/>
              </a:xfrm>
              <a:blipFill>
                <a:blip r:embed="rId2"/>
                <a:stretch>
                  <a:fillRect l="-1333" t="-1704" r="-1600" b="-681"/>
                </a:stretch>
              </a:blipFill>
            </p:spPr>
            <p:txBody>
              <a:bodyPr/>
              <a:lstStyle/>
              <a:p>
                <a:r>
                  <a:rPr lang="en-US">
                    <a:noFill/>
                  </a:rPr>
                  <a:t> </a:t>
                </a:r>
              </a:p>
            </p:txBody>
          </p:sp>
        </mc:Fallback>
      </mc:AlternateContent>
    </p:spTree>
    <p:extLst>
      <p:ext uri="{BB962C8B-B14F-4D97-AF65-F5344CB8AC3E}">
        <p14:creationId xmlns:p14="http://schemas.microsoft.com/office/powerpoint/2010/main" val="396214775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02096" y="0"/>
            <a:ext cx="6808304" cy="460513"/>
          </a:xfrm>
        </p:spPr>
        <p:txBody>
          <a:bodyPr/>
          <a:lstStyle/>
          <a:p>
            <a:pPr marL="1320800" indent="-1320800"/>
            <a:r>
              <a:rPr lang="en-US" dirty="0">
                <a:solidFill>
                  <a:schemeClr val="bg1"/>
                </a:solidFill>
              </a:rPr>
              <a:t>17.3	</a:t>
            </a:r>
            <a:r>
              <a:rPr lang="en-US" dirty="0"/>
              <a:t>Acid‒Base Titrations (38)</a:t>
            </a:r>
          </a:p>
        </p:txBody>
      </p:sp>
      <p:sp>
        <p:nvSpPr>
          <p:cNvPr id="2" name="Text Placeholder 1"/>
          <p:cNvSpPr>
            <a:spLocks noGrp="1"/>
          </p:cNvSpPr>
          <p:nvPr>
            <p:ph type="body" sz="quarter" idx="11"/>
          </p:nvPr>
        </p:nvSpPr>
        <p:spPr>
          <a:xfrm>
            <a:off x="0" y="1143000"/>
            <a:ext cx="8686800" cy="533400"/>
          </a:xfrm>
        </p:spPr>
        <p:txBody>
          <a:bodyPr/>
          <a:lstStyle/>
          <a:p>
            <a:r>
              <a:rPr lang="en-US" dirty="0"/>
              <a:t>Acid-Base Indicators</a:t>
            </a:r>
          </a:p>
        </p:txBody>
      </p:sp>
      <p:sp>
        <p:nvSpPr>
          <p:cNvPr id="5" name="Content Placeholder 4"/>
          <p:cNvSpPr>
            <a:spLocks noGrp="1"/>
          </p:cNvSpPr>
          <p:nvPr>
            <p:ph sz="quarter" idx="13"/>
          </p:nvPr>
        </p:nvSpPr>
        <p:spPr>
          <a:xfrm>
            <a:off x="228600" y="1913302"/>
            <a:ext cx="8610600" cy="906098"/>
          </a:xfrm>
        </p:spPr>
        <p:txBody>
          <a:bodyPr/>
          <a:lstStyle/>
          <a:p>
            <a:pPr defTabSz="800100"/>
            <a:r>
              <a:rPr lang="en-US" sz="2400" b="1" dirty="0"/>
              <a:t>TABLE 17.3	</a:t>
            </a:r>
            <a:r>
              <a:rPr lang="en-US" sz="2000" dirty="0"/>
              <a:t>Some Common Acid-Base Indicators</a:t>
            </a:r>
          </a:p>
        </p:txBody>
      </p:sp>
      <p:graphicFrame>
        <p:nvGraphicFramePr>
          <p:cNvPr id="4" name="Content Placeholder 3"/>
          <p:cNvGraphicFramePr>
            <a:graphicFrameLocks noGrp="1"/>
          </p:cNvGraphicFramePr>
          <p:nvPr>
            <p:ph sz="quarter" idx="12"/>
            <p:extLst>
              <p:ext uri="{D42A27DB-BD31-4B8C-83A1-F6EECF244321}">
                <p14:modId xmlns:p14="http://schemas.microsoft.com/office/powerpoint/2010/main" val="3552294211"/>
              </p:ext>
            </p:extLst>
          </p:nvPr>
        </p:nvGraphicFramePr>
        <p:xfrm>
          <a:off x="258177" y="2590800"/>
          <a:ext cx="8428623" cy="3078050"/>
        </p:xfrm>
        <a:graphic>
          <a:graphicData uri="http://schemas.openxmlformats.org/drawingml/2006/table">
            <a:tbl>
              <a:tblPr firstRow="1" bandRow="1">
                <a:tableStyleId>{5C22544A-7EE6-4342-B048-85BDC9FD1C3A}</a:tableStyleId>
              </a:tblPr>
              <a:tblGrid>
                <a:gridCol w="2567144">
                  <a:extLst>
                    <a:ext uri="{9D8B030D-6E8A-4147-A177-3AD203B41FA5}">
                      <a16:colId xmlns:a16="http://schemas.microsoft.com/office/drawing/2014/main" val="2313905399"/>
                    </a:ext>
                  </a:extLst>
                </a:gridCol>
                <a:gridCol w="2584815">
                  <a:extLst>
                    <a:ext uri="{9D8B030D-6E8A-4147-A177-3AD203B41FA5}">
                      <a16:colId xmlns:a16="http://schemas.microsoft.com/office/drawing/2014/main" val="556451203"/>
                    </a:ext>
                  </a:extLst>
                </a:gridCol>
                <a:gridCol w="1638332">
                  <a:extLst>
                    <a:ext uri="{9D8B030D-6E8A-4147-A177-3AD203B41FA5}">
                      <a16:colId xmlns:a16="http://schemas.microsoft.com/office/drawing/2014/main" val="800099575"/>
                    </a:ext>
                  </a:extLst>
                </a:gridCol>
                <a:gridCol w="1638332">
                  <a:extLst>
                    <a:ext uri="{9D8B030D-6E8A-4147-A177-3AD203B41FA5}">
                      <a16:colId xmlns:a16="http://schemas.microsoft.com/office/drawing/2014/main" val="1781670157"/>
                    </a:ext>
                  </a:extLst>
                </a:gridCol>
              </a:tblGrid>
              <a:tr h="340711">
                <a:tc>
                  <a:txBody>
                    <a:bodyPr/>
                    <a:lstStyle/>
                    <a:p>
                      <a:pPr marL="0" marR="0" algn="ctr">
                        <a:lnSpc>
                          <a:spcPct val="107000"/>
                        </a:lnSpc>
                        <a:spcBef>
                          <a:spcPts val="0"/>
                        </a:spcBef>
                        <a:spcAft>
                          <a:spcPts val="0"/>
                        </a:spcAft>
                      </a:pPr>
                      <a:r>
                        <a:rPr lang="en-US" sz="1600" b="1" i="0" spc="50" dirty="0">
                          <a:solidFill>
                            <a:schemeClr val="tx1"/>
                          </a:solidFill>
                          <a:effectLst/>
                          <a:latin typeface="+mj-lt"/>
                          <a:cs typeface="Arial" panose="020B0604020202020204" pitchFamily="34" charset="0"/>
                        </a:rPr>
                        <a:t>Indicator</a:t>
                      </a:r>
                      <a:endParaRPr lang="en-US" sz="1600" b="1" i="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1600" b="1" i="0" spc="50" dirty="0">
                          <a:solidFill>
                            <a:schemeClr val="tx1"/>
                          </a:solidFill>
                          <a:effectLst/>
                          <a:latin typeface="+mj-lt"/>
                          <a:cs typeface="Arial" panose="020B0604020202020204" pitchFamily="34" charset="0"/>
                        </a:rPr>
                        <a:t>Color In</a:t>
                      </a:r>
                      <a:r>
                        <a:rPr lang="en-US" sz="1600" b="1" i="0" dirty="0">
                          <a:solidFill>
                            <a:schemeClr val="tx1"/>
                          </a:solidFill>
                          <a:effectLst/>
                          <a:latin typeface="+mj-lt"/>
                          <a:cs typeface="Arial" panose="020B0604020202020204" pitchFamily="34" charset="0"/>
                        </a:rPr>
                        <a:t> </a:t>
                      </a:r>
                      <a:r>
                        <a:rPr lang="en-US" sz="1600" b="1" i="0" spc="50" dirty="0">
                          <a:solidFill>
                            <a:schemeClr val="tx1"/>
                          </a:solidFill>
                          <a:effectLst/>
                          <a:latin typeface="+mj-lt"/>
                          <a:cs typeface="Arial" panose="020B0604020202020204" pitchFamily="34" charset="0"/>
                        </a:rPr>
                        <a:t>Acid</a:t>
                      </a:r>
                      <a:endParaRPr lang="en-US" sz="1600" b="1" i="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1600" b="1" i="0" spc="50" dirty="0">
                          <a:solidFill>
                            <a:schemeClr val="tx1"/>
                          </a:solidFill>
                          <a:effectLst/>
                          <a:latin typeface="+mj-lt"/>
                          <a:cs typeface="Arial" panose="020B0604020202020204" pitchFamily="34" charset="0"/>
                        </a:rPr>
                        <a:t>Color</a:t>
                      </a:r>
                      <a:r>
                        <a:rPr lang="en-US" sz="1600" b="1" i="0" spc="50" baseline="0" dirty="0">
                          <a:solidFill>
                            <a:schemeClr val="tx1"/>
                          </a:solidFill>
                          <a:effectLst/>
                          <a:latin typeface="+mj-lt"/>
                          <a:cs typeface="Arial" panose="020B0604020202020204" pitchFamily="34" charset="0"/>
                        </a:rPr>
                        <a:t> </a:t>
                      </a:r>
                      <a:r>
                        <a:rPr lang="en-US" sz="1600" b="1" i="0" spc="50" dirty="0">
                          <a:solidFill>
                            <a:schemeClr val="tx1"/>
                          </a:solidFill>
                          <a:effectLst/>
                          <a:latin typeface="+mj-lt"/>
                          <a:cs typeface="Arial" panose="020B0604020202020204" pitchFamily="34" charset="0"/>
                        </a:rPr>
                        <a:t>In</a:t>
                      </a:r>
                      <a:r>
                        <a:rPr lang="en-US" sz="1600" b="1" i="0" dirty="0">
                          <a:solidFill>
                            <a:schemeClr val="tx1"/>
                          </a:solidFill>
                          <a:effectLst/>
                          <a:latin typeface="+mj-lt"/>
                          <a:cs typeface="Arial" panose="020B0604020202020204" pitchFamily="34" charset="0"/>
                        </a:rPr>
                        <a:t> </a:t>
                      </a:r>
                      <a:r>
                        <a:rPr lang="en-US" sz="1600" b="1" i="0" spc="50" dirty="0">
                          <a:solidFill>
                            <a:schemeClr val="tx1"/>
                          </a:solidFill>
                          <a:effectLst/>
                          <a:latin typeface="+mj-lt"/>
                          <a:cs typeface="Arial" panose="020B0604020202020204" pitchFamily="34" charset="0"/>
                        </a:rPr>
                        <a:t>Base</a:t>
                      </a:r>
                      <a:endParaRPr lang="en-US" sz="1600" b="1" i="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1600" b="1" i="0" spc="50" dirty="0">
                          <a:solidFill>
                            <a:schemeClr val="tx1"/>
                          </a:solidFill>
                          <a:effectLst/>
                          <a:latin typeface="+mj-lt"/>
                          <a:cs typeface="Arial" panose="020B0604020202020204" pitchFamily="34" charset="0"/>
                        </a:rPr>
                        <a:t>pH</a:t>
                      </a:r>
                      <a:r>
                        <a:rPr lang="en-US" sz="1600" b="1" i="0" dirty="0">
                          <a:solidFill>
                            <a:schemeClr val="tx1"/>
                          </a:solidFill>
                          <a:effectLst/>
                          <a:latin typeface="+mj-lt"/>
                          <a:cs typeface="Arial" panose="020B0604020202020204" pitchFamily="34" charset="0"/>
                        </a:rPr>
                        <a:t> </a:t>
                      </a:r>
                      <a:r>
                        <a:rPr lang="en-US" sz="1600" b="1" i="0" spc="50" dirty="0">
                          <a:solidFill>
                            <a:schemeClr val="tx1"/>
                          </a:solidFill>
                          <a:effectLst/>
                          <a:latin typeface="+mj-lt"/>
                          <a:cs typeface="Arial" panose="020B0604020202020204" pitchFamily="34" charset="0"/>
                        </a:rPr>
                        <a:t>Range</a:t>
                      </a:r>
                      <a:endParaRPr lang="en-US" sz="1600" b="1" i="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93015521"/>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Thymol 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noFill/>
                      <a:prstDash val="solid"/>
                      <a:round/>
                      <a:headEnd type="none" w="med" len="med"/>
                      <a:tailEnd type="none" w="med" len="med"/>
                    </a:lnR>
                    <a:lnT w="28575" cap="flat" cmpd="sng" algn="ctr">
                      <a:noFill/>
                      <a:prstDash val="solid"/>
                      <a:round/>
                      <a:headEnd type="none" w="med" len="med"/>
                      <a:tailEnd type="none" w="med" len="med"/>
                    </a:lnT>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1.2-2.8</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T w="28575" cap="flat" cmpd="sng" algn="ctr">
                      <a:noFill/>
                      <a:prstDash val="solid"/>
                      <a:round/>
                      <a:headEnd type="none" w="med" len="med"/>
                      <a:tailEnd type="none" w="med" len="med"/>
                    </a:lnT>
                    <a:solidFill>
                      <a:schemeClr val="bg1"/>
                    </a:solidFill>
                  </a:tcPr>
                </a:tc>
                <a:extLst>
                  <a:ext uri="{0D108BD9-81ED-4DB2-BD59-A6C34878D82A}">
                    <a16:rowId xmlns:a16="http://schemas.microsoft.com/office/drawing/2014/main" val="4126836412"/>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Bromophenol 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Bluish purple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3.0-4.6</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solidFill>
                      <a:schemeClr val="bg1"/>
                    </a:solidFill>
                  </a:tcPr>
                </a:tc>
                <a:extLst>
                  <a:ext uri="{0D108BD9-81ED-4DB2-BD59-A6C34878D82A}">
                    <a16:rowId xmlns:a16="http://schemas.microsoft.com/office/drawing/2014/main" val="4233233144"/>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Methyl orange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Orange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3.1-4.4</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solidFill>
                      <a:schemeClr val="bg1"/>
                    </a:solidFill>
                  </a:tcPr>
                </a:tc>
                <a:extLst>
                  <a:ext uri="{0D108BD9-81ED-4DB2-BD59-A6C34878D82A}">
                    <a16:rowId xmlns:a16="http://schemas.microsoft.com/office/drawing/2014/main" val="2897448361"/>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Methyl 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4.2-6.3</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solidFill>
                      <a:schemeClr val="bg1"/>
                    </a:solidFill>
                  </a:tcPr>
                </a:tc>
                <a:extLst>
                  <a:ext uri="{0D108BD9-81ED-4DB2-BD59-A6C34878D82A}">
                    <a16:rowId xmlns:a16="http://schemas.microsoft.com/office/drawing/2014/main" val="3362546842"/>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Chlorophenol 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dirty="0">
                          <a:solidFill>
                            <a:schemeClr val="tx1"/>
                          </a:solidFill>
                          <a:effectLst/>
                          <a:latin typeface="Arial" panose="020B0604020202020204" pitchFamily="34" charset="0"/>
                          <a:cs typeface="Arial" panose="020B0604020202020204" pitchFamily="34" charset="0"/>
                        </a:rPr>
                        <a:t> 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4.8-6.4</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solidFill>
                      <a:schemeClr val="bg1"/>
                    </a:solidFill>
                  </a:tcPr>
                </a:tc>
                <a:extLst>
                  <a:ext uri="{0D108BD9-81ED-4DB2-BD59-A6C34878D82A}">
                    <a16:rowId xmlns:a16="http://schemas.microsoft.com/office/drawing/2014/main" val="4142487100"/>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Bromothymol 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6.0-7.6</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solidFill>
                      <a:schemeClr val="bg1"/>
                    </a:solidFill>
                  </a:tcPr>
                </a:tc>
                <a:extLst>
                  <a:ext uri="{0D108BD9-81ED-4DB2-BD59-A6C34878D82A}">
                    <a16:rowId xmlns:a16="http://schemas.microsoft.com/office/drawing/2014/main" val="273454961"/>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Cresol 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dirty="0">
                          <a:solidFill>
                            <a:schemeClr val="tx1"/>
                          </a:solidFill>
                          <a:effectLst/>
                          <a:latin typeface="Arial" panose="020B0604020202020204" pitchFamily="34" charset="0"/>
                          <a:cs typeface="Arial" panose="020B0604020202020204" pitchFamily="34" charset="0"/>
                        </a:rPr>
                        <a:t>Red </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7.2-8.8</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solidFill>
                      <a:schemeClr val="bg1"/>
                    </a:solidFill>
                  </a:tcPr>
                </a:tc>
                <a:extLst>
                  <a:ext uri="{0D108BD9-81ED-4DB2-BD59-A6C34878D82A}">
                    <a16:rowId xmlns:a16="http://schemas.microsoft.com/office/drawing/2014/main" val="114394483"/>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Phenolphthalein</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Colorless</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Reddish pink</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8.3-10.0</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noFill/>
                      <a:prstDash val="solid"/>
                      <a:round/>
                      <a:headEnd type="none" w="med" len="med"/>
                      <a:tailEnd type="none" w="med" len="med"/>
                    </a:lnL>
                    <a:solidFill>
                      <a:schemeClr val="bg1"/>
                    </a:solidFill>
                  </a:tcPr>
                </a:tc>
                <a:extLst>
                  <a:ext uri="{0D108BD9-81ED-4DB2-BD59-A6C34878D82A}">
                    <a16:rowId xmlns:a16="http://schemas.microsoft.com/office/drawing/2014/main" val="817038743"/>
                  </a:ext>
                </a:extLst>
              </a:tr>
            </a:tbl>
          </a:graphicData>
        </a:graphic>
      </p:graphicFrame>
      <p:sp>
        <p:nvSpPr>
          <p:cNvPr id="8" name="Content Placeholder 7"/>
          <p:cNvSpPr>
            <a:spLocks noGrp="1"/>
          </p:cNvSpPr>
          <p:nvPr>
            <p:ph sz="quarter" idx="14"/>
          </p:nvPr>
        </p:nvSpPr>
        <p:spPr>
          <a:xfrm>
            <a:off x="258177" y="1752600"/>
            <a:ext cx="8428623" cy="152400"/>
          </a:xfrm>
        </p:spPr>
        <p:txBody>
          <a:bodyPr/>
          <a:lstStyle/>
          <a:p>
            <a:pPr algn="ctr"/>
            <a:r>
              <a:rPr lang="en-US" sz="800" b="1" dirty="0"/>
              <a:t>Copyright © The McGraw Hill Companies. Inc. Permission required for reproduction or display</a:t>
            </a:r>
            <a:endParaRPr lang="en-US" sz="800" dirty="0"/>
          </a:p>
        </p:txBody>
      </p:sp>
    </p:spTree>
    <p:extLst>
      <p:ext uri="{BB962C8B-B14F-4D97-AF65-F5344CB8AC3E}">
        <p14:creationId xmlns:p14="http://schemas.microsoft.com/office/powerpoint/2010/main" val="15288860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6627" y="236537"/>
            <a:ext cx="5784574" cy="601663"/>
          </a:xfrm>
        </p:spPr>
        <p:txBody>
          <a:bodyPr/>
          <a:lstStyle/>
          <a:p>
            <a:pPr marL="3324225" indent="-3324225" algn="ctr"/>
            <a:r>
              <a:rPr lang="en-US" dirty="0"/>
              <a:t>SAMPLE PROBLEM	</a:t>
            </a:r>
            <a:r>
              <a:rPr lang="en-US" dirty="0">
                <a:solidFill>
                  <a:schemeClr val="bg1"/>
                </a:solidFill>
              </a:rPr>
              <a:t>17.6	Setup</a:t>
            </a:r>
            <a:endParaRPr lang="en-US" dirty="0"/>
          </a:p>
        </p:txBody>
      </p:sp>
      <p:sp>
        <p:nvSpPr>
          <p:cNvPr id="2" name="Content Placeholder 1"/>
          <p:cNvSpPr>
            <a:spLocks noGrp="1"/>
          </p:cNvSpPr>
          <p:nvPr>
            <p:ph sz="quarter" idx="12"/>
          </p:nvPr>
        </p:nvSpPr>
        <p:spPr>
          <a:xfrm>
            <a:off x="0" y="914400"/>
            <a:ext cx="9144000" cy="5410200"/>
          </a:xfrm>
        </p:spPr>
        <p:txBody>
          <a:bodyPr/>
          <a:lstStyle/>
          <a:p>
            <a:pPr>
              <a:spcBef>
                <a:spcPts val="0"/>
              </a:spcBef>
              <a:spcAft>
                <a:spcPts val="2800"/>
              </a:spcAft>
            </a:pPr>
            <a:r>
              <a:rPr lang="en-US" dirty="0"/>
              <a:t>Which indicator (or indicators) would you use for the following acid-base titrations (a) strong acid-strong base(b) weak acid-strong base, and (c) strong acid-weak base? </a:t>
            </a:r>
          </a:p>
          <a:p>
            <a:pPr>
              <a:spcBef>
                <a:spcPts val="0"/>
              </a:spcBef>
            </a:pPr>
            <a:r>
              <a:rPr lang="en-US" b="1" dirty="0">
                <a:solidFill>
                  <a:srgbClr val="43638E"/>
                </a:solidFill>
              </a:rPr>
              <a:t>Setup</a:t>
            </a:r>
          </a:p>
          <a:p>
            <a:pPr>
              <a:spcBef>
                <a:spcPts val="0"/>
              </a:spcBef>
              <a:spcAft>
                <a:spcPts val="2800"/>
              </a:spcAft>
            </a:pPr>
            <a:r>
              <a:rPr lang="en-US" dirty="0"/>
              <a:t>The steep part of the curve spans</a:t>
            </a:r>
          </a:p>
          <a:p>
            <a:pPr marL="514350" indent="-514350">
              <a:spcBef>
                <a:spcPts val="0"/>
              </a:spcBef>
              <a:spcAft>
                <a:spcPts val="3500"/>
              </a:spcAft>
              <a:buFont typeface="+mj-lt"/>
              <a:buAutoNum type="alphaLcParenR"/>
            </a:pPr>
            <a:r>
              <a:rPr lang="en-US" dirty="0"/>
              <a:t>a pH range of about 4 to 10. </a:t>
            </a:r>
          </a:p>
          <a:p>
            <a:pPr marL="514350" indent="-514350">
              <a:spcBef>
                <a:spcPts val="0"/>
              </a:spcBef>
              <a:spcAft>
                <a:spcPts val="3500"/>
              </a:spcAft>
              <a:buFont typeface="+mj-lt"/>
              <a:buAutoNum type="alphaLcParenR"/>
            </a:pPr>
            <a:r>
              <a:rPr lang="en-US" dirty="0"/>
              <a:t>a pH range of about 7 to 10. </a:t>
            </a:r>
          </a:p>
          <a:p>
            <a:pPr marL="514350" indent="-514350">
              <a:spcBef>
                <a:spcPts val="0"/>
              </a:spcBef>
              <a:spcAft>
                <a:spcPts val="2800"/>
              </a:spcAft>
              <a:buFont typeface="+mj-lt"/>
              <a:buAutoNum type="alphaLcParenR"/>
            </a:pPr>
            <a:r>
              <a:rPr lang="en-US" dirty="0"/>
              <a:t>a pH range of about 7 to 3. </a:t>
            </a:r>
          </a:p>
        </p:txBody>
      </p:sp>
    </p:spTree>
    <p:extLst>
      <p:ext uri="{BB962C8B-B14F-4D97-AF65-F5344CB8AC3E}">
        <p14:creationId xmlns:p14="http://schemas.microsoft.com/office/powerpoint/2010/main" val="27937495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6626" y="236537"/>
            <a:ext cx="4260573" cy="601663"/>
          </a:xfrm>
        </p:spPr>
        <p:txBody>
          <a:bodyPr/>
          <a:lstStyle/>
          <a:p>
            <a:pPr marL="3429000" indent="-3429000" algn="ctr"/>
            <a:r>
              <a:rPr lang="en-US" dirty="0"/>
              <a:t>SAMPLE PROBLEM	</a:t>
            </a:r>
            <a:r>
              <a:rPr lang="en-US" dirty="0">
                <a:solidFill>
                  <a:schemeClr val="bg1"/>
                </a:solidFill>
              </a:rPr>
              <a:t>17.6</a:t>
            </a:r>
            <a:endParaRPr lang="en-US" dirty="0"/>
          </a:p>
        </p:txBody>
      </p:sp>
      <p:sp>
        <p:nvSpPr>
          <p:cNvPr id="2" name="Content Placeholder 1"/>
          <p:cNvSpPr>
            <a:spLocks noGrp="1"/>
          </p:cNvSpPr>
          <p:nvPr>
            <p:ph sz="quarter" idx="13"/>
          </p:nvPr>
        </p:nvSpPr>
        <p:spPr>
          <a:xfrm>
            <a:off x="186267" y="1690688"/>
            <a:ext cx="8729133" cy="671512"/>
          </a:xfrm>
        </p:spPr>
        <p:txBody>
          <a:bodyPr/>
          <a:lstStyle/>
          <a:p>
            <a:pPr>
              <a:tabLst>
                <a:tab pos="1423988" algn="l"/>
              </a:tabLst>
            </a:pPr>
            <a:r>
              <a:rPr lang="en-US" sz="2000" b="1" dirty="0"/>
              <a:t>TABLE 17.3	</a:t>
            </a:r>
            <a:r>
              <a:rPr lang="en-US" sz="2000" dirty="0"/>
              <a:t>Some Common Acid-Base Indicators</a:t>
            </a:r>
          </a:p>
        </p:txBody>
      </p:sp>
      <mc:AlternateContent xmlns:mc="http://schemas.openxmlformats.org/markup-compatibility/2006" xmlns:a14="http://schemas.microsoft.com/office/drawing/2010/main">
        <mc:Choice Requires="a14">
          <p:graphicFrame>
            <p:nvGraphicFramePr>
              <p:cNvPr id="5" name="Content Placeholder 3"/>
              <p:cNvGraphicFramePr>
                <a:graphicFrameLocks/>
              </p:cNvGraphicFramePr>
              <p:nvPr>
                <p:extLst>
                  <p:ext uri="{D42A27DB-BD31-4B8C-83A1-F6EECF244321}">
                    <p14:modId xmlns:p14="http://schemas.microsoft.com/office/powerpoint/2010/main" val="2309108463"/>
                  </p:ext>
                </p:extLst>
              </p:nvPr>
            </p:nvGraphicFramePr>
            <p:xfrm>
              <a:off x="52887" y="2362200"/>
              <a:ext cx="8428623" cy="3078050"/>
            </p:xfrm>
            <a:graphic>
              <a:graphicData uri="http://schemas.openxmlformats.org/drawingml/2006/table">
                <a:tbl>
                  <a:tblPr firstRow="1" bandRow="1">
                    <a:tableStyleId>{5C22544A-7EE6-4342-B048-85BDC9FD1C3A}</a:tableStyleId>
                  </a:tblPr>
                  <a:tblGrid>
                    <a:gridCol w="2567144">
                      <a:extLst>
                        <a:ext uri="{9D8B030D-6E8A-4147-A177-3AD203B41FA5}">
                          <a16:colId xmlns:a16="http://schemas.microsoft.com/office/drawing/2014/main" val="2313905399"/>
                        </a:ext>
                      </a:extLst>
                    </a:gridCol>
                    <a:gridCol w="2584815">
                      <a:extLst>
                        <a:ext uri="{9D8B030D-6E8A-4147-A177-3AD203B41FA5}">
                          <a16:colId xmlns:a16="http://schemas.microsoft.com/office/drawing/2014/main" val="556451203"/>
                        </a:ext>
                      </a:extLst>
                    </a:gridCol>
                    <a:gridCol w="1638332">
                      <a:extLst>
                        <a:ext uri="{9D8B030D-6E8A-4147-A177-3AD203B41FA5}">
                          <a16:colId xmlns:a16="http://schemas.microsoft.com/office/drawing/2014/main" val="800099575"/>
                        </a:ext>
                      </a:extLst>
                    </a:gridCol>
                    <a:gridCol w="1638332">
                      <a:extLst>
                        <a:ext uri="{9D8B030D-6E8A-4147-A177-3AD203B41FA5}">
                          <a16:colId xmlns:a16="http://schemas.microsoft.com/office/drawing/2014/main" val="1781670157"/>
                        </a:ext>
                      </a:extLst>
                    </a:gridCol>
                  </a:tblGrid>
                  <a:tr h="340711">
                    <a:tc>
                      <a:txBody>
                        <a:bodyPr/>
                        <a:lstStyle/>
                        <a:p>
                          <a:pPr marL="0" marR="0" algn="ctr">
                            <a:lnSpc>
                              <a:spcPct val="107000"/>
                            </a:lnSpc>
                            <a:spcBef>
                              <a:spcPts val="0"/>
                            </a:spcBef>
                            <a:spcAft>
                              <a:spcPts val="0"/>
                            </a:spcAft>
                          </a:pPr>
                          <a14:m>
                            <m:oMathPara xmlns:m="http://schemas.openxmlformats.org/officeDocument/2006/math">
                              <m:oMathParaPr>
                                <m:jc m:val="centerGroup"/>
                              </m:oMathParaPr>
                              <m:oMath xmlns:m="http://schemas.openxmlformats.org/officeDocument/2006/math">
                                <m:r>
                                  <a:rPr lang="en-US" sz="1600" b="1" i="0" spc="50" dirty="0" smtClean="0">
                                    <a:solidFill>
                                      <a:schemeClr val="tx1"/>
                                    </a:solidFill>
                                    <a:effectLst/>
                                    <a:latin typeface="Cambria Math" panose="02040503050406030204" pitchFamily="18" charset="0"/>
                                    <a:cs typeface="Arial" panose="020B0604020202020204" pitchFamily="34" charset="0"/>
                                  </a:rPr>
                                  <m:t>𝐈𝐧𝐝𝐢𝐜𝐚𝐭𝐨𝐫</m:t>
                                </m:r>
                              </m:oMath>
                            </m:oMathPara>
                          </a14:m>
                          <a:endParaRPr lang="en-US" sz="1600" b="1" i="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L w="28575" cap="flat" cmpd="sng" algn="ctr">
                          <a:solidFill>
                            <a:srgbClr val="E2E3E5"/>
                          </a:solidFill>
                          <a:prstDash val="solid"/>
                          <a:round/>
                          <a:headEnd type="none" w="med" len="med"/>
                          <a:tailEnd type="none" w="med" len="med"/>
                        </a:lnL>
                        <a:lnR w="28575" cap="flat" cmpd="sng" algn="ctr">
                          <a:solidFill>
                            <a:srgbClr val="E2E3E5"/>
                          </a:solidFill>
                          <a:prstDash val="solid"/>
                          <a:round/>
                          <a:headEnd type="none" w="med" len="med"/>
                          <a:tailEnd type="none" w="med" len="med"/>
                        </a:lnR>
                        <a:lnT w="28575" cap="flat" cmpd="sng" algn="ctr">
                          <a:solidFill>
                            <a:srgbClr val="E2E3E5"/>
                          </a:solidFill>
                          <a:prstDash val="solid"/>
                          <a:round/>
                          <a:headEnd type="none" w="med" len="med"/>
                          <a:tailEnd type="none" w="med" len="med"/>
                        </a:lnT>
                        <a:lnB w="28575" cap="flat" cmpd="sng" algn="ctr">
                          <a:solidFill>
                            <a:srgbClr val="E2E3E5"/>
                          </a:solidFill>
                          <a:prstDash val="solid"/>
                          <a:round/>
                          <a:headEnd type="none" w="med" len="med"/>
                          <a:tailEnd type="none" w="med" len="med"/>
                        </a:lnB>
                        <a:solidFill>
                          <a:srgbClr val="F2E8DA"/>
                        </a:solidFill>
                      </a:tcPr>
                    </a:tc>
                    <a:tc>
                      <a:txBody>
                        <a:bodyPr/>
                        <a:lstStyle/>
                        <a:p>
                          <a:pPr marL="0" marR="0" algn="ctr">
                            <a:lnSpc>
                              <a:spcPct val="107000"/>
                            </a:lnSpc>
                            <a:spcBef>
                              <a:spcPts val="0"/>
                            </a:spcBef>
                            <a:spcAft>
                              <a:spcPts val="0"/>
                            </a:spcAft>
                          </a:pPr>
                          <a14:m>
                            <m:oMathPara xmlns:m="http://schemas.openxmlformats.org/officeDocument/2006/math">
                              <m:oMathParaPr>
                                <m:jc m:val="centerGroup"/>
                              </m:oMathParaPr>
                              <m:oMath xmlns:m="http://schemas.openxmlformats.org/officeDocument/2006/math">
                                <m:r>
                                  <a:rPr lang="en-US" sz="1600" b="1" i="0" spc="50" dirty="0" smtClean="0">
                                    <a:solidFill>
                                      <a:schemeClr val="tx1"/>
                                    </a:solidFill>
                                    <a:effectLst/>
                                    <a:latin typeface="Cambria Math" panose="02040503050406030204" pitchFamily="18" charset="0"/>
                                    <a:cs typeface="Arial" panose="020B0604020202020204" pitchFamily="34" charset="0"/>
                                  </a:rPr>
                                  <m:t>𝐂𝐨𝐥𝐨𝐫</m:t>
                                </m:r>
                                <m:r>
                                  <a:rPr lang="en-US" sz="1600" b="1" i="0" spc="50" dirty="0" smtClean="0">
                                    <a:solidFill>
                                      <a:schemeClr val="tx1"/>
                                    </a:solidFill>
                                    <a:effectLst/>
                                    <a:latin typeface="Cambria Math" panose="02040503050406030204" pitchFamily="18" charset="0"/>
                                    <a:cs typeface="Arial" panose="020B0604020202020204" pitchFamily="34" charset="0"/>
                                  </a:rPr>
                                  <m:t> </m:t>
                                </m:r>
                                <m:r>
                                  <a:rPr lang="en-US" sz="1600" b="1" i="0" spc="50" dirty="0" smtClean="0">
                                    <a:solidFill>
                                      <a:schemeClr val="tx1"/>
                                    </a:solidFill>
                                    <a:effectLst/>
                                    <a:latin typeface="Cambria Math" panose="02040503050406030204" pitchFamily="18" charset="0"/>
                                    <a:cs typeface="Arial" panose="020B0604020202020204" pitchFamily="34" charset="0"/>
                                  </a:rPr>
                                  <m:t>𝐈𝐧</m:t>
                                </m:r>
                                <m:r>
                                  <a:rPr lang="en-US" sz="1600" b="1" i="0" dirty="0">
                                    <a:solidFill>
                                      <a:schemeClr val="tx1"/>
                                    </a:solidFill>
                                    <a:effectLst/>
                                    <a:latin typeface="Cambria Math" panose="02040503050406030204" pitchFamily="18" charset="0"/>
                                    <a:cs typeface="Arial" panose="020B0604020202020204" pitchFamily="34" charset="0"/>
                                  </a:rPr>
                                  <m:t> </m:t>
                                </m:r>
                                <m:r>
                                  <a:rPr lang="en-US" sz="1600" b="1" i="0" spc="50" dirty="0">
                                    <a:solidFill>
                                      <a:schemeClr val="tx1"/>
                                    </a:solidFill>
                                    <a:effectLst/>
                                    <a:latin typeface="Cambria Math" panose="02040503050406030204" pitchFamily="18" charset="0"/>
                                    <a:cs typeface="Arial" panose="020B0604020202020204" pitchFamily="34" charset="0"/>
                                  </a:rPr>
                                  <m:t>𝐀𝐜𝐢𝐝</m:t>
                                </m:r>
                              </m:oMath>
                            </m:oMathPara>
                          </a14:m>
                          <a:endParaRPr lang="en-US" sz="1600" b="1" i="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28575" cap="flat" cmpd="sng" algn="ctr">
                          <a:solidFill>
                            <a:srgbClr val="E2E3E5"/>
                          </a:solidFill>
                          <a:prstDash val="solid"/>
                          <a:round/>
                          <a:headEnd type="none" w="med" len="med"/>
                          <a:tailEnd type="none" w="med" len="med"/>
                        </a:lnL>
                        <a:lnR w="28575" cap="flat" cmpd="sng" algn="ctr">
                          <a:solidFill>
                            <a:srgbClr val="E2E3E5"/>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E2E3E5"/>
                          </a:solidFill>
                          <a:prstDash val="solid"/>
                          <a:round/>
                          <a:headEnd type="none" w="med" len="med"/>
                          <a:tailEnd type="none" w="med" len="med"/>
                        </a:lnB>
                        <a:solidFill>
                          <a:srgbClr val="F2E8DA"/>
                        </a:solidFill>
                      </a:tcPr>
                    </a:tc>
                    <a:tc>
                      <a:txBody>
                        <a:bodyPr/>
                        <a:lstStyle/>
                        <a:p>
                          <a:pPr marL="0" marR="0" algn="ctr">
                            <a:lnSpc>
                              <a:spcPct val="107000"/>
                            </a:lnSpc>
                            <a:spcBef>
                              <a:spcPts val="0"/>
                            </a:spcBef>
                            <a:spcAft>
                              <a:spcPts val="0"/>
                            </a:spcAft>
                          </a:pPr>
                          <a14:m>
                            <m:oMathPara xmlns:m="http://schemas.openxmlformats.org/officeDocument/2006/math">
                              <m:oMathParaPr>
                                <m:jc m:val="centerGroup"/>
                              </m:oMathParaPr>
                              <m:oMath xmlns:m="http://schemas.openxmlformats.org/officeDocument/2006/math">
                                <m:r>
                                  <a:rPr lang="en-US" sz="1600" b="1" i="0" spc="50" dirty="0" smtClean="0">
                                    <a:solidFill>
                                      <a:schemeClr val="tx1"/>
                                    </a:solidFill>
                                    <a:effectLst/>
                                    <a:latin typeface="Cambria Math" panose="02040503050406030204" pitchFamily="18" charset="0"/>
                                    <a:cs typeface="Arial" panose="020B0604020202020204" pitchFamily="34" charset="0"/>
                                  </a:rPr>
                                  <m:t>𝐂𝐨𝐥𝐨𝐫</m:t>
                                </m:r>
                                <m:r>
                                  <a:rPr lang="en-US" sz="1600" b="1" i="0" spc="50" dirty="0" smtClean="0">
                                    <a:solidFill>
                                      <a:schemeClr val="tx1"/>
                                    </a:solidFill>
                                    <a:effectLst/>
                                    <a:latin typeface="Cambria Math" panose="02040503050406030204" pitchFamily="18" charset="0"/>
                                    <a:cs typeface="Arial" panose="020B0604020202020204" pitchFamily="34" charset="0"/>
                                  </a:rPr>
                                  <m:t> </m:t>
                                </m:r>
                                <m:r>
                                  <a:rPr lang="en-US" sz="1600" b="1" i="0" spc="50" dirty="0" smtClean="0">
                                    <a:solidFill>
                                      <a:schemeClr val="tx1"/>
                                    </a:solidFill>
                                    <a:effectLst/>
                                    <a:latin typeface="Cambria Math" panose="02040503050406030204" pitchFamily="18" charset="0"/>
                                    <a:cs typeface="Arial" panose="020B0604020202020204" pitchFamily="34" charset="0"/>
                                  </a:rPr>
                                  <m:t>𝐈𝐧</m:t>
                                </m:r>
                                <m:r>
                                  <a:rPr lang="en-US" sz="1600" b="1" i="0" dirty="0">
                                    <a:solidFill>
                                      <a:schemeClr val="tx1"/>
                                    </a:solidFill>
                                    <a:effectLst/>
                                    <a:latin typeface="Cambria Math" panose="02040503050406030204" pitchFamily="18" charset="0"/>
                                    <a:cs typeface="Arial" panose="020B0604020202020204" pitchFamily="34" charset="0"/>
                                  </a:rPr>
                                  <m:t> </m:t>
                                </m:r>
                                <m:r>
                                  <a:rPr lang="en-US" sz="1600" b="1" i="0" spc="50" dirty="0">
                                    <a:solidFill>
                                      <a:schemeClr val="tx1"/>
                                    </a:solidFill>
                                    <a:effectLst/>
                                    <a:latin typeface="Cambria Math" panose="02040503050406030204" pitchFamily="18" charset="0"/>
                                    <a:cs typeface="Arial" panose="020B0604020202020204" pitchFamily="34" charset="0"/>
                                  </a:rPr>
                                  <m:t>𝐁𝐚𝐬𝐞</m:t>
                                </m:r>
                              </m:oMath>
                            </m:oMathPara>
                          </a14:m>
                          <a:endParaRPr lang="en-US" sz="1600" b="1" i="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28575" cap="flat" cmpd="sng" algn="ctr">
                          <a:solidFill>
                            <a:srgbClr val="E2E3E5"/>
                          </a:solidFill>
                          <a:prstDash val="solid"/>
                          <a:round/>
                          <a:headEnd type="none" w="med" len="med"/>
                          <a:tailEnd type="none" w="med" len="med"/>
                        </a:lnL>
                        <a:lnR w="28575" cap="flat" cmpd="sng" algn="ctr">
                          <a:solidFill>
                            <a:srgbClr val="E2E3E5"/>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E2E3E5"/>
                          </a:solidFill>
                          <a:prstDash val="solid"/>
                          <a:round/>
                          <a:headEnd type="none" w="med" len="med"/>
                          <a:tailEnd type="none" w="med" len="med"/>
                        </a:lnB>
                        <a:solidFill>
                          <a:srgbClr val="F2E8DA"/>
                        </a:solidFill>
                      </a:tcPr>
                    </a:tc>
                    <a:tc>
                      <a:txBody>
                        <a:bodyPr/>
                        <a:lstStyle/>
                        <a:p>
                          <a:pPr marL="0" marR="0" algn="ctr">
                            <a:lnSpc>
                              <a:spcPct val="107000"/>
                            </a:lnSpc>
                            <a:spcBef>
                              <a:spcPts val="0"/>
                            </a:spcBef>
                            <a:spcAft>
                              <a:spcPts val="0"/>
                            </a:spcAft>
                          </a:pPr>
                          <a14:m>
                            <m:oMathPara xmlns:m="http://schemas.openxmlformats.org/officeDocument/2006/math">
                              <m:oMathParaPr>
                                <m:jc m:val="centerGroup"/>
                              </m:oMathParaPr>
                              <m:oMath xmlns:m="http://schemas.openxmlformats.org/officeDocument/2006/math">
                                <m:r>
                                  <a:rPr lang="en-US" sz="1600" b="1" i="0" spc="50" dirty="0" smtClean="0">
                                    <a:solidFill>
                                      <a:schemeClr val="tx1"/>
                                    </a:solidFill>
                                    <a:effectLst/>
                                    <a:latin typeface="Cambria Math" panose="02040503050406030204" pitchFamily="18" charset="0"/>
                                    <a:cs typeface="Arial" panose="020B0604020202020204" pitchFamily="34" charset="0"/>
                                  </a:rPr>
                                  <m:t>𝐩𝐇</m:t>
                                </m:r>
                                <m:r>
                                  <a:rPr lang="en-US" sz="1600" b="1" i="0" dirty="0">
                                    <a:solidFill>
                                      <a:schemeClr val="tx1"/>
                                    </a:solidFill>
                                    <a:effectLst/>
                                    <a:latin typeface="Cambria Math" panose="02040503050406030204" pitchFamily="18" charset="0"/>
                                    <a:cs typeface="Arial" panose="020B0604020202020204" pitchFamily="34" charset="0"/>
                                  </a:rPr>
                                  <m:t> </m:t>
                                </m:r>
                                <m:r>
                                  <a:rPr lang="en-US" sz="1600" b="1" i="0" spc="50" dirty="0">
                                    <a:solidFill>
                                      <a:schemeClr val="tx1"/>
                                    </a:solidFill>
                                    <a:effectLst/>
                                    <a:latin typeface="Cambria Math" panose="02040503050406030204" pitchFamily="18" charset="0"/>
                                    <a:cs typeface="Arial" panose="020B0604020202020204" pitchFamily="34" charset="0"/>
                                  </a:rPr>
                                  <m:t>𝐑𝐚𝐧𝐠𝐞</m:t>
                                </m:r>
                              </m:oMath>
                            </m:oMathPara>
                          </a14:m>
                          <a:endParaRPr lang="en-US" sz="1600" b="1" i="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28575" cap="flat" cmpd="sng" algn="ctr">
                          <a:solidFill>
                            <a:srgbClr val="E2E3E5"/>
                          </a:solidFill>
                          <a:prstDash val="solid"/>
                          <a:round/>
                          <a:headEnd type="none" w="med" len="med"/>
                          <a:tailEnd type="none" w="med" len="med"/>
                        </a:lnL>
                        <a:lnR w="28575" cap="flat" cmpd="sng" algn="ctr">
                          <a:solidFill>
                            <a:srgbClr val="E2E3E5"/>
                          </a:solidFill>
                          <a:prstDash val="solid"/>
                          <a:round/>
                          <a:headEnd type="none" w="med" len="med"/>
                          <a:tailEnd type="none" w="med" len="med"/>
                        </a:lnR>
                        <a:lnT w="28575" cap="flat" cmpd="sng" algn="ctr">
                          <a:solidFill>
                            <a:srgbClr val="E2E3E5"/>
                          </a:solidFill>
                          <a:prstDash val="solid"/>
                          <a:round/>
                          <a:headEnd type="none" w="med" len="med"/>
                          <a:tailEnd type="none" w="med" len="med"/>
                        </a:lnT>
                        <a:lnB w="28575" cap="flat" cmpd="sng" algn="ctr">
                          <a:solidFill>
                            <a:srgbClr val="E2E3E5"/>
                          </a:solidFill>
                          <a:prstDash val="solid"/>
                          <a:round/>
                          <a:headEnd type="none" w="med" len="med"/>
                          <a:tailEnd type="none" w="med" len="med"/>
                        </a:lnB>
                        <a:solidFill>
                          <a:srgbClr val="F2E8DA"/>
                        </a:solidFill>
                      </a:tcPr>
                    </a:tc>
                    <a:extLst>
                      <a:ext uri="{0D108BD9-81ED-4DB2-BD59-A6C34878D82A}">
                        <a16:rowId xmlns:a16="http://schemas.microsoft.com/office/drawing/2014/main" val="2393015521"/>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Thymol 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lnT w="28575" cap="flat" cmpd="sng" algn="ctr">
                          <a:solidFill>
                            <a:srgbClr val="E2E3E5"/>
                          </a:solidFill>
                          <a:prstDash val="solid"/>
                          <a:round/>
                          <a:headEnd type="none" w="med" len="med"/>
                          <a:tailEnd type="none" w="med" len="med"/>
                        </a:lnT>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lnT w="28575" cap="flat" cmpd="sng" algn="ctr">
                          <a:solidFill>
                            <a:srgbClr val="E2E3E5"/>
                          </a:solidFill>
                          <a:prstDash val="solid"/>
                          <a:round/>
                          <a:headEnd type="none" w="med" len="med"/>
                          <a:tailEnd type="none" w="med" len="med"/>
                        </a:lnT>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lnT w="28575" cap="flat" cmpd="sng" algn="ctr">
                          <a:solidFill>
                            <a:srgbClr val="E2E3E5"/>
                          </a:solidFill>
                          <a:prstDash val="solid"/>
                          <a:round/>
                          <a:headEnd type="none" w="med" len="med"/>
                          <a:tailEnd type="none" w="med" len="med"/>
                        </a:lnT>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1.2-2.8</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T w="28575" cap="flat" cmpd="sng" algn="ctr">
                          <a:solidFill>
                            <a:srgbClr val="E2E3E5"/>
                          </a:solidFill>
                          <a:prstDash val="solid"/>
                          <a:round/>
                          <a:headEnd type="none" w="med" len="med"/>
                          <a:tailEnd type="none" w="med" len="med"/>
                        </a:lnT>
                        <a:solidFill>
                          <a:srgbClr val="F2E8DA"/>
                        </a:solidFill>
                      </a:tcPr>
                    </a:tc>
                    <a:extLst>
                      <a:ext uri="{0D108BD9-81ED-4DB2-BD59-A6C34878D82A}">
                        <a16:rowId xmlns:a16="http://schemas.microsoft.com/office/drawing/2014/main" val="4126836412"/>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Bromophenol 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Bluish purple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3.0-4.6</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4233233144"/>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Methyl orange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Orange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3.1-4.4</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2897448361"/>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Methyl 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4.2-6.3</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3362546842"/>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Chlorophenol 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dirty="0">
                              <a:solidFill>
                                <a:schemeClr val="tx1"/>
                              </a:solidFill>
                              <a:effectLst/>
                              <a:latin typeface="Arial" panose="020B0604020202020204" pitchFamily="34" charset="0"/>
                              <a:cs typeface="Arial" panose="020B0604020202020204" pitchFamily="34" charset="0"/>
                            </a:rPr>
                            <a:t> 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4.8-6.4</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4142487100"/>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Bromothymol 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6.0-7.6</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273454961"/>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Cresol 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dirty="0">
                              <a:solidFill>
                                <a:schemeClr val="tx1"/>
                              </a:solidFill>
                              <a:effectLst/>
                              <a:latin typeface="Arial" panose="020B0604020202020204" pitchFamily="34" charset="0"/>
                              <a:cs typeface="Arial" panose="020B0604020202020204" pitchFamily="34" charset="0"/>
                            </a:rPr>
                            <a:t>Red </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7.2-8.8</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114394483"/>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Phenolphthalein</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Colorless</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Reddish pink</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8.3-10.0</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817038743"/>
                      </a:ext>
                    </a:extLst>
                  </a:tr>
                </a:tbl>
              </a:graphicData>
            </a:graphic>
          </p:graphicFrame>
        </mc:Choice>
        <mc:Fallback xmlns="">
          <p:graphicFrame>
            <p:nvGraphicFramePr>
              <p:cNvPr id="5" name="Content Placeholder 3"/>
              <p:cNvGraphicFramePr>
                <a:graphicFrameLocks/>
              </p:cNvGraphicFramePr>
              <p:nvPr>
                <p:extLst>
                  <p:ext uri="{D42A27DB-BD31-4B8C-83A1-F6EECF244321}">
                    <p14:modId xmlns:p14="http://schemas.microsoft.com/office/powerpoint/2010/main" val="2309108463"/>
                  </p:ext>
                </p:extLst>
              </p:nvPr>
            </p:nvGraphicFramePr>
            <p:xfrm>
              <a:off x="52887" y="2362200"/>
              <a:ext cx="8428623" cy="3078050"/>
            </p:xfrm>
            <a:graphic>
              <a:graphicData uri="http://schemas.openxmlformats.org/drawingml/2006/table">
                <a:tbl>
                  <a:tblPr firstRow="1" bandRow="1">
                    <a:tableStyleId>{5C22544A-7EE6-4342-B048-85BDC9FD1C3A}</a:tableStyleId>
                  </a:tblPr>
                  <a:tblGrid>
                    <a:gridCol w="2567144">
                      <a:extLst>
                        <a:ext uri="{9D8B030D-6E8A-4147-A177-3AD203B41FA5}">
                          <a16:colId xmlns:a16="http://schemas.microsoft.com/office/drawing/2014/main" val="2313905399"/>
                        </a:ext>
                      </a:extLst>
                    </a:gridCol>
                    <a:gridCol w="2584815">
                      <a:extLst>
                        <a:ext uri="{9D8B030D-6E8A-4147-A177-3AD203B41FA5}">
                          <a16:colId xmlns:a16="http://schemas.microsoft.com/office/drawing/2014/main" val="556451203"/>
                        </a:ext>
                      </a:extLst>
                    </a:gridCol>
                    <a:gridCol w="1638332">
                      <a:extLst>
                        <a:ext uri="{9D8B030D-6E8A-4147-A177-3AD203B41FA5}">
                          <a16:colId xmlns:a16="http://schemas.microsoft.com/office/drawing/2014/main" val="800099575"/>
                        </a:ext>
                      </a:extLst>
                    </a:gridCol>
                    <a:gridCol w="1638332">
                      <a:extLst>
                        <a:ext uri="{9D8B030D-6E8A-4147-A177-3AD203B41FA5}">
                          <a16:colId xmlns:a16="http://schemas.microsoft.com/office/drawing/2014/main" val="1781670157"/>
                        </a:ext>
                      </a:extLst>
                    </a:gridCol>
                  </a:tblGrid>
                  <a:tr h="352362">
                    <a:tc>
                      <a:txBody>
                        <a:bodyPr/>
                        <a:lstStyle/>
                        <a:p>
                          <a:endParaRPr lang="en-US"/>
                        </a:p>
                      </a:txBody>
                      <a:tcPr anchor="ctr">
                        <a:lnL w="28575" cap="flat" cmpd="sng" algn="ctr">
                          <a:solidFill>
                            <a:srgbClr val="E2E3E5"/>
                          </a:solidFill>
                          <a:prstDash val="solid"/>
                          <a:round/>
                          <a:headEnd type="none" w="med" len="med"/>
                          <a:tailEnd type="none" w="med" len="med"/>
                        </a:lnL>
                        <a:lnR w="28575" cap="flat" cmpd="sng" algn="ctr">
                          <a:solidFill>
                            <a:srgbClr val="E2E3E5"/>
                          </a:solidFill>
                          <a:prstDash val="solid"/>
                          <a:round/>
                          <a:headEnd type="none" w="med" len="med"/>
                          <a:tailEnd type="none" w="med" len="med"/>
                        </a:lnR>
                        <a:lnT w="28575" cap="flat" cmpd="sng" algn="ctr">
                          <a:solidFill>
                            <a:srgbClr val="E2E3E5"/>
                          </a:solidFill>
                          <a:prstDash val="solid"/>
                          <a:round/>
                          <a:headEnd type="none" w="med" len="med"/>
                          <a:tailEnd type="none" w="med" len="med"/>
                        </a:lnT>
                        <a:lnB w="28575" cap="flat" cmpd="sng" algn="ctr">
                          <a:solidFill>
                            <a:srgbClr val="E2E3E5"/>
                          </a:solidFill>
                          <a:prstDash val="solid"/>
                          <a:round/>
                          <a:headEnd type="none" w="med" len="med"/>
                          <a:tailEnd type="none" w="med" len="med"/>
                        </a:lnB>
                        <a:blipFill>
                          <a:blip r:embed="rId2"/>
                          <a:stretch>
                            <a:fillRect l="-474" t="-3448" r="-229147" b="-782759"/>
                          </a:stretch>
                        </a:blipFill>
                      </a:tcPr>
                    </a:tc>
                    <a:tc>
                      <a:txBody>
                        <a:bodyPr/>
                        <a:lstStyle/>
                        <a:p>
                          <a:endParaRPr lang="en-US"/>
                        </a:p>
                      </a:txBody>
                      <a:tcPr marL="10395" marR="10395" marT="0" marB="0" anchor="ctr">
                        <a:lnL w="28575" cap="flat" cmpd="sng" algn="ctr">
                          <a:solidFill>
                            <a:srgbClr val="E2E3E5"/>
                          </a:solidFill>
                          <a:prstDash val="solid"/>
                          <a:round/>
                          <a:headEnd type="none" w="med" len="med"/>
                          <a:tailEnd type="none" w="med" len="med"/>
                        </a:lnL>
                        <a:lnR w="28575" cap="flat" cmpd="sng" algn="ctr">
                          <a:solidFill>
                            <a:srgbClr val="E2E3E5"/>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E2E3E5"/>
                          </a:solidFill>
                          <a:prstDash val="solid"/>
                          <a:round/>
                          <a:headEnd type="none" w="med" len="med"/>
                          <a:tailEnd type="none" w="med" len="med"/>
                        </a:lnB>
                        <a:blipFill>
                          <a:blip r:embed="rId2"/>
                          <a:stretch>
                            <a:fillRect l="-100000" t="-3448" r="-128066" b="-782759"/>
                          </a:stretch>
                        </a:blipFill>
                      </a:tcPr>
                    </a:tc>
                    <a:tc>
                      <a:txBody>
                        <a:bodyPr/>
                        <a:lstStyle/>
                        <a:p>
                          <a:endParaRPr lang="en-US"/>
                        </a:p>
                      </a:txBody>
                      <a:tcPr marL="10395" marR="10395" marT="0" marB="0" anchor="ctr">
                        <a:lnL w="28575" cap="flat" cmpd="sng" algn="ctr">
                          <a:solidFill>
                            <a:srgbClr val="E2E3E5"/>
                          </a:solidFill>
                          <a:prstDash val="solid"/>
                          <a:round/>
                          <a:headEnd type="none" w="med" len="med"/>
                          <a:tailEnd type="none" w="med" len="med"/>
                        </a:lnL>
                        <a:lnR w="28575" cap="flat" cmpd="sng" algn="ctr">
                          <a:solidFill>
                            <a:srgbClr val="E2E3E5"/>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rgbClr val="E2E3E5"/>
                          </a:solidFill>
                          <a:prstDash val="solid"/>
                          <a:round/>
                          <a:headEnd type="none" w="med" len="med"/>
                          <a:tailEnd type="none" w="med" len="med"/>
                        </a:lnB>
                        <a:blipFill>
                          <a:blip r:embed="rId2"/>
                          <a:stretch>
                            <a:fillRect l="-315242" t="-3448" r="-101859" b="-782759"/>
                          </a:stretch>
                        </a:blipFill>
                      </a:tcPr>
                    </a:tc>
                    <a:tc>
                      <a:txBody>
                        <a:bodyPr/>
                        <a:lstStyle/>
                        <a:p>
                          <a:endParaRPr lang="en-US"/>
                        </a:p>
                      </a:txBody>
                      <a:tcPr marL="10395" marR="10395" marT="0" marB="0" anchor="ctr">
                        <a:lnL w="28575" cap="flat" cmpd="sng" algn="ctr">
                          <a:solidFill>
                            <a:srgbClr val="E2E3E5"/>
                          </a:solidFill>
                          <a:prstDash val="solid"/>
                          <a:round/>
                          <a:headEnd type="none" w="med" len="med"/>
                          <a:tailEnd type="none" w="med" len="med"/>
                        </a:lnL>
                        <a:lnR w="28575" cap="flat" cmpd="sng" algn="ctr">
                          <a:solidFill>
                            <a:srgbClr val="E2E3E5"/>
                          </a:solidFill>
                          <a:prstDash val="solid"/>
                          <a:round/>
                          <a:headEnd type="none" w="med" len="med"/>
                          <a:tailEnd type="none" w="med" len="med"/>
                        </a:lnR>
                        <a:lnT w="28575" cap="flat" cmpd="sng" algn="ctr">
                          <a:solidFill>
                            <a:srgbClr val="E2E3E5"/>
                          </a:solidFill>
                          <a:prstDash val="solid"/>
                          <a:round/>
                          <a:headEnd type="none" w="med" len="med"/>
                          <a:tailEnd type="none" w="med" len="med"/>
                        </a:lnT>
                        <a:lnB w="28575" cap="flat" cmpd="sng" algn="ctr">
                          <a:solidFill>
                            <a:srgbClr val="E2E3E5"/>
                          </a:solidFill>
                          <a:prstDash val="solid"/>
                          <a:round/>
                          <a:headEnd type="none" w="med" len="med"/>
                          <a:tailEnd type="none" w="med" len="med"/>
                        </a:lnB>
                        <a:blipFill>
                          <a:blip r:embed="rId2"/>
                          <a:stretch>
                            <a:fillRect l="-415242" t="-3448" r="-1859" b="-782759"/>
                          </a:stretch>
                        </a:blipFill>
                      </a:tcPr>
                    </a:tc>
                    <a:extLst>
                      <a:ext uri="{0D108BD9-81ED-4DB2-BD59-A6C34878D82A}">
                        <a16:rowId xmlns:a16="http://schemas.microsoft.com/office/drawing/2014/main" val="2393015521"/>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Thymol 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lnT w="28575" cap="flat" cmpd="sng" algn="ctr">
                          <a:solidFill>
                            <a:srgbClr val="E2E3E5"/>
                          </a:solidFill>
                          <a:prstDash val="solid"/>
                          <a:round/>
                          <a:headEnd type="none" w="med" len="med"/>
                          <a:tailEnd type="none" w="med" len="med"/>
                        </a:lnT>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lnT w="28575" cap="flat" cmpd="sng" algn="ctr">
                          <a:solidFill>
                            <a:srgbClr val="E2E3E5"/>
                          </a:solidFill>
                          <a:prstDash val="solid"/>
                          <a:round/>
                          <a:headEnd type="none" w="med" len="med"/>
                          <a:tailEnd type="none" w="med" len="med"/>
                        </a:lnT>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lnT w="28575" cap="flat" cmpd="sng" algn="ctr">
                          <a:solidFill>
                            <a:srgbClr val="E2E3E5"/>
                          </a:solidFill>
                          <a:prstDash val="solid"/>
                          <a:round/>
                          <a:headEnd type="none" w="med" len="med"/>
                          <a:tailEnd type="none" w="med" len="med"/>
                        </a:lnT>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1.2-2.8</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T w="28575" cap="flat" cmpd="sng" algn="ctr">
                          <a:solidFill>
                            <a:srgbClr val="E2E3E5"/>
                          </a:solidFill>
                          <a:prstDash val="solid"/>
                          <a:round/>
                          <a:headEnd type="none" w="med" len="med"/>
                          <a:tailEnd type="none" w="med" len="med"/>
                        </a:lnT>
                        <a:solidFill>
                          <a:srgbClr val="F2E8DA"/>
                        </a:solidFill>
                      </a:tcPr>
                    </a:tc>
                    <a:extLst>
                      <a:ext uri="{0D108BD9-81ED-4DB2-BD59-A6C34878D82A}">
                        <a16:rowId xmlns:a16="http://schemas.microsoft.com/office/drawing/2014/main" val="4126836412"/>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Bromophenol 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Bluish purple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3.0-4.6</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4233233144"/>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Methyl orange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Orange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3.1-4.4</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2897448361"/>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Methyl 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4.2-6.3</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3362546842"/>
                      </a:ext>
                    </a:extLst>
                  </a:tr>
                  <a:tr h="340711">
                    <a:tc>
                      <a:txBody>
                        <a:bodyPr/>
                        <a:lstStyle/>
                        <a:p>
                          <a:pPr marL="0" marR="0" algn="ctr">
                            <a:lnSpc>
                              <a:spcPct val="107000"/>
                            </a:lnSpc>
                            <a:spcBef>
                              <a:spcPts val="0"/>
                            </a:spcBef>
                            <a:spcAft>
                              <a:spcPts val="0"/>
                            </a:spcAft>
                          </a:pPr>
                          <a:r>
                            <a:rPr lang="en-US" sz="1400" dirty="0" err="1">
                              <a:solidFill>
                                <a:schemeClr val="tx1"/>
                              </a:solidFill>
                              <a:effectLst/>
                              <a:latin typeface="Arial" panose="020B0604020202020204" pitchFamily="34" charset="0"/>
                              <a:cs typeface="Arial" panose="020B0604020202020204" pitchFamily="34" charset="0"/>
                            </a:rPr>
                            <a:t>Chlorophenol</a:t>
                          </a:r>
                          <a:r>
                            <a:rPr lang="en-US" sz="1400" dirty="0">
                              <a:solidFill>
                                <a:schemeClr val="tx1"/>
                              </a:solidFill>
                              <a:effectLst/>
                              <a:latin typeface="Arial" panose="020B0604020202020204" pitchFamily="34" charset="0"/>
                              <a:cs typeface="Arial" panose="020B0604020202020204" pitchFamily="34" charset="0"/>
                            </a:rPr>
                            <a:t> 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dirty="0">
                              <a:solidFill>
                                <a:schemeClr val="tx1"/>
                              </a:solidFill>
                              <a:effectLst/>
                              <a:latin typeface="Arial" panose="020B0604020202020204" pitchFamily="34" charset="0"/>
                              <a:cs typeface="Arial" panose="020B0604020202020204" pitchFamily="34" charset="0"/>
                            </a:rPr>
                            <a:t> 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4.8-6.4</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4142487100"/>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Bromothymol 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Blue</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6.0-7.6</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273454961"/>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Cresol red</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Yellow</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400" dirty="0">
                              <a:solidFill>
                                <a:schemeClr val="tx1"/>
                              </a:solidFill>
                              <a:effectLst/>
                              <a:latin typeface="Arial" panose="020B0604020202020204" pitchFamily="34" charset="0"/>
                              <a:cs typeface="Arial" panose="020B0604020202020204" pitchFamily="34" charset="0"/>
                            </a:rPr>
                            <a:t>Red </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7.2-8.8</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114394483"/>
                      </a:ext>
                    </a:extLst>
                  </a:tr>
                  <a:tr h="340711">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Phenolphthalein</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anchor="ctr">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Colorless</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Reddish pink</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lnR w="12700" cap="flat" cmpd="sng" algn="ctr">
                          <a:solidFill>
                            <a:srgbClr val="F3F3F5"/>
                          </a:solidFill>
                          <a:prstDash val="solid"/>
                          <a:round/>
                          <a:headEnd type="none" w="med" len="med"/>
                          <a:tailEnd type="none" w="med" len="med"/>
                        </a:lnR>
                        <a:solidFill>
                          <a:srgbClr val="F2E8DA"/>
                        </a:solidFill>
                      </a:tcPr>
                    </a:tc>
                    <a:tc>
                      <a:txBody>
                        <a:bodyPr/>
                        <a:lstStyle/>
                        <a:p>
                          <a:pPr marL="0" marR="0" algn="ctr">
                            <a:lnSpc>
                              <a:spcPct val="107000"/>
                            </a:lnSpc>
                            <a:spcBef>
                              <a:spcPts val="0"/>
                            </a:spcBef>
                            <a:spcAft>
                              <a:spcPts val="0"/>
                            </a:spcAft>
                          </a:pPr>
                          <a:r>
                            <a:rPr lang="en-US" sz="1400" dirty="0">
                              <a:solidFill>
                                <a:schemeClr val="tx1"/>
                              </a:solidFill>
                              <a:effectLst/>
                              <a:latin typeface="Arial" panose="020B0604020202020204" pitchFamily="34" charset="0"/>
                              <a:cs typeface="Arial" panose="020B0604020202020204" pitchFamily="34" charset="0"/>
                            </a:rPr>
                            <a:t>8.3-10.0</a:t>
                          </a:r>
                          <a:endParaRPr lang="en-US" sz="14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10395" marR="10395" marT="0" marB="0" anchor="ctr">
                        <a:lnL w="12700" cap="flat" cmpd="sng" algn="ctr">
                          <a:solidFill>
                            <a:srgbClr val="F3F3F5"/>
                          </a:solidFill>
                          <a:prstDash val="solid"/>
                          <a:round/>
                          <a:headEnd type="none" w="med" len="med"/>
                          <a:tailEnd type="none" w="med" len="med"/>
                        </a:lnL>
                        <a:solidFill>
                          <a:srgbClr val="F2E8DA"/>
                        </a:solidFill>
                      </a:tcPr>
                    </a:tc>
                    <a:extLst>
                      <a:ext uri="{0D108BD9-81ED-4DB2-BD59-A6C34878D82A}">
                        <a16:rowId xmlns:a16="http://schemas.microsoft.com/office/drawing/2014/main" val="817038743"/>
                      </a:ext>
                    </a:extLst>
                  </a:tr>
                </a:tbl>
              </a:graphicData>
            </a:graphic>
          </p:graphicFrame>
        </mc:Fallback>
      </mc:AlternateContent>
      <p:sp>
        <p:nvSpPr>
          <p:cNvPr id="3" name="Content Placeholder 2"/>
          <p:cNvSpPr>
            <a:spLocks noGrp="1"/>
          </p:cNvSpPr>
          <p:nvPr>
            <p:ph sz="quarter" idx="14"/>
          </p:nvPr>
        </p:nvSpPr>
        <p:spPr>
          <a:xfrm>
            <a:off x="1413380" y="1447800"/>
            <a:ext cx="6511420" cy="261674"/>
          </a:xfrm>
        </p:spPr>
        <p:txBody>
          <a:bodyPr/>
          <a:lstStyle/>
          <a:p>
            <a:pPr algn="ctr"/>
            <a:r>
              <a:rPr lang="en-US" sz="700" b="1" dirty="0"/>
              <a:t>Copyright © The McGraw Hill Companies. Inc. Permission required for reproduction or display</a:t>
            </a:r>
            <a:endParaRPr lang="en-US" sz="700" dirty="0"/>
          </a:p>
        </p:txBody>
      </p:sp>
    </p:spTree>
    <p:extLst>
      <p:ext uri="{BB962C8B-B14F-4D97-AF65-F5344CB8AC3E}">
        <p14:creationId xmlns:p14="http://schemas.microsoft.com/office/powerpoint/2010/main" val="133472419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6443" y="236537"/>
            <a:ext cx="6056243" cy="601663"/>
          </a:xfrm>
        </p:spPr>
        <p:txBody>
          <a:bodyPr/>
          <a:lstStyle/>
          <a:p>
            <a:pPr marL="3429000" indent="-3429000" algn="ctr"/>
            <a:r>
              <a:rPr lang="en-US" dirty="0"/>
              <a:t>SAMPLE PROBLEM	</a:t>
            </a:r>
            <a:r>
              <a:rPr lang="en-US" dirty="0">
                <a:solidFill>
                  <a:schemeClr val="bg1"/>
                </a:solidFill>
              </a:rPr>
              <a:t>17.6	Solution</a:t>
            </a:r>
            <a:endParaRPr lang="en-US" dirty="0"/>
          </a:p>
        </p:txBody>
      </p:sp>
      <p:sp>
        <p:nvSpPr>
          <p:cNvPr id="2" name="Content Placeholder 1"/>
          <p:cNvSpPr>
            <a:spLocks noGrp="1"/>
          </p:cNvSpPr>
          <p:nvPr>
            <p:ph sz="quarter" idx="12"/>
          </p:nvPr>
        </p:nvSpPr>
        <p:spPr>
          <a:xfrm>
            <a:off x="0" y="914400"/>
            <a:ext cx="9144000" cy="5410200"/>
          </a:xfrm>
        </p:spPr>
        <p:txBody>
          <a:bodyPr/>
          <a:lstStyle/>
          <a:p>
            <a:pPr>
              <a:spcAft>
                <a:spcPts val="2800"/>
              </a:spcAft>
            </a:pPr>
            <a:r>
              <a:rPr lang="en-US" b="1" dirty="0">
                <a:solidFill>
                  <a:srgbClr val="43638E"/>
                </a:solidFill>
              </a:rPr>
              <a:t>Solution</a:t>
            </a:r>
          </a:p>
          <a:p>
            <a:pPr marL="514350" indent="-514350">
              <a:spcAft>
                <a:spcPts val="2800"/>
              </a:spcAft>
              <a:buFont typeface="+mj-lt"/>
              <a:buAutoNum type="alphaLcParenR"/>
            </a:pPr>
            <a:r>
              <a:rPr lang="en-US" dirty="0"/>
              <a:t>Most of the indicators, with the exceptions of thymol blue, bromophenol blue, and methyl orange, would work.</a:t>
            </a:r>
          </a:p>
          <a:p>
            <a:pPr marL="514350" indent="-514350">
              <a:spcAft>
                <a:spcPts val="2800"/>
              </a:spcAft>
              <a:buFont typeface="+mj-lt"/>
              <a:buAutoNum type="alphaLcParenR"/>
            </a:pPr>
            <a:r>
              <a:rPr lang="en-US" dirty="0"/>
              <a:t>Cresol red and phenolphthalein are suitable indicators. </a:t>
            </a:r>
          </a:p>
          <a:p>
            <a:pPr marL="514350" indent="-514350">
              <a:spcAft>
                <a:spcPts val="2800"/>
              </a:spcAft>
              <a:buFont typeface="+mj-lt"/>
              <a:buAutoNum type="alphaLcParenR"/>
            </a:pPr>
            <a:r>
              <a:rPr lang="en-US" dirty="0"/>
              <a:t>Bromophenol blue, methyl orange, methyl red, and chlorophenol blue are all suitable indicators. </a:t>
            </a:r>
          </a:p>
        </p:txBody>
      </p:sp>
    </p:spTree>
    <p:extLst>
      <p:ext uri="{BB962C8B-B14F-4D97-AF65-F5344CB8AC3E}">
        <p14:creationId xmlns:p14="http://schemas.microsoft.com/office/powerpoint/2010/main" val="374045578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162800" cy="427383"/>
          </a:xfrm>
        </p:spPr>
        <p:txBody>
          <a:bodyPr/>
          <a:lstStyle/>
          <a:p>
            <a:pPr marL="1257300" indent="-1257300" algn="l"/>
            <a:r>
              <a:rPr lang="en-US" dirty="0">
                <a:solidFill>
                  <a:schemeClr val="bg1"/>
                </a:solidFill>
              </a:rPr>
              <a:t>17.4	</a:t>
            </a:r>
            <a:r>
              <a:rPr lang="en-US" dirty="0"/>
              <a:t>Solubility Equilibria</a:t>
            </a:r>
          </a:p>
        </p:txBody>
      </p:sp>
      <p:sp>
        <p:nvSpPr>
          <p:cNvPr id="2" name="Text Placeholder 1"/>
          <p:cNvSpPr>
            <a:spLocks noGrp="1"/>
          </p:cNvSpPr>
          <p:nvPr>
            <p:ph type="body" sz="quarter" idx="13"/>
          </p:nvPr>
        </p:nvSpPr>
        <p:spPr>
          <a:xfrm>
            <a:off x="4152900" y="1219200"/>
            <a:ext cx="1257300" cy="457200"/>
          </a:xfrm>
        </p:spPr>
        <p:txBody>
          <a:bodyPr/>
          <a:lstStyle/>
          <a:p>
            <a:r>
              <a:rPr lang="en-US" b="1" dirty="0">
                <a:solidFill>
                  <a:srgbClr val="4F74A7"/>
                </a:solidFill>
              </a:rPr>
              <a:t>Topics</a:t>
            </a:r>
          </a:p>
        </p:txBody>
      </p:sp>
      <mc:AlternateContent xmlns:mc="http://schemas.openxmlformats.org/markup-compatibility/2006" xmlns:a14="http://schemas.microsoft.com/office/drawing/2010/main">
        <mc:Choice Requires="a14">
          <p:sp>
            <p:nvSpPr>
              <p:cNvPr id="16" name="Content Placeholder 15"/>
              <p:cNvSpPr>
                <a:spLocks noGrp="1"/>
              </p:cNvSpPr>
              <p:nvPr>
                <p:ph sz="quarter" idx="12"/>
              </p:nvPr>
            </p:nvSpPr>
            <p:spPr>
              <a:xfrm>
                <a:off x="304800" y="1828800"/>
                <a:ext cx="8534400" cy="1828800"/>
              </a:xfrm>
            </p:spPr>
            <p:txBody>
              <a:bodyPr/>
              <a:lstStyle/>
              <a:p>
                <a:pPr marL="0" indent="0" algn="ctr" fontAlgn="t">
                  <a:spcBef>
                    <a:spcPts val="0"/>
                  </a:spcBef>
                  <a:buNone/>
                </a:pPr>
                <a:r>
                  <a:rPr lang="en-US" sz="2800" dirty="0"/>
                  <a:t>Solubility Product Expression and </a:t>
                </a:r>
                <a14:m>
                  <m:oMath xmlns:m="http://schemas.openxmlformats.org/officeDocument/2006/math">
                    <m:r>
                      <a:rPr lang="en-US" sz="2800" i="1" dirty="0" smtClean="0">
                        <a:latin typeface="Cambria Math" panose="02040503050406030204" pitchFamily="18" charset="0"/>
                      </a:rPr>
                      <m:t>𝐾</m:t>
                    </m:r>
                    <m:r>
                      <m:rPr>
                        <m:sty m:val="p"/>
                      </m:rPr>
                      <a:rPr lang="en-US" sz="2800" i="0" baseline="-25000" dirty="0" err="1">
                        <a:latin typeface="Cambria Math" panose="02040503050406030204" pitchFamily="18" charset="0"/>
                      </a:rPr>
                      <m:t>sp</m:t>
                    </m:r>
                  </m:oMath>
                </a14:m>
                <a:r>
                  <a:rPr lang="en-US" sz="2800" dirty="0"/>
                  <a:t> </a:t>
                </a:r>
              </a:p>
              <a:p>
                <a:pPr marL="0" indent="0" algn="ctr" fontAlgn="t">
                  <a:spcBef>
                    <a:spcPts val="0"/>
                  </a:spcBef>
                  <a:buNone/>
                </a:pPr>
                <a:r>
                  <a:rPr lang="en-US" sz="2800" dirty="0"/>
                  <a:t>Calculations Involving </a:t>
                </a:r>
                <a14:m>
                  <m:oMath xmlns:m="http://schemas.openxmlformats.org/officeDocument/2006/math">
                    <m:r>
                      <a:rPr lang="en-US" i="1" dirty="0">
                        <a:latin typeface="Cambria Math" panose="02040503050406030204" pitchFamily="18" charset="0"/>
                      </a:rPr>
                      <m:t>𝐾</m:t>
                    </m:r>
                    <m:r>
                      <m:rPr>
                        <m:sty m:val="p"/>
                      </m:rPr>
                      <a:rPr lang="en-US" baseline="-25000" dirty="0" err="1">
                        <a:latin typeface="Cambria Math" panose="02040503050406030204" pitchFamily="18" charset="0"/>
                      </a:rPr>
                      <m:t>sp</m:t>
                    </m:r>
                  </m:oMath>
                </a14:m>
                <a:r>
                  <a:rPr lang="en-US" sz="2800" dirty="0"/>
                  <a:t> and Solubility </a:t>
                </a:r>
              </a:p>
              <a:p>
                <a:pPr marL="0" indent="0" algn="ctr" fontAlgn="t">
                  <a:spcBef>
                    <a:spcPts val="0"/>
                  </a:spcBef>
                  <a:buNone/>
                </a:pPr>
                <a:r>
                  <a:rPr lang="en-US" sz="2800" dirty="0"/>
                  <a:t>Predicting Precipitation Reactions </a:t>
                </a:r>
              </a:p>
            </p:txBody>
          </p:sp>
        </mc:Choice>
        <mc:Fallback xmlns="">
          <p:sp>
            <p:nvSpPr>
              <p:cNvPr id="16" name="Content Placeholder 15"/>
              <p:cNvSpPr>
                <a:spLocks noGrp="1" noRot="1" noChangeAspect="1" noMove="1" noResize="1" noEditPoints="1" noAdjustHandles="1" noChangeArrowheads="1" noChangeShapeType="1" noTextEdit="1"/>
              </p:cNvSpPr>
              <p:nvPr>
                <p:ph sz="quarter" idx="12"/>
              </p:nvPr>
            </p:nvSpPr>
            <p:spPr>
              <a:xfrm>
                <a:off x="304800" y="1828800"/>
                <a:ext cx="8534400" cy="1828800"/>
              </a:xfrm>
              <a:blipFill>
                <a:blip r:embed="rId3"/>
                <a:stretch>
                  <a:fillRect t="-3333"/>
                </a:stretch>
              </a:blipFill>
            </p:spPr>
            <p:txBody>
              <a:bodyPr/>
              <a:lstStyle/>
              <a:p>
                <a:r>
                  <a:rPr lang="en-US">
                    <a:noFill/>
                  </a:rPr>
                  <a:t> </a:t>
                </a:r>
              </a:p>
            </p:txBody>
          </p:sp>
        </mc:Fallback>
      </mc:AlternateContent>
    </p:spTree>
    <p:extLst>
      <p:ext uri="{BB962C8B-B14F-4D97-AF65-F5344CB8AC3E}">
        <p14:creationId xmlns:p14="http://schemas.microsoft.com/office/powerpoint/2010/main" val="23079239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28600" y="0"/>
            <a:ext cx="6808304" cy="460513"/>
          </a:xfrm>
        </p:spPr>
        <p:txBody>
          <a:bodyPr/>
          <a:lstStyle/>
          <a:p>
            <a:pPr marL="1257300" indent="-1257300"/>
            <a:r>
              <a:rPr lang="en-US" dirty="0">
                <a:solidFill>
                  <a:schemeClr val="bg1"/>
                </a:solidFill>
              </a:rPr>
              <a:t>17.4	</a:t>
            </a:r>
            <a:r>
              <a:rPr lang="en-US" dirty="0"/>
              <a:t>Solubility Equilibria (1)</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11"/>
              </p:nvPr>
            </p:nvSpPr>
            <p:spPr>
              <a:xfrm>
                <a:off x="0" y="1143000"/>
                <a:ext cx="8686800" cy="533400"/>
              </a:xfrm>
            </p:spPr>
            <p:txBody>
              <a:bodyPr/>
              <a:lstStyle/>
              <a:p>
                <a:r>
                  <a:rPr lang="en-US" dirty="0"/>
                  <a:t>Solubility Product Expression and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dirty="0"/>
                  <a:t> </a:t>
                </a:r>
              </a:p>
            </p:txBody>
          </p:sp>
        </mc:Choice>
        <mc:Fallback xmlns="">
          <p:sp>
            <p:nvSpPr>
              <p:cNvPr id="2" name="Text Placeholder 1"/>
              <p:cNvSpPr>
                <a:spLocks noGrp="1" noRot="1" noChangeAspect="1" noMove="1" noResize="1" noEditPoints="1" noAdjustHandles="1" noChangeArrowheads="1" noChangeShapeType="1" noTextEdit="1"/>
              </p:cNvSpPr>
              <p:nvPr>
                <p:ph type="body" sz="quarter" idx="11"/>
              </p:nvPr>
            </p:nvSpPr>
            <p:spPr>
              <a:xfrm>
                <a:off x="0" y="1143000"/>
                <a:ext cx="8686800" cy="533400"/>
              </a:xfrm>
              <a:blipFill>
                <a:blip r:embed="rId2"/>
                <a:stretch>
                  <a:fillRect l="-1404" t="-11494" b="-2988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1" y="1792691"/>
                <a:ext cx="9143999" cy="4267200"/>
              </a:xfrm>
            </p:spPr>
            <p:txBody>
              <a:bodyPr/>
              <a:lstStyle/>
              <a:p>
                <a:pPr>
                  <a:spcAft>
                    <a:spcPts val="3100"/>
                  </a:spcAft>
                </a:pPr>
                <a:r>
                  <a:rPr lang="en-US" dirty="0"/>
                  <a:t>The solubility of ionic compounds is important in industry, medicine, and everyday life.</a:t>
                </a:r>
              </a:p>
              <a:p>
                <a:pPr>
                  <a:spcAft>
                    <a:spcPts val="2800"/>
                  </a:spcAft>
                </a:pPr>
                <a:r>
                  <a:rPr lang="en-US" dirty="0"/>
                  <a:t>The compounds described as “insoluble” in Chapter 4 are actually very </a:t>
                </a:r>
                <a:r>
                  <a:rPr lang="en-US" i="1" dirty="0"/>
                  <a:t>slightly </a:t>
                </a:r>
                <a:r>
                  <a:rPr lang="en-US" dirty="0"/>
                  <a:t>soluble. </a:t>
                </a:r>
              </a:p>
              <a:p>
                <a:pPr>
                  <a:spcAft>
                    <a:spcPts val="2800"/>
                  </a:spcAft>
                </a:pPr>
                <a:r>
                  <a:rPr lang="en-US" dirty="0"/>
                  <a:t>The</a:t>
                </a:r>
                <a:r>
                  <a:rPr lang="en-US" b="1" i="1" dirty="0"/>
                  <a:t> </a:t>
                </a:r>
                <a14:m>
                  <m:oMath xmlns:m="http://schemas.openxmlformats.org/officeDocument/2006/math">
                    <m:r>
                      <a:rPr lang="en-US" b="1" i="1" dirty="0" smtClean="0">
                        <a:latin typeface="Cambria Math" panose="02040503050406030204" pitchFamily="18" charset="0"/>
                      </a:rPr>
                      <m:t>𝑲</m:t>
                    </m:r>
                    <m:r>
                      <a:rPr lang="en-US" b="1" i="0" baseline="-25000" dirty="0" err="1">
                        <a:latin typeface="Cambria Math" panose="02040503050406030204" pitchFamily="18" charset="0"/>
                      </a:rPr>
                      <m:t>𝐬𝐩</m:t>
                    </m:r>
                  </m:oMath>
                </a14:m>
                <a:r>
                  <a:rPr lang="en-US" b="1" dirty="0"/>
                  <a:t> </a:t>
                </a:r>
                <a:r>
                  <a:rPr lang="en-US" dirty="0"/>
                  <a:t>is called the </a:t>
                </a:r>
                <a:r>
                  <a:rPr lang="en-US" b="1" i="1" dirty="0"/>
                  <a:t>solubility product constant. </a:t>
                </a:r>
                <a:r>
                  <a:rPr lang="en-US" dirty="0"/>
                  <a:t>It allows for quantitative predictions about how much of a given ionic compound will dissolve in water.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1" y="1792691"/>
                <a:ext cx="9143999" cy="4267200"/>
              </a:xfrm>
              <a:blipFill>
                <a:blip r:embed="rId3"/>
                <a:stretch>
                  <a:fillRect l="-1333" t="-1286" r="-467"/>
                </a:stretch>
              </a:blipFill>
            </p:spPr>
            <p:txBody>
              <a:bodyPr/>
              <a:lstStyle/>
              <a:p>
                <a:r>
                  <a:rPr lang="en-US">
                    <a:noFill/>
                  </a:rPr>
                  <a:t> </a:t>
                </a:r>
              </a:p>
            </p:txBody>
          </p:sp>
        </mc:Fallback>
      </mc:AlternateContent>
    </p:spTree>
    <p:extLst>
      <p:ext uri="{BB962C8B-B14F-4D97-AF65-F5344CB8AC3E}">
        <p14:creationId xmlns:p14="http://schemas.microsoft.com/office/powerpoint/2010/main" val="201683719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808304" cy="460513"/>
          </a:xfrm>
        </p:spPr>
        <p:txBody>
          <a:bodyPr/>
          <a:lstStyle/>
          <a:p>
            <a:pPr marL="1262063" indent="-1262063"/>
            <a:r>
              <a:rPr lang="en-US" dirty="0">
                <a:solidFill>
                  <a:schemeClr val="bg1"/>
                </a:solidFill>
              </a:rPr>
              <a:t>17.4	</a:t>
            </a:r>
            <a:r>
              <a:rPr lang="en-US" dirty="0"/>
              <a:t>Solubility Equilibria (2)</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11"/>
              </p:nvPr>
            </p:nvSpPr>
            <p:spPr>
              <a:xfrm>
                <a:off x="0" y="1143000"/>
                <a:ext cx="8686800" cy="533400"/>
              </a:xfrm>
            </p:spPr>
            <p:txBody>
              <a:bodyPr/>
              <a:lstStyle/>
              <a:p>
                <a:r>
                  <a:rPr lang="en-US" dirty="0"/>
                  <a:t>Solubility Product Expression and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dirty="0"/>
                  <a:t> </a:t>
                </a:r>
              </a:p>
            </p:txBody>
          </p:sp>
        </mc:Choice>
        <mc:Fallback xmlns="">
          <p:sp>
            <p:nvSpPr>
              <p:cNvPr id="2" name="Text Placeholder 1"/>
              <p:cNvSpPr>
                <a:spLocks noGrp="1" noRot="1" noChangeAspect="1" noMove="1" noResize="1" noEditPoints="1" noAdjustHandles="1" noChangeArrowheads="1" noChangeShapeType="1" noTextEdit="1"/>
              </p:cNvSpPr>
              <p:nvPr>
                <p:ph type="body" sz="quarter" idx="11"/>
              </p:nvPr>
            </p:nvSpPr>
            <p:spPr>
              <a:xfrm>
                <a:off x="0" y="1143000"/>
                <a:ext cx="8686800" cy="533400"/>
              </a:xfrm>
              <a:blipFill>
                <a:blip r:embed="rId2"/>
                <a:stretch>
                  <a:fillRect l="-1404" t="-11494" b="-2988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828800"/>
                <a:ext cx="9144000" cy="4419600"/>
              </a:xfrm>
            </p:spPr>
            <p:txBody>
              <a:bodyPr/>
              <a:lstStyle/>
              <a:p>
                <a:pPr>
                  <a:spcAft>
                    <a:spcPts val="5000"/>
                  </a:spcAft>
                </a:pP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r>
                      <a:rPr lang="en-US" i="1" dirty="0">
                        <a:latin typeface="Cambria Math" panose="02040503050406030204" pitchFamily="18" charset="0"/>
                      </a:rPr>
                      <m:t> </m:t>
                    </m:r>
                  </m:oMath>
                </a14:m>
                <a:r>
                  <a:rPr lang="en-US" dirty="0"/>
                  <a:t>is equal to the concentrations of products over the concentrations of reactants, each raised to its coefficient from the balanced chemical equation. </a:t>
                </a:r>
              </a:p>
              <a:p>
                <a:pPr>
                  <a:spcAft>
                    <a:spcPts val="28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AgCl</m:t>
                      </m:r>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Ag</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Cl</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b="0" i="1" dirty="0">
                  <a:ea typeface="Cambria Math" panose="02040503050406030204" pitchFamily="18" charset="0"/>
                </a:endParaRPr>
              </a:p>
              <a:p>
                <a:pPr>
                  <a:spcAft>
                    <a:spcPts val="39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sp</m:t>
                          </m:r>
                        </m:sub>
                      </m:sSub>
                      <m:r>
                        <a:rPr lang="en-US" b="0" i="0" smtClean="0">
                          <a:latin typeface="Cambria Math" panose="02040503050406030204" pitchFamily="18" charset="0"/>
                        </a:rPr>
                        <m:t>=</m:t>
                      </m:r>
                      <m:d>
                        <m:dPr>
                          <m:begChr m:val="["/>
                          <m:endChr m:val="]"/>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Ag</m:t>
                              </m:r>
                            </m:e>
                            <m:sup>
                              <m:r>
                                <a:rPr lang="en-US" b="0" i="0" smtClean="0">
                                  <a:latin typeface="Cambria Math" panose="02040503050406030204" pitchFamily="18" charset="0"/>
                                </a:rPr>
                                <m:t>+</m:t>
                              </m:r>
                            </m:sup>
                          </m:sSup>
                        </m:e>
                      </m:d>
                      <m:r>
                        <a:rPr lang="en-US" b="0" i="0" smtClean="0">
                          <a:latin typeface="Cambria Math" panose="02040503050406030204" pitchFamily="18" charset="0"/>
                        </a:rPr>
                        <m:t>[</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Cl</m:t>
                          </m:r>
                        </m:e>
                        <m:sup>
                          <m:r>
                            <a:rPr lang="en-US" b="0" i="0" smtClean="0">
                              <a:latin typeface="Cambria Math" panose="02040503050406030204" pitchFamily="18" charset="0"/>
                            </a:rPr>
                            <m:t>−</m:t>
                          </m:r>
                        </m:sup>
                      </m:sSup>
                      <m:r>
                        <a:rPr lang="en-US" b="0" i="0" smtClean="0">
                          <a:latin typeface="Cambria Math" panose="02040503050406030204" pitchFamily="18" charset="0"/>
                        </a:rPr>
                        <m:t>]</m:t>
                      </m:r>
                    </m:oMath>
                  </m:oMathPara>
                </a14:m>
                <a:endParaRPr lang="en-US" dirty="0"/>
              </a:p>
              <a:p>
                <a:r>
                  <a:rPr lang="en-US" dirty="0"/>
                  <a:t>The smaller the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m:rPr>
                            <m:sty m:val="p"/>
                          </m:rPr>
                          <a:rPr lang="en-US">
                            <a:latin typeface="Cambria Math" panose="02040503050406030204" pitchFamily="18" charset="0"/>
                          </a:rPr>
                          <m:t>sp</m:t>
                        </m:r>
                      </m:sub>
                    </m:sSub>
                  </m:oMath>
                </a14:m>
                <a:r>
                  <a:rPr lang="en-US" dirty="0"/>
                  <a:t>, the less soluble the compound.</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828800"/>
                <a:ext cx="9144000" cy="4419600"/>
              </a:xfrm>
              <a:blipFill>
                <a:blip r:embed="rId3"/>
                <a:stretch>
                  <a:fillRect l="-1333" t="-1241" r="-1933"/>
                </a:stretch>
              </a:blipFill>
            </p:spPr>
            <p:txBody>
              <a:bodyPr/>
              <a:lstStyle/>
              <a:p>
                <a:r>
                  <a:rPr lang="en-US">
                    <a:noFill/>
                  </a:rPr>
                  <a:t> </a:t>
                </a:r>
              </a:p>
            </p:txBody>
          </p:sp>
        </mc:Fallback>
      </mc:AlternateContent>
    </p:spTree>
    <p:extLst>
      <p:ext uri="{BB962C8B-B14F-4D97-AF65-F5344CB8AC3E}">
        <p14:creationId xmlns:p14="http://schemas.microsoft.com/office/powerpoint/2010/main" val="323150201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808304" cy="460513"/>
          </a:xfrm>
        </p:spPr>
        <p:txBody>
          <a:bodyPr/>
          <a:lstStyle/>
          <a:p>
            <a:pPr marL="1254125" indent="-1254125"/>
            <a:r>
              <a:rPr lang="en-US" dirty="0">
                <a:solidFill>
                  <a:schemeClr val="bg1"/>
                </a:solidFill>
              </a:rPr>
              <a:t>17.4	</a:t>
            </a:r>
            <a:r>
              <a:rPr lang="en-US" dirty="0"/>
              <a:t>Solubility Equilibria (3)</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11"/>
              </p:nvPr>
            </p:nvSpPr>
            <p:spPr>
              <a:xfrm>
                <a:off x="0" y="1143000"/>
                <a:ext cx="8686800" cy="533400"/>
              </a:xfrm>
            </p:spPr>
            <p:txBody>
              <a:bodyPr/>
              <a:lstStyle/>
              <a:p>
                <a:r>
                  <a:rPr lang="en-US" dirty="0"/>
                  <a:t>Calculations Involving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dirty="0"/>
                  <a:t> and Solubility </a:t>
                </a:r>
              </a:p>
            </p:txBody>
          </p:sp>
        </mc:Choice>
        <mc:Fallback xmlns="">
          <p:sp>
            <p:nvSpPr>
              <p:cNvPr id="2" name="Text Placeholder 1"/>
              <p:cNvSpPr>
                <a:spLocks noGrp="1" noRot="1" noChangeAspect="1" noMove="1" noResize="1" noEditPoints="1" noAdjustHandles="1" noChangeArrowheads="1" noChangeShapeType="1" noTextEdit="1"/>
              </p:cNvSpPr>
              <p:nvPr>
                <p:ph type="body" sz="quarter" idx="11"/>
              </p:nvPr>
            </p:nvSpPr>
            <p:spPr>
              <a:xfrm>
                <a:off x="0" y="1143000"/>
                <a:ext cx="8686800" cy="533400"/>
              </a:xfrm>
              <a:blipFill>
                <a:blip r:embed="rId2"/>
                <a:stretch>
                  <a:fillRect l="-1404" t="-11494" b="-2988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828800"/>
                <a:ext cx="9144000" cy="4876800"/>
              </a:xfrm>
            </p:spPr>
            <p:txBody>
              <a:bodyPr/>
              <a:lstStyle/>
              <a:p>
                <a:pPr>
                  <a:spcAft>
                    <a:spcPts val="3300"/>
                  </a:spcAft>
                </a:pPr>
                <a:r>
                  <a:rPr lang="en-US" dirty="0"/>
                  <a:t>There are two ways to express the solubility of a substance:</a:t>
                </a:r>
                <a:endParaRPr lang="en-US" b="1" i="1" dirty="0"/>
              </a:p>
              <a:p>
                <a:pPr marL="514350" indent="-514350">
                  <a:spcAft>
                    <a:spcPts val="3300"/>
                  </a:spcAft>
                  <a:buFont typeface="+mj-lt"/>
                  <a:buAutoNum type="arabicPeriod"/>
                </a:pPr>
                <a:r>
                  <a:rPr lang="en-US" dirty="0"/>
                  <a:t>The </a:t>
                </a:r>
                <a:r>
                  <a:rPr lang="en-US" b="1" dirty="0"/>
                  <a:t>molar solubility: </a:t>
                </a:r>
                <a:r>
                  <a:rPr lang="en-US" dirty="0"/>
                  <a:t>number of moles of solute in 1 L of a saturated solution </a:t>
                </a:r>
                <a14:m>
                  <m:oMath xmlns:m="http://schemas.openxmlformats.org/officeDocument/2006/math">
                    <m:r>
                      <a:rPr lang="en-US" i="0" dirty="0" smtClean="0">
                        <a:latin typeface="Cambria Math" panose="02040503050406030204" pitchFamily="18" charset="0"/>
                      </a:rPr>
                      <m:t>(</m:t>
                    </m:r>
                    <m:r>
                      <m:rPr>
                        <m:sty m:val="p"/>
                      </m:rPr>
                      <a:rPr lang="en-US" i="0">
                        <a:latin typeface="Cambria Math" panose="02040503050406030204" pitchFamily="18" charset="0"/>
                      </a:rPr>
                      <m:t>mol</m:t>
                    </m:r>
                    <m:r>
                      <a:rPr lang="en-US" i="0" dirty="0">
                        <a:latin typeface="Cambria Math" panose="02040503050406030204" pitchFamily="18" charset="0"/>
                      </a:rPr>
                      <m:t>/</m:t>
                    </m:r>
                    <m:r>
                      <m:rPr>
                        <m:sty m:val="p"/>
                      </m:rPr>
                      <a:rPr lang="en-US" i="0" dirty="0">
                        <a:latin typeface="Cambria Math" panose="02040503050406030204" pitchFamily="18" charset="0"/>
                      </a:rPr>
                      <m:t>L</m:t>
                    </m:r>
                    <m:r>
                      <a:rPr lang="en-US" i="0" dirty="0">
                        <a:latin typeface="Cambria Math" panose="02040503050406030204" pitchFamily="18" charset="0"/>
                      </a:rPr>
                      <m:t>)</m:t>
                    </m:r>
                  </m:oMath>
                </a14:m>
                <a:r>
                  <a:rPr lang="en-US" dirty="0"/>
                  <a:t>.</a:t>
                </a:r>
                <a:endParaRPr lang="en-US" b="1" i="1" dirty="0"/>
              </a:p>
              <a:p>
                <a:pPr marL="514350" indent="-514350">
                  <a:spcAft>
                    <a:spcPts val="3000"/>
                  </a:spcAft>
                  <a:buFont typeface="+mj-lt"/>
                  <a:buAutoNum type="arabicPeriod"/>
                </a:pPr>
                <a:r>
                  <a:rPr lang="en-US" dirty="0"/>
                  <a:t>The </a:t>
                </a:r>
                <a:r>
                  <a:rPr lang="en-US" b="1" dirty="0"/>
                  <a:t>solubility: </a:t>
                </a:r>
                <a:r>
                  <a:rPr lang="en-US" dirty="0"/>
                  <a:t>number of grams of solute in 1 L of a saturated solution </a:t>
                </a:r>
                <a14:m>
                  <m:oMath xmlns:m="http://schemas.openxmlformats.org/officeDocument/2006/math">
                    <m:r>
                      <a:rPr lang="en-US" i="0" dirty="0" smtClean="0">
                        <a:latin typeface="Cambria Math" panose="02040503050406030204" pitchFamily="18" charset="0"/>
                      </a:rPr>
                      <m:t>(</m:t>
                    </m:r>
                    <m:r>
                      <m:rPr>
                        <m:sty m:val="p"/>
                      </m:rPr>
                      <a:rPr lang="en-US" i="0" dirty="0" smtClean="0">
                        <a:latin typeface="Cambria Math" panose="02040503050406030204" pitchFamily="18" charset="0"/>
                      </a:rPr>
                      <m:t>g</m:t>
                    </m:r>
                    <m:r>
                      <a:rPr lang="en-US" i="0" dirty="0" smtClean="0">
                        <a:latin typeface="Cambria Math" panose="02040503050406030204" pitchFamily="18" charset="0"/>
                      </a:rPr>
                      <m:t>/</m:t>
                    </m:r>
                    <m:r>
                      <m:rPr>
                        <m:sty m:val="p"/>
                      </m:rPr>
                      <a:rPr lang="en-US" i="0" dirty="0" smtClean="0">
                        <a:latin typeface="Cambria Math" panose="02040503050406030204" pitchFamily="18" charset="0"/>
                      </a:rPr>
                      <m:t>L</m:t>
                    </m:r>
                    <m:r>
                      <a:rPr lang="en-US" i="0" dirty="0" smtClean="0">
                        <a:latin typeface="Cambria Math" panose="02040503050406030204" pitchFamily="18" charset="0"/>
                      </a:rPr>
                      <m:t>)</m:t>
                    </m:r>
                  </m:oMath>
                </a14:m>
                <a:r>
                  <a:rPr lang="en-US" dirty="0"/>
                  <a:t>.</a:t>
                </a:r>
              </a:p>
              <a:p>
                <a:r>
                  <a:rPr lang="en-US" dirty="0"/>
                  <a:t>Both of these refer to concentrations at a particular temperature (usually </a:t>
                </a:r>
                <a14:m>
                  <m:oMath xmlns:m="http://schemas.openxmlformats.org/officeDocument/2006/math">
                    <m:r>
                      <a:rPr lang="en-US" i="0" dirty="0" smtClean="0">
                        <a:latin typeface="Cambria Math" panose="02040503050406030204" pitchFamily="18" charset="0"/>
                      </a:rPr>
                      <m:t>25°</m:t>
                    </m:r>
                    <m:r>
                      <m:rPr>
                        <m:sty m:val="p"/>
                      </m:rPr>
                      <a:rPr lang="en-US" i="0" dirty="0" smtClean="0">
                        <a:latin typeface="Cambria Math" panose="02040503050406030204" pitchFamily="18" charset="0"/>
                      </a:rPr>
                      <m:t>C</m:t>
                    </m:r>
                  </m:oMath>
                </a14:m>
                <a:r>
                  <a:rPr lang="en-US" dirty="0"/>
                  <a:t>).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828800"/>
                <a:ext cx="9144000" cy="4876800"/>
              </a:xfrm>
              <a:blipFill>
                <a:blip r:embed="rId3"/>
                <a:stretch>
                  <a:fillRect l="-1400" t="-1125" r="-1533"/>
                </a:stretch>
              </a:blipFill>
            </p:spPr>
            <p:txBody>
              <a:bodyPr/>
              <a:lstStyle/>
              <a:p>
                <a:r>
                  <a:rPr lang="en-US">
                    <a:noFill/>
                  </a:rPr>
                  <a:t> </a:t>
                </a:r>
              </a:p>
            </p:txBody>
          </p:sp>
        </mc:Fallback>
      </mc:AlternateContent>
    </p:spTree>
    <p:extLst>
      <p:ext uri="{BB962C8B-B14F-4D97-AF65-F5344CB8AC3E}">
        <p14:creationId xmlns:p14="http://schemas.microsoft.com/office/powerpoint/2010/main" val="38272885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3"/>
            <a:ext cx="6808304" cy="460513"/>
          </a:xfrm>
        </p:spPr>
        <p:txBody>
          <a:bodyPr/>
          <a:lstStyle/>
          <a:p>
            <a:pPr marL="1254125" indent="-1254125"/>
            <a:r>
              <a:rPr lang="en-US" dirty="0">
                <a:solidFill>
                  <a:schemeClr val="bg1"/>
                </a:solidFill>
              </a:rPr>
              <a:t>17.4	</a:t>
            </a:r>
            <a:r>
              <a:rPr lang="en-US" dirty="0"/>
              <a:t>Solubility Equilibria (4)</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11"/>
              </p:nvPr>
            </p:nvSpPr>
            <p:spPr>
              <a:xfrm>
                <a:off x="0" y="1143000"/>
                <a:ext cx="7036904" cy="533400"/>
              </a:xfrm>
            </p:spPr>
            <p:txBody>
              <a:bodyPr/>
              <a:lstStyle/>
              <a:p>
                <a:r>
                  <a:rPr lang="en-US" dirty="0"/>
                  <a:t>Calculations Involving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dirty="0"/>
                  <a:t> and Solubility </a:t>
                </a:r>
              </a:p>
            </p:txBody>
          </p:sp>
        </mc:Choice>
        <mc:Fallback xmlns="">
          <p:sp>
            <p:nvSpPr>
              <p:cNvPr id="2" name="Text Placeholder 1"/>
              <p:cNvSpPr>
                <a:spLocks noGrp="1" noRot="1" noChangeAspect="1" noMove="1" noResize="1" noEditPoints="1" noAdjustHandles="1" noChangeArrowheads="1" noChangeShapeType="1" noTextEdit="1"/>
              </p:cNvSpPr>
              <p:nvPr>
                <p:ph type="body" sz="quarter" idx="11"/>
              </p:nvPr>
            </p:nvSpPr>
            <p:spPr>
              <a:xfrm>
                <a:off x="0" y="1143000"/>
                <a:ext cx="7036904" cy="533400"/>
              </a:xfrm>
              <a:blipFill>
                <a:blip r:embed="rId2"/>
                <a:stretch>
                  <a:fillRect l="-1733" t="-11494" b="-2988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3962400"/>
              </a:xfrm>
            </p:spPr>
            <p:txBody>
              <a:bodyPr/>
              <a:lstStyle/>
              <a:p>
                <a:pPr>
                  <a:spcAft>
                    <a:spcPts val="3300"/>
                  </a:spcAft>
                </a:pPr>
                <a:r>
                  <a:rPr lang="en-US" dirty="0"/>
                  <a:t>To calculate molar solubility from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baseline="-25000" dirty="0"/>
                  <a:t> </a:t>
                </a:r>
                <a:r>
                  <a:rPr lang="en-US" dirty="0"/>
                  <a:t>: </a:t>
                </a:r>
              </a:p>
              <a:p>
                <a:pPr>
                  <a:spcAft>
                    <a:spcPts val="3300"/>
                  </a:spcAft>
                </a:pPr>
                <a:r>
                  <a:rPr lang="en-US" dirty="0"/>
                  <a:t>The procedure is essentially identical to the procedure for solving weak acid or weak base equilibrium problems</a:t>
                </a:r>
              </a:p>
              <a:p>
                <a:pPr marL="514350" indent="-514350">
                  <a:buAutoNum type="arabicPeriod"/>
                </a:pPr>
                <a:r>
                  <a:rPr lang="en-US" dirty="0"/>
                  <a:t>Construct an equilibrium table. </a:t>
                </a:r>
              </a:p>
              <a:p>
                <a:pPr marL="514350" indent="-514350">
                  <a:buAutoNum type="arabicPeriod"/>
                </a:pPr>
                <a:r>
                  <a:rPr lang="en-US" dirty="0"/>
                  <a:t>Fill in what we know. </a:t>
                </a:r>
              </a:p>
              <a:p>
                <a:pPr marL="514350" indent="-514350">
                  <a:buAutoNum type="arabicPeriod"/>
                </a:pPr>
                <a:r>
                  <a:rPr lang="en-US" dirty="0"/>
                  <a:t>Figure out what we don’t know. </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3962400"/>
              </a:xfrm>
              <a:blipFill>
                <a:blip r:embed="rId3"/>
                <a:stretch>
                  <a:fillRect l="-1400" t="-1385"/>
                </a:stretch>
              </a:blipFill>
            </p:spPr>
            <p:txBody>
              <a:bodyPr/>
              <a:lstStyle/>
              <a:p>
                <a:r>
                  <a:rPr lang="en-US">
                    <a:noFill/>
                  </a:rPr>
                  <a:t> </a:t>
                </a:r>
              </a:p>
            </p:txBody>
          </p:sp>
        </mc:Fallback>
      </mc:AlternateContent>
    </p:spTree>
    <p:extLst>
      <p:ext uri="{BB962C8B-B14F-4D97-AF65-F5344CB8AC3E}">
        <p14:creationId xmlns:p14="http://schemas.microsoft.com/office/powerpoint/2010/main" val="2484513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0" y="228600"/>
            <a:ext cx="4419600" cy="601663"/>
          </a:xfrm>
        </p:spPr>
        <p:txBody>
          <a:bodyPr/>
          <a:lstStyle/>
          <a:p>
            <a:pPr marL="3379788" indent="-3379788" algn="ctr">
              <a:tabLst>
                <a:tab pos="3257550" algn="l"/>
                <a:tab pos="3836988" algn="l"/>
              </a:tabLst>
            </a:pPr>
            <a:r>
              <a:rPr lang="en-US" dirty="0"/>
              <a:t>SAMPLE PROBLEM	</a:t>
            </a:r>
            <a:r>
              <a:rPr lang="en-US" dirty="0">
                <a:solidFill>
                  <a:schemeClr val="bg1"/>
                </a:solidFill>
              </a:rPr>
              <a:t>17.1	</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914400"/>
                <a:ext cx="9144000" cy="5486399"/>
              </a:xfrm>
            </p:spPr>
            <p:txBody>
              <a:bodyPr/>
              <a:lstStyle/>
              <a:p>
                <a:pPr>
                  <a:spcAft>
                    <a:spcPts val="2000"/>
                  </a:spcAft>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rPr>
                        <m:t>1.8</m:t>
                      </m:r>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−5</m:t>
                          </m:r>
                        </m:sup>
                      </m:sSup>
                      <m:r>
                        <a:rPr lang="en-US" sz="2400" i="1">
                          <a:latin typeface="Cambria Math" panose="02040503050406030204" pitchFamily="18" charset="0"/>
                          <a:ea typeface="Cambria Math" panose="02040503050406030204" pitchFamily="18" charset="0"/>
                        </a:rPr>
                        <m:t>=</m:t>
                      </m:r>
                      <m:f>
                        <m:fPr>
                          <m:ctrlPr>
                            <a:rPr lang="en-US" sz="2400" i="1">
                              <a:latin typeface="Cambria Math" panose="02040503050406030204" pitchFamily="18" charset="0"/>
                              <a:ea typeface="Cambria Math" panose="02040503050406030204" pitchFamily="18" charset="0"/>
                            </a:rPr>
                          </m:ctrlPr>
                        </m:fPr>
                        <m:num>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𝑥</m:t>
                          </m:r>
                          <m:r>
                            <a:rPr lang="en-US" sz="2400" i="1">
                              <a:latin typeface="Cambria Math" panose="02040503050406030204" pitchFamily="18" charset="0"/>
                              <a:ea typeface="Cambria Math" panose="02040503050406030204" pitchFamily="18" charset="0"/>
                            </a:rPr>
                            <m:t>)(0.050+</m:t>
                          </m:r>
                          <m:r>
                            <a:rPr lang="en-US" sz="2400" i="1">
                              <a:latin typeface="Cambria Math" panose="02040503050406030204" pitchFamily="18" charset="0"/>
                              <a:ea typeface="Cambria Math" panose="02040503050406030204" pitchFamily="18" charset="0"/>
                            </a:rPr>
                            <m:t>𝑥</m:t>
                          </m:r>
                          <m:r>
                            <a:rPr lang="en-US" sz="2400" i="1">
                              <a:latin typeface="Cambria Math" panose="02040503050406030204" pitchFamily="18" charset="0"/>
                              <a:ea typeface="Cambria Math" panose="02040503050406030204" pitchFamily="18" charset="0"/>
                            </a:rPr>
                            <m:t>)</m:t>
                          </m:r>
                        </m:num>
                        <m:den>
                          <m:r>
                            <a:rPr lang="en-US" sz="2400" i="1">
                              <a:latin typeface="Cambria Math" panose="02040503050406030204" pitchFamily="18" charset="0"/>
                              <a:ea typeface="Cambria Math" panose="02040503050406030204" pitchFamily="18" charset="0"/>
                            </a:rPr>
                            <m:t>0.10−</m:t>
                          </m:r>
                          <m:r>
                            <a:rPr lang="en-US" sz="2400" i="1">
                              <a:latin typeface="Cambria Math" panose="02040503050406030204" pitchFamily="18" charset="0"/>
                              <a:ea typeface="Cambria Math" panose="02040503050406030204" pitchFamily="18" charset="0"/>
                            </a:rPr>
                            <m:t>𝑥</m:t>
                          </m:r>
                        </m:den>
                      </m:f>
                    </m:oMath>
                  </m:oMathPara>
                </a14:m>
                <a:endParaRPr lang="en-US" sz="2400" i="1" dirty="0"/>
              </a:p>
              <a:p>
                <a:pPr marL="4973638" indent="-4919663" algn="ctr">
                  <a:spcAft>
                    <a:spcPts val="2000"/>
                  </a:spcAft>
                  <a:tabLst>
                    <a:tab pos="979488" algn="l"/>
                    <a:tab pos="2465388" algn="l"/>
                    <a:tab pos="3949700" algn="l"/>
                  </a:tabLst>
                </a:pPr>
                <a14:m>
                  <m:oMath xmlns:m="http://schemas.openxmlformats.org/officeDocument/2006/math">
                    <m:d>
                      <m:dPr>
                        <m:ctrlPr>
                          <a:rPr lang="en-US" i="1">
                            <a:latin typeface="Cambria Math" panose="02040503050406030204" pitchFamily="18" charset="0"/>
                          </a:rPr>
                        </m:ctrlPr>
                      </m:dPr>
                      <m:e>
                        <m:r>
                          <a:rPr lang="en-US" i="1">
                            <a:latin typeface="Cambria Math" panose="02040503050406030204" pitchFamily="18" charset="0"/>
                          </a:rPr>
                          <m:t>0.10−</m:t>
                        </m:r>
                        <m:r>
                          <a:rPr lang="en-US" i="1">
                            <a:latin typeface="Cambria Math" panose="02040503050406030204" pitchFamily="18" charset="0"/>
                          </a:rPr>
                          <m:t>𝑥</m:t>
                        </m:r>
                      </m:e>
                    </m:d>
                    <m:r>
                      <a:rPr lang="en-US" i="1">
                        <a:latin typeface="Cambria Math" panose="02040503050406030204" pitchFamily="18" charset="0"/>
                      </a:rPr>
                      <m:t>𝑀</m:t>
                    </m:r>
                    <m:r>
                      <a:rPr lang="en-US" i="1">
                        <a:latin typeface="Cambria Math" panose="02040503050406030204" pitchFamily="18" charset="0"/>
                        <a:ea typeface="Cambria Math" panose="02040503050406030204" pitchFamily="18" charset="0"/>
                      </a:rPr>
                      <m:t>≈0.10</m:t>
                    </m:r>
                    <m:r>
                      <a:rPr lang="en-US" i="1">
                        <a:latin typeface="Cambria Math" panose="02040503050406030204" pitchFamily="18" charset="0"/>
                        <a:ea typeface="Cambria Math" panose="02040503050406030204" pitchFamily="18" charset="0"/>
                      </a:rPr>
                      <m:t>𝑀</m:t>
                    </m:r>
                    <m:r>
                      <a:rPr lang="en-US" i="1">
                        <a:latin typeface="Cambria Math" panose="02040503050406030204" pitchFamily="18" charset="0"/>
                        <a:ea typeface="Cambria Math" panose="02040503050406030204" pitchFamily="18" charset="0"/>
                      </a:rPr>
                      <m:t> </m:t>
                    </m:r>
                  </m:oMath>
                </a14:m>
                <a:r>
                  <a:rPr lang="en-US" i="0" dirty="0">
                    <a:latin typeface="+mj-lt"/>
                    <a:ea typeface="Cambria Math" panose="02040503050406030204" pitchFamily="18" charset="0"/>
                  </a:rPr>
                  <a:t>	and	</a:t>
                </a:r>
                <a14:m>
                  <m:oMath xmlns:m="http://schemas.openxmlformats.org/officeDocument/2006/math">
                    <m:d>
                      <m:dPr>
                        <m:ctrlPr>
                          <a:rPr lang="en-US" i="1" dirty="0">
                            <a:latin typeface="Cambria Math" panose="02040503050406030204" pitchFamily="18" charset="0"/>
                          </a:rPr>
                        </m:ctrlPr>
                      </m:dPr>
                      <m:e>
                        <m:r>
                          <a:rPr lang="en-US" i="1" dirty="0">
                            <a:latin typeface="Cambria Math" panose="02040503050406030204" pitchFamily="18" charset="0"/>
                          </a:rPr>
                          <m:t>0.050−</m:t>
                        </m:r>
                        <m:r>
                          <a:rPr lang="en-US" i="1" dirty="0">
                            <a:latin typeface="Cambria Math" panose="02040503050406030204" pitchFamily="18" charset="0"/>
                          </a:rPr>
                          <m:t>𝑥</m:t>
                        </m:r>
                      </m:e>
                    </m:d>
                    <m:r>
                      <a:rPr lang="en-US" i="1" dirty="0">
                        <a:latin typeface="Cambria Math" panose="02040503050406030204" pitchFamily="18" charset="0"/>
                      </a:rPr>
                      <m:t>𝑀</m:t>
                    </m:r>
                    <m:r>
                      <a:rPr lang="en-US" i="1" dirty="0">
                        <a:latin typeface="Cambria Math" panose="02040503050406030204" pitchFamily="18" charset="0"/>
                        <a:ea typeface="Cambria Math" panose="02040503050406030204" pitchFamily="18" charset="0"/>
                      </a:rPr>
                      <m:t>≈0.050</m:t>
                    </m:r>
                    <m:r>
                      <a:rPr lang="en-US" i="1" dirty="0">
                        <a:latin typeface="Cambria Math" panose="02040503050406030204" pitchFamily="18" charset="0"/>
                        <a:ea typeface="Cambria Math" panose="02040503050406030204" pitchFamily="18" charset="0"/>
                      </a:rPr>
                      <m:t>𝑀</m:t>
                    </m:r>
                  </m:oMath>
                </a14:m>
                <a:endParaRPr lang="en-US" i="1" dirty="0">
                  <a:ea typeface="Cambria Math" panose="02040503050406030204" pitchFamily="18" charset="0"/>
                </a:endParaRPr>
              </a:p>
              <a:p>
                <a:pPr>
                  <a:spcAft>
                    <a:spcPts val="2000"/>
                  </a:spcAft>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1.8</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−5</m:t>
                          </m:r>
                        </m:sup>
                      </m:sSup>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𝑥</m:t>
                          </m:r>
                          <m:r>
                            <a:rPr lang="en-US" i="1">
                              <a:latin typeface="Cambria Math" panose="02040503050406030204" pitchFamily="18" charset="0"/>
                              <a:ea typeface="Cambria Math" panose="02040503050406030204" pitchFamily="18" charset="0"/>
                            </a:rPr>
                            <m:t>)(0.050)</m:t>
                          </m:r>
                        </m:num>
                        <m:den>
                          <m:r>
                            <a:rPr lang="en-US" i="1">
                              <a:latin typeface="Cambria Math" panose="02040503050406030204" pitchFamily="18" charset="0"/>
                              <a:ea typeface="Cambria Math" panose="02040503050406030204" pitchFamily="18" charset="0"/>
                            </a:rPr>
                            <m:t>0.10</m:t>
                          </m:r>
                        </m:den>
                      </m:f>
                    </m:oMath>
                  </m:oMathPara>
                </a14:m>
                <a:endParaRPr lang="en-US" i="1" dirty="0">
                  <a:ea typeface="Cambria Math" panose="02040503050406030204" pitchFamily="18" charset="0"/>
                </a:endParaRPr>
              </a:p>
              <a:p>
                <a:pPr marL="2000250" indent="1028700">
                  <a:spcAft>
                    <a:spcPts val="2000"/>
                  </a:spcAft>
                </a:pPr>
                <a:r>
                  <a:rPr lang="en-US" i="1" dirty="0"/>
                  <a:t>x </a:t>
                </a:r>
                <a:r>
                  <a:rPr lang="en-US" dirty="0"/>
                  <a:t>= 3.6 × 10</a:t>
                </a:r>
                <a:r>
                  <a:rPr lang="en-US" baseline="30000" dirty="0"/>
                  <a:t>‒5</a:t>
                </a:r>
                <a:r>
                  <a:rPr lang="en-US" dirty="0"/>
                  <a:t> </a:t>
                </a:r>
                <a:r>
                  <a:rPr lang="en-US" i="1" dirty="0"/>
                  <a:t>M.</a:t>
                </a:r>
                <a:endParaRPr lang="en-US" dirty="0"/>
              </a:p>
              <a:p>
                <a:pPr lvl="0" indent="742950">
                  <a:spcAft>
                    <a:spcPts val="2000"/>
                  </a:spcAft>
                </a:pPr>
                <a14:m>
                  <m:oMath xmlns:m="http://schemas.openxmlformats.org/officeDocument/2006/math">
                    <m:r>
                      <a:rPr lang="en-US" i="0" dirty="0" smtClean="0">
                        <a:solidFill>
                          <a:prstClr val="black"/>
                        </a:solidFill>
                        <a:latin typeface="Cambria Math" panose="02040503050406030204" pitchFamily="18" charset="0"/>
                      </a:rPr>
                      <m:t>[</m:t>
                    </m:r>
                    <m:r>
                      <m:rPr>
                        <m:sty m:val="p"/>
                      </m:rPr>
                      <a:rPr lang="en-US" dirty="0">
                        <a:solidFill>
                          <a:prstClr val="black"/>
                        </a:solidFill>
                        <a:latin typeface="Cambria Math" panose="02040503050406030204" pitchFamily="18" charset="0"/>
                      </a:rPr>
                      <m:t>H</m:t>
                    </m:r>
                    <m:r>
                      <a:rPr lang="en-US" baseline="-25000" dirty="0">
                        <a:solidFill>
                          <a:prstClr val="black"/>
                        </a:solidFill>
                        <a:latin typeface="Cambria Math" panose="02040503050406030204" pitchFamily="18" charset="0"/>
                      </a:rPr>
                      <m:t>3</m:t>
                    </m:r>
                    <m:r>
                      <m:rPr>
                        <m:sty m:val="p"/>
                      </m:rPr>
                      <a:rPr lang="en-US" dirty="0">
                        <a:solidFill>
                          <a:prstClr val="black"/>
                        </a:solidFill>
                        <a:latin typeface="Cambria Math" panose="02040503050406030204" pitchFamily="18" charset="0"/>
                      </a:rPr>
                      <m:t>O</m:t>
                    </m:r>
                    <m:r>
                      <a:rPr lang="en-US" baseline="30000" dirty="0">
                        <a:solidFill>
                          <a:prstClr val="black"/>
                        </a:solidFill>
                        <a:latin typeface="Cambria Math" panose="02040503050406030204" pitchFamily="18" charset="0"/>
                      </a:rPr>
                      <m:t>+</m:t>
                    </m:r>
                    <m:r>
                      <a:rPr lang="en-US" i="0" dirty="0" smtClean="0">
                        <a:solidFill>
                          <a:prstClr val="black"/>
                        </a:solidFill>
                        <a:latin typeface="Cambria Math" panose="02040503050406030204" pitchFamily="18" charset="0"/>
                      </a:rPr>
                      <m:t>]</m:t>
                    </m:r>
                    <m:r>
                      <a:rPr lang="en-US" i="0" dirty="0">
                        <a:solidFill>
                          <a:prstClr val="black"/>
                        </a:solidFill>
                        <a:latin typeface="Cambria Math" panose="02040503050406030204" pitchFamily="18" charset="0"/>
                      </a:rPr>
                      <m:t>=</m:t>
                    </m:r>
                    <m:r>
                      <a:rPr lang="en-US" i="1" dirty="0">
                        <a:solidFill>
                          <a:prstClr val="black"/>
                        </a:solidFill>
                        <a:latin typeface="Cambria Math" panose="02040503050406030204" pitchFamily="18" charset="0"/>
                      </a:rPr>
                      <m:t>𝑥</m:t>
                    </m:r>
                  </m:oMath>
                </a14:m>
                <a:r>
                  <a:rPr lang="en-US" i="1" dirty="0">
                    <a:solidFill>
                      <a:prstClr val="black"/>
                    </a:solidFill>
                  </a:rPr>
                  <a:t>, </a:t>
                </a:r>
                <a:r>
                  <a:rPr lang="en-US" dirty="0">
                    <a:solidFill>
                      <a:prstClr val="black"/>
                    </a:solidFill>
                  </a:rPr>
                  <a:t>so </a:t>
                </a:r>
                <a14:m>
                  <m:oMath xmlns:m="http://schemas.openxmlformats.org/officeDocument/2006/math">
                    <m:r>
                      <m:rPr>
                        <m:sty m:val="p"/>
                      </m:rPr>
                      <a:rPr lang="en-US" i="0" dirty="0" smtClean="0">
                        <a:solidFill>
                          <a:prstClr val="black"/>
                        </a:solidFill>
                        <a:latin typeface="Cambria Math" panose="02040503050406030204" pitchFamily="18" charset="0"/>
                      </a:rPr>
                      <m:t>pH</m:t>
                    </m:r>
                    <m:r>
                      <a:rPr lang="en-US" i="0" dirty="0" smtClean="0">
                        <a:solidFill>
                          <a:prstClr val="black"/>
                        </a:solidFill>
                        <a:latin typeface="Cambria Math" panose="02040503050406030204" pitchFamily="18" charset="0"/>
                      </a:rPr>
                      <m:t>= ‒</m:t>
                    </m:r>
                    <m:r>
                      <m:rPr>
                        <m:sty m:val="p"/>
                      </m:rPr>
                      <a:rPr lang="en-US" i="0" dirty="0" smtClean="0">
                        <a:solidFill>
                          <a:prstClr val="black"/>
                        </a:solidFill>
                        <a:latin typeface="Cambria Math" panose="02040503050406030204" pitchFamily="18" charset="0"/>
                      </a:rPr>
                      <m:t>log</m:t>
                    </m:r>
                    <m:r>
                      <a:rPr lang="en-US" i="0" dirty="0" smtClean="0">
                        <a:solidFill>
                          <a:prstClr val="black"/>
                        </a:solidFill>
                        <a:latin typeface="Cambria Math" panose="02040503050406030204" pitchFamily="18" charset="0"/>
                      </a:rPr>
                      <m:t>⁡(3.6 × 10‒5)=4.44</m:t>
                    </m:r>
                  </m:oMath>
                </a14:m>
                <a:endParaRPr lang="en-US" dirty="0">
                  <a:solidFill>
                    <a:prstClr val="black"/>
                  </a:solidFill>
                </a:endParaRPr>
              </a:p>
              <a:p>
                <a:r>
                  <a:rPr lang="en-US" dirty="0"/>
                  <a:t>The common ion effect has shifted the ionization of acetic acid to the left.</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914400"/>
                <a:ext cx="9144000" cy="5486399"/>
              </a:xfrm>
              <a:blipFill>
                <a:blip r:embed="rId3"/>
                <a:stretch>
                  <a:fillRect l="-1333" b="-667"/>
                </a:stretch>
              </a:blipFill>
            </p:spPr>
            <p:txBody>
              <a:bodyPr/>
              <a:lstStyle/>
              <a:p>
                <a:r>
                  <a:rPr lang="en-US">
                    <a:noFill/>
                  </a:rPr>
                  <a:t> </a:t>
                </a:r>
              </a:p>
            </p:txBody>
          </p:sp>
        </mc:Fallback>
      </mc:AlternateContent>
    </p:spTree>
    <p:extLst>
      <p:ext uri="{BB962C8B-B14F-4D97-AF65-F5344CB8AC3E}">
        <p14:creationId xmlns:p14="http://schemas.microsoft.com/office/powerpoint/2010/main" val="11083440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3313"/>
            <a:ext cx="6808304" cy="460513"/>
          </a:xfrm>
        </p:spPr>
        <p:txBody>
          <a:bodyPr/>
          <a:lstStyle/>
          <a:p>
            <a:pPr marL="1262063" indent="-1262063"/>
            <a:r>
              <a:rPr lang="en-US" dirty="0">
                <a:solidFill>
                  <a:schemeClr val="bg1"/>
                </a:solidFill>
              </a:rPr>
              <a:t>17.4	</a:t>
            </a:r>
            <a:r>
              <a:rPr lang="en-US" dirty="0"/>
              <a:t>Solubility Equilibria (5)</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11"/>
              </p:nvPr>
            </p:nvSpPr>
            <p:spPr>
              <a:xfrm>
                <a:off x="0" y="1143000"/>
                <a:ext cx="8686800" cy="533400"/>
              </a:xfrm>
            </p:spPr>
            <p:txBody>
              <a:bodyPr/>
              <a:lstStyle/>
              <a:p>
                <a:r>
                  <a:rPr lang="en-US" dirty="0"/>
                  <a:t>Calculations Involving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dirty="0"/>
                  <a:t> and Solubility </a:t>
                </a:r>
              </a:p>
            </p:txBody>
          </p:sp>
        </mc:Choice>
        <mc:Fallback xmlns="">
          <p:sp>
            <p:nvSpPr>
              <p:cNvPr id="2" name="Text Placeholder 1"/>
              <p:cNvSpPr>
                <a:spLocks noGrp="1" noRot="1" noChangeAspect="1" noMove="1" noResize="1" noEditPoints="1" noAdjustHandles="1" noChangeArrowheads="1" noChangeShapeType="1" noTextEdit="1"/>
              </p:cNvSpPr>
              <p:nvPr>
                <p:ph type="body" sz="quarter" idx="11"/>
              </p:nvPr>
            </p:nvSpPr>
            <p:spPr>
              <a:xfrm>
                <a:off x="0" y="1143000"/>
                <a:ext cx="8686800" cy="533400"/>
              </a:xfrm>
              <a:blipFill>
                <a:blip r:embed="rId2"/>
                <a:stretch>
                  <a:fillRect l="-1404" t="-11494" b="-2988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76200" y="1828800"/>
                <a:ext cx="8991600" cy="2514600"/>
              </a:xfrm>
            </p:spPr>
            <p:txBody>
              <a:bodyPr/>
              <a:lstStyle/>
              <a:p>
                <a:pPr>
                  <a:spcAft>
                    <a:spcPts val="2800"/>
                  </a:spcAft>
                </a:pPr>
                <a:r>
                  <a:rPr lang="en-US" dirty="0"/>
                  <a:t>The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dirty="0"/>
                  <a:t> of silver bromide (AgBr) is </a:t>
                </a:r>
                <a14:m>
                  <m:oMath xmlns:m="http://schemas.openxmlformats.org/officeDocument/2006/math">
                    <m:r>
                      <a:rPr lang="en-US" i="1" dirty="0" smtClean="0">
                        <a:latin typeface="Cambria Math" panose="02040503050406030204" pitchFamily="18" charset="0"/>
                      </a:rPr>
                      <m:t>7.7×</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−13</m:t>
                        </m:r>
                      </m:sup>
                    </m:sSup>
                  </m:oMath>
                </a14:m>
                <a:r>
                  <a:rPr lang="en-US" dirty="0"/>
                  <a:t>. </a:t>
                </a:r>
              </a:p>
              <a:p>
                <a:pPr>
                  <a:spcAft>
                    <a:spcPts val="2800"/>
                  </a:spcAft>
                </a:pPr>
                <a:r>
                  <a:rPr lang="en-US" dirty="0"/>
                  <a:t>Let </a:t>
                </a:r>
                <a:r>
                  <a:rPr lang="en-US" i="1" dirty="0"/>
                  <a:t>s </a:t>
                </a:r>
                <a:r>
                  <a:rPr lang="en-US" dirty="0"/>
                  <a:t>be the molar solubility (in mol/L) of AgBr. </a:t>
                </a:r>
              </a:p>
              <a:p>
                <a:r>
                  <a:rPr lang="en-US" dirty="0"/>
                  <a:t>At equilibrium: </a:t>
                </a:r>
                <a14:m>
                  <m:oMath xmlns:m="http://schemas.openxmlformats.org/officeDocument/2006/math">
                    <m:r>
                      <a:rPr lang="en-US" i="0" dirty="0" smtClean="0">
                        <a:latin typeface="Cambria Math" panose="02040503050406030204" pitchFamily="18" charset="0"/>
                      </a:rPr>
                      <m:t>[</m:t>
                    </m:r>
                    <m:r>
                      <m:rPr>
                        <m:sty m:val="p"/>
                      </m:rPr>
                      <a:rPr lang="en-US" i="0" dirty="0" smtClean="0">
                        <a:latin typeface="Cambria Math" panose="02040503050406030204" pitchFamily="18" charset="0"/>
                      </a:rPr>
                      <m:t>Ag</m:t>
                    </m:r>
                    <m:r>
                      <a:rPr lang="en-US" i="0" baseline="30000" dirty="0">
                        <a:latin typeface="Cambria Math" panose="02040503050406030204" pitchFamily="18" charset="0"/>
                      </a:rPr>
                      <m:t>+</m:t>
                    </m:r>
                    <m:r>
                      <a:rPr lang="en-US" i="0" dirty="0">
                        <a:latin typeface="Cambria Math" panose="02040503050406030204" pitchFamily="18" charset="0"/>
                      </a:rPr>
                      <m:t>]=[</m:t>
                    </m:r>
                    <m:r>
                      <m:rPr>
                        <m:sty m:val="p"/>
                      </m:rPr>
                      <a:rPr lang="en-US" i="0" dirty="0">
                        <a:latin typeface="Cambria Math" panose="02040503050406030204" pitchFamily="18" charset="0"/>
                      </a:rPr>
                      <m:t>Br</m:t>
                    </m:r>
                    <m:r>
                      <a:rPr lang="en-US" i="0" baseline="30000" dirty="0">
                        <a:latin typeface="Cambria Math" panose="02040503050406030204" pitchFamily="18" charset="0"/>
                      </a:rPr>
                      <m:t>‒</m:t>
                    </m:r>
                    <m:r>
                      <a:rPr lang="en-US" i="0" dirty="0">
                        <a:latin typeface="Cambria Math" panose="02040503050406030204" pitchFamily="18" charset="0"/>
                      </a:rPr>
                      <m:t>]=</m:t>
                    </m:r>
                    <m:r>
                      <a:rPr lang="en-US" i="1" dirty="0" smtClean="0">
                        <a:latin typeface="Cambria Math" panose="02040503050406030204" pitchFamily="18" charset="0"/>
                      </a:rPr>
                      <m:t>𝑠</m:t>
                    </m:r>
                  </m:oMath>
                </a14:m>
                <a:endParaRPr lang="en-US" i="1" dirty="0"/>
              </a:p>
              <a:p>
                <a:pPr/>
                <a14:m>
                  <m:oMathPara xmlns:m="http://schemas.openxmlformats.org/officeDocument/2006/math">
                    <m:oMathParaPr>
                      <m:jc m:val="right"/>
                    </m:oMathParaPr>
                    <m:oMath xmlns:m="http://schemas.openxmlformats.org/officeDocument/2006/math">
                      <m:r>
                        <m:rPr>
                          <m:sty m:val="p"/>
                        </m:rPr>
                        <a:rPr lang="en-US" sz="2200">
                          <a:latin typeface="Cambria Math" panose="02040503050406030204" pitchFamily="18" charset="0"/>
                          <a:ea typeface="Cambria Math" panose="02040503050406030204" pitchFamily="18" charset="0"/>
                        </a:rPr>
                        <m:t>AgBr</m:t>
                      </m:r>
                      <m:r>
                        <a:rPr lang="en-US" sz="2200">
                          <a:latin typeface="Cambria Math" panose="02040503050406030204" pitchFamily="18" charset="0"/>
                          <a:ea typeface="Cambria Math" panose="02040503050406030204" pitchFamily="18" charset="0"/>
                        </a:rPr>
                        <m:t>(</m:t>
                      </m:r>
                      <m:r>
                        <a:rPr lang="en-US" sz="2200" i="1">
                          <a:latin typeface="Cambria Math" panose="02040503050406030204" pitchFamily="18" charset="0"/>
                          <a:ea typeface="Cambria Math" panose="02040503050406030204" pitchFamily="18" charset="0"/>
                        </a:rPr>
                        <m:t>𝑠</m:t>
                      </m:r>
                      <m:r>
                        <a:rPr lang="en-US" sz="2200">
                          <a:latin typeface="Cambria Math" panose="02040503050406030204" pitchFamily="18" charset="0"/>
                          <a:ea typeface="Cambria Math" panose="02040503050406030204" pitchFamily="18" charset="0"/>
                        </a:rPr>
                        <m:t>)⇄</m:t>
                      </m:r>
                      <m:sSup>
                        <m:sSupPr>
                          <m:ctrlPr>
                            <a:rPr lang="en-US" sz="2200" i="1">
                              <a:latin typeface="Cambria Math" panose="02040503050406030204" pitchFamily="18" charset="0"/>
                              <a:ea typeface="Cambria Math" panose="02040503050406030204" pitchFamily="18" charset="0"/>
                            </a:rPr>
                          </m:ctrlPr>
                        </m:sSupPr>
                        <m:e>
                          <m:r>
                            <m:rPr>
                              <m:sty m:val="p"/>
                            </m:rPr>
                            <a:rPr lang="en-US" sz="2200" i="0">
                              <a:latin typeface="Cambria Math" panose="02040503050406030204" pitchFamily="18" charset="0"/>
                              <a:ea typeface="Cambria Math" panose="02040503050406030204" pitchFamily="18" charset="0"/>
                            </a:rPr>
                            <m:t>Ag</m:t>
                          </m:r>
                        </m:e>
                        <m:sup>
                          <m:r>
                            <a:rPr lang="en-US" sz="2200" i="0">
                              <a:latin typeface="Cambria Math" panose="02040503050406030204" pitchFamily="18" charset="0"/>
                              <a:ea typeface="Cambria Math" panose="02040503050406030204" pitchFamily="18" charset="0"/>
                            </a:rPr>
                            <m:t>+</m:t>
                          </m:r>
                        </m:sup>
                      </m:sSup>
                      <m:d>
                        <m:dPr>
                          <m:ctrlPr>
                            <a:rPr lang="en-US" sz="2200" i="1">
                              <a:latin typeface="Cambria Math" panose="02040503050406030204" pitchFamily="18" charset="0"/>
                              <a:ea typeface="Cambria Math" panose="02040503050406030204" pitchFamily="18" charset="0"/>
                            </a:rPr>
                          </m:ctrlPr>
                        </m:dPr>
                        <m:e>
                          <m:r>
                            <a:rPr lang="en-US" sz="2200" i="1">
                              <a:latin typeface="Cambria Math" panose="02040503050406030204" pitchFamily="18" charset="0"/>
                              <a:ea typeface="Cambria Math" panose="02040503050406030204" pitchFamily="18" charset="0"/>
                            </a:rPr>
                            <m:t>𝑎𝑞</m:t>
                          </m:r>
                        </m:e>
                      </m:d>
                      <m:r>
                        <a:rPr lang="en-US" sz="2200">
                          <a:latin typeface="Cambria Math" panose="02040503050406030204" pitchFamily="18" charset="0"/>
                          <a:ea typeface="Cambria Math" panose="02040503050406030204" pitchFamily="18" charset="0"/>
                        </a:rPr>
                        <m:t>+</m:t>
                      </m:r>
                      <m:sSup>
                        <m:sSupPr>
                          <m:ctrlPr>
                            <a:rPr lang="en-US" sz="2200" i="1">
                              <a:latin typeface="Cambria Math" panose="02040503050406030204" pitchFamily="18" charset="0"/>
                              <a:ea typeface="Cambria Math" panose="02040503050406030204" pitchFamily="18" charset="0"/>
                            </a:rPr>
                          </m:ctrlPr>
                        </m:sSupPr>
                        <m:e>
                          <m:r>
                            <m:rPr>
                              <m:sty m:val="p"/>
                            </m:rPr>
                            <a:rPr lang="en-US" sz="2200" i="0">
                              <a:latin typeface="Cambria Math" panose="02040503050406030204" pitchFamily="18" charset="0"/>
                              <a:ea typeface="Cambria Math" panose="02040503050406030204" pitchFamily="18" charset="0"/>
                            </a:rPr>
                            <m:t>Br</m:t>
                          </m:r>
                        </m:e>
                        <m:sup>
                          <m:r>
                            <a:rPr lang="en-US" sz="2200" i="0">
                              <a:latin typeface="Cambria Math" panose="02040503050406030204" pitchFamily="18" charset="0"/>
                              <a:ea typeface="Cambria Math" panose="02040503050406030204" pitchFamily="18" charset="0"/>
                            </a:rPr>
                            <m:t>−</m:t>
                          </m:r>
                        </m:sup>
                      </m:sSup>
                      <m:r>
                        <a:rPr lang="en-US" sz="2200" i="0">
                          <a:latin typeface="Cambria Math" panose="02040503050406030204" pitchFamily="18" charset="0"/>
                          <a:ea typeface="Cambria Math" panose="02040503050406030204" pitchFamily="18" charset="0"/>
                        </a:rPr>
                        <m:t>(</m:t>
                      </m:r>
                      <m:r>
                        <a:rPr lang="en-US" sz="2200" i="1">
                          <a:latin typeface="Cambria Math" panose="02040503050406030204" pitchFamily="18" charset="0"/>
                          <a:ea typeface="Cambria Math" panose="02040503050406030204" pitchFamily="18" charset="0"/>
                        </a:rPr>
                        <m:t>𝑎𝑞</m:t>
                      </m:r>
                      <m:r>
                        <a:rPr lang="en-US" sz="2200" i="0">
                          <a:latin typeface="Cambria Math" panose="02040503050406030204" pitchFamily="18" charset="0"/>
                          <a:ea typeface="Cambria Math" panose="02040503050406030204" pitchFamily="18" charset="0"/>
                        </a:rPr>
                        <m:t>)</m:t>
                      </m:r>
                    </m:oMath>
                  </m:oMathPara>
                </a14:m>
                <a:endParaRPr lang="en-US" sz="22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76200" y="1828800"/>
                <a:ext cx="8991600" cy="2514600"/>
              </a:xfrm>
              <a:blipFill>
                <a:blip r:embed="rId3"/>
                <a:stretch>
                  <a:fillRect l="-1424" t="-2179" r="-40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7" name="Content Placeholder 3"/>
              <p:cNvGraphicFramePr>
                <a:graphicFrameLocks/>
              </p:cNvGraphicFramePr>
              <p:nvPr>
                <p:extLst>
                  <p:ext uri="{D42A27DB-BD31-4B8C-83A1-F6EECF244321}">
                    <p14:modId xmlns:p14="http://schemas.microsoft.com/office/powerpoint/2010/main" val="3447365289"/>
                  </p:ext>
                </p:extLst>
              </p:nvPr>
            </p:nvGraphicFramePr>
            <p:xfrm>
              <a:off x="1" y="4271682"/>
              <a:ext cx="9143999" cy="1290918"/>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4880301">
                      <a:extLst>
                        <a:ext uri="{9D8B030D-6E8A-4147-A177-3AD203B41FA5}">
                          <a16:colId xmlns:a16="http://schemas.microsoft.com/office/drawing/2014/main" val="2247387870"/>
                        </a:ext>
                      </a:extLst>
                    </a:gridCol>
                    <a:gridCol w="1504733">
                      <a:extLst>
                        <a:ext uri="{9D8B030D-6E8A-4147-A177-3AD203B41FA5}">
                          <a16:colId xmlns:a16="http://schemas.microsoft.com/office/drawing/2014/main" val="3868239168"/>
                        </a:ext>
                      </a:extLst>
                    </a:gridCol>
                    <a:gridCol w="1411888">
                      <a:extLst>
                        <a:ext uri="{9D8B030D-6E8A-4147-A177-3AD203B41FA5}">
                          <a16:colId xmlns:a16="http://schemas.microsoft.com/office/drawing/2014/main" val="1516186521"/>
                        </a:ext>
                      </a:extLst>
                    </a:gridCol>
                    <a:gridCol w="1347077">
                      <a:extLst>
                        <a:ext uri="{9D8B030D-6E8A-4147-A177-3AD203B41FA5}">
                          <a16:colId xmlns:a16="http://schemas.microsoft.com/office/drawing/2014/main" val="2195469349"/>
                        </a:ext>
                      </a:extLst>
                    </a:gridCol>
                  </a:tblGrid>
                  <a:tr h="430306">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2700" cmpd="sng">
                          <a:noFill/>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41399281"/>
                      </a:ext>
                    </a:extLst>
                  </a:tr>
                  <a:tr h="430306">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𝐶h𝑎𝑛𝑔𝑒</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𝑖𝑛</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ea typeface="Cambria Math" panose="02040503050406030204" pitchFamily="18" charset="0"/>
                                  </a:rPr>
                                  <m:t>−</m:t>
                                </m:r>
                              </m:oMath>
                            </m:oMathPara>
                          </a14:m>
                          <a:endParaRPr lang="en-US" dirty="0">
                            <a:solidFill>
                              <a:schemeClr val="tx1"/>
                            </a:solidFill>
                          </a:endParaRPr>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𝑠</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r>
                                  <a:rPr lang="en-US" b="0" i="1" smtClean="0">
                                    <a:solidFill>
                                      <a:schemeClr val="tx1"/>
                                    </a:solidFill>
                                    <a:latin typeface="Cambria Math" panose="02040503050406030204" pitchFamily="18" charset="0"/>
                                  </a:rPr>
                                  <m:t>𝑠</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6797701"/>
                      </a:ext>
                    </a:extLst>
                  </a:tr>
                  <a:tr h="430306">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𝐸𝑞𝑢𝑖𝑙𝑖𝑏𝑟𝑖𝑢𝑚</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ysClr val="windowText" lastClr="000000"/>
                                    </a:solidFill>
                                    <a:latin typeface="Cambria Math" panose="02040503050406030204" pitchFamily="18" charset="0"/>
                                    <a:ea typeface="Cambria Math" panose="02040503050406030204" pitchFamily="18" charset="0"/>
                                  </a:rPr>
                                  <m:t>−</m:t>
                                </m:r>
                              </m:oMath>
                            </m:oMathPara>
                          </a14:m>
                          <a:endParaRPr lang="en-US" dirty="0">
                            <a:solidFill>
                              <a:sysClr val="windowText" lastClr="000000"/>
                            </a:solidFill>
                          </a:endParaRPr>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𝑠</m:t>
                                </m:r>
                              </m:oMath>
                            </m:oMathPara>
                          </a14:m>
                          <a:endParaRPr 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𝑠</m:t>
                                </m:r>
                              </m:oMath>
                            </m:oMathPara>
                          </a14:m>
                          <a:endParaRPr lang="en-US" dirty="0"/>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471374"/>
                      </a:ext>
                    </a:extLst>
                  </a:tr>
                </a:tbl>
              </a:graphicData>
            </a:graphic>
          </p:graphicFrame>
        </mc:Choice>
        <mc:Fallback xmlns="">
          <p:graphicFrame>
            <p:nvGraphicFramePr>
              <p:cNvPr id="7" name="Content Placeholder 3"/>
              <p:cNvGraphicFramePr>
                <a:graphicFrameLocks/>
              </p:cNvGraphicFramePr>
              <p:nvPr>
                <p:extLst>
                  <p:ext uri="{D42A27DB-BD31-4B8C-83A1-F6EECF244321}">
                    <p14:modId xmlns:p14="http://schemas.microsoft.com/office/powerpoint/2010/main" val="3447365289"/>
                  </p:ext>
                </p:extLst>
              </p:nvPr>
            </p:nvGraphicFramePr>
            <p:xfrm>
              <a:off x="1" y="4271682"/>
              <a:ext cx="9143999" cy="1290918"/>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4880301">
                      <a:extLst>
                        <a:ext uri="{9D8B030D-6E8A-4147-A177-3AD203B41FA5}">
                          <a16:colId xmlns:a16="http://schemas.microsoft.com/office/drawing/2014/main" val="2247387870"/>
                        </a:ext>
                      </a:extLst>
                    </a:gridCol>
                    <a:gridCol w="1504733">
                      <a:extLst>
                        <a:ext uri="{9D8B030D-6E8A-4147-A177-3AD203B41FA5}">
                          <a16:colId xmlns:a16="http://schemas.microsoft.com/office/drawing/2014/main" val="3868239168"/>
                        </a:ext>
                      </a:extLst>
                    </a:gridCol>
                    <a:gridCol w="1411888">
                      <a:extLst>
                        <a:ext uri="{9D8B030D-6E8A-4147-A177-3AD203B41FA5}">
                          <a16:colId xmlns:a16="http://schemas.microsoft.com/office/drawing/2014/main" val="1516186521"/>
                        </a:ext>
                      </a:extLst>
                    </a:gridCol>
                    <a:gridCol w="1347077">
                      <a:extLst>
                        <a:ext uri="{9D8B030D-6E8A-4147-A177-3AD203B41FA5}">
                          <a16:colId xmlns:a16="http://schemas.microsoft.com/office/drawing/2014/main" val="2195469349"/>
                        </a:ext>
                      </a:extLst>
                    </a:gridCol>
                  </a:tblGrid>
                  <a:tr h="430306">
                    <a:tc>
                      <a:txBody>
                        <a:bodyPr/>
                        <a:lstStyle/>
                        <a:p>
                          <a:endParaRPr lang="en-US"/>
                        </a:p>
                      </a:txBody>
                      <a:tcPr>
                        <a:lnL w="12700" cmpd="sng">
                          <a:noFill/>
                        </a:lnL>
                        <a:lnR w="12700" cmpd="sng">
                          <a:noFill/>
                        </a:lnR>
                        <a:lnT w="38100" cmpd="sng">
                          <a:noFill/>
                        </a:lnT>
                        <a:lnB w="12700" cmpd="sng">
                          <a:noFill/>
                        </a:lnB>
                        <a:lnTlToBr w="12700" cmpd="sng">
                          <a:noFill/>
                          <a:prstDash val="solid"/>
                        </a:lnTlToBr>
                        <a:lnBlToTr w="12700" cmpd="sng">
                          <a:noFill/>
                          <a:prstDash val="solid"/>
                        </a:lnBlToTr>
                        <a:blipFill>
                          <a:blip r:embed="rId4"/>
                          <a:stretch>
                            <a:fillRect l="-1124" r="-88514" b="-225352"/>
                          </a:stretch>
                        </a:blipFill>
                      </a:tcPr>
                    </a:tc>
                    <a:tc>
                      <a:txBody>
                        <a:bodyPr/>
                        <a:lstStyle/>
                        <a:p>
                          <a:endParaRPr lang="en-US"/>
                        </a:p>
                      </a:txBody>
                      <a:tcPr>
                        <a:lnL w="12700" cmpd="sng">
                          <a:noFill/>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329268" r="-188211" b="-225352"/>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455172" r="-99569" b="-225352"/>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mpd="sng">
                          <a:noFill/>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82805" r="-4525" b="-225352"/>
                          </a:stretch>
                        </a:blipFill>
                      </a:tcPr>
                    </a:tc>
                    <a:extLst>
                      <a:ext uri="{0D108BD9-81ED-4DB2-BD59-A6C34878D82A}">
                        <a16:rowId xmlns:a16="http://schemas.microsoft.com/office/drawing/2014/main" val="1841399281"/>
                      </a:ext>
                    </a:extLst>
                  </a:tr>
                  <a:tr h="430306">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124" t="-100000" r="-88514" b="-125352"/>
                          </a:stretch>
                        </a:blipFill>
                      </a:tcPr>
                    </a:tc>
                    <a:tc>
                      <a:txBody>
                        <a:bodyPr/>
                        <a:lstStyle/>
                        <a:p>
                          <a:endParaRPr lang="en-US"/>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329268" t="-100000" r="-188211" b="-125352"/>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455172" t="-100000" r="-99569" b="-125352"/>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4"/>
                          <a:stretch>
                            <a:fillRect l="-582805" t="-100000" r="-4525" b="-125352"/>
                          </a:stretch>
                        </a:blipFill>
                      </a:tcPr>
                    </a:tc>
                    <a:extLst>
                      <a:ext uri="{0D108BD9-81ED-4DB2-BD59-A6C34878D82A}">
                        <a16:rowId xmlns:a16="http://schemas.microsoft.com/office/drawing/2014/main" val="406797701"/>
                      </a:ext>
                    </a:extLst>
                  </a:tr>
                  <a:tr h="430306">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124" t="-200000" r="-88514" b="-25352"/>
                          </a:stretch>
                        </a:blipFill>
                      </a:tcPr>
                    </a:tc>
                    <a:tc>
                      <a:txBody>
                        <a:bodyPr/>
                        <a:lstStyle/>
                        <a:p>
                          <a:endParaRPr lang="en-US"/>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329268" t="-200000" r="-188211" b="-25352"/>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455172" t="-200000" r="-99569" b="-25352"/>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4"/>
                          <a:stretch>
                            <a:fillRect l="-582805" t="-200000" r="-4525" b="-25352"/>
                          </a:stretch>
                        </a:blipFill>
                      </a:tcPr>
                    </a:tc>
                    <a:extLst>
                      <a:ext uri="{0D108BD9-81ED-4DB2-BD59-A6C34878D82A}">
                        <a16:rowId xmlns:a16="http://schemas.microsoft.com/office/drawing/2014/main" val="388471374"/>
                      </a:ext>
                    </a:extLst>
                  </a:tr>
                </a:tbl>
              </a:graphicData>
            </a:graphic>
          </p:graphicFrame>
        </mc:Fallback>
      </mc:AlternateContent>
    </p:spTree>
    <p:extLst>
      <p:ext uri="{BB962C8B-B14F-4D97-AF65-F5344CB8AC3E}">
        <p14:creationId xmlns:p14="http://schemas.microsoft.com/office/powerpoint/2010/main" val="162651868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314"/>
            <a:ext cx="6808304" cy="460513"/>
          </a:xfrm>
        </p:spPr>
        <p:txBody>
          <a:bodyPr/>
          <a:lstStyle/>
          <a:p>
            <a:pPr marL="1257300" indent="-1257300"/>
            <a:r>
              <a:rPr lang="en-US" dirty="0">
                <a:solidFill>
                  <a:schemeClr val="bg1"/>
                </a:solidFill>
              </a:rPr>
              <a:t>17.4	</a:t>
            </a:r>
            <a:r>
              <a:rPr lang="en-US" dirty="0"/>
              <a:t>Solubility Equilibria (6)</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11"/>
              </p:nvPr>
            </p:nvSpPr>
            <p:spPr>
              <a:xfrm>
                <a:off x="0" y="1143000"/>
                <a:ext cx="8686800" cy="533400"/>
              </a:xfrm>
            </p:spPr>
            <p:txBody>
              <a:bodyPr/>
              <a:lstStyle/>
              <a:p>
                <a:r>
                  <a:rPr lang="en-US" dirty="0"/>
                  <a:t>Calculations Involving </a:t>
                </a:r>
                <a14:m>
                  <m:oMath xmlns:m="http://schemas.openxmlformats.org/officeDocument/2006/math">
                    <m:r>
                      <a:rPr lang="en-US" i="1" dirty="0" smtClean="0">
                        <a:latin typeface="Cambria Math" panose="02040503050406030204" pitchFamily="18" charset="0"/>
                      </a:rPr>
                      <m:t>𝐾</m:t>
                    </m:r>
                    <m:r>
                      <m:rPr>
                        <m:sty m:val="p"/>
                      </m:rPr>
                      <a:rPr lang="en-US" i="0" baseline="-25000" dirty="0" err="1" smtClean="0">
                        <a:latin typeface="Cambria Math" panose="02040503050406030204" pitchFamily="18" charset="0"/>
                      </a:rPr>
                      <m:t>sp</m:t>
                    </m:r>
                    <m:r>
                      <a:rPr lang="en-US" i="1" dirty="0" smtClean="0">
                        <a:latin typeface="Cambria Math" panose="02040503050406030204" pitchFamily="18" charset="0"/>
                      </a:rPr>
                      <m:t> </m:t>
                    </m:r>
                  </m:oMath>
                </a14:m>
                <a:r>
                  <a:rPr lang="en-US" dirty="0"/>
                  <a:t>and Solubility </a:t>
                </a:r>
              </a:p>
            </p:txBody>
          </p:sp>
        </mc:Choice>
        <mc:Fallback xmlns="">
          <p:sp>
            <p:nvSpPr>
              <p:cNvPr id="2" name="Text Placeholder 1"/>
              <p:cNvSpPr>
                <a:spLocks noGrp="1" noRot="1" noChangeAspect="1" noMove="1" noResize="1" noEditPoints="1" noAdjustHandles="1" noChangeArrowheads="1" noChangeShapeType="1" noTextEdit="1"/>
              </p:cNvSpPr>
              <p:nvPr>
                <p:ph type="body" sz="quarter" idx="11"/>
              </p:nvPr>
            </p:nvSpPr>
            <p:spPr>
              <a:xfrm>
                <a:off x="0" y="1143000"/>
                <a:ext cx="8686800" cy="533400"/>
              </a:xfrm>
              <a:blipFill>
                <a:blip r:embed="rId2"/>
                <a:stretch>
                  <a:fillRect l="-1404" t="-11494" b="-2988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828800"/>
                <a:ext cx="9144000" cy="3657600"/>
              </a:xfrm>
            </p:spPr>
            <p:txBody>
              <a:bodyPr/>
              <a:lstStyle/>
              <a:p>
                <a:pPr>
                  <a:spcAft>
                    <a:spcPts val="2800"/>
                  </a:spcAft>
                </a:pPr>
                <a:r>
                  <a:rPr lang="en-US" dirty="0"/>
                  <a:t>The equilibrium expression is </a:t>
                </a:r>
                <a:endParaRPr lang="en-US" i="1" dirty="0">
                  <a:latin typeface="Cambria Math" panose="02040503050406030204" pitchFamily="18" charset="0"/>
                </a:endParaRPr>
              </a:p>
              <a:p>
                <a:pPr>
                  <a:spcAft>
                    <a:spcPts val="24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𝐾</m:t>
                          </m:r>
                        </m:e>
                        <m:sub>
                          <m:r>
                            <m:rPr>
                              <m:sty m:val="p"/>
                            </m:rPr>
                            <a:rPr lang="en-US" b="0" i="0" smtClean="0">
                              <a:latin typeface="Cambria Math" panose="02040503050406030204" pitchFamily="18" charset="0"/>
                            </a:rPr>
                            <m:t>sp</m:t>
                          </m:r>
                        </m:sub>
                      </m:sSub>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Ag</m:t>
                              </m:r>
                            </m:e>
                            <m:sup>
                              <m:r>
                                <a:rPr lang="en-US" b="0" i="0" smtClean="0">
                                  <a:latin typeface="Cambria Math" panose="02040503050406030204" pitchFamily="18" charset="0"/>
                                </a:rPr>
                                <m:t>+</m:t>
                              </m:r>
                            </m:sup>
                          </m:sSup>
                        </m:e>
                      </m:d>
                      <m:d>
                        <m:dPr>
                          <m:begChr m:val="["/>
                          <m:endChr m:val="]"/>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Br</m:t>
                              </m:r>
                            </m:e>
                            <m:sup>
                              <m:r>
                                <a:rPr lang="en-US" b="0" i="0" smtClean="0">
                                  <a:latin typeface="Cambria Math" panose="02040503050406030204" pitchFamily="18" charset="0"/>
                                </a:rPr>
                                <m:t>−</m:t>
                              </m:r>
                            </m:sup>
                          </m:sSup>
                        </m:e>
                      </m:d>
                    </m:oMath>
                  </m:oMathPara>
                </a14:m>
                <a:endParaRPr lang="en-US" b="0" dirty="0"/>
              </a:p>
              <a:p>
                <a:pPr>
                  <a:spcAft>
                    <a:spcPts val="2800"/>
                  </a:spcAft>
                </a:pPr>
                <a:r>
                  <a:rPr lang="en-US" dirty="0"/>
                  <a:t>Therefore,</a:t>
                </a:r>
                <a:endParaRPr lang="en-US" b="0" dirty="0"/>
              </a:p>
              <a:p>
                <a:pPr>
                  <a:spcAft>
                    <a:spcPts val="28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7.7</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−13</m:t>
                          </m:r>
                        </m:sup>
                      </m:sSup>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oMath>
                  </m:oMathPara>
                </a14:m>
                <a:endParaRPr lang="en-US" dirty="0"/>
              </a:p>
              <a:p>
                <a:pPr>
                  <a:spcAft>
                    <a:spcPts val="28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𝑠</m:t>
                      </m:r>
                      <m:r>
                        <a:rPr lang="en-US" b="0" i="1" smtClean="0">
                          <a:latin typeface="Cambria Math" panose="02040503050406030204" pitchFamily="18" charset="0"/>
                        </a:rPr>
                        <m:t>=</m:t>
                      </m:r>
                      <m:rad>
                        <m:radPr>
                          <m:degHide m:val="on"/>
                          <m:ctrlPr>
                            <a:rPr lang="en-US" b="0" i="1" smtClean="0">
                              <a:latin typeface="Cambria Math" panose="02040503050406030204" pitchFamily="18" charset="0"/>
                            </a:rPr>
                          </m:ctrlPr>
                        </m:radPr>
                        <m:deg/>
                        <m:e>
                          <m:r>
                            <a:rPr lang="en-US" b="0" i="1" smtClean="0">
                              <a:latin typeface="Cambria Math" panose="02040503050406030204" pitchFamily="18" charset="0"/>
                            </a:rPr>
                            <m:t>7.7</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−13</m:t>
                              </m:r>
                            </m:sup>
                          </m:sSup>
                        </m:e>
                      </m:rad>
                      <m:r>
                        <a:rPr lang="en-US" b="0" i="1" smtClean="0">
                          <a:latin typeface="Cambria Math" panose="02040503050406030204" pitchFamily="18" charset="0"/>
                        </a:rPr>
                        <m:t>=8.8</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−7 </m:t>
                          </m:r>
                        </m:sup>
                      </m:sSup>
                      <m:r>
                        <a:rPr lang="en-US" b="0" i="1" smtClean="0">
                          <a:latin typeface="Cambria Math" panose="02040503050406030204" pitchFamily="18" charset="0"/>
                          <a:ea typeface="Cambria Math" panose="02040503050406030204" pitchFamily="18" charset="0"/>
                        </a:rPr>
                        <m:t>𝑀</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828800"/>
                <a:ext cx="9144000" cy="3657600"/>
              </a:xfrm>
              <a:blipFill>
                <a:blip r:embed="rId3"/>
                <a:stretch>
                  <a:fillRect l="-1333" t="-1500" b="-333"/>
                </a:stretch>
              </a:blipFill>
            </p:spPr>
            <p:txBody>
              <a:bodyPr/>
              <a:lstStyle/>
              <a:p>
                <a:r>
                  <a:rPr lang="en-US">
                    <a:noFill/>
                  </a:rPr>
                  <a:t> </a:t>
                </a:r>
              </a:p>
            </p:txBody>
          </p:sp>
        </mc:Fallback>
      </mc:AlternateContent>
    </p:spTree>
    <p:extLst>
      <p:ext uri="{BB962C8B-B14F-4D97-AF65-F5344CB8AC3E}">
        <p14:creationId xmlns:p14="http://schemas.microsoft.com/office/powerpoint/2010/main" val="292300307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808304" cy="460513"/>
          </a:xfrm>
        </p:spPr>
        <p:txBody>
          <a:bodyPr/>
          <a:lstStyle/>
          <a:p>
            <a:pPr marL="1262063" indent="-1262063"/>
            <a:r>
              <a:rPr lang="en-US" dirty="0">
                <a:solidFill>
                  <a:schemeClr val="bg1"/>
                </a:solidFill>
              </a:rPr>
              <a:t>17.4	</a:t>
            </a:r>
            <a:r>
              <a:rPr lang="en-US" dirty="0"/>
              <a:t>Solubility Equilibria (7)</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11"/>
              </p:nvPr>
            </p:nvSpPr>
            <p:spPr>
              <a:xfrm>
                <a:off x="0" y="1143000"/>
                <a:ext cx="8686800" cy="533400"/>
              </a:xfrm>
            </p:spPr>
            <p:txBody>
              <a:bodyPr/>
              <a:lstStyle/>
              <a:p>
                <a:r>
                  <a:rPr lang="en-US" dirty="0"/>
                  <a:t>Calculations Involving </a:t>
                </a:r>
                <a14:m>
                  <m:oMath xmlns:m="http://schemas.openxmlformats.org/officeDocument/2006/math">
                    <m:r>
                      <a:rPr lang="en-US" b="0" i="1" dirty="0" smtClean="0">
                        <a:latin typeface="Cambria Math" panose="02040503050406030204" pitchFamily="18" charset="0"/>
                      </a:rPr>
                      <m:t>𝐾</m:t>
                    </m:r>
                    <m:r>
                      <m:rPr>
                        <m:sty m:val="p"/>
                      </m:rPr>
                      <a:rPr lang="en-US" b="0" i="0" baseline="-25000" dirty="0" err="1">
                        <a:latin typeface="Cambria Math" panose="02040503050406030204" pitchFamily="18" charset="0"/>
                      </a:rPr>
                      <m:t>sp</m:t>
                    </m:r>
                  </m:oMath>
                </a14:m>
                <a:r>
                  <a:rPr lang="en-US" dirty="0"/>
                  <a:t> and Solubility </a:t>
                </a:r>
              </a:p>
            </p:txBody>
          </p:sp>
        </mc:Choice>
        <mc:Fallback xmlns="">
          <p:sp>
            <p:nvSpPr>
              <p:cNvPr id="2" name="Text Placeholder 1"/>
              <p:cNvSpPr>
                <a:spLocks noGrp="1" noRot="1" noChangeAspect="1" noMove="1" noResize="1" noEditPoints="1" noAdjustHandles="1" noChangeArrowheads="1" noChangeShapeType="1" noTextEdit="1"/>
              </p:cNvSpPr>
              <p:nvPr>
                <p:ph type="body" sz="quarter" idx="11"/>
              </p:nvPr>
            </p:nvSpPr>
            <p:spPr>
              <a:xfrm>
                <a:off x="0" y="1143000"/>
                <a:ext cx="8686800" cy="533400"/>
              </a:xfrm>
              <a:blipFill>
                <a:blip r:embed="rId2"/>
                <a:stretch>
                  <a:fillRect l="-1404" t="-11494" b="-2988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905000"/>
                <a:ext cx="9144000" cy="3657600"/>
              </a:xfrm>
            </p:spPr>
            <p:txBody>
              <a:bodyPr/>
              <a:lstStyle/>
              <a:p>
                <a:pPr>
                  <a:spcAft>
                    <a:spcPts val="3300"/>
                  </a:spcAft>
                </a:pPr>
                <a:r>
                  <a:rPr lang="en-US" dirty="0"/>
                  <a:t>The molar solubility of AgBr is </a:t>
                </a:r>
                <a14:m>
                  <m:oMath xmlns:m="http://schemas.openxmlformats.org/officeDocument/2006/math">
                    <m:r>
                      <a:rPr lang="en-US" i="1" dirty="0" smtClean="0">
                        <a:latin typeface="Cambria Math" panose="02040503050406030204" pitchFamily="18" charset="0"/>
                      </a:rPr>
                      <m:t>8.8×</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7</m:t>
                        </m:r>
                      </m:sup>
                    </m:sSup>
                  </m:oMath>
                </a14:m>
                <a:r>
                  <a:rPr lang="en-US" i="1" dirty="0"/>
                  <a:t>M. </a:t>
                </a:r>
              </a:p>
              <a:p>
                <a:pPr>
                  <a:spcAft>
                    <a:spcPts val="5000"/>
                  </a:spcAft>
                </a:pPr>
                <a:r>
                  <a:rPr lang="en-US" dirty="0"/>
                  <a:t>Express this solubility in g/L by multiplying the molar solubility by the molar mass of AgBr:</a:t>
                </a:r>
              </a:p>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b="0" i="0" smtClean="0">
                              <a:latin typeface="Cambria Math" panose="02040503050406030204" pitchFamily="18" charset="0"/>
                            </a:rPr>
                            <m:t>8.8</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−7</m:t>
                              </m:r>
                            </m:sup>
                          </m:sSup>
                          <m:r>
                            <m:rPr>
                              <m:sty m:val="p"/>
                            </m:rPr>
                            <a:rPr lang="en-US" b="0" i="0" strike="sngStrike" smtClean="0">
                              <a:latin typeface="Cambria Math" panose="02040503050406030204" pitchFamily="18" charset="0"/>
                              <a:ea typeface="Cambria Math" panose="02040503050406030204" pitchFamily="18" charset="0"/>
                            </a:rPr>
                            <m:t>mol</m:t>
                          </m:r>
                          <m:r>
                            <a:rPr lang="en-US" b="0" i="0" strike="sngStrike" smtClean="0">
                              <a:latin typeface="Cambria Math" panose="02040503050406030204" pitchFamily="18" charset="0"/>
                              <a:ea typeface="Cambria Math" panose="02040503050406030204" pitchFamily="18" charset="0"/>
                            </a:rPr>
                            <m:t> </m:t>
                          </m:r>
                          <m:r>
                            <m:rPr>
                              <m:sty m:val="p"/>
                            </m:rPr>
                            <a:rPr lang="en-US" b="0" i="0" strike="sngStrike" smtClean="0">
                              <a:latin typeface="Cambria Math" panose="02040503050406030204" pitchFamily="18" charset="0"/>
                              <a:ea typeface="Cambria Math" panose="02040503050406030204" pitchFamily="18" charset="0"/>
                            </a:rPr>
                            <m:t>AgBr</m:t>
                          </m:r>
                        </m:num>
                        <m:den>
                          <m:r>
                            <a:rPr lang="en-US" b="0" i="0" smtClean="0">
                              <a:latin typeface="Cambria Math" panose="02040503050406030204" pitchFamily="18" charset="0"/>
                            </a:rPr>
                            <m:t>1</m:t>
                          </m:r>
                          <m:r>
                            <m:rPr>
                              <m:sty m:val="p"/>
                            </m:rPr>
                            <a:rPr lang="en-US" b="0" i="0" smtClean="0">
                              <a:latin typeface="Cambria Math" panose="02040503050406030204" pitchFamily="18" charset="0"/>
                            </a:rPr>
                            <m:t>L</m:t>
                          </m:r>
                        </m:den>
                      </m:f>
                      <m:r>
                        <a:rPr lang="en-US" i="0"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r>
                            <a:rPr lang="en-US" b="0" i="0" smtClean="0">
                              <a:latin typeface="Cambria Math" panose="02040503050406030204" pitchFamily="18" charset="0"/>
                              <a:ea typeface="Cambria Math" panose="02040503050406030204" pitchFamily="18" charset="0"/>
                            </a:rPr>
                            <m:t>187.8 </m:t>
                          </m:r>
                          <m:r>
                            <m:rPr>
                              <m:sty m:val="p"/>
                            </m:rPr>
                            <a:rPr lang="en-US" b="0" i="0" smtClean="0">
                              <a:latin typeface="Cambria Math" panose="02040503050406030204" pitchFamily="18" charset="0"/>
                              <a:ea typeface="Cambria Math" panose="02040503050406030204" pitchFamily="18" charset="0"/>
                            </a:rPr>
                            <m:t>g</m:t>
                          </m:r>
                        </m:num>
                        <m:den>
                          <m:r>
                            <a:rPr lang="en-US" b="0" i="0" smtClean="0">
                              <a:latin typeface="Cambria Math" panose="02040503050406030204" pitchFamily="18" charset="0"/>
                              <a:ea typeface="Cambria Math" panose="02040503050406030204" pitchFamily="18" charset="0"/>
                            </a:rPr>
                            <m:t>1</m:t>
                          </m:r>
                          <m:r>
                            <m:rPr>
                              <m:sty m:val="p"/>
                            </m:rPr>
                            <a:rPr lang="en-US" b="0" i="0" strike="sngStrike" smtClean="0">
                              <a:latin typeface="Cambria Math" panose="02040503050406030204" pitchFamily="18" charset="0"/>
                              <a:ea typeface="Cambria Math" panose="02040503050406030204" pitchFamily="18" charset="0"/>
                            </a:rPr>
                            <m:t>mol</m:t>
                          </m:r>
                          <m:r>
                            <a:rPr lang="en-US" b="0" i="0" strike="sngStrike" smtClean="0">
                              <a:latin typeface="Cambria Math" panose="02040503050406030204" pitchFamily="18" charset="0"/>
                              <a:ea typeface="Cambria Math" panose="02040503050406030204" pitchFamily="18" charset="0"/>
                            </a:rPr>
                            <m:t> </m:t>
                          </m:r>
                          <m:r>
                            <m:rPr>
                              <m:sty m:val="p"/>
                            </m:rPr>
                            <a:rPr lang="en-US" b="0" i="0" strike="sngStrike" smtClean="0">
                              <a:latin typeface="Cambria Math" panose="02040503050406030204" pitchFamily="18" charset="0"/>
                              <a:ea typeface="Cambria Math" panose="02040503050406030204" pitchFamily="18" charset="0"/>
                            </a:rPr>
                            <m:t>AgBr</m:t>
                          </m:r>
                        </m:den>
                      </m:f>
                      <m:r>
                        <a:rPr lang="en-US" b="0" i="0" smtClean="0">
                          <a:latin typeface="Cambria Math" panose="02040503050406030204" pitchFamily="18" charset="0"/>
                          <a:ea typeface="Cambria Math" panose="02040503050406030204" pitchFamily="18" charset="0"/>
                        </a:rPr>
                        <m:t>=1.7×</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−4</m:t>
                          </m:r>
                        </m:sup>
                      </m:sSup>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g</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L</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905000"/>
                <a:ext cx="9144000" cy="3657600"/>
              </a:xfrm>
              <a:blipFill>
                <a:blip r:embed="rId3"/>
                <a:stretch>
                  <a:fillRect l="-1333" t="-1667"/>
                </a:stretch>
              </a:blipFill>
            </p:spPr>
            <p:txBody>
              <a:bodyPr/>
              <a:lstStyle/>
              <a:p>
                <a:r>
                  <a:rPr lang="en-US">
                    <a:noFill/>
                  </a:rPr>
                  <a:t> </a:t>
                </a:r>
              </a:p>
            </p:txBody>
          </p:sp>
        </mc:Fallback>
      </mc:AlternateContent>
    </p:spTree>
    <p:extLst>
      <p:ext uri="{BB962C8B-B14F-4D97-AF65-F5344CB8AC3E}">
        <p14:creationId xmlns:p14="http://schemas.microsoft.com/office/powerpoint/2010/main" val="228178610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6627" y="236537"/>
            <a:ext cx="5708374" cy="601663"/>
          </a:xfrm>
        </p:spPr>
        <p:txBody>
          <a:bodyPr/>
          <a:lstStyle/>
          <a:p>
            <a:pPr marL="3376613" indent="-3376613" algn="ctr"/>
            <a:r>
              <a:rPr lang="en-US" dirty="0"/>
              <a:t>SAMPLE PROBLEM	</a:t>
            </a:r>
            <a:r>
              <a:rPr lang="en-US" dirty="0">
                <a:solidFill>
                  <a:schemeClr val="bg1"/>
                </a:solidFill>
              </a:rPr>
              <a:t>17.7	Setup</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6626" y="914400"/>
                <a:ext cx="9144000" cy="5410200"/>
              </a:xfrm>
            </p:spPr>
            <p:txBody>
              <a:bodyPr/>
              <a:lstStyle/>
              <a:p>
                <a:pPr>
                  <a:spcAft>
                    <a:spcPts val="2800"/>
                  </a:spcAft>
                </a:pPr>
                <a:r>
                  <a:rPr lang="en-US" dirty="0"/>
                  <a:t>Calculate the solubility of copper(II) hydroxide </a:t>
                </a:r>
                <a14:m>
                  <m:oMath xmlns:m="http://schemas.openxmlformats.org/officeDocument/2006/math">
                    <m:r>
                      <a:rPr lang="en-US" i="0" dirty="0" smtClean="0">
                        <a:latin typeface="Cambria Math" panose="02040503050406030204" pitchFamily="18" charset="0"/>
                      </a:rPr>
                      <m:t>[</m:t>
                    </m:r>
                    <m:r>
                      <m:rPr>
                        <m:sty m:val="p"/>
                      </m:rPr>
                      <a:rPr lang="en-US" dirty="0">
                        <a:latin typeface="Cambria Math" panose="02040503050406030204" pitchFamily="18" charset="0"/>
                      </a:rPr>
                      <m:t>Cu</m:t>
                    </m:r>
                    <m:sSub>
                      <m:sSubPr>
                        <m:ctrlPr>
                          <a:rPr lang="en-US" i="1" dirty="0">
                            <a:latin typeface="Cambria Math" panose="02040503050406030204" pitchFamily="18" charset="0"/>
                          </a:rPr>
                        </m:ctrlPr>
                      </m:sSubPr>
                      <m:e>
                        <m:d>
                          <m:dPr>
                            <m:ctrlPr>
                              <a:rPr lang="en-US" i="1" dirty="0">
                                <a:latin typeface="Cambria Math" panose="02040503050406030204" pitchFamily="18" charset="0"/>
                              </a:rPr>
                            </m:ctrlPr>
                          </m:dPr>
                          <m:e>
                            <m:r>
                              <m:rPr>
                                <m:sty m:val="p"/>
                              </m:rPr>
                              <a:rPr lang="en-US" dirty="0">
                                <a:latin typeface="Cambria Math" panose="02040503050406030204" pitchFamily="18" charset="0"/>
                              </a:rPr>
                              <m:t>OH</m:t>
                            </m:r>
                          </m:e>
                        </m:d>
                      </m:e>
                      <m:sub>
                        <m:r>
                          <a:rPr lang="en-US" dirty="0">
                            <a:latin typeface="Cambria Math" panose="02040503050406030204" pitchFamily="18" charset="0"/>
                          </a:rPr>
                          <m:t>2</m:t>
                        </m:r>
                      </m:sub>
                    </m:sSub>
                    <m:r>
                      <a:rPr lang="en-US" i="0" dirty="0" smtClean="0">
                        <a:latin typeface="Cambria Math" panose="02040503050406030204" pitchFamily="18" charset="0"/>
                      </a:rPr>
                      <m:t>]</m:t>
                    </m:r>
                  </m:oMath>
                </a14:m>
                <a:r>
                  <a:rPr lang="en-US" dirty="0"/>
                  <a:t> in g/L.</a:t>
                </a:r>
              </a:p>
              <a:p>
                <a:r>
                  <a:rPr lang="en-US" b="1" dirty="0">
                    <a:solidFill>
                      <a:srgbClr val="43638E"/>
                    </a:solidFill>
                  </a:rPr>
                  <a:t>Setup</a:t>
                </a:r>
              </a:p>
              <a:p>
                <a:pPr>
                  <a:spcAft>
                    <a:spcPts val="2800"/>
                  </a:spcAft>
                </a:pPr>
                <a:r>
                  <a:rPr lang="en-US" dirty="0"/>
                  <a:t>The equation for the dissociation of </a:t>
                </a:r>
                <a14:m>
                  <m:oMath xmlns:m="http://schemas.openxmlformats.org/officeDocument/2006/math">
                    <m:r>
                      <m:rPr>
                        <m:sty m:val="p"/>
                      </m:rPr>
                      <a:rPr lang="en-US" dirty="0">
                        <a:latin typeface="Cambria Math" panose="02040503050406030204" pitchFamily="18" charset="0"/>
                      </a:rPr>
                      <m:t>Cu</m:t>
                    </m:r>
                    <m:sSub>
                      <m:sSubPr>
                        <m:ctrlPr>
                          <a:rPr lang="en-US" i="1" dirty="0">
                            <a:latin typeface="Cambria Math" panose="02040503050406030204" pitchFamily="18" charset="0"/>
                          </a:rPr>
                        </m:ctrlPr>
                      </m:sSubPr>
                      <m:e>
                        <m:d>
                          <m:dPr>
                            <m:ctrlPr>
                              <a:rPr lang="en-US" i="1" dirty="0">
                                <a:latin typeface="Cambria Math" panose="02040503050406030204" pitchFamily="18" charset="0"/>
                              </a:rPr>
                            </m:ctrlPr>
                          </m:dPr>
                          <m:e>
                            <m:r>
                              <m:rPr>
                                <m:sty m:val="p"/>
                              </m:rPr>
                              <a:rPr lang="en-US" dirty="0">
                                <a:latin typeface="Cambria Math" panose="02040503050406030204" pitchFamily="18" charset="0"/>
                              </a:rPr>
                              <m:t>OH</m:t>
                            </m:r>
                          </m:e>
                        </m:d>
                      </m:e>
                      <m:sub>
                        <m:r>
                          <a:rPr lang="en-US" dirty="0">
                            <a:latin typeface="Cambria Math" panose="02040503050406030204" pitchFamily="18" charset="0"/>
                          </a:rPr>
                          <m:t>2</m:t>
                        </m:r>
                      </m:sub>
                    </m:sSub>
                  </m:oMath>
                </a14:m>
                <a:r>
                  <a:rPr lang="en-US" dirty="0"/>
                  <a:t> is</a:t>
                </a:r>
              </a:p>
              <a:p>
                <a:pPr>
                  <a:spcAft>
                    <a:spcPts val="28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Cu</m:t>
                      </m:r>
                      <m:sSub>
                        <m:sSubPr>
                          <m:ctrlPr>
                            <a:rPr lang="en-US" b="0" i="1" smtClean="0">
                              <a:latin typeface="Cambria Math" panose="02040503050406030204" pitchFamily="18" charset="0"/>
                            </a:rPr>
                          </m:ctrlPr>
                        </m:sSubPr>
                        <m:e>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0"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Cu</m:t>
                          </m:r>
                        </m:e>
                        <m:sup>
                          <m:r>
                            <a:rPr lang="en-US" b="0" i="0" smtClean="0">
                              <a:latin typeface="Cambria Math" panose="02040503050406030204" pitchFamily="18" charset="0"/>
                              <a:ea typeface="Cambria Math" panose="02040503050406030204" pitchFamily="18" charset="0"/>
                            </a:rPr>
                            <m:t>2+</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+2</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OH</m:t>
                          </m:r>
                        </m:e>
                        <m:sup>
                          <m:r>
                            <a:rPr lang="en-US" b="0" i="0" smtClean="0">
                              <a:latin typeface="Cambria Math" panose="02040503050406030204" pitchFamily="18" charset="0"/>
                              <a:ea typeface="Cambria Math" panose="02040503050406030204" pitchFamily="18" charset="0"/>
                            </a:rPr>
                            <m:t>−</m:t>
                          </m:r>
                        </m:sup>
                      </m:sSup>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𝑎𝑞</m:t>
                      </m:r>
                      <m:r>
                        <a:rPr lang="en-US" b="0" i="0" smtClean="0">
                          <a:latin typeface="Cambria Math" panose="02040503050406030204" pitchFamily="18" charset="0"/>
                          <a:ea typeface="Cambria Math" panose="02040503050406030204" pitchFamily="18" charset="0"/>
                        </a:rPr>
                        <m:t>)</m:t>
                      </m:r>
                    </m:oMath>
                  </m:oMathPara>
                </a14:m>
                <a:endParaRPr lang="en-US" dirty="0"/>
              </a:p>
              <a:p>
                <a:pPr>
                  <a:spcAft>
                    <a:spcPts val="1800"/>
                  </a:spcAft>
                </a:pPr>
                <a14:m>
                  <m:oMathPara xmlns:m="http://schemas.openxmlformats.org/officeDocument/2006/math">
                    <m:oMathParaPr>
                      <m:jc m:val="centerGroup"/>
                    </m:oMathParaPr>
                    <m:oMath xmlns:m="http://schemas.openxmlformats.org/officeDocument/2006/math">
                      <m:r>
                        <a:rPr lang="en-US" i="1" dirty="0">
                          <a:latin typeface="Cambria Math" panose="02040503050406030204" pitchFamily="18" charset="0"/>
                        </a:rPr>
                        <m:t>𝐾</m:t>
                      </m:r>
                      <m:r>
                        <m:rPr>
                          <m:sty m:val="p"/>
                        </m:rPr>
                        <a:rPr lang="en-US" i="0" baseline="-25000" dirty="0" err="1">
                          <a:latin typeface="Cambria Math" panose="02040503050406030204" pitchFamily="18" charset="0"/>
                        </a:rPr>
                        <m:t>sp</m:t>
                      </m:r>
                      <m:r>
                        <a:rPr lang="en-US" i="0" dirty="0">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Cu</m:t>
                          </m:r>
                        </m:e>
                        <m:sup>
                          <m:r>
                            <a:rPr lang="en-US">
                              <a:latin typeface="Cambria Math" panose="02040503050406030204" pitchFamily="18" charset="0"/>
                              <a:ea typeface="Cambria Math" panose="02040503050406030204" pitchFamily="18" charset="0"/>
                            </a:rPr>
                            <m:t>2+</m:t>
                          </m:r>
                        </m:sup>
                      </m:sSup>
                      <m:r>
                        <a:rPr lang="en-US" i="0" dirty="0">
                          <a:latin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m:rPr>
                              <m:sty m:val="p"/>
                            </m:rPr>
                            <a:rPr lang="en-US">
                              <a:latin typeface="Cambria Math" panose="02040503050406030204" pitchFamily="18" charset="0"/>
                              <a:ea typeface="Cambria Math" panose="02040503050406030204" pitchFamily="18" charset="0"/>
                            </a:rPr>
                            <m:t>OH</m:t>
                          </m:r>
                        </m:e>
                        <m:sup>
                          <m:r>
                            <a:rPr lang="en-US">
                              <a:latin typeface="Cambria Math" panose="02040503050406030204" pitchFamily="18" charset="0"/>
                              <a:ea typeface="Cambria Math" panose="02040503050406030204" pitchFamily="18" charset="0"/>
                            </a:rPr>
                            <m:t>−</m:t>
                          </m:r>
                        </m:sup>
                      </m:sSup>
                      <m:r>
                        <a:rPr lang="en-US" i="0" dirty="0">
                          <a:latin typeface="Cambria Math" panose="02040503050406030204" pitchFamily="18" charset="0"/>
                        </a:rPr>
                        <m:t>]</m:t>
                      </m:r>
                      <m:r>
                        <a:rPr lang="en-US" i="0" baseline="30000" dirty="0">
                          <a:latin typeface="Cambria Math" panose="02040503050406030204" pitchFamily="18" charset="0"/>
                        </a:rPr>
                        <m:t>2</m:t>
                      </m:r>
                      <m:r>
                        <a:rPr lang="en-US" i="0" dirty="0">
                          <a:latin typeface="Cambria Math" panose="02040503050406030204" pitchFamily="18" charset="0"/>
                        </a:rPr>
                        <m:t> </m:t>
                      </m:r>
                    </m:oMath>
                  </m:oMathPara>
                </a14:m>
                <a:endParaRPr lang="en-US" dirty="0"/>
              </a:p>
              <a:p>
                <a:pPr>
                  <a:spcAft>
                    <a:spcPts val="2800"/>
                  </a:spcAft>
                </a:pPr>
                <a14:m>
                  <m:oMathPara xmlns:m="http://schemas.openxmlformats.org/officeDocument/2006/math">
                    <m:oMathParaPr>
                      <m:jc m:val="left"/>
                    </m:oMathParaPr>
                    <m:oMath xmlns:m="http://schemas.openxmlformats.org/officeDocument/2006/math">
                      <m:r>
                        <a:rPr lang="en-US" i="1" dirty="0" smtClean="0">
                          <a:latin typeface="Cambria Math" panose="02040503050406030204" pitchFamily="18" charset="0"/>
                        </a:rPr>
                        <m:t>𝐾</m:t>
                      </m:r>
                      <m:r>
                        <m:rPr>
                          <m:sty m:val="p"/>
                        </m:rPr>
                        <a:rPr lang="en-US" i="0" baseline="-25000" dirty="0" err="1" smtClean="0">
                          <a:latin typeface="Cambria Math" panose="02040503050406030204" pitchFamily="18" charset="0"/>
                        </a:rPr>
                        <m:t>sp</m:t>
                      </m:r>
                      <m:r>
                        <a:rPr lang="en-US" i="0" dirty="0" smtClean="0">
                          <a:latin typeface="Cambria Math" panose="02040503050406030204" pitchFamily="18" charset="0"/>
                        </a:rPr>
                        <m:t> </m:t>
                      </m:r>
                      <m:r>
                        <m:rPr>
                          <m:sty m:val="p"/>
                        </m:rPr>
                        <a:rPr lang="en-US" i="0" dirty="0" smtClean="0">
                          <a:latin typeface="Cambria Math" panose="02040503050406030204" pitchFamily="18" charset="0"/>
                        </a:rPr>
                        <m:t>for</m:t>
                      </m:r>
                      <m:r>
                        <a:rPr lang="en-US" b="0" i="0" dirty="0" smtClean="0">
                          <a:latin typeface="Cambria Math" panose="02040503050406030204" pitchFamily="18" charset="0"/>
                        </a:rPr>
                        <m:t> </m:t>
                      </m:r>
                      <m:r>
                        <m:rPr>
                          <m:sty m:val="p"/>
                        </m:rPr>
                        <a:rPr lang="en-US" dirty="0">
                          <a:latin typeface="Cambria Math" panose="02040503050406030204" pitchFamily="18" charset="0"/>
                        </a:rPr>
                        <m:t>Cu</m:t>
                      </m:r>
                      <m:sSub>
                        <m:sSubPr>
                          <m:ctrlPr>
                            <a:rPr lang="en-US" i="1" dirty="0" smtClean="0">
                              <a:latin typeface="Cambria Math" panose="02040503050406030204" pitchFamily="18" charset="0"/>
                            </a:rPr>
                          </m:ctrlPr>
                        </m:sSubPr>
                        <m:e>
                          <m:d>
                            <m:dPr>
                              <m:ctrlPr>
                                <a:rPr lang="en-US" i="1" dirty="0" smtClean="0">
                                  <a:latin typeface="Cambria Math" panose="02040503050406030204" pitchFamily="18" charset="0"/>
                                </a:rPr>
                              </m:ctrlPr>
                            </m:dPr>
                            <m:e>
                              <m:r>
                                <m:rPr>
                                  <m:sty m:val="p"/>
                                </m:rPr>
                                <a:rPr lang="en-US" b="0" i="0" dirty="0" smtClean="0">
                                  <a:latin typeface="Cambria Math" panose="02040503050406030204" pitchFamily="18" charset="0"/>
                                </a:rPr>
                                <m:t>OH</m:t>
                              </m:r>
                            </m:e>
                          </m:d>
                        </m:e>
                        <m:sub>
                          <m:r>
                            <a:rPr lang="en-US" b="0" i="1" dirty="0" smtClean="0">
                              <a:latin typeface="Cambria Math" panose="02040503050406030204" pitchFamily="18" charset="0"/>
                            </a:rPr>
                            <m:t>2</m:t>
                          </m:r>
                        </m:sub>
                      </m:sSub>
                      <m:r>
                        <a:rPr lang="en-US" i="0" dirty="0" smtClean="0">
                          <a:latin typeface="Cambria Math" panose="02040503050406030204" pitchFamily="18" charset="0"/>
                        </a:rPr>
                        <m:t>=2.2×</m:t>
                      </m:r>
                      <m:sSup>
                        <m:sSupPr>
                          <m:ctrlPr>
                            <a:rPr lang="en-US" i="1" dirty="0" smtClean="0">
                              <a:latin typeface="Cambria Math" panose="02040503050406030204" pitchFamily="18" charset="0"/>
                            </a:rPr>
                          </m:ctrlPr>
                        </m:sSupPr>
                        <m:e>
                          <m:r>
                            <a:rPr lang="en-US" b="0" i="1" dirty="0" smtClean="0">
                              <a:latin typeface="Cambria Math" panose="02040503050406030204" pitchFamily="18" charset="0"/>
                            </a:rPr>
                            <m:t>10</m:t>
                          </m:r>
                        </m:e>
                        <m:sup>
                          <m:r>
                            <a:rPr lang="en-US" b="0" i="1" dirty="0" smtClean="0">
                              <a:latin typeface="Cambria Math" panose="02040503050406030204" pitchFamily="18" charset="0"/>
                            </a:rPr>
                            <m:t>−20</m:t>
                          </m:r>
                        </m:sup>
                      </m:sSup>
                      <m:r>
                        <a:rPr lang="en-US" i="0" dirty="0" smtClean="0">
                          <a:latin typeface="Cambria Math" panose="02040503050406030204" pitchFamily="18" charset="0"/>
                        </a:rPr>
                        <m:t>. </m:t>
                      </m:r>
                    </m:oMath>
                  </m:oMathPara>
                </a14:m>
                <a:endParaRPr lang="en-US" dirty="0"/>
              </a:p>
              <a:p>
                <a:r>
                  <a:rPr lang="en-US" dirty="0"/>
                  <a:t>The molar mass of </a:t>
                </a:r>
                <a14:m>
                  <m:oMath xmlns:m="http://schemas.openxmlformats.org/officeDocument/2006/math">
                    <m:r>
                      <m:rPr>
                        <m:sty m:val="p"/>
                      </m:rPr>
                      <a:rPr lang="en-US" dirty="0">
                        <a:latin typeface="Cambria Math" panose="02040503050406030204" pitchFamily="18" charset="0"/>
                      </a:rPr>
                      <m:t>Cu</m:t>
                    </m:r>
                    <m:sSub>
                      <m:sSubPr>
                        <m:ctrlPr>
                          <a:rPr lang="en-US" i="1" dirty="0" smtClean="0">
                            <a:latin typeface="Cambria Math" panose="02040503050406030204" pitchFamily="18" charset="0"/>
                          </a:rPr>
                        </m:ctrlPr>
                      </m:sSubPr>
                      <m:e>
                        <m:d>
                          <m:dPr>
                            <m:ctrlPr>
                              <a:rPr lang="en-US" i="1" dirty="0" smtClean="0">
                                <a:latin typeface="Cambria Math" panose="02040503050406030204" pitchFamily="18" charset="0"/>
                              </a:rPr>
                            </m:ctrlPr>
                          </m:dPr>
                          <m:e>
                            <m:r>
                              <m:rPr>
                                <m:sty m:val="p"/>
                              </m:rPr>
                              <a:rPr lang="en-US" b="0" i="0" dirty="0" smtClean="0">
                                <a:latin typeface="Cambria Math" panose="02040503050406030204" pitchFamily="18" charset="0"/>
                              </a:rPr>
                              <m:t>OH</m:t>
                            </m:r>
                          </m:e>
                        </m:d>
                      </m:e>
                      <m:sub>
                        <m:r>
                          <a:rPr lang="en-US" b="0" i="0" dirty="0" smtClean="0">
                            <a:latin typeface="Cambria Math" panose="02040503050406030204" pitchFamily="18" charset="0"/>
                          </a:rPr>
                          <m:t>2</m:t>
                        </m:r>
                      </m:sub>
                    </m:sSub>
                  </m:oMath>
                </a14:m>
                <a:r>
                  <a:rPr lang="en-US" dirty="0"/>
                  <a:t> is 97.57 g/mol. </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6626" y="914400"/>
                <a:ext cx="9144000" cy="5410200"/>
              </a:xfrm>
              <a:blipFill>
                <a:blip r:embed="rId2"/>
                <a:stretch>
                  <a:fillRect l="-1333" t="-1014" b="-3266"/>
                </a:stretch>
              </a:blipFill>
            </p:spPr>
            <p:txBody>
              <a:bodyPr/>
              <a:lstStyle/>
              <a:p>
                <a:r>
                  <a:rPr lang="en-US">
                    <a:noFill/>
                  </a:rPr>
                  <a:t> </a:t>
                </a:r>
              </a:p>
            </p:txBody>
          </p:sp>
        </mc:Fallback>
      </mc:AlternateContent>
    </p:spTree>
    <p:extLst>
      <p:ext uri="{BB962C8B-B14F-4D97-AF65-F5344CB8AC3E}">
        <p14:creationId xmlns:p14="http://schemas.microsoft.com/office/powerpoint/2010/main" val="133812474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marL="3379788" indent="-3379788"/>
            <a:r>
              <a:rPr lang="en-US" dirty="0"/>
              <a:t>SAMPLE PROBLEM	</a:t>
            </a:r>
            <a:r>
              <a:rPr lang="en-US" dirty="0">
                <a:solidFill>
                  <a:schemeClr val="bg1"/>
                </a:solidFill>
              </a:rPr>
              <a:t>17.7	Solution</a:t>
            </a:r>
          </a:p>
        </p:txBody>
      </p:sp>
      <p:sp>
        <p:nvSpPr>
          <p:cNvPr id="2" name="Content Placeholder 1"/>
          <p:cNvSpPr>
            <a:spLocks noGrp="1"/>
          </p:cNvSpPr>
          <p:nvPr>
            <p:ph sz="quarter" idx="12"/>
          </p:nvPr>
        </p:nvSpPr>
        <p:spPr>
          <a:xfrm>
            <a:off x="13552" y="990600"/>
            <a:ext cx="9130447" cy="685800"/>
          </a:xfrm>
        </p:spPr>
        <p:txBody>
          <a:bodyPr/>
          <a:lstStyle/>
          <a:p>
            <a:pPr>
              <a:spcAft>
                <a:spcPts val="15000"/>
              </a:spcAft>
            </a:pPr>
            <a:r>
              <a:rPr lang="en-US" b="1" dirty="0">
                <a:solidFill>
                  <a:srgbClr val="4F74A7"/>
                </a:solidFill>
                <a:latin typeface="+mn-lt"/>
              </a:rPr>
              <a:t>Solution</a:t>
            </a:r>
            <a:endParaRPr lang="en-US" dirty="0">
              <a:latin typeface="+mn-lt"/>
            </a:endParaRPr>
          </a:p>
        </p:txBody>
      </p:sp>
      <mc:AlternateContent xmlns:mc="http://schemas.openxmlformats.org/markup-compatibility/2006" xmlns:a14="http://schemas.microsoft.com/office/drawing/2010/main">
        <mc:Choice Requires="a14">
          <p:sp>
            <p:nvSpPr>
              <p:cNvPr id="4" name="Content Placeholder 3"/>
              <p:cNvSpPr>
                <a:spLocks noGrp="1"/>
              </p:cNvSpPr>
              <p:nvPr>
                <p:ph sz="quarter" idx="14"/>
              </p:nvPr>
            </p:nvSpPr>
            <p:spPr>
              <a:xfrm>
                <a:off x="4536830" y="1429683"/>
                <a:ext cx="4419600" cy="401524"/>
              </a:xfrm>
            </p:spPr>
            <p:txBody>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Cu</m:t>
                          </m:r>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OH</m:t>
                              </m:r>
                            </m:e>
                          </m:d>
                        </m:e>
                        <m:sub>
                          <m:r>
                            <a:rPr lang="en-US" b="0" i="1"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Cu</m:t>
                          </m:r>
                        </m:e>
                        <m:sup>
                          <m:r>
                            <a:rPr lang="en-US" b="0" i="0" smtClean="0">
                              <a:latin typeface="Cambria Math" panose="02040503050406030204" pitchFamily="18" charset="0"/>
                              <a:ea typeface="Cambria Math" panose="02040503050406030204" pitchFamily="18" charset="0"/>
                            </a:rPr>
                            <m:t>2+</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OH</m:t>
                          </m:r>
                        </m:e>
                        <m:sup>
                          <m:r>
                            <a:rPr lang="en-US" b="0" i="1"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𝑎𝑞</m:t>
                      </m:r>
                      <m:r>
                        <a:rPr lang="en-US" b="0" i="1"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quarter" idx="14"/>
              </p:nvPr>
            </p:nvSpPr>
            <p:spPr>
              <a:xfrm>
                <a:off x="4536830" y="1429683"/>
                <a:ext cx="4419600" cy="401524"/>
              </a:xfrm>
              <a:blipFill>
                <a:blip r:embed="rId2"/>
                <a:stretch>
                  <a:fillRect b="-46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8" name="Content Placeholder 3"/>
              <p:cNvGraphicFramePr>
                <a:graphicFrameLocks/>
              </p:cNvGraphicFramePr>
              <p:nvPr>
                <p:extLst>
                  <p:ext uri="{D42A27DB-BD31-4B8C-83A1-F6EECF244321}">
                    <p14:modId xmlns:p14="http://schemas.microsoft.com/office/powerpoint/2010/main" val="3349409251"/>
                  </p:ext>
                </p:extLst>
              </p:nvPr>
            </p:nvGraphicFramePr>
            <p:xfrm>
              <a:off x="228599" y="1825345"/>
              <a:ext cx="8616463" cy="1290918"/>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4598746">
                      <a:extLst>
                        <a:ext uri="{9D8B030D-6E8A-4147-A177-3AD203B41FA5}">
                          <a16:colId xmlns:a16="http://schemas.microsoft.com/office/drawing/2014/main" val="2247387870"/>
                        </a:ext>
                      </a:extLst>
                    </a:gridCol>
                    <a:gridCol w="1294299">
                      <a:extLst>
                        <a:ext uri="{9D8B030D-6E8A-4147-A177-3AD203B41FA5}">
                          <a16:colId xmlns:a16="http://schemas.microsoft.com/office/drawing/2014/main" val="3868239168"/>
                        </a:ext>
                      </a:extLst>
                    </a:gridCol>
                    <a:gridCol w="1220665">
                      <a:extLst>
                        <a:ext uri="{9D8B030D-6E8A-4147-A177-3AD203B41FA5}">
                          <a16:colId xmlns:a16="http://schemas.microsoft.com/office/drawing/2014/main" val="1516186521"/>
                        </a:ext>
                      </a:extLst>
                    </a:gridCol>
                    <a:gridCol w="1502753">
                      <a:extLst>
                        <a:ext uri="{9D8B030D-6E8A-4147-A177-3AD203B41FA5}">
                          <a16:colId xmlns:a16="http://schemas.microsoft.com/office/drawing/2014/main" val="2195469349"/>
                        </a:ext>
                      </a:extLst>
                    </a:gridCol>
                  </a:tblGrid>
                  <a:tr h="430306">
                    <a:tc>
                      <a:txBody>
                        <a:bodyPr/>
                        <a:lstStyle/>
                        <a:p>
                          <a:pPr algn="l"/>
                          <a14:m>
                            <m:oMathPara xmlns:m="http://schemas.openxmlformats.org/officeDocument/2006/math">
                              <m:oMathParaPr>
                                <m:jc m:val="left"/>
                              </m:oMathParaPr>
                              <m:oMath xmlns:m="http://schemas.openxmlformats.org/officeDocument/2006/math">
                                <m:r>
                                  <a:rPr lang="en-US" b="0" i="1" smtClean="0">
                                    <a:solidFill>
                                      <a:schemeClr val="tx1"/>
                                    </a:solidFill>
                                    <a:latin typeface="Cambria Math" panose="02040503050406030204" pitchFamily="18" charset="0"/>
                                  </a:rPr>
                                  <m:t>𝐼𝑛𝑖𝑡𝑖𝑎𝑙</m:t>
                                </m:r>
                                <m:r>
                                  <a:rPr lang="en-US" b="0" i="1" smtClean="0">
                                    <a:solidFill>
                                      <a:schemeClr val="tx1"/>
                                    </a:solidFill>
                                    <a:latin typeface="Cambria Math" panose="02040503050406030204" pitchFamily="18" charset="0"/>
                                  </a:rPr>
                                  <m:t> </m:t>
                                </m:r>
                                <m:r>
                                  <a:rPr lang="en-US" b="0" i="1" smtClean="0">
                                    <a:solidFill>
                                      <a:schemeClr val="tx1"/>
                                    </a:solidFill>
                                    <a:latin typeface="Cambria Math" panose="02040503050406030204" pitchFamily="18" charset="0"/>
                                  </a:rPr>
                                  <m:t>𝑐𝑜𝑛𝑐𝑒𝑛𝑡𝑟𝑎𝑡𝑖𝑜𝑛</m:t>
                                </m:r>
                                <m:r>
                                  <a:rPr lang="en-US" b="0" i="1" smtClean="0">
                                    <a:solidFill>
                                      <a:schemeClr val="tx1"/>
                                    </a:solidFill>
                                    <a:latin typeface="Cambria Math" panose="02040503050406030204" pitchFamily="18" charset="0"/>
                                  </a:rPr>
                                  <m:t> </m:t>
                                </m:r>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𝑀</m:t>
                                    </m:r>
                                  </m:e>
                                </m:d>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m:t>
                                </m:r>
                              </m:oMath>
                            </m:oMathPara>
                          </a14:m>
                          <a:endParaRPr lang="en-US" dirty="0">
                            <a:solidFill>
                              <a:schemeClr val="tx1"/>
                            </a:solidFill>
                          </a:endParaRPr>
                        </a:p>
                      </a:txBody>
                      <a:tcPr>
                        <a:lnL w="12700" cmpd="sng">
                          <a:noFill/>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0</m:t>
                                </m:r>
                              </m:oMath>
                            </m:oMathPara>
                          </a14:m>
                          <a:endParaRPr lang="en-US" dirty="0">
                            <a:solidFill>
                              <a:schemeClr val="tx1"/>
                            </a:solidFill>
                          </a:endParaRPr>
                        </a:p>
                      </a:txBody>
                      <a:tcPr>
                        <a:lnL w="19050" cap="flat" cmpd="sng" algn="ctr">
                          <a:solidFill>
                            <a:schemeClr val="tx1"/>
                          </a:solidFill>
                          <a:prstDash val="solid"/>
                          <a:round/>
                          <a:headEnd type="none" w="med" len="med"/>
                          <a:tailEnd type="none" w="med" len="med"/>
                        </a:lnL>
                        <a:lnR w="12700" cmpd="sng">
                          <a:noFill/>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841399281"/>
                      </a:ext>
                    </a:extLst>
                  </a:tr>
                  <a:tr h="430306">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𝐶h𝑎𝑛𝑔𝑒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ysClr val="windowText" lastClr="000000"/>
                                    </a:solidFill>
                                    <a:latin typeface="Cambria Math" panose="02040503050406030204" pitchFamily="18" charset="0"/>
                                    <a:ea typeface="Cambria Math" panose="02040503050406030204" pitchFamily="18" charset="0"/>
                                  </a:rPr>
                                  <m:t>−</m:t>
                                </m:r>
                              </m:oMath>
                            </m:oMathPara>
                          </a14:m>
                          <a:endParaRPr lang="en-US" dirty="0">
                            <a:solidFill>
                              <a:sysClr val="windowText" lastClr="000000"/>
                            </a:solidFill>
                          </a:endParaRPr>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latin typeface="Cambria Math" panose="02040503050406030204" pitchFamily="18" charset="0"/>
                                  </a:rPr>
                                  <m:t>𝑠</m:t>
                                </m:r>
                              </m:oMath>
                            </m:oMathPara>
                          </a14:m>
                          <a:endParaRPr 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+2</m:t>
                                </m:r>
                                <m:r>
                                  <a:rPr lang="en-US" b="0" i="1" smtClean="0">
                                    <a:latin typeface="Cambria Math" panose="02040503050406030204" pitchFamily="18" charset="0"/>
                                  </a:rPr>
                                  <m:t>𝑠</m:t>
                                </m:r>
                              </m:oMath>
                            </m:oMathPara>
                          </a14:m>
                          <a:endParaRPr lang="en-US" dirty="0"/>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406797701"/>
                      </a:ext>
                    </a:extLst>
                  </a:tr>
                  <a:tr h="430306">
                    <a:tc>
                      <a:txBody>
                        <a:bodyPr/>
                        <a:lstStyle/>
                        <a:p>
                          <a:pPr algn="l"/>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𝐸𝑞𝑢𝑖𝑙𝑖𝑏𝑟𝑖𝑢𝑚</m:t>
                                </m:r>
                                <m:r>
                                  <a:rPr lang="en-US" b="0" i="1" smtClean="0">
                                    <a:latin typeface="Cambria Math" panose="02040503050406030204" pitchFamily="18" charset="0"/>
                                  </a:rPr>
                                  <m:t> </m:t>
                                </m:r>
                                <m:r>
                                  <a:rPr lang="en-US" b="0" i="1" smtClean="0">
                                    <a:latin typeface="Cambria Math" panose="02040503050406030204" pitchFamily="18" charset="0"/>
                                  </a:rPr>
                                  <m:t>𝑐𝑜𝑛𝑐𝑒𝑛𝑡𝑟𝑎𝑡𝑖𝑜𝑛</m:t>
                                </m:r>
                                <m:r>
                                  <a:rPr lang="en-US" b="0" i="1" smtClean="0">
                                    <a:latin typeface="Cambria Math" panose="02040503050406030204" pitchFamily="18" charset="0"/>
                                  </a:rPr>
                                  <m:t> </m:t>
                                </m:r>
                                <m:d>
                                  <m:dPr>
                                    <m:ctrlPr>
                                      <a:rPr lang="en-US" b="0" i="1" smtClean="0">
                                        <a:latin typeface="Cambria Math" panose="02040503050406030204" pitchFamily="18" charset="0"/>
                                      </a:rPr>
                                    </m:ctrlPr>
                                  </m:dPr>
                                  <m:e>
                                    <m:r>
                                      <a:rPr lang="en-US" b="0" i="1" smtClean="0">
                                        <a:latin typeface="Cambria Math" panose="02040503050406030204" pitchFamily="18" charset="0"/>
                                      </a:rPr>
                                      <m:t>𝑀</m:t>
                                    </m:r>
                                  </m:e>
                                </m:d>
                                <m:r>
                                  <a:rPr lang="en-US" b="0" i="1" smtClean="0">
                                    <a:latin typeface="Cambria Math" panose="02040503050406030204" pitchFamily="18" charset="0"/>
                                  </a:rPr>
                                  <m:t>:</m:t>
                                </m:r>
                              </m:oMath>
                            </m:oMathPara>
                          </a14:m>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ysClr val="windowText" lastClr="000000"/>
                                    </a:solidFill>
                                    <a:latin typeface="Cambria Math" panose="02040503050406030204" pitchFamily="18" charset="0"/>
                                    <a:ea typeface="Cambria Math" panose="02040503050406030204" pitchFamily="18" charset="0"/>
                                  </a:rPr>
                                  <m:t>−</m:t>
                                </m:r>
                              </m:oMath>
                            </m:oMathPara>
                          </a14:m>
                          <a:endParaRPr lang="en-US" dirty="0">
                            <a:solidFill>
                              <a:sysClr val="windowText" lastClr="000000"/>
                            </a:solidFill>
                          </a:endParaRPr>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𝑠</m:t>
                                </m:r>
                              </m:oMath>
                            </m:oMathPara>
                          </a14:m>
                          <a:endParaRPr lang="en-US"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2</m:t>
                                </m:r>
                                <m:r>
                                  <a:rPr lang="en-US" b="0" i="1" smtClean="0">
                                    <a:latin typeface="Cambria Math" panose="02040503050406030204" pitchFamily="18" charset="0"/>
                                  </a:rPr>
                                  <m:t>𝑠</m:t>
                                </m:r>
                              </m:oMath>
                            </m:oMathPara>
                          </a14:m>
                          <a:endParaRPr lang="en-US" dirty="0"/>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88471374"/>
                      </a:ext>
                    </a:extLst>
                  </a:tr>
                </a:tbl>
              </a:graphicData>
            </a:graphic>
          </p:graphicFrame>
        </mc:Choice>
        <mc:Fallback xmlns="">
          <p:graphicFrame>
            <p:nvGraphicFramePr>
              <p:cNvPr id="8" name="Content Placeholder 3"/>
              <p:cNvGraphicFramePr>
                <a:graphicFrameLocks/>
              </p:cNvGraphicFramePr>
              <p:nvPr>
                <p:extLst>
                  <p:ext uri="{D42A27DB-BD31-4B8C-83A1-F6EECF244321}">
                    <p14:modId xmlns:p14="http://schemas.microsoft.com/office/powerpoint/2010/main" val="3349409251"/>
                  </p:ext>
                </p:extLst>
              </p:nvPr>
            </p:nvGraphicFramePr>
            <p:xfrm>
              <a:off x="228599" y="1825345"/>
              <a:ext cx="8616463" cy="1290918"/>
            </p:xfrm>
            <a:graphic>
              <a:graphicData uri="http://schemas.openxmlformats.org/drawingml/2006/table">
                <a:tbl>
                  <a:tblPr firstRow="1" bandRow="1">
                    <a:effectLst>
                      <a:outerShdw blurRad="50800" dist="50800" dir="5400000" algn="ctr" rotWithShape="0">
                        <a:srgbClr val="F2E8DA"/>
                      </a:outerShdw>
                    </a:effectLst>
                    <a:tableStyleId>{5C22544A-7EE6-4342-B048-85BDC9FD1C3A}</a:tableStyleId>
                  </a:tblPr>
                  <a:tblGrid>
                    <a:gridCol w="4598746">
                      <a:extLst>
                        <a:ext uri="{9D8B030D-6E8A-4147-A177-3AD203B41FA5}">
                          <a16:colId xmlns:a16="http://schemas.microsoft.com/office/drawing/2014/main" val="2247387870"/>
                        </a:ext>
                      </a:extLst>
                    </a:gridCol>
                    <a:gridCol w="1294299">
                      <a:extLst>
                        <a:ext uri="{9D8B030D-6E8A-4147-A177-3AD203B41FA5}">
                          <a16:colId xmlns:a16="http://schemas.microsoft.com/office/drawing/2014/main" val="3868239168"/>
                        </a:ext>
                      </a:extLst>
                    </a:gridCol>
                    <a:gridCol w="1220665">
                      <a:extLst>
                        <a:ext uri="{9D8B030D-6E8A-4147-A177-3AD203B41FA5}">
                          <a16:colId xmlns:a16="http://schemas.microsoft.com/office/drawing/2014/main" val="1516186521"/>
                        </a:ext>
                      </a:extLst>
                    </a:gridCol>
                    <a:gridCol w="1502753">
                      <a:extLst>
                        <a:ext uri="{9D8B030D-6E8A-4147-A177-3AD203B41FA5}">
                          <a16:colId xmlns:a16="http://schemas.microsoft.com/office/drawing/2014/main" val="2195469349"/>
                        </a:ext>
                      </a:extLst>
                    </a:gridCol>
                  </a:tblGrid>
                  <a:tr h="430306">
                    <a:tc>
                      <a:txBody>
                        <a:bodyPr/>
                        <a:lstStyle/>
                        <a:p>
                          <a:endParaRPr lang="en-US"/>
                        </a:p>
                      </a:txBody>
                      <a:tcPr>
                        <a:lnL w="12700" cmpd="sng">
                          <a:noFill/>
                        </a:lnL>
                        <a:lnR w="12700" cmpd="sng">
                          <a:noFill/>
                        </a:lnR>
                        <a:lnT w="38100" cmpd="sng">
                          <a:noFill/>
                        </a:lnT>
                        <a:lnB w="12700" cmpd="sng">
                          <a:noFill/>
                        </a:lnB>
                        <a:lnTlToBr w="12700" cmpd="sng">
                          <a:noFill/>
                          <a:prstDash val="solid"/>
                        </a:lnTlToBr>
                        <a:lnBlToTr w="12700" cmpd="sng">
                          <a:noFill/>
                          <a:prstDash val="solid"/>
                        </a:lnBlToTr>
                        <a:blipFill>
                          <a:blip r:embed="rId3"/>
                          <a:stretch>
                            <a:fillRect l="-1060" r="-88609" b="-225352"/>
                          </a:stretch>
                        </a:blipFill>
                      </a:tcPr>
                    </a:tc>
                    <a:tc>
                      <a:txBody>
                        <a:bodyPr/>
                        <a:lstStyle/>
                        <a:p>
                          <a:endParaRPr lang="en-US"/>
                        </a:p>
                      </a:txBody>
                      <a:tcPr>
                        <a:lnL w="12700" cmpd="sng">
                          <a:noFill/>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359906" r="-215566" b="-225352"/>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87500" r="-128500" b="-225352"/>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mpd="sng">
                          <a:noFill/>
                        </a:lnR>
                        <a:lnT w="381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75709" r="-4049" b="-225352"/>
                          </a:stretch>
                        </a:blipFill>
                      </a:tcPr>
                    </a:tc>
                    <a:extLst>
                      <a:ext uri="{0D108BD9-81ED-4DB2-BD59-A6C34878D82A}">
                        <a16:rowId xmlns:a16="http://schemas.microsoft.com/office/drawing/2014/main" val="1841399281"/>
                      </a:ext>
                    </a:extLst>
                  </a:tr>
                  <a:tr h="430306">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60" t="-100000" r="-88609" b="-125352"/>
                          </a:stretch>
                        </a:blipFill>
                      </a:tcPr>
                    </a:tc>
                    <a:tc>
                      <a:txBody>
                        <a:bodyPr/>
                        <a:lstStyle/>
                        <a:p>
                          <a:endParaRPr lang="en-US"/>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359906" t="-100000" r="-215566" b="-125352"/>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87500" t="-100000" r="-128500" b="-125352"/>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475709" t="-100000" r="-4049" b="-125352"/>
                          </a:stretch>
                        </a:blipFill>
                      </a:tcPr>
                    </a:tc>
                    <a:extLst>
                      <a:ext uri="{0D108BD9-81ED-4DB2-BD59-A6C34878D82A}">
                        <a16:rowId xmlns:a16="http://schemas.microsoft.com/office/drawing/2014/main" val="406797701"/>
                      </a:ext>
                    </a:extLst>
                  </a:tr>
                  <a:tr h="430306">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60" t="-200000" r="-88609" b="-25352"/>
                          </a:stretch>
                        </a:blipFill>
                      </a:tcPr>
                    </a:tc>
                    <a:tc>
                      <a:txBody>
                        <a:bodyPr/>
                        <a:lstStyle/>
                        <a:p>
                          <a:endParaRPr lang="en-US"/>
                        </a:p>
                      </a:txBody>
                      <a:tcPr>
                        <a:lnL w="12700" cmpd="sng">
                          <a:noFill/>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359906" t="-200000" r="-215566" b="-25352"/>
                          </a:stretch>
                        </a:blipFill>
                      </a:tcPr>
                    </a:tc>
                    <a:tc>
                      <a:txBody>
                        <a:bodyPr/>
                        <a:lstStyle/>
                        <a:p>
                          <a:endParaRPr lang="en-US"/>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487500" t="-200000" r="-128500" b="-25352"/>
                          </a:stretch>
                        </a:blipFill>
                      </a:tcPr>
                    </a:tc>
                    <a:tc>
                      <a:txBody>
                        <a:bodyPr/>
                        <a:lstStyle/>
                        <a:p>
                          <a:endParaRPr lang="en-US"/>
                        </a:p>
                      </a:txBody>
                      <a:tcPr>
                        <a:lnL w="19050" cap="flat" cmpd="sng" algn="ctr">
                          <a:solidFill>
                            <a:schemeClr val="tx1"/>
                          </a:solidFill>
                          <a:prstDash val="solid"/>
                          <a:round/>
                          <a:headEnd type="none" w="med" len="med"/>
                          <a:tailEnd type="none" w="med" len="med"/>
                        </a:lnL>
                        <a:lnR w="12700" cmpd="sng">
                          <a:noFill/>
                        </a:lnR>
                        <a:lnT w="190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475709" t="-200000" r="-4049" b="-25352"/>
                          </a:stretch>
                        </a:blipFill>
                      </a:tcPr>
                    </a:tc>
                    <a:extLst>
                      <a:ext uri="{0D108BD9-81ED-4DB2-BD59-A6C34878D82A}">
                        <a16:rowId xmlns:a16="http://schemas.microsoft.com/office/drawing/2014/main" val="388471374"/>
                      </a:ext>
                    </a:extLst>
                  </a:tr>
                </a:tbl>
              </a:graphicData>
            </a:graphic>
          </p:graphicFrame>
        </mc:Fallback>
      </mc:AlternateContent>
      <mc:AlternateContent xmlns:mc="http://schemas.openxmlformats.org/markup-compatibility/2006" xmlns:a14="http://schemas.microsoft.com/office/drawing/2010/main">
        <mc:Choice Requires="a14">
          <p:sp>
            <p:nvSpPr>
              <p:cNvPr id="5" name="Content Placeholder 4"/>
              <p:cNvSpPr>
                <a:spLocks noGrp="1"/>
              </p:cNvSpPr>
              <p:nvPr>
                <p:ph sz="quarter" idx="15"/>
              </p:nvPr>
            </p:nvSpPr>
            <p:spPr>
              <a:xfrm>
                <a:off x="-11726" y="3116263"/>
                <a:ext cx="8469925" cy="2217737"/>
              </a:xfrm>
            </p:spPr>
            <p:txBody>
              <a:bodyPr/>
              <a:lstStyle/>
              <a:p>
                <a:pPr>
                  <a:spcAft>
                    <a:spcPts val="1500"/>
                  </a:spcAft>
                </a:pPr>
                <a:r>
                  <a:rPr lang="en-US" sz="2800" dirty="0"/>
                  <a:t>Therefore,</a:t>
                </a:r>
              </a:p>
              <a:p>
                <a:pPr marL="1547813"/>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rPr>
                        <m:t>2.2</m:t>
                      </m:r>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−20</m:t>
                          </m:r>
                        </m:sup>
                      </m:sSup>
                      <m:r>
                        <a:rPr lang="en-US" sz="2400" i="1">
                          <a:latin typeface="Cambria Math" panose="02040503050406030204" pitchFamily="18" charset="0"/>
                          <a:ea typeface="Cambria Math" panose="02040503050406030204" pitchFamily="18" charset="0"/>
                        </a:rPr>
                        <m:t>=</m:t>
                      </m:r>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𝑠</m:t>
                          </m:r>
                        </m:e>
                      </m:d>
                      <m:sSup>
                        <m:sSupPr>
                          <m:ctrlPr>
                            <a:rPr lang="en-US" sz="2400" i="1">
                              <a:latin typeface="Cambria Math" panose="02040503050406030204" pitchFamily="18" charset="0"/>
                              <a:ea typeface="Cambria Math" panose="02040503050406030204" pitchFamily="18" charset="0"/>
                            </a:rPr>
                          </m:ctrlPr>
                        </m:sSupPr>
                        <m:e>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2</m:t>
                              </m:r>
                              <m:r>
                                <a:rPr lang="en-US" sz="2400" i="1">
                                  <a:latin typeface="Cambria Math" panose="02040503050406030204" pitchFamily="18" charset="0"/>
                                  <a:ea typeface="Cambria Math" panose="02040503050406030204" pitchFamily="18" charset="0"/>
                                </a:rPr>
                                <m:t>𝑠</m:t>
                              </m:r>
                            </m:e>
                          </m:d>
                        </m:e>
                        <m:sup>
                          <m:r>
                            <a:rPr lang="en-US" sz="2400" i="1">
                              <a:latin typeface="Cambria Math" panose="02040503050406030204" pitchFamily="18" charset="0"/>
                              <a:ea typeface="Cambria Math" panose="02040503050406030204" pitchFamily="18" charset="0"/>
                            </a:rPr>
                            <m:t>2</m:t>
                          </m:r>
                        </m:sup>
                      </m:sSup>
                      <m:r>
                        <a:rPr lang="en-US" sz="2400" i="1">
                          <a:latin typeface="Cambria Math" panose="02040503050406030204" pitchFamily="18" charset="0"/>
                          <a:ea typeface="Cambria Math" panose="02040503050406030204" pitchFamily="18" charset="0"/>
                        </a:rPr>
                        <m:t>=4</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𝑠</m:t>
                          </m:r>
                        </m:e>
                        <m:sup>
                          <m:r>
                            <a:rPr lang="en-US" sz="2400" i="1">
                              <a:latin typeface="Cambria Math" panose="02040503050406030204" pitchFamily="18" charset="0"/>
                              <a:ea typeface="Cambria Math" panose="02040503050406030204" pitchFamily="18" charset="0"/>
                            </a:rPr>
                            <m:t>3</m:t>
                          </m:r>
                        </m:sup>
                      </m:sSup>
                    </m:oMath>
                  </m:oMathPara>
                </a14:m>
                <a:endParaRPr lang="en-US" sz="2400" dirty="0">
                  <a:ea typeface="Cambria Math" panose="02040503050406030204" pitchFamily="18" charset="0"/>
                </a:endParaRPr>
              </a:p>
              <a:p>
                <a:pPr marL="3024188" indent="-1476375">
                  <a:tabLst>
                    <a:tab pos="3095625" algn="l"/>
                  </a:tabLst>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𝑠</m:t>
                      </m:r>
                      <m:r>
                        <a:rPr lang="en-US" sz="2400" i="1">
                          <a:latin typeface="Cambria Math" panose="02040503050406030204" pitchFamily="18" charset="0"/>
                        </a:rPr>
                        <m:t>=</m:t>
                      </m:r>
                      <m:rad>
                        <m:radPr>
                          <m:ctrlPr>
                            <a:rPr lang="en-US" sz="2400" i="1">
                              <a:latin typeface="Cambria Math" panose="02040503050406030204" pitchFamily="18" charset="0"/>
                            </a:rPr>
                          </m:ctrlPr>
                        </m:radPr>
                        <m:deg>
                          <m:r>
                            <m:rPr>
                              <m:brk m:alnAt="7"/>
                            </m:rPr>
                            <a:rPr lang="en-US" sz="2400" i="1">
                              <a:latin typeface="Cambria Math" panose="02040503050406030204" pitchFamily="18" charset="0"/>
                            </a:rPr>
                            <m:t>3</m:t>
                          </m:r>
                        </m:deg>
                        <m:e>
                          <m:f>
                            <m:fPr>
                              <m:ctrlPr>
                                <a:rPr lang="en-US" sz="2400" i="1">
                                  <a:latin typeface="Cambria Math" panose="02040503050406030204" pitchFamily="18" charset="0"/>
                                </a:rPr>
                              </m:ctrlPr>
                            </m:fPr>
                            <m:num>
                              <m:r>
                                <a:rPr lang="en-US" sz="2400" i="1">
                                  <a:latin typeface="Cambria Math" panose="02040503050406030204" pitchFamily="18" charset="0"/>
                                </a:rPr>
                                <m:t>2.2</m:t>
                              </m:r>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−20</m:t>
                                  </m:r>
                                </m:sup>
                              </m:sSup>
                            </m:num>
                            <m:den>
                              <m:r>
                                <a:rPr lang="en-US" sz="2400" i="1">
                                  <a:latin typeface="Cambria Math" panose="02040503050406030204" pitchFamily="18" charset="0"/>
                                </a:rPr>
                                <m:t>4</m:t>
                              </m:r>
                            </m:den>
                          </m:f>
                        </m:e>
                      </m:rad>
                      <m:r>
                        <a:rPr lang="en-US" sz="2400" i="1">
                          <a:latin typeface="Cambria Math" panose="02040503050406030204" pitchFamily="18" charset="0"/>
                        </a:rPr>
                        <m:t>=1.8</m:t>
                      </m:r>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−7</m:t>
                          </m:r>
                        </m:sup>
                      </m:sSup>
                      <m:r>
                        <a:rPr lang="en-US" sz="2400" i="1">
                          <a:latin typeface="Cambria Math" panose="02040503050406030204" pitchFamily="18" charset="0"/>
                          <a:ea typeface="Cambria Math" panose="02040503050406030204" pitchFamily="18" charset="0"/>
                        </a:rPr>
                        <m:t>𝑀</m:t>
                      </m:r>
                    </m:oMath>
                  </m:oMathPara>
                </a14:m>
                <a:endParaRPr lang="en-US" sz="2400" dirty="0"/>
              </a:p>
            </p:txBody>
          </p:sp>
        </mc:Choice>
        <mc:Fallback xmlns="">
          <p:sp>
            <p:nvSpPr>
              <p:cNvPr id="5" name="Content Placeholder 4"/>
              <p:cNvSpPr>
                <a:spLocks noGrp="1" noRot="1" noChangeAspect="1" noMove="1" noResize="1" noEditPoints="1" noAdjustHandles="1" noChangeArrowheads="1" noChangeShapeType="1" noTextEdit="1"/>
              </p:cNvSpPr>
              <p:nvPr>
                <p:ph sz="quarter" idx="15"/>
              </p:nvPr>
            </p:nvSpPr>
            <p:spPr>
              <a:xfrm>
                <a:off x="-11726" y="3116263"/>
                <a:ext cx="8469925" cy="2217737"/>
              </a:xfrm>
              <a:blipFill>
                <a:blip r:embed="rId4"/>
                <a:stretch>
                  <a:fillRect l="-1440" t="-2473"/>
                </a:stretch>
              </a:blipFill>
            </p:spPr>
            <p:txBody>
              <a:bodyPr/>
              <a:lstStyle/>
              <a:p>
                <a:r>
                  <a:rPr lang="en-US">
                    <a:noFill/>
                  </a:rPr>
                  <a:t> </a:t>
                </a:r>
              </a:p>
            </p:txBody>
          </p:sp>
        </mc:Fallback>
      </mc:AlternateContent>
      <p:sp>
        <p:nvSpPr>
          <p:cNvPr id="3" name="Content Placeholder 2"/>
          <p:cNvSpPr>
            <a:spLocks noGrp="1"/>
          </p:cNvSpPr>
          <p:nvPr>
            <p:ph sz="quarter" idx="13"/>
          </p:nvPr>
        </p:nvSpPr>
        <p:spPr>
          <a:xfrm>
            <a:off x="-1" y="5334000"/>
            <a:ext cx="9144000" cy="590950"/>
          </a:xfrm>
        </p:spPr>
        <p:txBody>
          <a:bodyPr/>
          <a:lstStyle/>
          <a:p>
            <a:r>
              <a:rPr lang="en-US" sz="2800" dirty="0"/>
              <a:t>Remember to raise an entire term to the appropriate power!</a:t>
            </a:r>
          </a:p>
        </p:txBody>
      </p:sp>
    </p:spTree>
    <p:extLst>
      <p:ext uri="{BB962C8B-B14F-4D97-AF65-F5344CB8AC3E}">
        <p14:creationId xmlns:p14="http://schemas.microsoft.com/office/powerpoint/2010/main" val="65549062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4419600" cy="601663"/>
          </a:xfrm>
        </p:spPr>
        <p:txBody>
          <a:bodyPr/>
          <a:lstStyle/>
          <a:p>
            <a:pPr marL="3252788" indent="-3252788" algn="ctr"/>
            <a:r>
              <a:rPr lang="en-US" dirty="0"/>
              <a:t>SAMPLE PROBLEM	</a:t>
            </a:r>
            <a:r>
              <a:rPr lang="en-US" dirty="0">
                <a:solidFill>
                  <a:schemeClr val="bg1"/>
                </a:solidFill>
              </a:rPr>
              <a:t>17.7</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990600"/>
                <a:ext cx="9144000" cy="3276600"/>
              </a:xfrm>
            </p:spPr>
            <p:txBody>
              <a:bodyPr/>
              <a:lstStyle/>
              <a:p>
                <a:pPr>
                  <a:spcAft>
                    <a:spcPts val="2800"/>
                  </a:spcAft>
                </a:pPr>
                <a:r>
                  <a:rPr lang="en-US" dirty="0"/>
                  <a:t>The molar solubility of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Cu</m:t>
                        </m:r>
                        <m:d>
                          <m:dPr>
                            <m:ctrlPr>
                              <a:rPr lang="en-US" i="1">
                                <a:latin typeface="Cambria Math" panose="02040503050406030204" pitchFamily="18" charset="0"/>
                              </a:rPr>
                            </m:ctrlPr>
                          </m:dPr>
                          <m:e>
                            <m:r>
                              <m:rPr>
                                <m:sty m:val="p"/>
                              </m:rPr>
                              <a:rPr lang="en-US">
                                <a:latin typeface="Cambria Math" panose="02040503050406030204" pitchFamily="18" charset="0"/>
                              </a:rPr>
                              <m:t>OH</m:t>
                            </m:r>
                          </m:e>
                        </m:d>
                      </m:e>
                      <m:sub>
                        <m:r>
                          <a:rPr lang="en-US" i="1">
                            <a:latin typeface="Cambria Math" panose="02040503050406030204" pitchFamily="18" charset="0"/>
                          </a:rPr>
                          <m:t>2</m:t>
                        </m:r>
                      </m:sub>
                    </m:sSub>
                  </m:oMath>
                </a14:m>
                <a:r>
                  <a:rPr lang="en-US" dirty="0"/>
                  <a:t> is </a:t>
                </a:r>
                <a14:m>
                  <m:oMath xmlns:m="http://schemas.openxmlformats.org/officeDocument/2006/math">
                    <m:r>
                      <a:rPr lang="en-US" i="1" dirty="0" smtClean="0">
                        <a:latin typeface="Cambria Math" panose="02040503050406030204" pitchFamily="18" charset="0"/>
                      </a:rPr>
                      <m:t>1.8×</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−7</m:t>
                        </m:r>
                      </m:sup>
                    </m:sSup>
                  </m:oMath>
                </a14:m>
                <a:r>
                  <a:rPr lang="en-US" i="1" dirty="0"/>
                  <a:t>M. </a:t>
                </a:r>
              </a:p>
              <a:p>
                <a:pPr>
                  <a:spcAft>
                    <a:spcPts val="5000"/>
                  </a:spcAft>
                </a:pPr>
                <a:r>
                  <a:rPr lang="en-US" dirty="0"/>
                  <a:t>Multiplying by its molar mass gives:</a:t>
                </a:r>
              </a:p>
              <a:p>
                <a:pPr marL="400050" indent="-114300">
                  <a:spcAft>
                    <a:spcPts val="1000"/>
                  </a:spcAft>
                </a:pPr>
                <a14:m>
                  <m:oMathPara xmlns:m="http://schemas.openxmlformats.org/officeDocument/2006/math">
                    <m:oMathParaPr>
                      <m:jc m:val="centerGroup"/>
                    </m:oMathParaPr>
                    <m:oMath xmlns:m="http://schemas.openxmlformats.org/officeDocument/2006/math">
                      <m:r>
                        <m:rPr>
                          <m:sty m:val="p"/>
                        </m:rPr>
                        <a:rPr lang="en-US" sz="2200" b="0" i="0" smtClean="0">
                          <a:latin typeface="Cambria Math" panose="02040503050406030204" pitchFamily="18" charset="0"/>
                        </a:rPr>
                        <m:t>solubility</m:t>
                      </m:r>
                      <m:r>
                        <a:rPr lang="en-US" sz="2200" b="0" i="0" smtClean="0">
                          <a:latin typeface="Cambria Math" panose="02040503050406030204" pitchFamily="18" charset="0"/>
                        </a:rPr>
                        <m:t> </m:t>
                      </m:r>
                      <m:r>
                        <m:rPr>
                          <m:sty m:val="p"/>
                        </m:rPr>
                        <a:rPr lang="en-US" sz="2200" b="0" i="0" smtClean="0">
                          <a:latin typeface="Cambria Math" panose="02040503050406030204" pitchFamily="18" charset="0"/>
                        </a:rPr>
                        <m:t>of</m:t>
                      </m:r>
                      <m:r>
                        <a:rPr lang="en-US" sz="2200" b="0" i="0" smtClean="0">
                          <a:latin typeface="Cambria Math" panose="02040503050406030204" pitchFamily="18" charset="0"/>
                        </a:rPr>
                        <m:t> </m:t>
                      </m:r>
                      <m:r>
                        <m:rPr>
                          <m:sty m:val="p"/>
                        </m:rPr>
                        <a:rPr lang="en-US" sz="2200" b="0" i="0" smtClean="0">
                          <a:latin typeface="Cambria Math" panose="02040503050406030204" pitchFamily="18" charset="0"/>
                        </a:rPr>
                        <m:t>Cu</m:t>
                      </m:r>
                      <m:sSub>
                        <m:sSubPr>
                          <m:ctrlPr>
                            <a:rPr lang="en-US" sz="2200" b="0" i="1" smtClean="0">
                              <a:latin typeface="Cambria Math" panose="02040503050406030204" pitchFamily="18" charset="0"/>
                            </a:rPr>
                          </m:ctrlPr>
                        </m:sSubPr>
                        <m:e>
                          <m:r>
                            <a:rPr lang="en-US" sz="2200" b="0" i="0" smtClean="0">
                              <a:latin typeface="Cambria Math" panose="02040503050406030204" pitchFamily="18" charset="0"/>
                            </a:rPr>
                            <m:t>(</m:t>
                          </m:r>
                          <m:r>
                            <m:rPr>
                              <m:sty m:val="p"/>
                            </m:rPr>
                            <a:rPr lang="en-US" sz="2200" b="0" i="0" smtClean="0">
                              <a:latin typeface="Cambria Math" panose="02040503050406030204" pitchFamily="18" charset="0"/>
                            </a:rPr>
                            <m:t>OH</m:t>
                          </m:r>
                          <m:r>
                            <a:rPr lang="en-US" sz="2200" b="0" i="0" smtClean="0">
                              <a:latin typeface="Cambria Math" panose="02040503050406030204" pitchFamily="18" charset="0"/>
                            </a:rPr>
                            <m:t>)</m:t>
                          </m:r>
                        </m:e>
                        <m:sub>
                          <m:r>
                            <a:rPr lang="en-US" sz="2200" b="0" i="0" smtClean="0">
                              <a:latin typeface="Cambria Math" panose="02040503050406030204" pitchFamily="18" charset="0"/>
                            </a:rPr>
                            <m:t>2</m:t>
                          </m:r>
                        </m:sub>
                      </m:sSub>
                      <m:r>
                        <a:rPr lang="en-US" sz="2200" b="0" i="1" smtClean="0">
                          <a:latin typeface="Cambria Math" panose="02040503050406030204" pitchFamily="18" charset="0"/>
                        </a:rPr>
                        <m:t>=</m:t>
                      </m:r>
                      <m:f>
                        <m:fPr>
                          <m:ctrlPr>
                            <a:rPr lang="en-US" sz="2200" b="0" i="1" smtClean="0">
                              <a:latin typeface="Cambria Math" panose="02040503050406030204" pitchFamily="18" charset="0"/>
                            </a:rPr>
                          </m:ctrlPr>
                        </m:fPr>
                        <m:num>
                          <m:r>
                            <a:rPr lang="en-US" sz="2200" b="0" i="0" smtClean="0">
                              <a:latin typeface="Cambria Math" panose="02040503050406030204" pitchFamily="18" charset="0"/>
                            </a:rPr>
                            <m:t>1.8</m:t>
                          </m:r>
                          <m:r>
                            <a:rPr lang="en-US" sz="2200" b="0" i="0" smtClean="0">
                              <a:latin typeface="Cambria Math" panose="02040503050406030204" pitchFamily="18" charset="0"/>
                              <a:ea typeface="Cambria Math" panose="02040503050406030204" pitchFamily="18" charset="0"/>
                            </a:rPr>
                            <m:t>×</m:t>
                          </m:r>
                          <m:sSup>
                            <m:sSupPr>
                              <m:ctrlPr>
                                <a:rPr lang="en-US" sz="2200" b="0" i="1" smtClean="0">
                                  <a:latin typeface="Cambria Math" panose="02040503050406030204" pitchFamily="18" charset="0"/>
                                  <a:ea typeface="Cambria Math" panose="02040503050406030204" pitchFamily="18" charset="0"/>
                                </a:rPr>
                              </m:ctrlPr>
                            </m:sSupPr>
                            <m:e>
                              <m:r>
                                <a:rPr lang="en-US" sz="2200" b="0" i="0" smtClean="0">
                                  <a:latin typeface="Cambria Math" panose="02040503050406030204" pitchFamily="18" charset="0"/>
                                  <a:ea typeface="Cambria Math" panose="02040503050406030204" pitchFamily="18" charset="0"/>
                                </a:rPr>
                                <m:t>10</m:t>
                              </m:r>
                            </m:e>
                            <m:sup>
                              <m:r>
                                <a:rPr lang="en-US" sz="2200" b="0" i="0" smtClean="0">
                                  <a:latin typeface="Cambria Math" panose="02040503050406030204" pitchFamily="18" charset="0"/>
                                  <a:ea typeface="Cambria Math" panose="02040503050406030204" pitchFamily="18" charset="0"/>
                                </a:rPr>
                                <m:t>−7</m:t>
                              </m:r>
                            </m:sup>
                          </m:sSup>
                          <m:r>
                            <m:rPr>
                              <m:sty m:val="p"/>
                            </m:rPr>
                            <a:rPr lang="en-US" sz="2200" b="0" i="0" strike="sngStrike" smtClean="0">
                              <a:latin typeface="Cambria Math" panose="02040503050406030204" pitchFamily="18" charset="0"/>
                              <a:ea typeface="Cambria Math" panose="02040503050406030204" pitchFamily="18" charset="0"/>
                            </a:rPr>
                            <m:t>mol</m:t>
                          </m:r>
                          <m:r>
                            <a:rPr lang="en-US" sz="2200" b="0" i="0" strike="sngStrike" smtClean="0">
                              <a:latin typeface="Cambria Math" panose="02040503050406030204" pitchFamily="18" charset="0"/>
                              <a:ea typeface="Cambria Math" panose="02040503050406030204" pitchFamily="18" charset="0"/>
                            </a:rPr>
                            <m:t> </m:t>
                          </m:r>
                          <m:r>
                            <m:rPr>
                              <m:sty m:val="p"/>
                            </m:rPr>
                            <a:rPr lang="en-US" sz="2200" b="0" i="0" strike="sngStrike" smtClean="0">
                              <a:latin typeface="Cambria Math" panose="02040503050406030204" pitchFamily="18" charset="0"/>
                              <a:ea typeface="Cambria Math" panose="02040503050406030204" pitchFamily="18" charset="0"/>
                            </a:rPr>
                            <m:t>Cu</m:t>
                          </m:r>
                          <m:sSub>
                            <m:sSubPr>
                              <m:ctrlPr>
                                <a:rPr lang="en-US" sz="2200" b="0" i="1" strike="sngStrike" smtClean="0">
                                  <a:latin typeface="Cambria Math" panose="02040503050406030204" pitchFamily="18" charset="0"/>
                                  <a:ea typeface="Cambria Math" panose="02040503050406030204" pitchFamily="18" charset="0"/>
                                </a:rPr>
                              </m:ctrlPr>
                            </m:sSubPr>
                            <m:e>
                              <m:r>
                                <a:rPr lang="en-US" sz="2200" b="0" i="0" strike="sngStrike" smtClean="0">
                                  <a:latin typeface="Cambria Math" panose="02040503050406030204" pitchFamily="18" charset="0"/>
                                  <a:ea typeface="Cambria Math" panose="02040503050406030204" pitchFamily="18" charset="0"/>
                                </a:rPr>
                                <m:t>(</m:t>
                              </m:r>
                              <m:r>
                                <m:rPr>
                                  <m:sty m:val="p"/>
                                </m:rPr>
                                <a:rPr lang="en-US" sz="2200" b="0" i="0" strike="sngStrike" smtClean="0">
                                  <a:latin typeface="Cambria Math" panose="02040503050406030204" pitchFamily="18" charset="0"/>
                                  <a:ea typeface="Cambria Math" panose="02040503050406030204" pitchFamily="18" charset="0"/>
                                </a:rPr>
                                <m:t>OH</m:t>
                              </m:r>
                              <m:r>
                                <a:rPr lang="en-US" sz="2200" b="0" i="0" strike="sngStrike" smtClean="0">
                                  <a:latin typeface="Cambria Math" panose="02040503050406030204" pitchFamily="18" charset="0"/>
                                  <a:ea typeface="Cambria Math" panose="02040503050406030204" pitchFamily="18" charset="0"/>
                                </a:rPr>
                                <m:t>)</m:t>
                              </m:r>
                            </m:e>
                            <m:sub>
                              <m:r>
                                <a:rPr lang="en-US" sz="2200" b="0" i="0" strike="sngStrike" smtClean="0">
                                  <a:latin typeface="Cambria Math" panose="02040503050406030204" pitchFamily="18" charset="0"/>
                                  <a:ea typeface="Cambria Math" panose="02040503050406030204" pitchFamily="18" charset="0"/>
                                </a:rPr>
                                <m:t>2</m:t>
                              </m:r>
                            </m:sub>
                          </m:sSub>
                        </m:num>
                        <m:den>
                          <m:r>
                            <a:rPr lang="en-US" sz="2200" b="0" i="0" smtClean="0">
                              <a:latin typeface="Cambria Math" panose="02040503050406030204" pitchFamily="18" charset="0"/>
                            </a:rPr>
                            <m:t>1</m:t>
                          </m:r>
                          <m:r>
                            <m:rPr>
                              <m:sty m:val="p"/>
                            </m:rPr>
                            <a:rPr lang="en-US" sz="2200" b="0" i="0" smtClean="0">
                              <a:latin typeface="Cambria Math" panose="02040503050406030204" pitchFamily="18" charset="0"/>
                            </a:rPr>
                            <m:t>L</m:t>
                          </m:r>
                        </m:den>
                      </m:f>
                      <m:r>
                        <a:rPr lang="en-US" sz="2200" b="0" i="0" smtClean="0">
                          <a:latin typeface="Cambria Math" panose="02040503050406030204" pitchFamily="18" charset="0"/>
                          <a:ea typeface="Cambria Math" panose="02040503050406030204" pitchFamily="18" charset="0"/>
                        </a:rPr>
                        <m:t>×</m:t>
                      </m:r>
                      <m:f>
                        <m:fPr>
                          <m:ctrlPr>
                            <a:rPr lang="en-US" sz="2200" b="0" i="1" smtClean="0">
                              <a:latin typeface="Cambria Math" panose="02040503050406030204" pitchFamily="18" charset="0"/>
                              <a:ea typeface="Cambria Math" panose="02040503050406030204" pitchFamily="18" charset="0"/>
                            </a:rPr>
                          </m:ctrlPr>
                        </m:fPr>
                        <m:num>
                          <m:r>
                            <a:rPr lang="en-US" sz="2200" b="0" i="0" smtClean="0">
                              <a:latin typeface="Cambria Math" panose="02040503050406030204" pitchFamily="18" charset="0"/>
                              <a:ea typeface="Cambria Math" panose="02040503050406030204" pitchFamily="18" charset="0"/>
                            </a:rPr>
                            <m:t>97.57</m:t>
                          </m:r>
                          <m:r>
                            <m:rPr>
                              <m:sty m:val="p"/>
                            </m:rPr>
                            <a:rPr lang="en-US" sz="2200" b="0" i="0" smtClean="0">
                              <a:latin typeface="Cambria Math" panose="02040503050406030204" pitchFamily="18" charset="0"/>
                              <a:ea typeface="Cambria Math" panose="02040503050406030204" pitchFamily="18" charset="0"/>
                            </a:rPr>
                            <m:t>g</m:t>
                          </m:r>
                          <m:r>
                            <a:rPr lang="en-US" sz="2200" b="0" i="0" smtClean="0">
                              <a:latin typeface="Cambria Math" panose="02040503050406030204" pitchFamily="18" charset="0"/>
                              <a:ea typeface="Cambria Math" panose="02040503050406030204" pitchFamily="18" charset="0"/>
                            </a:rPr>
                            <m:t> </m:t>
                          </m:r>
                          <m:r>
                            <m:rPr>
                              <m:sty m:val="p"/>
                            </m:rPr>
                            <a:rPr lang="en-US" sz="2200" b="0" i="0" smtClean="0">
                              <a:latin typeface="Cambria Math" panose="02040503050406030204" pitchFamily="18" charset="0"/>
                              <a:ea typeface="Cambria Math" panose="02040503050406030204" pitchFamily="18" charset="0"/>
                            </a:rPr>
                            <m:t>Cu</m:t>
                          </m:r>
                          <m:sSub>
                            <m:sSubPr>
                              <m:ctrlPr>
                                <a:rPr lang="en-US" sz="2200" b="0" i="1" smtClean="0">
                                  <a:latin typeface="Cambria Math" panose="02040503050406030204" pitchFamily="18" charset="0"/>
                                  <a:ea typeface="Cambria Math" panose="02040503050406030204" pitchFamily="18" charset="0"/>
                                </a:rPr>
                              </m:ctrlPr>
                            </m:sSubPr>
                            <m:e>
                              <m:r>
                                <a:rPr lang="en-US" sz="2200" b="0" i="0" smtClean="0">
                                  <a:latin typeface="Cambria Math" panose="02040503050406030204" pitchFamily="18" charset="0"/>
                                  <a:ea typeface="Cambria Math" panose="02040503050406030204" pitchFamily="18" charset="0"/>
                                </a:rPr>
                                <m:t>(</m:t>
                              </m:r>
                              <m:r>
                                <m:rPr>
                                  <m:sty m:val="p"/>
                                </m:rPr>
                                <a:rPr lang="en-US" sz="2200" b="0" i="0" smtClean="0">
                                  <a:latin typeface="Cambria Math" panose="02040503050406030204" pitchFamily="18" charset="0"/>
                                  <a:ea typeface="Cambria Math" panose="02040503050406030204" pitchFamily="18" charset="0"/>
                                </a:rPr>
                                <m:t>OH</m:t>
                              </m:r>
                              <m:r>
                                <a:rPr lang="en-US" sz="2200" b="0" i="0" smtClean="0">
                                  <a:latin typeface="Cambria Math" panose="02040503050406030204" pitchFamily="18" charset="0"/>
                                  <a:ea typeface="Cambria Math" panose="02040503050406030204" pitchFamily="18" charset="0"/>
                                </a:rPr>
                                <m:t>)</m:t>
                              </m:r>
                            </m:e>
                            <m:sub>
                              <m:r>
                                <a:rPr lang="en-US" sz="2200" b="0" i="0" smtClean="0">
                                  <a:latin typeface="Cambria Math" panose="02040503050406030204" pitchFamily="18" charset="0"/>
                                  <a:ea typeface="Cambria Math" panose="02040503050406030204" pitchFamily="18" charset="0"/>
                                </a:rPr>
                                <m:t>2</m:t>
                              </m:r>
                            </m:sub>
                          </m:sSub>
                        </m:num>
                        <m:den>
                          <m:r>
                            <a:rPr lang="en-US" sz="2200" b="0" i="0" smtClean="0">
                              <a:latin typeface="Cambria Math" panose="02040503050406030204" pitchFamily="18" charset="0"/>
                              <a:ea typeface="Cambria Math" panose="02040503050406030204" pitchFamily="18" charset="0"/>
                            </a:rPr>
                            <m:t>1 </m:t>
                          </m:r>
                          <m:r>
                            <m:rPr>
                              <m:sty m:val="p"/>
                            </m:rPr>
                            <a:rPr lang="en-US" sz="2200" b="0" i="0" strike="sngStrike" smtClean="0">
                              <a:latin typeface="Cambria Math" panose="02040503050406030204" pitchFamily="18" charset="0"/>
                              <a:ea typeface="Cambria Math" panose="02040503050406030204" pitchFamily="18" charset="0"/>
                            </a:rPr>
                            <m:t>mol</m:t>
                          </m:r>
                          <m:r>
                            <a:rPr lang="en-US" sz="2200" b="0" i="0" strike="sngStrike" smtClean="0">
                              <a:latin typeface="Cambria Math" panose="02040503050406030204" pitchFamily="18" charset="0"/>
                              <a:ea typeface="Cambria Math" panose="02040503050406030204" pitchFamily="18" charset="0"/>
                            </a:rPr>
                            <m:t> </m:t>
                          </m:r>
                          <m:r>
                            <m:rPr>
                              <m:sty m:val="p"/>
                            </m:rPr>
                            <a:rPr lang="en-US" sz="2200" b="0" i="0" strike="sngStrike" smtClean="0">
                              <a:latin typeface="Cambria Math" panose="02040503050406030204" pitchFamily="18" charset="0"/>
                              <a:ea typeface="Cambria Math" panose="02040503050406030204" pitchFamily="18" charset="0"/>
                            </a:rPr>
                            <m:t>Cu</m:t>
                          </m:r>
                          <m:sSub>
                            <m:sSubPr>
                              <m:ctrlPr>
                                <a:rPr lang="en-US" sz="2200" b="0" i="1" strike="sngStrike" smtClean="0">
                                  <a:latin typeface="Cambria Math" panose="02040503050406030204" pitchFamily="18" charset="0"/>
                                  <a:ea typeface="Cambria Math" panose="02040503050406030204" pitchFamily="18" charset="0"/>
                                </a:rPr>
                              </m:ctrlPr>
                            </m:sSubPr>
                            <m:e>
                              <m:r>
                                <a:rPr lang="en-US" sz="2200" b="0" i="0" strike="sngStrike" smtClean="0">
                                  <a:latin typeface="Cambria Math" panose="02040503050406030204" pitchFamily="18" charset="0"/>
                                  <a:ea typeface="Cambria Math" panose="02040503050406030204" pitchFamily="18" charset="0"/>
                                </a:rPr>
                                <m:t>(</m:t>
                              </m:r>
                              <m:r>
                                <m:rPr>
                                  <m:sty m:val="p"/>
                                </m:rPr>
                                <a:rPr lang="en-US" sz="2200" b="0" i="0" strike="sngStrike" smtClean="0">
                                  <a:latin typeface="Cambria Math" panose="02040503050406030204" pitchFamily="18" charset="0"/>
                                  <a:ea typeface="Cambria Math" panose="02040503050406030204" pitchFamily="18" charset="0"/>
                                </a:rPr>
                                <m:t>OH</m:t>
                              </m:r>
                              <m:r>
                                <a:rPr lang="en-US" sz="2200" b="0" i="0" strike="sngStrike" smtClean="0">
                                  <a:latin typeface="Cambria Math" panose="02040503050406030204" pitchFamily="18" charset="0"/>
                                  <a:ea typeface="Cambria Math" panose="02040503050406030204" pitchFamily="18" charset="0"/>
                                </a:rPr>
                                <m:t>)</m:t>
                              </m:r>
                            </m:e>
                            <m:sub>
                              <m:r>
                                <a:rPr lang="en-US" sz="2200" b="0" i="0" strike="sngStrike" smtClean="0">
                                  <a:latin typeface="Cambria Math" panose="02040503050406030204" pitchFamily="18" charset="0"/>
                                  <a:ea typeface="Cambria Math" panose="02040503050406030204" pitchFamily="18" charset="0"/>
                                </a:rPr>
                                <m:t>2</m:t>
                              </m:r>
                            </m:sub>
                          </m:sSub>
                        </m:den>
                      </m:f>
                    </m:oMath>
                  </m:oMathPara>
                </a14:m>
                <a:endParaRPr lang="en-US" sz="2200" dirty="0"/>
              </a:p>
              <a:p>
                <a:pPr marL="2919413" indent="-2919413"/>
                <a14:m>
                  <m:oMathPara xmlns:m="http://schemas.openxmlformats.org/officeDocument/2006/math">
                    <m:oMathParaPr>
                      <m:jc m:val="left"/>
                    </m:oMathParaPr>
                    <m:oMath xmlns:m="http://schemas.openxmlformats.org/officeDocument/2006/math">
                      <m:r>
                        <a:rPr lang="en-US" sz="2200" b="0" i="0" smtClean="0">
                          <a:latin typeface="Cambria Math" panose="02040503050406030204" pitchFamily="18" charset="0"/>
                        </a:rPr>
                        <m:t>=1.7</m:t>
                      </m:r>
                      <m:r>
                        <a:rPr lang="en-US" sz="2200" b="0" i="0" smtClean="0">
                          <a:latin typeface="Cambria Math" panose="02040503050406030204" pitchFamily="18" charset="0"/>
                          <a:ea typeface="Cambria Math" panose="02040503050406030204" pitchFamily="18" charset="0"/>
                        </a:rPr>
                        <m:t>×</m:t>
                      </m:r>
                      <m:sSup>
                        <m:sSupPr>
                          <m:ctrlPr>
                            <a:rPr lang="en-US" sz="2200" b="0" i="1" smtClean="0">
                              <a:latin typeface="Cambria Math" panose="02040503050406030204" pitchFamily="18" charset="0"/>
                              <a:ea typeface="Cambria Math" panose="02040503050406030204" pitchFamily="18" charset="0"/>
                            </a:rPr>
                          </m:ctrlPr>
                        </m:sSupPr>
                        <m:e>
                          <m:r>
                            <a:rPr lang="en-US" sz="2200" b="0" i="0" smtClean="0">
                              <a:latin typeface="Cambria Math" panose="02040503050406030204" pitchFamily="18" charset="0"/>
                              <a:ea typeface="Cambria Math" panose="02040503050406030204" pitchFamily="18" charset="0"/>
                            </a:rPr>
                            <m:t>10</m:t>
                          </m:r>
                        </m:e>
                        <m:sup>
                          <m:r>
                            <a:rPr lang="en-US" sz="2200" b="0" i="0" smtClean="0">
                              <a:latin typeface="Cambria Math" panose="02040503050406030204" pitchFamily="18" charset="0"/>
                              <a:ea typeface="Cambria Math" panose="02040503050406030204" pitchFamily="18" charset="0"/>
                            </a:rPr>
                            <m:t>−5</m:t>
                          </m:r>
                        </m:sup>
                      </m:sSup>
                      <m:r>
                        <m:rPr>
                          <m:sty m:val="p"/>
                        </m:rPr>
                        <a:rPr lang="en-US" sz="2200" b="0" i="0" smtClean="0">
                          <a:latin typeface="Cambria Math" panose="02040503050406030204" pitchFamily="18" charset="0"/>
                          <a:ea typeface="Cambria Math" panose="02040503050406030204" pitchFamily="18" charset="0"/>
                        </a:rPr>
                        <m:t>g</m:t>
                      </m:r>
                      <m:r>
                        <a:rPr lang="en-US" sz="2200" b="0" i="0" smtClean="0">
                          <a:latin typeface="Cambria Math" panose="02040503050406030204" pitchFamily="18" charset="0"/>
                          <a:ea typeface="Cambria Math" panose="02040503050406030204" pitchFamily="18" charset="0"/>
                        </a:rPr>
                        <m:t>/</m:t>
                      </m:r>
                      <m:r>
                        <m:rPr>
                          <m:sty m:val="p"/>
                        </m:rPr>
                        <a:rPr lang="en-US" sz="2200" b="0" i="0" smtClean="0">
                          <a:latin typeface="Cambria Math" panose="02040503050406030204" pitchFamily="18" charset="0"/>
                          <a:ea typeface="Cambria Math" panose="02040503050406030204" pitchFamily="18" charset="0"/>
                        </a:rPr>
                        <m:t>L</m:t>
                      </m:r>
                    </m:oMath>
                  </m:oMathPara>
                </a14:m>
                <a:endParaRPr lang="en-US" sz="22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990600"/>
                <a:ext cx="9144000" cy="3276600"/>
              </a:xfrm>
              <a:blipFill>
                <a:blip r:embed="rId2"/>
                <a:stretch>
                  <a:fillRect l="-1333" t="-1862" b="-372"/>
                </a:stretch>
              </a:blipFill>
            </p:spPr>
            <p:txBody>
              <a:bodyPr/>
              <a:lstStyle/>
              <a:p>
                <a:r>
                  <a:rPr lang="en-US">
                    <a:noFill/>
                  </a:rPr>
                  <a:t> </a:t>
                </a:r>
              </a:p>
            </p:txBody>
          </p:sp>
        </mc:Fallback>
      </mc:AlternateContent>
    </p:spTree>
    <p:extLst>
      <p:ext uri="{BB962C8B-B14F-4D97-AF65-F5344CB8AC3E}">
        <p14:creationId xmlns:p14="http://schemas.microsoft.com/office/powerpoint/2010/main" val="98771007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6627" y="228600"/>
            <a:ext cx="5708373" cy="601663"/>
          </a:xfrm>
        </p:spPr>
        <p:txBody>
          <a:bodyPr/>
          <a:lstStyle/>
          <a:p>
            <a:pPr marL="3324225" indent="-3324225" algn="ctr"/>
            <a:r>
              <a:rPr lang="en-US" dirty="0"/>
              <a:t>SAMPLE PROBLEM	</a:t>
            </a:r>
            <a:r>
              <a:rPr lang="en-US" dirty="0">
                <a:solidFill>
                  <a:schemeClr val="bg1"/>
                </a:solidFill>
              </a:rPr>
              <a:t>17.8	Setup</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p:txBody>
              <a:bodyPr/>
              <a:lstStyle/>
              <a:p>
                <a:pPr>
                  <a:spcAft>
                    <a:spcPts val="2800"/>
                  </a:spcAft>
                </a:pPr>
                <a:r>
                  <a:rPr lang="en-US" dirty="0"/>
                  <a:t>The solubility of calcium sulfate (CaSO</a:t>
                </a:r>
                <a:r>
                  <a:rPr lang="en-US" baseline="-25000" dirty="0"/>
                  <a:t>4</a:t>
                </a:r>
                <a:r>
                  <a:rPr lang="en-US" dirty="0"/>
                  <a:t>) is measured experimentally and found to be 0.67 g/L. Calculate the value of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dirty="0"/>
                  <a:t> for calcium sulfate. </a:t>
                </a:r>
              </a:p>
              <a:p>
                <a:r>
                  <a:rPr lang="en-US" b="1" dirty="0">
                    <a:solidFill>
                      <a:srgbClr val="43638E"/>
                    </a:solidFill>
                  </a:rPr>
                  <a:t>Setup</a:t>
                </a:r>
              </a:p>
              <a:p>
                <a:pPr>
                  <a:spcAft>
                    <a:spcPts val="2800"/>
                  </a:spcAft>
                </a:pPr>
                <a:r>
                  <a:rPr lang="en-US" dirty="0"/>
                  <a:t>The molar mass of </a:t>
                </a:r>
                <a14:m>
                  <m:oMath xmlns:m="http://schemas.openxmlformats.org/officeDocument/2006/math">
                    <m:r>
                      <m:rPr>
                        <m:sty m:val="p"/>
                      </m:rPr>
                      <a:rPr lang="en-US" i="0" dirty="0" smtClean="0">
                        <a:latin typeface="Cambria Math" panose="02040503050406030204" pitchFamily="18" charset="0"/>
                      </a:rPr>
                      <m:t>CaSO</m:t>
                    </m:r>
                    <m:r>
                      <a:rPr lang="en-US" i="0" baseline="-25000" dirty="0">
                        <a:latin typeface="Cambria Math" panose="02040503050406030204" pitchFamily="18" charset="0"/>
                      </a:rPr>
                      <m:t>4</m:t>
                    </m:r>
                  </m:oMath>
                </a14:m>
                <a:r>
                  <a:rPr lang="en-US" dirty="0"/>
                  <a:t> is 136.2 g/mol.</a:t>
                </a:r>
              </a:p>
              <a:p>
                <a:pPr>
                  <a:spcAft>
                    <a:spcPts val="2800"/>
                  </a:spcAft>
                </a:pPr>
                <a:r>
                  <a:rPr lang="en-US" dirty="0"/>
                  <a:t>The molar solubility of </a:t>
                </a:r>
                <a14:m>
                  <m:oMath xmlns:m="http://schemas.openxmlformats.org/officeDocument/2006/math">
                    <m:r>
                      <m:rPr>
                        <m:sty m:val="p"/>
                      </m:rPr>
                      <a:rPr lang="en-US" dirty="0">
                        <a:latin typeface="Cambria Math" panose="02040503050406030204" pitchFamily="18" charset="0"/>
                      </a:rPr>
                      <m:t>CaSO</m:t>
                    </m:r>
                    <m:r>
                      <a:rPr lang="en-US" baseline="-25000" dirty="0">
                        <a:latin typeface="Cambria Math" panose="02040503050406030204" pitchFamily="18" charset="0"/>
                      </a:rPr>
                      <m:t>4</m:t>
                    </m:r>
                  </m:oMath>
                </a14:m>
                <a:r>
                  <a:rPr lang="en-US" dirty="0"/>
                  <a:t> is</a:t>
                </a:r>
              </a:p>
              <a:p>
                <a:pPr marL="338138" indent="68263">
                  <a:spcAft>
                    <a:spcPts val="1000"/>
                  </a:spcAft>
                </a:pPr>
                <a14:m>
                  <m:oMathPara xmlns:m="http://schemas.openxmlformats.org/officeDocument/2006/math">
                    <m:oMathParaPr>
                      <m:jc m:val="centerGroup"/>
                    </m:oMathParaPr>
                    <m:oMath xmlns:m="http://schemas.openxmlformats.org/officeDocument/2006/math">
                      <m:r>
                        <m:rPr>
                          <m:sty m:val="p"/>
                        </m:rPr>
                        <a:rPr lang="en-US" sz="2400" i="0">
                          <a:latin typeface="Cambria Math" panose="02040503050406030204" pitchFamily="18" charset="0"/>
                        </a:rPr>
                        <m:t>molar</m:t>
                      </m:r>
                      <m:r>
                        <a:rPr lang="en-US" sz="2400" i="0">
                          <a:latin typeface="Cambria Math" panose="02040503050406030204" pitchFamily="18" charset="0"/>
                        </a:rPr>
                        <m:t> </m:t>
                      </m:r>
                      <m:r>
                        <m:rPr>
                          <m:sty m:val="p"/>
                        </m:rPr>
                        <a:rPr lang="en-US" sz="2400" i="0">
                          <a:latin typeface="Cambria Math" panose="02040503050406030204" pitchFamily="18" charset="0"/>
                        </a:rPr>
                        <m:t>solubility</m:t>
                      </m:r>
                      <m:r>
                        <a:rPr lang="en-US" sz="2400" i="0">
                          <a:latin typeface="Cambria Math" panose="02040503050406030204" pitchFamily="18" charset="0"/>
                        </a:rPr>
                        <m:t> </m:t>
                      </m:r>
                      <m:r>
                        <m:rPr>
                          <m:sty m:val="p"/>
                        </m:rPr>
                        <a:rPr lang="en-US" sz="2400" i="0">
                          <a:latin typeface="Cambria Math" panose="02040503050406030204" pitchFamily="18" charset="0"/>
                        </a:rPr>
                        <m:t>of</m:t>
                      </m:r>
                      <m:r>
                        <a:rPr lang="en-US" sz="2400" i="0">
                          <a:latin typeface="Cambria Math" panose="02040503050406030204" pitchFamily="18" charset="0"/>
                        </a:rPr>
                        <m:t> </m:t>
                      </m:r>
                      <m:r>
                        <m:rPr>
                          <m:sty m:val="p"/>
                        </m:rPr>
                        <a:rPr lang="en-US" sz="2400" i="0">
                          <a:latin typeface="Cambria Math" panose="02040503050406030204" pitchFamily="18" charset="0"/>
                        </a:rPr>
                        <m:t>Ca</m:t>
                      </m:r>
                      <m:sSub>
                        <m:sSubPr>
                          <m:ctrlPr>
                            <a:rPr lang="en-US" sz="2400" i="1">
                              <a:latin typeface="Cambria Math" panose="02040503050406030204" pitchFamily="18" charset="0"/>
                            </a:rPr>
                          </m:ctrlPr>
                        </m:sSubPr>
                        <m:e>
                          <m:r>
                            <m:rPr>
                              <m:sty m:val="p"/>
                            </m:rPr>
                            <a:rPr lang="en-US" sz="2400" i="0">
                              <a:latin typeface="Cambria Math" panose="02040503050406030204" pitchFamily="18" charset="0"/>
                            </a:rPr>
                            <m:t>SO</m:t>
                          </m:r>
                        </m:e>
                        <m:sub>
                          <m:r>
                            <a:rPr lang="en-US" sz="2400" i="0">
                              <a:latin typeface="Cambria Math" panose="02040503050406030204" pitchFamily="18" charset="0"/>
                            </a:rPr>
                            <m:t>4</m:t>
                          </m:r>
                        </m:sub>
                      </m:sSub>
                      <m:r>
                        <a:rPr lang="en-US" sz="2400" i="0">
                          <a:latin typeface="Cambria Math" panose="02040503050406030204" pitchFamily="18" charset="0"/>
                        </a:rPr>
                        <m:t>=</m:t>
                      </m:r>
                      <m:f>
                        <m:fPr>
                          <m:ctrlPr>
                            <a:rPr lang="en-US" sz="2400" i="1">
                              <a:latin typeface="Cambria Math" panose="02040503050406030204" pitchFamily="18" charset="0"/>
                            </a:rPr>
                          </m:ctrlPr>
                        </m:fPr>
                        <m:num>
                          <m:r>
                            <a:rPr lang="en-US" sz="2400" b="0" i="0" smtClean="0">
                              <a:latin typeface="Cambria Math" panose="02040503050406030204" pitchFamily="18" charset="0"/>
                            </a:rPr>
                            <m:t>0.67 </m:t>
                          </m:r>
                          <m:r>
                            <m:rPr>
                              <m:sty m:val="p"/>
                            </m:rPr>
                            <a:rPr lang="en-US" sz="2400" b="0" i="0" strike="sngStrike" smtClean="0">
                              <a:latin typeface="Cambria Math" panose="02040503050406030204" pitchFamily="18" charset="0"/>
                            </a:rPr>
                            <m:t>g</m:t>
                          </m:r>
                          <m:r>
                            <a:rPr lang="en-US" sz="2400" b="0" i="0" strike="sngStrike" smtClean="0">
                              <a:latin typeface="Cambria Math" panose="02040503050406030204" pitchFamily="18" charset="0"/>
                            </a:rPr>
                            <m:t> </m:t>
                          </m:r>
                          <m:r>
                            <m:rPr>
                              <m:sty m:val="p"/>
                            </m:rPr>
                            <a:rPr lang="en-US" sz="2400" b="0" i="0" strike="sngStrike" smtClean="0">
                              <a:latin typeface="Cambria Math" panose="02040503050406030204" pitchFamily="18" charset="0"/>
                            </a:rPr>
                            <m:t>CaS</m:t>
                          </m:r>
                          <m:sSub>
                            <m:sSubPr>
                              <m:ctrlPr>
                                <a:rPr lang="en-US" sz="2400" b="0" i="1" strike="sngStrike" smtClean="0">
                                  <a:latin typeface="Cambria Math" panose="02040503050406030204" pitchFamily="18" charset="0"/>
                                </a:rPr>
                              </m:ctrlPr>
                            </m:sSubPr>
                            <m:e>
                              <m:r>
                                <m:rPr>
                                  <m:sty m:val="p"/>
                                </m:rPr>
                                <a:rPr lang="en-US" sz="2400" b="0" i="0" strike="sngStrike" smtClean="0">
                                  <a:latin typeface="Cambria Math" panose="02040503050406030204" pitchFamily="18" charset="0"/>
                                </a:rPr>
                                <m:t>O</m:t>
                              </m:r>
                            </m:e>
                            <m:sub>
                              <m:r>
                                <a:rPr lang="en-US" sz="2400" b="0" i="0" strike="sngStrike" smtClean="0">
                                  <a:latin typeface="Cambria Math" panose="02040503050406030204" pitchFamily="18" charset="0"/>
                                </a:rPr>
                                <m:t>4</m:t>
                              </m:r>
                            </m:sub>
                          </m:sSub>
                        </m:num>
                        <m:den>
                          <m:r>
                            <a:rPr lang="en-US" sz="2400" b="0" i="0" smtClean="0">
                              <a:latin typeface="Cambria Math" panose="02040503050406030204" pitchFamily="18" charset="0"/>
                            </a:rPr>
                            <m:t>1 </m:t>
                          </m:r>
                          <m:r>
                            <m:rPr>
                              <m:sty m:val="p"/>
                            </m:rPr>
                            <a:rPr lang="en-US" sz="2400" b="0" i="0" smtClean="0">
                              <a:latin typeface="Cambria Math" panose="02040503050406030204" pitchFamily="18" charset="0"/>
                            </a:rPr>
                            <m:t>L</m:t>
                          </m:r>
                        </m:den>
                      </m:f>
                      <m:r>
                        <a:rPr lang="en-US" sz="2400" i="0" smtClean="0">
                          <a:latin typeface="Cambria Math" panose="02040503050406030204" pitchFamily="18" charset="0"/>
                          <a:ea typeface="Cambria Math" panose="02040503050406030204" pitchFamily="18" charset="0"/>
                        </a:rPr>
                        <m:t>×</m:t>
                      </m:r>
                      <m:f>
                        <m:fPr>
                          <m:ctrlPr>
                            <a:rPr lang="en-US" sz="2400" i="1" smtClean="0">
                              <a:latin typeface="Cambria Math" panose="02040503050406030204" pitchFamily="18" charset="0"/>
                              <a:ea typeface="Cambria Math" panose="02040503050406030204" pitchFamily="18" charset="0"/>
                            </a:rPr>
                          </m:ctrlPr>
                        </m:fPr>
                        <m:num>
                          <m:r>
                            <a:rPr lang="en-US" sz="2400" b="0" i="0" smtClean="0">
                              <a:latin typeface="Cambria Math" panose="02040503050406030204" pitchFamily="18" charset="0"/>
                              <a:ea typeface="Cambria Math" panose="02040503050406030204" pitchFamily="18" charset="0"/>
                            </a:rPr>
                            <m:t>1 </m:t>
                          </m:r>
                          <m:r>
                            <m:rPr>
                              <m:sty m:val="p"/>
                            </m:rPr>
                            <a:rPr lang="en-US" sz="2400" b="0" i="0" smtClean="0">
                              <a:latin typeface="Cambria Math" panose="02040503050406030204" pitchFamily="18" charset="0"/>
                              <a:ea typeface="Cambria Math" panose="02040503050406030204" pitchFamily="18" charset="0"/>
                            </a:rPr>
                            <m:t>mol</m:t>
                          </m:r>
                          <m:r>
                            <a:rPr lang="en-US" sz="2400" b="0" i="0" smtClean="0">
                              <a:latin typeface="Cambria Math" panose="02040503050406030204" pitchFamily="18" charset="0"/>
                              <a:ea typeface="Cambria Math" panose="02040503050406030204" pitchFamily="18" charset="0"/>
                            </a:rPr>
                            <m:t> </m:t>
                          </m:r>
                          <m:r>
                            <m:rPr>
                              <m:sty m:val="p"/>
                            </m:rPr>
                            <a:rPr lang="en-US" sz="2400" i="0">
                              <a:latin typeface="Cambria Math" panose="02040503050406030204" pitchFamily="18" charset="0"/>
                            </a:rPr>
                            <m:t>CaS</m:t>
                          </m:r>
                          <m:sSub>
                            <m:sSubPr>
                              <m:ctrlPr>
                                <a:rPr lang="en-US" sz="2400" i="1">
                                  <a:latin typeface="Cambria Math" panose="02040503050406030204" pitchFamily="18" charset="0"/>
                                </a:rPr>
                              </m:ctrlPr>
                            </m:sSubPr>
                            <m:e>
                              <m:r>
                                <m:rPr>
                                  <m:sty m:val="p"/>
                                </m:rPr>
                                <a:rPr lang="en-US" sz="2400" i="0">
                                  <a:latin typeface="Cambria Math" panose="02040503050406030204" pitchFamily="18" charset="0"/>
                                </a:rPr>
                                <m:t>O</m:t>
                              </m:r>
                            </m:e>
                            <m:sub>
                              <m:r>
                                <a:rPr lang="en-US" sz="2400" i="0">
                                  <a:latin typeface="Cambria Math" panose="02040503050406030204" pitchFamily="18" charset="0"/>
                                </a:rPr>
                                <m:t>4</m:t>
                              </m:r>
                            </m:sub>
                          </m:sSub>
                        </m:num>
                        <m:den>
                          <m:r>
                            <a:rPr lang="en-US" sz="2400" b="0" i="0" smtClean="0">
                              <a:latin typeface="Cambria Math" panose="02040503050406030204" pitchFamily="18" charset="0"/>
                              <a:ea typeface="Cambria Math" panose="02040503050406030204" pitchFamily="18" charset="0"/>
                            </a:rPr>
                            <m:t>136.2</m:t>
                          </m:r>
                          <m:r>
                            <m:rPr>
                              <m:sty m:val="p"/>
                            </m:rPr>
                            <a:rPr lang="en-US" sz="2400" b="0" i="0" strike="sngStrike" smtClean="0">
                              <a:latin typeface="Cambria Math" panose="02040503050406030204" pitchFamily="18" charset="0"/>
                              <a:ea typeface="Cambria Math" panose="02040503050406030204" pitchFamily="18" charset="0"/>
                            </a:rPr>
                            <m:t>g</m:t>
                          </m:r>
                          <m:r>
                            <a:rPr lang="en-US" sz="2400" b="0" i="0" strike="sngStrike" smtClean="0">
                              <a:latin typeface="Cambria Math" panose="02040503050406030204" pitchFamily="18" charset="0"/>
                              <a:ea typeface="Cambria Math" panose="02040503050406030204" pitchFamily="18" charset="0"/>
                            </a:rPr>
                            <m:t> </m:t>
                          </m:r>
                          <m:r>
                            <m:rPr>
                              <m:sty m:val="p"/>
                            </m:rPr>
                            <a:rPr lang="en-US" sz="2400" i="0" strike="sngStrike">
                              <a:latin typeface="Cambria Math" panose="02040503050406030204" pitchFamily="18" charset="0"/>
                            </a:rPr>
                            <m:t>CaS</m:t>
                          </m:r>
                          <m:sSub>
                            <m:sSubPr>
                              <m:ctrlPr>
                                <a:rPr lang="en-US" sz="2400" i="1" strike="sngStrike">
                                  <a:latin typeface="Cambria Math" panose="02040503050406030204" pitchFamily="18" charset="0"/>
                                </a:rPr>
                              </m:ctrlPr>
                            </m:sSubPr>
                            <m:e>
                              <m:r>
                                <m:rPr>
                                  <m:sty m:val="p"/>
                                </m:rPr>
                                <a:rPr lang="en-US" sz="2400" i="0" strike="sngStrike">
                                  <a:latin typeface="Cambria Math" panose="02040503050406030204" pitchFamily="18" charset="0"/>
                                </a:rPr>
                                <m:t>O</m:t>
                              </m:r>
                            </m:e>
                            <m:sub>
                              <m:r>
                                <a:rPr lang="en-US" sz="2400" i="0" strike="sngStrike">
                                  <a:latin typeface="Cambria Math" panose="02040503050406030204" pitchFamily="18" charset="0"/>
                                </a:rPr>
                                <m:t>4</m:t>
                              </m:r>
                            </m:sub>
                          </m:sSub>
                        </m:den>
                      </m:f>
                    </m:oMath>
                  </m:oMathPara>
                </a14:m>
                <a:endParaRPr lang="en-US" sz="2400" dirty="0"/>
              </a:p>
              <a:p>
                <a:pPr marL="3709988" indent="176213"/>
                <a14:m>
                  <m:oMathPara xmlns:m="http://schemas.openxmlformats.org/officeDocument/2006/math">
                    <m:oMathParaPr>
                      <m:jc m:val="left"/>
                    </m:oMathParaPr>
                    <m:oMath xmlns:m="http://schemas.openxmlformats.org/officeDocument/2006/math">
                      <m:r>
                        <a:rPr lang="en-US" sz="2400" b="0" i="1" smtClean="0">
                          <a:latin typeface="Cambria Math" panose="02040503050406030204" pitchFamily="18" charset="0"/>
                        </a:rPr>
                        <m:t>𝑠</m:t>
                      </m:r>
                      <m:r>
                        <a:rPr lang="en-US" sz="2400" b="0" i="0" smtClean="0">
                          <a:latin typeface="Cambria Math" panose="02040503050406030204" pitchFamily="18" charset="0"/>
                        </a:rPr>
                        <m:t>=4.9×</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−3</m:t>
                          </m:r>
                        </m:sup>
                      </m:sSup>
                      <m:r>
                        <m:rPr>
                          <m:sty m:val="p"/>
                        </m:rPr>
                        <a:rPr lang="en-US" sz="2400" b="0" i="0" smtClean="0">
                          <a:latin typeface="Cambria Math" panose="02040503050406030204" pitchFamily="18" charset="0"/>
                          <a:ea typeface="Cambria Math" panose="02040503050406030204" pitchFamily="18" charset="0"/>
                        </a:rPr>
                        <m:t>mol</m:t>
                      </m:r>
                      <m:r>
                        <a:rPr lang="en-US" sz="2400" b="0" i="0"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L</m:t>
                      </m:r>
                    </m:oMath>
                  </m:oMathPara>
                </a14:m>
                <a:endParaRPr lang="en-US" sz="2400" dirty="0"/>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blipFill>
                <a:blip r:embed="rId2"/>
                <a:stretch>
                  <a:fillRect l="-1333" t="-1127"/>
                </a:stretch>
              </a:blipFill>
            </p:spPr>
            <p:txBody>
              <a:bodyPr/>
              <a:lstStyle/>
              <a:p>
                <a:r>
                  <a:rPr lang="en-US">
                    <a:noFill/>
                  </a:rPr>
                  <a:t> </a:t>
                </a:r>
              </a:p>
            </p:txBody>
          </p:sp>
        </mc:Fallback>
      </mc:AlternateContent>
    </p:spTree>
    <p:extLst>
      <p:ext uri="{BB962C8B-B14F-4D97-AF65-F5344CB8AC3E}">
        <p14:creationId xmlns:p14="http://schemas.microsoft.com/office/powerpoint/2010/main" val="422970915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36537"/>
            <a:ext cx="6056243" cy="601663"/>
          </a:xfrm>
        </p:spPr>
        <p:txBody>
          <a:bodyPr/>
          <a:lstStyle/>
          <a:p>
            <a:pPr marL="3259138" indent="-3259138" algn="ctr"/>
            <a:r>
              <a:rPr lang="en-US" dirty="0"/>
              <a:t>SAMPLE PROBLEM	</a:t>
            </a:r>
            <a:r>
              <a:rPr lang="en-US" dirty="0">
                <a:solidFill>
                  <a:schemeClr val="bg1"/>
                </a:solidFill>
              </a:rPr>
              <a:t>17.8	Solution</a:t>
            </a:r>
            <a:endParaRPr lang="en-US" dirty="0"/>
          </a:p>
        </p:txBody>
      </p:sp>
      <mc:AlternateContent xmlns:mc="http://schemas.openxmlformats.org/markup-compatibility/2006" xmlns:a14="http://schemas.microsoft.com/office/drawing/2010/main">
        <mc:Choice Requires="a14">
          <p:sp>
            <p:nvSpPr>
              <p:cNvPr id="2" name="Content Placeholder 1"/>
              <p:cNvSpPr>
                <a:spLocks noGrp="1"/>
              </p:cNvSpPr>
              <p:nvPr>
                <p:ph sz="quarter" idx="12"/>
              </p:nvPr>
            </p:nvSpPr>
            <p:spPr>
              <a:xfrm>
                <a:off x="0" y="1143000"/>
                <a:ext cx="9144000" cy="3505200"/>
              </a:xfrm>
            </p:spPr>
            <p:txBody>
              <a:bodyPr/>
              <a:lstStyle/>
              <a:p>
                <a:pPr marL="4924425" indent="-4924425" defTabSz="973138">
                  <a:spcBef>
                    <a:spcPts val="0"/>
                  </a:spcBef>
                  <a:spcAft>
                    <a:spcPts val="5000"/>
                  </a:spcAft>
                </a:pPr>
                <a14:m>
                  <m:oMath xmlns:m="http://schemas.openxmlformats.org/officeDocument/2006/math">
                    <m:r>
                      <m:rPr>
                        <m:sty m:val="p"/>
                      </m:rPr>
                      <a:rPr lang="en-US" sz="2400" i="0" smtClean="0">
                        <a:latin typeface="Cambria Math" panose="02040503050406030204" pitchFamily="18" charset="0"/>
                      </a:rPr>
                      <m:t>Ca</m:t>
                    </m:r>
                    <m:sSub>
                      <m:sSubPr>
                        <m:ctrlPr>
                          <a:rPr lang="en-US" sz="2400" i="1">
                            <a:latin typeface="Cambria Math" panose="02040503050406030204" pitchFamily="18" charset="0"/>
                          </a:rPr>
                        </m:ctrlPr>
                      </m:sSubPr>
                      <m:e>
                        <m:r>
                          <m:rPr>
                            <m:sty m:val="p"/>
                          </m:rPr>
                          <a:rPr lang="en-US" sz="2400" i="0">
                            <a:latin typeface="Cambria Math" panose="02040503050406030204" pitchFamily="18" charset="0"/>
                          </a:rPr>
                          <m:t>SO</m:t>
                        </m:r>
                      </m:e>
                      <m:sub>
                        <m:r>
                          <a:rPr lang="en-US" sz="2400" i="0">
                            <a:latin typeface="Cambria Math" panose="02040503050406030204" pitchFamily="18" charset="0"/>
                          </a:rPr>
                          <m:t>4</m:t>
                        </m:r>
                      </m:sub>
                    </m:sSub>
                    <m:d>
                      <m:dPr>
                        <m:ctrlPr>
                          <a:rPr lang="en-US" sz="2400" i="1">
                            <a:latin typeface="Cambria Math" panose="02040503050406030204" pitchFamily="18" charset="0"/>
                          </a:rPr>
                        </m:ctrlPr>
                      </m:dPr>
                      <m:e>
                        <m:r>
                          <a:rPr lang="en-US" sz="2400" i="1">
                            <a:latin typeface="Cambria Math" panose="02040503050406030204" pitchFamily="18" charset="0"/>
                          </a:rPr>
                          <m:t>𝑠</m:t>
                        </m:r>
                      </m:e>
                    </m:d>
                    <m:r>
                      <a:rPr lang="en-US" sz="2400" i="0">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m:rPr>
                            <m:sty m:val="p"/>
                          </m:rPr>
                          <a:rPr lang="en-US" sz="2400" i="0">
                            <a:latin typeface="Cambria Math" panose="02040503050406030204" pitchFamily="18" charset="0"/>
                            <a:ea typeface="Cambria Math" panose="02040503050406030204" pitchFamily="18" charset="0"/>
                          </a:rPr>
                          <m:t>Ca</m:t>
                        </m:r>
                      </m:e>
                      <m:sup>
                        <m:r>
                          <a:rPr lang="en-US" sz="2400" i="0">
                            <a:latin typeface="Cambria Math" panose="02040503050406030204" pitchFamily="18" charset="0"/>
                            <a:ea typeface="Cambria Math" panose="02040503050406030204" pitchFamily="18" charset="0"/>
                          </a:rPr>
                          <m:t>2+</m:t>
                        </m:r>
                      </m:sup>
                    </m:sSup>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r>
                      <a:rPr lang="en-US" sz="2400" i="0">
                        <a:latin typeface="Cambria Math" panose="02040503050406030204" pitchFamily="18" charset="0"/>
                        <a:ea typeface="Cambria Math" panose="02040503050406030204" pitchFamily="18" charset="0"/>
                      </a:rPr>
                      <m:t>+</m:t>
                    </m:r>
                    <m:sSubSup>
                      <m:sSubSupPr>
                        <m:ctrlPr>
                          <a:rPr lang="en-US" sz="2400" i="1">
                            <a:latin typeface="Cambria Math" panose="02040503050406030204" pitchFamily="18" charset="0"/>
                            <a:ea typeface="Cambria Math" panose="02040503050406030204" pitchFamily="18" charset="0"/>
                          </a:rPr>
                        </m:ctrlPr>
                      </m:sSubSupPr>
                      <m:e>
                        <m:r>
                          <m:rPr>
                            <m:sty m:val="p"/>
                          </m:rPr>
                          <a:rPr lang="en-US" sz="2400" i="0">
                            <a:latin typeface="Cambria Math" panose="02040503050406030204" pitchFamily="18" charset="0"/>
                            <a:ea typeface="Cambria Math" panose="02040503050406030204" pitchFamily="18" charset="0"/>
                          </a:rPr>
                          <m:t>SO</m:t>
                        </m:r>
                      </m:e>
                      <m:sub>
                        <m:r>
                          <a:rPr lang="en-US" sz="2400" i="0">
                            <a:latin typeface="Cambria Math" panose="02040503050406030204" pitchFamily="18" charset="0"/>
                            <a:ea typeface="Cambria Math" panose="02040503050406030204" pitchFamily="18" charset="0"/>
                          </a:rPr>
                          <m:t>4</m:t>
                        </m:r>
                      </m:sub>
                      <m:sup>
                        <m:r>
                          <a:rPr lang="en-US" sz="2400" i="0">
                            <a:latin typeface="Cambria Math" panose="02040503050406030204" pitchFamily="18" charset="0"/>
                            <a:ea typeface="Cambria Math" panose="02040503050406030204" pitchFamily="18" charset="0"/>
                          </a:rPr>
                          <m:t>2−</m:t>
                        </m:r>
                      </m:sup>
                    </m:sSubSup>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𝑎𝑞</m:t>
                        </m:r>
                      </m:e>
                    </m:d>
                  </m:oMath>
                </a14:m>
                <a:r>
                  <a:rPr lang="en-US" sz="2400" dirty="0">
                    <a:latin typeface="+mj-lt"/>
                    <a:ea typeface="Cambria Math" panose="02040503050406030204" pitchFamily="18" charset="0"/>
                  </a:rPr>
                  <a:t>	and	</a:t>
                </a:r>
                <a14:m>
                  <m:oMath xmlns:m="http://schemas.openxmlformats.org/officeDocument/2006/math">
                    <m:sSub>
                      <m:sSubPr>
                        <m:ctrlPr>
                          <a:rPr lang="en-US" sz="2400" i="1">
                            <a:latin typeface="Cambria Math" panose="02040503050406030204" pitchFamily="18" charset="0"/>
                            <a:ea typeface="Cambria Math" panose="02040503050406030204" pitchFamily="18" charset="0"/>
                          </a:rPr>
                        </m:ctrlPr>
                      </m:sSubPr>
                      <m:e>
                        <m:r>
                          <a:rPr lang="en-US" sz="2400" i="1">
                            <a:latin typeface="Cambria Math" panose="02040503050406030204" pitchFamily="18" charset="0"/>
                            <a:ea typeface="Cambria Math" panose="02040503050406030204" pitchFamily="18" charset="0"/>
                          </a:rPr>
                          <m:t>𝐾</m:t>
                        </m:r>
                      </m:e>
                      <m:sub>
                        <m:r>
                          <m:rPr>
                            <m:sty m:val="p"/>
                          </m:rPr>
                          <a:rPr lang="en-US" sz="2400" i="0">
                            <a:latin typeface="Cambria Math" panose="02040503050406030204" pitchFamily="18" charset="0"/>
                            <a:ea typeface="Cambria Math" panose="02040503050406030204" pitchFamily="18" charset="0"/>
                          </a:rPr>
                          <m:t>sp</m:t>
                        </m:r>
                      </m:sub>
                    </m:sSub>
                    <m:r>
                      <a:rPr lang="en-US" sz="2400" i="0">
                        <a:latin typeface="Cambria Math" panose="02040503050406030204" pitchFamily="18" charset="0"/>
                        <a:ea typeface="Cambria Math" panose="02040503050406030204" pitchFamily="18" charset="0"/>
                      </a:rPr>
                      <m:t>=</m:t>
                    </m:r>
                    <m:d>
                      <m:dPr>
                        <m:begChr m:val="["/>
                        <m:endChr m:val="]"/>
                        <m:ctrlPr>
                          <a:rPr lang="en-US" sz="2400" i="1">
                            <a:latin typeface="Cambria Math" panose="02040503050406030204" pitchFamily="18" charset="0"/>
                            <a:ea typeface="Cambria Math" panose="02040503050406030204" pitchFamily="18" charset="0"/>
                          </a:rPr>
                        </m:ctrlPr>
                      </m:dPr>
                      <m:e>
                        <m:sSup>
                          <m:sSupPr>
                            <m:ctrlPr>
                              <a:rPr lang="en-US" sz="2400" i="1">
                                <a:latin typeface="Cambria Math" panose="02040503050406030204" pitchFamily="18" charset="0"/>
                                <a:ea typeface="Cambria Math" panose="02040503050406030204" pitchFamily="18" charset="0"/>
                              </a:rPr>
                            </m:ctrlPr>
                          </m:sSupPr>
                          <m:e>
                            <m:r>
                              <m:rPr>
                                <m:sty m:val="p"/>
                              </m:rPr>
                              <a:rPr lang="en-US" sz="2400" i="0">
                                <a:latin typeface="Cambria Math" panose="02040503050406030204" pitchFamily="18" charset="0"/>
                                <a:ea typeface="Cambria Math" panose="02040503050406030204" pitchFamily="18" charset="0"/>
                              </a:rPr>
                              <m:t>Ca</m:t>
                            </m:r>
                          </m:e>
                          <m:sup>
                            <m:r>
                              <a:rPr lang="en-US" sz="2400" i="0">
                                <a:latin typeface="Cambria Math" panose="02040503050406030204" pitchFamily="18" charset="0"/>
                                <a:ea typeface="Cambria Math" panose="02040503050406030204" pitchFamily="18" charset="0"/>
                              </a:rPr>
                              <m:t>2+</m:t>
                            </m:r>
                          </m:sup>
                        </m:sSup>
                      </m:e>
                    </m:d>
                    <m:d>
                      <m:dPr>
                        <m:begChr m:val="["/>
                        <m:endChr m:val="]"/>
                        <m:ctrlPr>
                          <a:rPr lang="en-US" sz="2400" i="1">
                            <a:latin typeface="Cambria Math" panose="02040503050406030204" pitchFamily="18" charset="0"/>
                            <a:ea typeface="Cambria Math" panose="02040503050406030204" pitchFamily="18" charset="0"/>
                          </a:rPr>
                        </m:ctrlPr>
                      </m:dPr>
                      <m:e>
                        <m:sSubSup>
                          <m:sSubSupPr>
                            <m:ctrlPr>
                              <a:rPr lang="en-US" sz="2400" i="1">
                                <a:latin typeface="Cambria Math" panose="02040503050406030204" pitchFamily="18" charset="0"/>
                                <a:ea typeface="Cambria Math" panose="02040503050406030204" pitchFamily="18" charset="0"/>
                              </a:rPr>
                            </m:ctrlPr>
                          </m:sSubSupPr>
                          <m:e>
                            <m:r>
                              <m:rPr>
                                <m:sty m:val="p"/>
                              </m:rPr>
                              <a:rPr lang="en-US" sz="2400" i="0">
                                <a:latin typeface="Cambria Math" panose="02040503050406030204" pitchFamily="18" charset="0"/>
                                <a:ea typeface="Cambria Math" panose="02040503050406030204" pitchFamily="18" charset="0"/>
                              </a:rPr>
                              <m:t>SO</m:t>
                            </m:r>
                          </m:e>
                          <m:sub>
                            <m:r>
                              <a:rPr lang="en-US" sz="2400" i="0">
                                <a:latin typeface="Cambria Math" panose="02040503050406030204" pitchFamily="18" charset="0"/>
                                <a:ea typeface="Cambria Math" panose="02040503050406030204" pitchFamily="18" charset="0"/>
                              </a:rPr>
                              <m:t>4</m:t>
                            </m:r>
                          </m:sub>
                          <m:sup>
                            <m:r>
                              <a:rPr lang="en-US" sz="2400" i="0">
                                <a:latin typeface="Cambria Math" panose="02040503050406030204" pitchFamily="18" charset="0"/>
                                <a:ea typeface="Cambria Math" panose="02040503050406030204" pitchFamily="18" charset="0"/>
                              </a:rPr>
                              <m:t>2−</m:t>
                            </m:r>
                          </m:sup>
                        </m:sSubSup>
                      </m:e>
                    </m:d>
                  </m:oMath>
                </a14:m>
                <a:r>
                  <a:rPr lang="en-US" sz="2400" b="1" dirty="0">
                    <a:solidFill>
                      <a:srgbClr val="4F74A7"/>
                    </a:solidFill>
                  </a:rPr>
                  <a:t> </a:t>
                </a:r>
              </a:p>
              <a:p>
                <a:pPr>
                  <a:spcBef>
                    <a:spcPts val="0"/>
                  </a:spcBef>
                  <a:spcAft>
                    <a:spcPts val="2800"/>
                  </a:spcAft>
                </a:pPr>
                <a:r>
                  <a:rPr lang="en-US" b="1" dirty="0">
                    <a:solidFill>
                      <a:srgbClr val="43638E"/>
                    </a:solidFill>
                  </a:rPr>
                  <a:t>Solution</a:t>
                </a:r>
              </a:p>
              <a:p>
                <a:pPr>
                  <a:spcBef>
                    <a:spcPts val="0"/>
                  </a:spcBef>
                  <a:spcAft>
                    <a:spcPts val="50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𝐾</m:t>
                          </m:r>
                        </m:e>
                        <m:sub>
                          <m:r>
                            <m:rPr>
                              <m:sty m:val="p"/>
                            </m:rPr>
                            <a:rPr lang="en-US" i="0">
                              <a:latin typeface="Cambria Math" panose="02040503050406030204" pitchFamily="18" charset="0"/>
                            </a:rPr>
                            <m:t>sp</m:t>
                          </m:r>
                        </m:sub>
                      </m:sSub>
                      <m:r>
                        <a:rPr lang="en-US" smtClean="0">
                          <a:latin typeface="Cambria Math" panose="02040503050406030204" pitchFamily="18" charset="0"/>
                        </a:rPr>
                        <m:t>=</m:t>
                      </m:r>
                      <m:d>
                        <m:dPr>
                          <m:ctrlPr>
                            <a:rPr lang="en-US" i="1" smtClean="0">
                              <a:latin typeface="Cambria Math" panose="02040503050406030204" pitchFamily="18" charset="0"/>
                            </a:rPr>
                          </m:ctrlPr>
                        </m:dPr>
                        <m:e>
                          <m:r>
                            <a:rPr lang="en-US" i="1">
                              <a:latin typeface="Cambria Math" panose="02040503050406030204" pitchFamily="18" charset="0"/>
                            </a:rPr>
                            <m:t>𝑠</m:t>
                          </m:r>
                        </m:e>
                      </m:d>
                      <m:d>
                        <m:dPr>
                          <m:ctrlPr>
                            <a:rPr lang="en-US" i="1" smtClean="0">
                              <a:latin typeface="Cambria Math" panose="02040503050406030204" pitchFamily="18" charset="0"/>
                            </a:rPr>
                          </m:ctrlPr>
                        </m:dPr>
                        <m:e>
                          <m:r>
                            <a:rPr lang="en-US" i="1">
                              <a:latin typeface="Cambria Math" panose="02040503050406030204" pitchFamily="18" charset="0"/>
                            </a:rPr>
                            <m:t>𝑠</m:t>
                          </m:r>
                        </m:e>
                      </m:d>
                      <m:r>
                        <a:rPr lang="en-US" smtClean="0">
                          <a:latin typeface="Cambria Math" panose="02040503050406030204" pitchFamily="18" charset="0"/>
                        </a:rPr>
                        <m:t>=</m:t>
                      </m:r>
                      <m:sSup>
                        <m:sSupPr>
                          <m:ctrlPr>
                            <a:rPr lang="en-US" i="1" smtClean="0">
                              <a:latin typeface="Cambria Math" panose="02040503050406030204" pitchFamily="18" charset="0"/>
                            </a:rPr>
                          </m:ctrlPr>
                        </m:sSupPr>
                        <m:e>
                          <m:d>
                            <m:dPr>
                              <m:ctrlPr>
                                <a:rPr lang="en-US" i="1">
                                  <a:latin typeface="Cambria Math" panose="02040503050406030204" pitchFamily="18" charset="0"/>
                                </a:rPr>
                              </m:ctrlPr>
                            </m:dPr>
                            <m:e>
                              <m:r>
                                <a:rPr lang="en-US">
                                  <a:latin typeface="Cambria Math" panose="02040503050406030204" pitchFamily="18" charset="0"/>
                                </a:rPr>
                                <m:t>4.9</m:t>
                              </m:r>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−3</m:t>
                                  </m:r>
                                </m:sup>
                              </m:sSup>
                            </m:e>
                          </m:d>
                        </m:e>
                        <m:sup>
                          <m:r>
                            <a:rPr lang="en-US">
                              <a:latin typeface="Cambria Math" panose="02040503050406030204" pitchFamily="18" charset="0"/>
                            </a:rPr>
                            <m:t>2</m:t>
                          </m:r>
                        </m:sup>
                      </m:sSup>
                      <m:r>
                        <a:rPr lang="en-US" smtClean="0">
                          <a:latin typeface="Cambria Math" panose="02040503050406030204" pitchFamily="18" charset="0"/>
                        </a:rPr>
                        <m:t>=2.4</m:t>
                      </m:r>
                      <m:r>
                        <a:rPr lang="en-US"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−5</m:t>
                          </m:r>
                        </m:sup>
                      </m:sSup>
                    </m:oMath>
                  </m:oMathPara>
                </a14:m>
                <a:endParaRPr lang="en-US" b="1" dirty="0">
                  <a:solidFill>
                    <a:srgbClr val="4F74A7"/>
                  </a:solidFill>
                </a:endParaRPr>
              </a:p>
              <a:p>
                <a:pPr>
                  <a:spcBef>
                    <a:spcPts val="0"/>
                  </a:spcBef>
                </a:pPr>
                <a:r>
                  <a:rPr lang="en-US" dirty="0"/>
                  <a:t>This is a relatively large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dirty="0"/>
                  <a:t> value.</a:t>
                </a:r>
              </a:p>
            </p:txBody>
          </p:sp>
        </mc:Choice>
        <mc:Fallback xmlns="">
          <p:sp>
            <p:nvSpPr>
              <p:cNvPr id="2" name="Content Placeholder 1"/>
              <p:cNvSpPr>
                <a:spLocks noGrp="1" noRot="1" noChangeAspect="1" noMove="1" noResize="1" noEditPoints="1" noAdjustHandles="1" noChangeArrowheads="1" noChangeShapeType="1" noTextEdit="1"/>
              </p:cNvSpPr>
              <p:nvPr>
                <p:ph sz="quarter" idx="12"/>
              </p:nvPr>
            </p:nvSpPr>
            <p:spPr>
              <a:xfrm>
                <a:off x="0" y="1143000"/>
                <a:ext cx="9144000" cy="3505200"/>
              </a:xfrm>
              <a:blipFill>
                <a:blip r:embed="rId2"/>
                <a:stretch>
                  <a:fillRect l="-1333" t="-870" b="-3478"/>
                </a:stretch>
              </a:blipFill>
            </p:spPr>
            <p:txBody>
              <a:bodyPr/>
              <a:lstStyle/>
              <a:p>
                <a:r>
                  <a:rPr lang="en-US">
                    <a:noFill/>
                  </a:rPr>
                  <a:t> </a:t>
                </a:r>
              </a:p>
            </p:txBody>
          </p:sp>
        </mc:Fallback>
      </mc:AlternateContent>
    </p:spTree>
    <p:extLst>
      <p:ext uri="{BB962C8B-B14F-4D97-AF65-F5344CB8AC3E}">
        <p14:creationId xmlns:p14="http://schemas.microsoft.com/office/powerpoint/2010/main" val="424312440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6808304" cy="460513"/>
          </a:xfrm>
        </p:spPr>
        <p:txBody>
          <a:bodyPr/>
          <a:lstStyle/>
          <a:p>
            <a:pPr marL="1208088" indent="-1208088"/>
            <a:r>
              <a:rPr lang="en-US" dirty="0">
                <a:solidFill>
                  <a:srgbClr val="FFFFFF"/>
                </a:solidFill>
              </a:rPr>
              <a:t>17.4	</a:t>
            </a:r>
            <a:r>
              <a:rPr lang="en-US" dirty="0"/>
              <a:t>Solubility Equilibria (8)</a:t>
            </a:r>
          </a:p>
        </p:txBody>
      </p:sp>
      <p:sp>
        <p:nvSpPr>
          <p:cNvPr id="2" name="Text Placeholder 1"/>
          <p:cNvSpPr>
            <a:spLocks noGrp="1"/>
          </p:cNvSpPr>
          <p:nvPr>
            <p:ph type="body" sz="quarter" idx="11"/>
          </p:nvPr>
        </p:nvSpPr>
        <p:spPr>
          <a:xfrm>
            <a:off x="0" y="1143000"/>
            <a:ext cx="8686800" cy="533400"/>
          </a:xfrm>
        </p:spPr>
        <p:txBody>
          <a:bodyPr/>
          <a:lstStyle/>
          <a:p>
            <a:r>
              <a:rPr lang="en-US" dirty="0"/>
              <a:t>Predicting Precipitation Reactions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676400"/>
                <a:ext cx="9144000" cy="2133600"/>
              </a:xfrm>
            </p:spPr>
            <p:txBody>
              <a:bodyPr/>
              <a:lstStyle/>
              <a:p>
                <a:pPr>
                  <a:spcAft>
                    <a:spcPts val="2800"/>
                  </a:spcAft>
                </a:pPr>
                <a:r>
                  <a:rPr lang="en-US" dirty="0"/>
                  <a:t>We use the reaction quotient (</a:t>
                </a:r>
                <a:r>
                  <a:rPr lang="en-US" i="1" dirty="0"/>
                  <a:t>Q</a:t>
                </a:r>
                <a:r>
                  <a:rPr lang="en-US" dirty="0"/>
                  <a:t>) to predict when a precipitate will form.</a:t>
                </a:r>
              </a:p>
              <a:p>
                <a:r>
                  <a:rPr lang="en-US" i="1" dirty="0"/>
                  <a:t>Q </a:t>
                </a:r>
                <a:r>
                  <a:rPr lang="en-US" dirty="0"/>
                  <a:t>has the same form as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dirty="0"/>
                  <a:t> except the concentrations of ions are </a:t>
                </a:r>
                <a:r>
                  <a:rPr lang="en-US" b="1" dirty="0"/>
                  <a:t>not</a:t>
                </a:r>
                <a:r>
                  <a:rPr lang="en-US" dirty="0"/>
                  <a:t> equilibrium concentrations.</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676400"/>
                <a:ext cx="9144000" cy="2133600"/>
              </a:xfrm>
              <a:blipFill>
                <a:blip r:embed="rId2"/>
                <a:stretch>
                  <a:fillRect l="-1333" t="-2571" r="-867" b="-9143"/>
                </a:stretch>
              </a:blipFill>
            </p:spPr>
            <p:txBody>
              <a:bodyPr/>
              <a:lstStyle/>
              <a:p>
                <a:r>
                  <a:rPr lang="en-US">
                    <a:noFill/>
                  </a:rPr>
                  <a:t> </a:t>
                </a:r>
              </a:p>
            </p:txBody>
          </p:sp>
        </mc:Fallback>
      </mc:AlternateContent>
    </p:spTree>
    <p:extLst>
      <p:ext uri="{BB962C8B-B14F-4D97-AF65-F5344CB8AC3E}">
        <p14:creationId xmlns:p14="http://schemas.microsoft.com/office/powerpoint/2010/main" val="925689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1"/>
            <a:ext cx="6808304" cy="460513"/>
          </a:xfrm>
        </p:spPr>
        <p:txBody>
          <a:bodyPr/>
          <a:lstStyle/>
          <a:p>
            <a:pPr marL="1208088" indent="-1208088"/>
            <a:r>
              <a:rPr lang="en-US" dirty="0">
                <a:solidFill>
                  <a:srgbClr val="FFFFFF"/>
                </a:solidFill>
              </a:rPr>
              <a:t>17.4	</a:t>
            </a:r>
            <a:r>
              <a:rPr lang="en-US" dirty="0"/>
              <a:t>Solubility Equilibria (9)</a:t>
            </a:r>
          </a:p>
        </p:txBody>
      </p:sp>
      <p:sp>
        <p:nvSpPr>
          <p:cNvPr id="2" name="Text Placeholder 1"/>
          <p:cNvSpPr>
            <a:spLocks noGrp="1"/>
          </p:cNvSpPr>
          <p:nvPr>
            <p:ph type="body" sz="quarter" idx="11"/>
          </p:nvPr>
        </p:nvSpPr>
        <p:spPr>
          <a:xfrm>
            <a:off x="0" y="1143000"/>
            <a:ext cx="8686800" cy="533400"/>
          </a:xfrm>
        </p:spPr>
        <p:txBody>
          <a:bodyPr/>
          <a:lstStyle/>
          <a:p>
            <a:r>
              <a:rPr lang="en-US" dirty="0"/>
              <a:t>Predicting Precipitation Reactions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0" y="1752600"/>
                <a:ext cx="9144000" cy="4267200"/>
              </a:xfrm>
            </p:spPr>
            <p:txBody>
              <a:bodyPr/>
              <a:lstStyle/>
              <a:p>
                <a:pPr>
                  <a:spcAft>
                    <a:spcPts val="2800"/>
                  </a:spcAft>
                </a:pPr>
                <a:r>
                  <a:rPr lang="en-US" dirty="0"/>
                  <a:t>If we mix a solution containing </a:t>
                </a:r>
                <a14:m>
                  <m:oMath xmlns:m="http://schemas.openxmlformats.org/officeDocument/2006/math">
                    <m:sSup>
                      <m:sSupPr>
                        <m:ctrlPr>
                          <a:rPr lang="en-US" i="1">
                            <a:latin typeface="Cambria Math" panose="02040503050406030204" pitchFamily="18" charset="0"/>
                          </a:rPr>
                        </m:ctrlPr>
                      </m:sSupPr>
                      <m:e>
                        <m:r>
                          <m:rPr>
                            <m:sty m:val="p"/>
                          </m:rPr>
                          <a:rPr lang="en-US">
                            <a:latin typeface="Cambria Math" panose="02040503050406030204" pitchFamily="18" charset="0"/>
                          </a:rPr>
                          <m:t>Ag</m:t>
                        </m:r>
                      </m:e>
                      <m:sup>
                        <m:r>
                          <a:rPr lang="en-US">
                            <a:latin typeface="Cambria Math" panose="02040503050406030204" pitchFamily="18" charset="0"/>
                          </a:rPr>
                          <m:t>+</m:t>
                        </m:r>
                      </m:sup>
                    </m:sSup>
                  </m:oMath>
                </a14:m>
                <a:r>
                  <a:rPr lang="en-US" dirty="0"/>
                  <a:t> ions with one containing </a:t>
                </a:r>
                <a14:m>
                  <m:oMath xmlns:m="http://schemas.openxmlformats.org/officeDocument/2006/math">
                    <m:sSup>
                      <m:sSupPr>
                        <m:ctrlPr>
                          <a:rPr lang="en-US" i="1">
                            <a:latin typeface="Cambria Math" panose="02040503050406030204" pitchFamily="18" charset="0"/>
                          </a:rPr>
                        </m:ctrlPr>
                      </m:sSupPr>
                      <m:e>
                        <m:r>
                          <m:rPr>
                            <m:sty m:val="p"/>
                          </m:rPr>
                          <a:rPr lang="en-US">
                            <a:latin typeface="Cambria Math" panose="02040503050406030204" pitchFamily="18" charset="0"/>
                          </a:rPr>
                          <m:t>Cl</m:t>
                        </m:r>
                      </m:e>
                      <m:sup>
                        <m:r>
                          <a:rPr lang="en-US">
                            <a:latin typeface="Cambria Math" panose="02040503050406030204" pitchFamily="18" charset="0"/>
                          </a:rPr>
                          <m:t>−</m:t>
                        </m:r>
                      </m:sup>
                    </m:sSup>
                  </m:oMath>
                </a14:m>
                <a:r>
                  <a:rPr lang="en-US" dirty="0"/>
                  <a:t>ions, we write:</a:t>
                </a:r>
              </a:p>
              <a:p>
                <a:pPr marL="2579688" indent="-65088">
                  <a:spcAft>
                    <a:spcPts val="2800"/>
                  </a:spcAft>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𝑄</m:t>
                      </m:r>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a:rPr lang="en-US" i="0">
                              <a:latin typeface="Cambria Math" panose="02040503050406030204" pitchFamily="18" charset="0"/>
                            </a:rPr>
                            <m:t>[</m:t>
                          </m:r>
                          <m:sSup>
                            <m:sSupPr>
                              <m:ctrlPr>
                                <a:rPr lang="en-US" i="1">
                                  <a:latin typeface="Cambria Math" panose="02040503050406030204" pitchFamily="18" charset="0"/>
                                </a:rPr>
                              </m:ctrlPr>
                            </m:sSupPr>
                            <m:e>
                              <m:r>
                                <m:rPr>
                                  <m:sty m:val="p"/>
                                </m:rPr>
                                <a:rPr lang="en-US" i="0">
                                  <a:latin typeface="Cambria Math" panose="02040503050406030204" pitchFamily="18" charset="0"/>
                                </a:rPr>
                                <m:t>Ag</m:t>
                              </m:r>
                            </m:e>
                            <m:sup>
                              <m:r>
                                <a:rPr lang="en-US" i="0">
                                  <a:latin typeface="Cambria Math" panose="02040503050406030204" pitchFamily="18" charset="0"/>
                                </a:rPr>
                                <m:t>+</m:t>
                              </m:r>
                            </m:sup>
                          </m:sSup>
                          <m:r>
                            <a:rPr lang="en-US" i="0">
                              <a:latin typeface="Cambria Math" panose="02040503050406030204" pitchFamily="18" charset="0"/>
                            </a:rPr>
                            <m:t>]</m:t>
                          </m:r>
                        </m:e>
                        <m:sub>
                          <m:r>
                            <m:rPr>
                              <m:sty m:val="p"/>
                            </m:rPr>
                            <a:rPr lang="en-US" b="0" i="0" smtClean="0">
                              <a:latin typeface="Cambria Math" panose="02040503050406030204" pitchFamily="18" charset="0"/>
                            </a:rPr>
                            <m:t>i</m:t>
                          </m:r>
                        </m:sub>
                      </m:sSub>
                      <m:sSub>
                        <m:sSubPr>
                          <m:ctrlPr>
                            <a:rPr lang="en-US" b="0" i="1" smtClean="0">
                              <a:latin typeface="Cambria Math" panose="02040503050406030204" pitchFamily="18" charset="0"/>
                            </a:rPr>
                          </m:ctrlPr>
                        </m:sSubPr>
                        <m:e>
                          <m:r>
                            <a:rPr lang="en-US" i="0">
                              <a:latin typeface="Cambria Math" panose="02040503050406030204" pitchFamily="18" charset="0"/>
                            </a:rPr>
                            <m:t>[</m:t>
                          </m:r>
                          <m:sSup>
                            <m:sSupPr>
                              <m:ctrlPr>
                                <a:rPr lang="en-US" i="1">
                                  <a:latin typeface="Cambria Math" panose="02040503050406030204" pitchFamily="18" charset="0"/>
                                </a:rPr>
                              </m:ctrlPr>
                            </m:sSupPr>
                            <m:e>
                              <m:r>
                                <m:rPr>
                                  <m:sty m:val="p"/>
                                </m:rPr>
                                <a:rPr lang="en-US" b="0" i="0" smtClean="0">
                                  <a:latin typeface="Cambria Math" panose="02040503050406030204" pitchFamily="18" charset="0"/>
                                </a:rPr>
                                <m:t>Cl</m:t>
                              </m:r>
                            </m:e>
                            <m:sup>
                              <m:r>
                                <a:rPr lang="en-US" b="0" i="0" smtClean="0">
                                  <a:latin typeface="Cambria Math" panose="02040503050406030204" pitchFamily="18" charset="0"/>
                                </a:rPr>
                                <m:t>−</m:t>
                              </m:r>
                            </m:sup>
                          </m:sSup>
                          <m:r>
                            <a:rPr lang="en-US" i="0">
                              <a:latin typeface="Cambria Math" panose="02040503050406030204" pitchFamily="18" charset="0"/>
                            </a:rPr>
                            <m:t>]</m:t>
                          </m:r>
                        </m:e>
                        <m:sub>
                          <m:r>
                            <m:rPr>
                              <m:sty m:val="p"/>
                            </m:rPr>
                            <a:rPr lang="en-US" b="0" i="0" smtClean="0">
                              <a:latin typeface="Cambria Math" panose="02040503050406030204" pitchFamily="18" charset="0"/>
                            </a:rPr>
                            <m:t>i</m:t>
                          </m:r>
                        </m:sub>
                      </m:sSub>
                    </m:oMath>
                  </m:oMathPara>
                </a14:m>
                <a:endParaRPr lang="en-US" dirty="0"/>
              </a:p>
              <a:p>
                <a:pPr>
                  <a:spcAft>
                    <a:spcPts val="2800"/>
                  </a:spcAft>
                </a:pPr>
                <a:r>
                  <a:rPr lang="en-US" dirty="0"/>
                  <a:t>where “i” denotes initial concentrations</a:t>
                </a:r>
              </a:p>
              <a:p>
                <a:pPr algn="ctr">
                  <a:spcAft>
                    <a:spcPts val="2800"/>
                  </a:spcAft>
                </a:pPr>
                <a:r>
                  <a:rPr lang="en-US" dirty="0"/>
                  <a:t>If </a:t>
                </a:r>
                <a14:m>
                  <m:oMath xmlns:m="http://schemas.openxmlformats.org/officeDocument/2006/math">
                    <m:r>
                      <a:rPr lang="en-US" i="1" dirty="0" smtClean="0">
                        <a:latin typeface="Cambria Math" panose="02040503050406030204" pitchFamily="18" charset="0"/>
                      </a:rPr>
                      <m:t>𝑄</m:t>
                    </m:r>
                    <m:r>
                      <a:rPr lang="en-US" i="1" dirty="0" smtClean="0">
                        <a:latin typeface="Cambria Math" panose="02040503050406030204" pitchFamily="18" charset="0"/>
                      </a:rPr>
                      <m:t>≤</m:t>
                    </m:r>
                    <m:r>
                      <a:rPr lang="en-US" i="1" dirty="0" err="1">
                        <a:latin typeface="Cambria Math" panose="02040503050406030204" pitchFamily="18" charset="0"/>
                      </a:rPr>
                      <m:t>𝐾</m:t>
                    </m:r>
                    <m:r>
                      <m:rPr>
                        <m:sty m:val="p"/>
                      </m:rPr>
                      <a:rPr lang="en-US" i="0" baseline="-25000" dirty="0" err="1">
                        <a:latin typeface="Cambria Math" panose="02040503050406030204" pitchFamily="18" charset="0"/>
                      </a:rPr>
                      <m:t>sp</m:t>
                    </m:r>
                    <m:r>
                      <a:rPr lang="en-US" i="1" dirty="0">
                        <a:latin typeface="Cambria Math" panose="02040503050406030204" pitchFamily="18" charset="0"/>
                      </a:rPr>
                      <m:t> </m:t>
                    </m:r>
                  </m:oMath>
                </a14:m>
                <a:r>
                  <a:rPr lang="en-US" dirty="0"/>
                  <a:t>no precipitate will form</a:t>
                </a:r>
              </a:p>
              <a:p>
                <a:pPr algn="ctr">
                  <a:spcAft>
                    <a:spcPts val="2800"/>
                  </a:spcAft>
                </a:pPr>
                <a:r>
                  <a:rPr lang="en-US" dirty="0"/>
                  <a:t>If </a:t>
                </a:r>
                <a14:m>
                  <m:oMath xmlns:m="http://schemas.openxmlformats.org/officeDocument/2006/math">
                    <m:r>
                      <a:rPr lang="en-US" i="1" dirty="0" smtClean="0">
                        <a:latin typeface="Cambria Math" panose="02040503050406030204" pitchFamily="18" charset="0"/>
                      </a:rPr>
                      <m:t>𝑄</m:t>
                    </m:r>
                    <m:r>
                      <a:rPr lang="en-US" i="1" dirty="0" smtClean="0">
                        <a:latin typeface="Cambria Math" panose="02040503050406030204" pitchFamily="18" charset="0"/>
                      </a:rPr>
                      <m:t>&gt;</m:t>
                    </m:r>
                    <m:r>
                      <a:rPr lang="en-US" i="1" dirty="0" err="1" smtClean="0">
                        <a:latin typeface="Cambria Math" panose="02040503050406030204" pitchFamily="18" charset="0"/>
                      </a:rPr>
                      <m:t>𝐾</m:t>
                    </m:r>
                    <m:r>
                      <m:rPr>
                        <m:sty m:val="p"/>
                      </m:rPr>
                      <a:rPr lang="en-US" i="0" baseline="-25000" dirty="0" err="1" smtClean="0">
                        <a:latin typeface="Cambria Math" panose="02040503050406030204" pitchFamily="18" charset="0"/>
                      </a:rPr>
                      <m:t>sp</m:t>
                    </m:r>
                    <m:r>
                      <a:rPr lang="en-US" i="1" dirty="0" smtClean="0">
                        <a:latin typeface="Cambria Math" panose="02040503050406030204" pitchFamily="18" charset="0"/>
                      </a:rPr>
                      <m:t> </m:t>
                    </m:r>
                  </m:oMath>
                </a14:m>
                <a:r>
                  <a:rPr lang="en-US" dirty="0"/>
                  <a:t>AgCl will precipitate</a:t>
                </a:r>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0" y="1752600"/>
                <a:ext cx="9144000" cy="4267200"/>
              </a:xfrm>
              <a:blipFill>
                <a:blip r:embed="rId2"/>
                <a:stretch>
                  <a:fillRect l="-1333" t="-1429"/>
                </a:stretch>
              </a:blipFill>
            </p:spPr>
            <p:txBody>
              <a:bodyPr/>
              <a:lstStyle/>
              <a:p>
                <a:r>
                  <a:rPr lang="en-US">
                    <a:noFill/>
                  </a:rPr>
                  <a:t> </a:t>
                </a:r>
              </a:p>
            </p:txBody>
          </p:sp>
        </mc:Fallback>
      </mc:AlternateContent>
    </p:spTree>
    <p:extLst>
      <p:ext uri="{BB962C8B-B14F-4D97-AF65-F5344CB8AC3E}">
        <p14:creationId xmlns:p14="http://schemas.microsoft.com/office/powerpoint/2010/main" val="34117046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MPSPRESENTATIONTYPE" val="AMPSFrames"/>
  <p:tag name="AMPSCOPYRIGHTYEAR" val="Copyright © 2014, "/>
  <p:tag name="AMPSPUBLISHER" val="The McGraw-Hill Companies, Inc. Permission required for reproduction or display."/>
  <p:tag name="AMPSCONSTEXT" val=""/>
</p:tagLst>
</file>

<file path=ppt/theme/theme1.xml><?xml version="1.0" encoding="utf-8"?>
<a:theme xmlns:a="http://schemas.openxmlformats.org/drawingml/2006/main" name="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ec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bjecti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23987</TotalTime>
  <Words>7947</Words>
  <Application>Microsoft Office PowerPoint</Application>
  <PresentationFormat>On-screen Show (4:3)</PresentationFormat>
  <Paragraphs>1389</Paragraphs>
  <Slides>151</Slides>
  <Notes>30</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151</vt:i4>
      </vt:variant>
    </vt:vector>
  </HeadingPairs>
  <TitlesOfParts>
    <vt:vector size="161" baseType="lpstr">
      <vt:lpstr>Arial</vt:lpstr>
      <vt:lpstr>Calibri</vt:lpstr>
      <vt:lpstr>Cambria Math</vt:lpstr>
      <vt:lpstr>Helvetica</vt:lpstr>
      <vt:lpstr>Wingdings</vt:lpstr>
      <vt:lpstr>Cover</vt:lpstr>
      <vt:lpstr>Sections</vt:lpstr>
      <vt:lpstr>Objectives</vt:lpstr>
      <vt:lpstr>Exposition</vt:lpstr>
      <vt:lpstr>Example</vt:lpstr>
      <vt:lpstr>Chemistry</vt:lpstr>
      <vt:lpstr>Acid-Base Equilibria and Solubility Equilibria</vt:lpstr>
      <vt:lpstr>17.1 The Common Ion Effect</vt:lpstr>
      <vt:lpstr>17.1 The Common Ion Effect (1)</vt:lpstr>
      <vt:lpstr>17.1 The Common Ion Effect (2)</vt:lpstr>
      <vt:lpstr>17.1 The Common Ion Effect (3)</vt:lpstr>
      <vt:lpstr>SAMPLE PROBLEM 17.1</vt:lpstr>
      <vt:lpstr>SAMPLE PROBLEM 17.1 Setup</vt:lpstr>
      <vt:lpstr>SAMPLE PROBLEM 17.1 </vt:lpstr>
      <vt:lpstr>17.2 Buffer Solutions</vt:lpstr>
      <vt:lpstr>17.2 Buffer Solutions (1)</vt:lpstr>
      <vt:lpstr>17.2 Buffer Solutions (2)</vt:lpstr>
      <vt:lpstr>17.2 Buffer Solutions (3)</vt:lpstr>
      <vt:lpstr>17.2 Buffer Solutions (4)</vt:lpstr>
      <vt:lpstr>17.1 The Common Ion Effect (4)</vt:lpstr>
      <vt:lpstr>17.1 The Common Ion Effect (5)</vt:lpstr>
      <vt:lpstr>17.1 The Common Ion Effect (6)</vt:lpstr>
      <vt:lpstr>17.2 Buffer Solutions (5)</vt:lpstr>
      <vt:lpstr>17.2 Buffer Solution (6)</vt:lpstr>
      <vt:lpstr>17.2 Buffer Solutions (7)</vt:lpstr>
      <vt:lpstr>SAMPLE PROBLEM 17.2 Strategy</vt:lpstr>
      <vt:lpstr>SAMPLE PROBLEM 17.2 Setup</vt:lpstr>
      <vt:lpstr>17.2 Buffer Solutions (8)</vt:lpstr>
      <vt:lpstr>17.2 Buffer Solutions (9)</vt:lpstr>
      <vt:lpstr>17.2 Buffer Solutions (10)</vt:lpstr>
      <vt:lpstr>17.2 Buffer Solutions (11)</vt:lpstr>
      <vt:lpstr>17.2 Buffer Solutions (12)</vt:lpstr>
      <vt:lpstr>SAMPLE PROBLEM 17.3</vt:lpstr>
      <vt:lpstr>SAMPLE PROBLEM 17.3 Setup</vt:lpstr>
      <vt:lpstr>SAMPLE PROBLEM 17.3 Solution</vt:lpstr>
      <vt:lpstr>17.3 Acid‒Base Titrations</vt:lpstr>
      <vt:lpstr>17.3 Acid‒Base Titrations (1)</vt:lpstr>
      <vt:lpstr>17.3 Acid‒Base Titrations (2)</vt:lpstr>
      <vt:lpstr>17.3 Acid‒Base Titrations (3)</vt:lpstr>
      <vt:lpstr>17.3 Acid‒Base Titrations (4)</vt:lpstr>
      <vt:lpstr>17.3 Acid‒Base Titrations (5)</vt:lpstr>
      <vt:lpstr>17.3 Acid‒Base Titrations (6)</vt:lpstr>
      <vt:lpstr>17.3 Acid‒Base Titrations (7)</vt:lpstr>
      <vt:lpstr>17.3 Acid‒Base Titrations (8)</vt:lpstr>
      <vt:lpstr>17.3 Acid‒Base Titrations (9)</vt:lpstr>
      <vt:lpstr>17.3 Acid‒Base Titrations (10)</vt:lpstr>
      <vt:lpstr>17.3 Acid‒Base Titrations (11)</vt:lpstr>
      <vt:lpstr>17.3 Acid‒Base Titrations (12)</vt:lpstr>
      <vt:lpstr>17.3 Acid‒Base Titrations (13)</vt:lpstr>
      <vt:lpstr>17.3 Acid‒Base Titrations (14)</vt:lpstr>
      <vt:lpstr>17.3 Acid‒Base Titrations (15)</vt:lpstr>
      <vt:lpstr>17.3 Acid‒Base Titrations (16)</vt:lpstr>
      <vt:lpstr>17.3 Acid‒Base Titrations (17)</vt:lpstr>
      <vt:lpstr>17.3 Acid‒Base Titrations (18)</vt:lpstr>
      <vt:lpstr>17.3 Acid‒Base Titrations (19)</vt:lpstr>
      <vt:lpstr>17.3 Acid‒Base Titrations (20)</vt:lpstr>
      <vt:lpstr>17.3 Acid‒Base Titrations (21)</vt:lpstr>
      <vt:lpstr>17.3 Acid‒Base Titrations (22)</vt:lpstr>
      <vt:lpstr>17.3 Acid‒Base Titrations (23)</vt:lpstr>
      <vt:lpstr>17.3 Acid‒Base Titrations (24)</vt:lpstr>
      <vt:lpstr>17.3 Acid‒Base Titrations (25)</vt:lpstr>
      <vt:lpstr>17.3 Acid‒Base Titrations (26)</vt:lpstr>
      <vt:lpstr>SAMPLE PROBLEM 17.4 Strategy</vt:lpstr>
      <vt:lpstr>SAMPLE PROBLEM 17.4 Setup</vt:lpstr>
      <vt:lpstr>SAMPLE PROBLEM 17.4 Solution</vt:lpstr>
      <vt:lpstr>SAMPLE PROBLEM 17.4 Cont.</vt:lpstr>
      <vt:lpstr>SAMPLE PROBLEM 17.4 Cont.1</vt:lpstr>
      <vt:lpstr>SAMPLE PROBLEM 17.4 Cont.2</vt:lpstr>
      <vt:lpstr>SAMPLE PROBLEM 17.4  Cont.3</vt:lpstr>
      <vt:lpstr>SAMPLE PROBLEM 17.4  Cont.4</vt:lpstr>
      <vt:lpstr>17.3 Acid‒Base Titrations (27)</vt:lpstr>
      <vt:lpstr>17.3 Acid‒Base Titrations (28)</vt:lpstr>
      <vt:lpstr>17.3 Acid‒Base Titrations (29)</vt:lpstr>
      <vt:lpstr>17.3 Acid‒Base Titrations (30)</vt:lpstr>
      <vt:lpstr>17.3 Acid‒Base Titrations (31)</vt:lpstr>
      <vt:lpstr>17.3 Acid‒Base Titrations (32)</vt:lpstr>
      <vt:lpstr>SAMPLE PROBLEM 17.5 Strategy</vt:lpstr>
      <vt:lpstr>SAMPLE PROBLEM 17.5</vt:lpstr>
      <vt:lpstr>SAMPLE PROBLEM 17.5 Solution</vt:lpstr>
      <vt:lpstr>SAMPLE PROBLEM 17.5 Cont.</vt:lpstr>
      <vt:lpstr>17.3 Acid‒Base Titrations (33)</vt:lpstr>
      <vt:lpstr>17.3 Acid‒Base Titrations (34)</vt:lpstr>
      <vt:lpstr>17.3 Acid‒Base Titrations (35)</vt:lpstr>
      <vt:lpstr>17.3 Acid‒Base Titrations (36)</vt:lpstr>
      <vt:lpstr>17.3 Acid‒Base Titrations (37)</vt:lpstr>
      <vt:lpstr>17.3 Acid‒Base Titrations (38)</vt:lpstr>
      <vt:lpstr>SAMPLE PROBLEM 17.6 Setup</vt:lpstr>
      <vt:lpstr>SAMPLE PROBLEM 17.6</vt:lpstr>
      <vt:lpstr>SAMPLE PROBLEM 17.6 Solution</vt:lpstr>
      <vt:lpstr>17.4 Solubility Equilibria</vt:lpstr>
      <vt:lpstr>17.4 Solubility Equilibria (1)</vt:lpstr>
      <vt:lpstr>17.4 Solubility Equilibria (2)</vt:lpstr>
      <vt:lpstr>17.4 Solubility Equilibria (3)</vt:lpstr>
      <vt:lpstr>17.4 Solubility Equilibria (4)</vt:lpstr>
      <vt:lpstr>17.4 Solubility Equilibria (5)</vt:lpstr>
      <vt:lpstr>17.4 Solubility Equilibria (6)</vt:lpstr>
      <vt:lpstr>17.4 Solubility Equilibria (7)</vt:lpstr>
      <vt:lpstr>SAMPLE PROBLEM 17.7 Setup</vt:lpstr>
      <vt:lpstr>SAMPLE PROBLEM 17.7 Solution</vt:lpstr>
      <vt:lpstr>SAMPLE PROBLEM 17.7</vt:lpstr>
      <vt:lpstr>SAMPLE PROBLEM 17.8 Setup</vt:lpstr>
      <vt:lpstr>SAMPLE PROBLEM 17.8 Solution</vt:lpstr>
      <vt:lpstr>17.4 Solubility Equilibria (8)</vt:lpstr>
      <vt:lpstr>17.4 Solubility Equilibria (9)</vt:lpstr>
      <vt:lpstr>SAMPLE PROBLEM 17.9 Setup</vt:lpstr>
      <vt:lpstr>SAMPLE PROBLEM 17.9 Solution</vt:lpstr>
      <vt:lpstr>SAMPLE PROBLEM 17.9 Conti.</vt:lpstr>
      <vt:lpstr>SAMPLE PROBLEM 17.9 Cont.1</vt:lpstr>
      <vt:lpstr>17.5 Factors Affecting Solubility</vt:lpstr>
      <vt:lpstr>17.5 Factors Affecting Solubility (1)</vt:lpstr>
      <vt:lpstr>17.5 Factors Affecting Solubility (2)</vt:lpstr>
      <vt:lpstr>17.5 Factors Affecting Solubility (3)</vt:lpstr>
      <vt:lpstr>SAMPLE PROBLEM 17.10 Setup</vt:lpstr>
      <vt:lpstr>SAMPLE PROBLEM 17.10 Conti.</vt:lpstr>
      <vt:lpstr>17.5 Factors Affecting Solubility (4)</vt:lpstr>
      <vt:lpstr>17.5 Factors Affecting Solubility (5)</vt:lpstr>
      <vt:lpstr>17.5 Factors Affecting Solubility (6)</vt:lpstr>
      <vt:lpstr>17.5 Factors Affecting Solubility (7)</vt:lpstr>
      <vt:lpstr>17.5 Factors Affecting Solubility (8)</vt:lpstr>
      <vt:lpstr>SAMPLE PROBLEM 17.11 Setup</vt:lpstr>
      <vt:lpstr>SAMPLE PROBLEM 17.11 Solution</vt:lpstr>
      <vt:lpstr>17.5 Factors Affecting Solubility (9)</vt:lpstr>
      <vt:lpstr>17.5 Factors Affecting Solubility (10)</vt:lpstr>
      <vt:lpstr>17.5 Factors Affecting Solubility (11)</vt:lpstr>
      <vt:lpstr>17.5 Factors Affecting Solubility (12)</vt:lpstr>
      <vt:lpstr>17.5 Factors Affecting Solubility (13)</vt:lpstr>
      <vt:lpstr>17.5 Factors Affecting Solubility (14)</vt:lpstr>
      <vt:lpstr>17.5 Factors Affecting Solubility (15)</vt:lpstr>
      <vt:lpstr>17.5 Factors Affecting Solubility (16)</vt:lpstr>
      <vt:lpstr>17.5 Factors Affecting Solubility (17)</vt:lpstr>
      <vt:lpstr>17.5 Factors Affecting Solubility (18)</vt:lpstr>
      <vt:lpstr>17.5 Factors Affecting Solubility (19)</vt:lpstr>
      <vt:lpstr>17.5 Factors Affecting Solubility (20)</vt:lpstr>
      <vt:lpstr>17.5 Factors Affecting Solubility (21)</vt:lpstr>
      <vt:lpstr>SAMPLE PROBLEM 17.12 Setup</vt:lpstr>
      <vt:lpstr>SAMPLE PROBLEM 17.12 Solution</vt:lpstr>
      <vt:lpstr>SAMPLE PROBLEM 17.12 Conti.</vt:lpstr>
      <vt:lpstr>17.6 Separation of Ions Using Differences in Solubility</vt:lpstr>
      <vt:lpstr>17.6 Separation of Ions Using Differences in Solubility (1)</vt:lpstr>
      <vt:lpstr>SAMPLE PROBLEM 17.13 Strategy</vt:lpstr>
      <vt:lpstr>SAMPLE PROBLEM 17.13 Setup</vt:lpstr>
      <vt:lpstr>SAMPLE PROBLEM 17.13 Solution</vt:lpstr>
      <vt:lpstr>SAMPLE PROBLEM 17.13 Conti.</vt:lpstr>
      <vt:lpstr>17.6 Separation of Ions Using Differences in Solubility (2)</vt:lpstr>
      <vt:lpstr>17.6 Separation of Ions Using Differences in Solubility (3)</vt:lpstr>
      <vt:lpstr>17.6 Separation of Ions Using Differences in Solubility (4)</vt:lpstr>
      <vt:lpstr>17.6 Separation of Ions Using Differences in Solubility (5)</vt:lpstr>
      <vt:lpstr>17.6 Separation of Ions Using Differences in Solubility (6)</vt:lpstr>
      <vt:lpstr>17.6 Separation of Ions Using Differences in Solubility (7)</vt:lpstr>
      <vt:lpstr>17.3 Acid‒Base Titrations (2) - Appendix</vt:lpstr>
      <vt:lpstr>17.3 Acid‒Base Titrations (14) - Appendix</vt:lpstr>
      <vt:lpstr>17.3 Acid‒Base Titrations (27) - Appendix</vt:lpstr>
      <vt:lpstr>17.3 Acid‒Base Titrations (36) - Appendix</vt:lpstr>
      <vt:lpstr>17.5 Factors Affecting Solubility (10) - Appendix</vt:lpstr>
      <vt:lpstr>17.5 Factors Affecting Solubility (11) - Appendix</vt:lpstr>
      <vt:lpstr>17.6 Separation of Ions Using Differences in Solubility (7) - Appendix</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17</dc:title>
  <dc:creator>Jon</dc:creator>
  <cp:lastModifiedBy>Sureshkumar Manickam</cp:lastModifiedBy>
  <cp:revision>2469</cp:revision>
  <dcterms:created xsi:type="dcterms:W3CDTF">2012-08-06T19:10:39Z</dcterms:created>
  <dcterms:modified xsi:type="dcterms:W3CDTF">2019-02-05T14:49:57Z</dcterms:modified>
</cp:coreProperties>
</file>